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63" r:id="rId14"/>
    <p:sldId id="276" r:id="rId15"/>
    <p:sldId id="277" r:id="rId16"/>
    <p:sldId id="278" r:id="rId17"/>
    <p:sldId id="264"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Goudy Old Style" panose="02020502050305020303" pitchFamily="18" charset="0"/>
      <p:regular r:id="rId23"/>
      <p:bold r:id="rId24"/>
      <p:italic r:id="rId25"/>
    </p:embeddedFont>
    <p:embeddedFont>
      <p:font typeface="Poppins Light" panose="00000400000000000000" pitchFamily="2" charset="0"/>
      <p:regular r:id="rId26"/>
      <p:italic r:id="rId27"/>
    </p:embeddedFont>
    <p:embeddedFont>
      <p:font typeface="TAN Mon Cheri" panose="02020500000000000000" charset="0"/>
      <p:regular r:id="rId28"/>
    </p:embeddedFont>
    <p:embeddedFont>
      <p:font typeface="微軟正黑體" panose="020B0604030504040204" pitchFamily="34" charset="-12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5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hyperlink" Target="https://zerojudge.tw/ShowProblem?problemid=c082"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vjudge.net/problem/UVA-118" TargetMode="External"/><Relationship Id="rId5" Type="http://schemas.openxmlformats.org/officeDocument/2006/relationships/image" Target="../media/image14.sv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90320" y="4632401"/>
            <a:ext cx="12507360" cy="1689373"/>
          </a:xfrm>
          <a:prstGeom prst="rect">
            <a:avLst/>
          </a:prstGeom>
        </p:spPr>
        <p:txBody>
          <a:bodyPr lIns="0" tIns="0" rIns="0" bIns="0" rtlCol="0" anchor="t">
            <a:spAutoFit/>
          </a:bodyPr>
          <a:lstStyle/>
          <a:p>
            <a:pPr algn="ctr">
              <a:lnSpc>
                <a:spcPts val="12599"/>
              </a:lnSpc>
            </a:pPr>
            <a:r>
              <a:rPr lang="en-US" sz="9000" dirty="0">
                <a:solidFill>
                  <a:srgbClr val="348EC7"/>
                </a:solidFill>
                <a:latin typeface="TAN Mon Cheri"/>
              </a:rPr>
              <a:t>UVA</a:t>
            </a:r>
            <a:r>
              <a:rPr lang="en-US" sz="13800" dirty="0">
                <a:solidFill>
                  <a:srgbClr val="348EC7"/>
                </a:solidFill>
                <a:latin typeface="Goudy Old Style" panose="02020502050305020303" pitchFamily="18" charset="0"/>
              </a:rPr>
              <a:t>118</a:t>
            </a:r>
            <a:endParaRPr lang="en-US" sz="9000" dirty="0">
              <a:solidFill>
                <a:srgbClr val="348EC7"/>
              </a:solidFill>
              <a:latin typeface="Goudy Old Style" panose="02020502050305020303" pitchFamily="18" charset="0"/>
            </a:endParaRPr>
          </a:p>
        </p:txBody>
      </p:sp>
      <p:sp>
        <p:nvSpPr>
          <p:cNvPr id="4" name="Freeform 4"/>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6" name="AutoShape 6"/>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7" name="AutoShape 7"/>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8" name="AutoShape 8"/>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2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輸入指令</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10</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2523063218"/>
              </p:ext>
            </p:extLst>
          </p:nvPr>
        </p:nvGraphicFramePr>
        <p:xfrm>
          <a:off x="10291273" y="4743375"/>
          <a:ext cx="6471330" cy="3276600"/>
        </p:xfrm>
        <a:graphic>
          <a:graphicData uri="http://schemas.openxmlformats.org/drawingml/2006/table">
            <a:tbl>
              <a:tblPr bandRow="1">
                <a:tableStyleId>{5C22544A-7EE6-4342-B048-85BDC9FD1C3A}</a:tableStyleId>
              </a:tblPr>
              <a:tblGrid>
                <a:gridCol w="3791826">
                  <a:extLst>
                    <a:ext uri="{9D8B030D-6E8A-4147-A177-3AD203B41FA5}">
                      <a16:colId xmlns:a16="http://schemas.microsoft.com/office/drawing/2014/main" val="777734920"/>
                    </a:ext>
                  </a:extLst>
                </a:gridCol>
                <a:gridCol w="2679504">
                  <a:extLst>
                    <a:ext uri="{9D8B030D-6E8A-4147-A177-3AD203B41FA5}">
                      <a16:colId xmlns:a16="http://schemas.microsoft.com/office/drawing/2014/main" val="188926180"/>
                    </a:ext>
                  </a:extLst>
                </a:gridCol>
              </a:tblGrid>
              <a:tr h="81915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初始位置</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face</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面向方向</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指令</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9125270"/>
                  </a:ext>
                </a:extLst>
              </a:tr>
            </a:tbl>
          </a:graphicData>
        </a:graphic>
      </p:graphicFrame>
      <p:pic>
        <p:nvPicPr>
          <p:cNvPr id="7" name="圖片 6">
            <a:extLst>
              <a:ext uri="{FF2B5EF4-FFF2-40B4-BE49-F238E27FC236}">
                <a16:creationId xmlns:a16="http://schemas.microsoft.com/office/drawing/2014/main" id="{BD714531-00B9-4A6D-A3B4-51F9353DAE3E}"/>
              </a:ext>
            </a:extLst>
          </p:cNvPr>
          <p:cNvPicPr>
            <a:picLocks noChangeAspect="1"/>
          </p:cNvPicPr>
          <p:nvPr/>
        </p:nvPicPr>
        <p:blipFill>
          <a:blip r:embed="rId4"/>
          <a:stretch>
            <a:fillRect/>
          </a:stretch>
        </p:blipFill>
        <p:spPr>
          <a:xfrm>
            <a:off x="325643" y="2994983"/>
            <a:ext cx="8697167" cy="4375933"/>
          </a:xfrm>
          <a:prstGeom prst="rect">
            <a:avLst/>
          </a:prstGeom>
        </p:spPr>
      </p:pic>
    </p:spTree>
    <p:extLst>
      <p:ext uri="{BB962C8B-B14F-4D97-AF65-F5344CB8AC3E}">
        <p14:creationId xmlns:p14="http://schemas.microsoft.com/office/powerpoint/2010/main" val="276602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1436291"/>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3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判斷有無超出邊界</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11</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1375201639"/>
              </p:ext>
            </p:extLst>
          </p:nvPr>
        </p:nvGraphicFramePr>
        <p:xfrm>
          <a:off x="10341594" y="4321810"/>
          <a:ext cx="6471330" cy="4221480"/>
        </p:xfrm>
        <a:graphic>
          <a:graphicData uri="http://schemas.openxmlformats.org/drawingml/2006/table">
            <a:tbl>
              <a:tblPr bandRow="1">
                <a:tableStyleId>{5C22544A-7EE6-4342-B048-85BDC9FD1C3A}</a:tableStyleId>
              </a:tblPr>
              <a:tblGrid>
                <a:gridCol w="3791826">
                  <a:extLst>
                    <a:ext uri="{9D8B030D-6E8A-4147-A177-3AD203B41FA5}">
                      <a16:colId xmlns:a16="http://schemas.microsoft.com/office/drawing/2014/main" val="777734920"/>
                    </a:ext>
                  </a:extLst>
                </a:gridCol>
                <a:gridCol w="2679504">
                  <a:extLst>
                    <a:ext uri="{9D8B030D-6E8A-4147-A177-3AD203B41FA5}">
                      <a16:colId xmlns:a16="http://schemas.microsoft.com/office/drawing/2014/main" val="188926180"/>
                    </a:ext>
                  </a:extLst>
                </a:gridCol>
              </a:tblGrid>
              <a:tr h="81915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初始位置</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face</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面向方向</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r h="819150">
                <a:tc>
                  <a:txBody>
                    <a:bodyPr/>
                    <a:lstStyle/>
                    <a:p>
                      <a:pPr algn="ctr"/>
                      <a:r>
                        <a:rPr lang="en-US" altLang="zh-TW" sz="2800" b="1" dirty="0" err="1">
                          <a:solidFill>
                            <a:srgbClr val="348EC7"/>
                          </a:solidFill>
                          <a:latin typeface="微軟正黑體" panose="020B0604030504040204" pitchFamily="34" charset="-120"/>
                          <a:ea typeface="微軟正黑體" panose="020B0604030504040204" pitchFamily="34" charset="-120"/>
                        </a:rPr>
                        <a:t>vec</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紀錄機器人有沒有掉下去過</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574254"/>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指令</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9125270"/>
                  </a:ext>
                </a:extLst>
              </a:tr>
            </a:tbl>
          </a:graphicData>
        </a:graphic>
      </p:graphicFrame>
      <p:pic>
        <p:nvPicPr>
          <p:cNvPr id="5" name="圖片 4">
            <a:extLst>
              <a:ext uri="{FF2B5EF4-FFF2-40B4-BE49-F238E27FC236}">
                <a16:creationId xmlns:a16="http://schemas.microsoft.com/office/drawing/2014/main" id="{39BB4397-7F80-4952-BA9E-608567E5689F}"/>
              </a:ext>
            </a:extLst>
          </p:cNvPr>
          <p:cNvPicPr>
            <a:picLocks noChangeAspect="1"/>
          </p:cNvPicPr>
          <p:nvPr/>
        </p:nvPicPr>
        <p:blipFill>
          <a:blip r:embed="rId4"/>
          <a:stretch>
            <a:fillRect/>
          </a:stretch>
        </p:blipFill>
        <p:spPr>
          <a:xfrm>
            <a:off x="89489" y="3924300"/>
            <a:ext cx="9144000" cy="3098865"/>
          </a:xfrm>
          <a:prstGeom prst="rect">
            <a:avLst/>
          </a:prstGeom>
        </p:spPr>
      </p:pic>
    </p:spTree>
    <p:extLst>
      <p:ext uri="{BB962C8B-B14F-4D97-AF65-F5344CB8AC3E}">
        <p14:creationId xmlns:p14="http://schemas.microsoft.com/office/powerpoint/2010/main" val="414765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4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輸出</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12</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3092478274"/>
              </p:ext>
            </p:extLst>
          </p:nvPr>
        </p:nvGraphicFramePr>
        <p:xfrm>
          <a:off x="9992885" y="4165195"/>
          <a:ext cx="6471330" cy="4095750"/>
        </p:xfrm>
        <a:graphic>
          <a:graphicData uri="http://schemas.openxmlformats.org/drawingml/2006/table">
            <a:tbl>
              <a:tblPr bandRow="1">
                <a:tableStyleId>{5C22544A-7EE6-4342-B048-85BDC9FD1C3A}</a:tableStyleId>
              </a:tblPr>
              <a:tblGrid>
                <a:gridCol w="3791826">
                  <a:extLst>
                    <a:ext uri="{9D8B030D-6E8A-4147-A177-3AD203B41FA5}">
                      <a16:colId xmlns:a16="http://schemas.microsoft.com/office/drawing/2014/main" val="777734920"/>
                    </a:ext>
                  </a:extLst>
                </a:gridCol>
                <a:gridCol w="2679504">
                  <a:extLst>
                    <a:ext uri="{9D8B030D-6E8A-4147-A177-3AD203B41FA5}">
                      <a16:colId xmlns:a16="http://schemas.microsoft.com/office/drawing/2014/main" val="188926180"/>
                    </a:ext>
                  </a:extLst>
                </a:gridCol>
              </a:tblGrid>
              <a:tr h="81915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初始位置</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face</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面向方向</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r h="81915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指令</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9125270"/>
                  </a:ext>
                </a:extLst>
              </a:tr>
              <a:tr h="819150">
                <a:tc>
                  <a:txBody>
                    <a:bodyPr/>
                    <a:lstStyle/>
                    <a:p>
                      <a:pPr algn="ctr"/>
                      <a:r>
                        <a:rPr lang="en-US" altLang="zh-TW" sz="2800" b="1" dirty="0" err="1">
                          <a:solidFill>
                            <a:srgbClr val="348EC7"/>
                          </a:solidFill>
                          <a:latin typeface="微軟正黑體" panose="020B0604030504040204" pitchFamily="34" charset="-120"/>
                          <a:ea typeface="微軟正黑體" panose="020B0604030504040204" pitchFamily="34" charset="-120"/>
                        </a:rPr>
                        <a:t>ansc</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最終面向方向</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0065339"/>
                  </a:ext>
                </a:extLst>
              </a:tr>
            </a:tbl>
          </a:graphicData>
        </a:graphic>
      </p:graphicFrame>
      <p:pic>
        <p:nvPicPr>
          <p:cNvPr id="5" name="圖片 4">
            <a:extLst>
              <a:ext uri="{FF2B5EF4-FFF2-40B4-BE49-F238E27FC236}">
                <a16:creationId xmlns:a16="http://schemas.microsoft.com/office/drawing/2014/main" id="{A896CDF6-504E-43D0-9480-B932CBAC0D6E}"/>
              </a:ext>
            </a:extLst>
          </p:cNvPr>
          <p:cNvPicPr>
            <a:picLocks noChangeAspect="1"/>
          </p:cNvPicPr>
          <p:nvPr/>
        </p:nvPicPr>
        <p:blipFill>
          <a:blip r:embed="rId4"/>
          <a:stretch>
            <a:fillRect/>
          </a:stretch>
        </p:blipFill>
        <p:spPr>
          <a:xfrm>
            <a:off x="500199" y="2150401"/>
            <a:ext cx="8641703" cy="2271788"/>
          </a:xfrm>
          <a:prstGeom prst="rect">
            <a:avLst/>
          </a:prstGeom>
        </p:spPr>
      </p:pic>
      <p:pic>
        <p:nvPicPr>
          <p:cNvPr id="8" name="圖片 7">
            <a:extLst>
              <a:ext uri="{FF2B5EF4-FFF2-40B4-BE49-F238E27FC236}">
                <a16:creationId xmlns:a16="http://schemas.microsoft.com/office/drawing/2014/main" id="{112E1D06-117E-433F-AA9D-3680C2E5D0E3}"/>
              </a:ext>
            </a:extLst>
          </p:cNvPr>
          <p:cNvPicPr>
            <a:picLocks noChangeAspect="1"/>
          </p:cNvPicPr>
          <p:nvPr/>
        </p:nvPicPr>
        <p:blipFill>
          <a:blip r:embed="rId5"/>
          <a:stretch>
            <a:fillRect/>
          </a:stretch>
        </p:blipFill>
        <p:spPr>
          <a:xfrm>
            <a:off x="500198" y="4628953"/>
            <a:ext cx="8641703" cy="4148017"/>
          </a:xfrm>
          <a:prstGeom prst="rect">
            <a:avLst/>
          </a:prstGeom>
        </p:spPr>
      </p:pic>
    </p:spTree>
    <p:extLst>
      <p:ext uri="{BB962C8B-B14F-4D97-AF65-F5344CB8AC3E}">
        <p14:creationId xmlns:p14="http://schemas.microsoft.com/office/powerpoint/2010/main" val="9178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175"/>
            <a:ext cx="18288000" cy="2765325"/>
            <a:chOff x="0" y="0"/>
            <a:chExt cx="5666449" cy="856823"/>
          </a:xfrm>
        </p:grpSpPr>
        <p:sp>
          <p:nvSpPr>
            <p:cNvPr id="3" name="Freeform 3"/>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3" name="TextBox 3">
            <a:extLst>
              <a:ext uri="{FF2B5EF4-FFF2-40B4-BE49-F238E27FC236}">
                <a16:creationId xmlns:a16="http://schemas.microsoft.com/office/drawing/2014/main" id="{2D86A196-FB11-4261-8DCD-E594F9825948}"/>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13</a:t>
            </a:r>
          </a:p>
        </p:txBody>
      </p:sp>
      <p:sp>
        <p:nvSpPr>
          <p:cNvPr id="22" name="Freeform 2">
            <a:extLst>
              <a:ext uri="{FF2B5EF4-FFF2-40B4-BE49-F238E27FC236}">
                <a16:creationId xmlns:a16="http://schemas.microsoft.com/office/drawing/2014/main" id="{DE6F50B7-1084-4A50-84BB-F68A1D63F34D}"/>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D1F3D797-7C00-479E-9C92-3CE574646709}"/>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
            <a:extLst>
              <a:ext uri="{FF2B5EF4-FFF2-40B4-BE49-F238E27FC236}">
                <a16:creationId xmlns:a16="http://schemas.microsoft.com/office/drawing/2014/main" id="{2368C70B-1D02-4E3C-BD9F-12BCA85BE535}"/>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
            <a:extLst>
              <a:ext uri="{FF2B5EF4-FFF2-40B4-BE49-F238E27FC236}">
                <a16:creationId xmlns:a16="http://schemas.microsoft.com/office/drawing/2014/main" id="{99D99C00-A9F7-46E6-B819-174F8E8209A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8" name="圖片 27">
            <a:extLst>
              <a:ext uri="{FF2B5EF4-FFF2-40B4-BE49-F238E27FC236}">
                <a16:creationId xmlns:a16="http://schemas.microsoft.com/office/drawing/2014/main" id="{6AD8B7F5-D27D-4797-AF72-80E69AA895C2}"/>
              </a:ext>
            </a:extLst>
          </p:cNvPr>
          <p:cNvPicPr>
            <a:picLocks noChangeAspect="1"/>
          </p:cNvPicPr>
          <p:nvPr/>
        </p:nvPicPr>
        <p:blipFill>
          <a:blip r:embed="rId4"/>
          <a:stretch>
            <a:fillRect/>
          </a:stretch>
        </p:blipFill>
        <p:spPr>
          <a:xfrm>
            <a:off x="0" y="2542024"/>
            <a:ext cx="12149348" cy="77449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14</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
            <a:extLst>
              <a:ext uri="{FF2B5EF4-FFF2-40B4-BE49-F238E27FC236}">
                <a16:creationId xmlns:a16="http://schemas.microsoft.com/office/drawing/2014/main" id="{FE92D010-BA69-4DFF-B914-1D677B9019BE}"/>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90AAD44B-BA87-4DCC-A057-2A6520ED9C8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4" name="圖片 23">
            <a:extLst>
              <a:ext uri="{FF2B5EF4-FFF2-40B4-BE49-F238E27FC236}">
                <a16:creationId xmlns:a16="http://schemas.microsoft.com/office/drawing/2014/main" id="{12814121-7B8E-4E62-B4ED-AC57EFDD6CB3}"/>
              </a:ext>
            </a:extLst>
          </p:cNvPr>
          <p:cNvPicPr>
            <a:picLocks noChangeAspect="1"/>
          </p:cNvPicPr>
          <p:nvPr/>
        </p:nvPicPr>
        <p:blipFill>
          <a:blip r:embed="rId4"/>
          <a:stretch>
            <a:fillRect/>
          </a:stretch>
        </p:blipFill>
        <p:spPr>
          <a:xfrm>
            <a:off x="0" y="2581039"/>
            <a:ext cx="8001000" cy="7705351"/>
          </a:xfrm>
          <a:prstGeom prst="rect">
            <a:avLst/>
          </a:prstGeom>
        </p:spPr>
      </p:pic>
    </p:spTree>
    <p:extLst>
      <p:ext uri="{BB962C8B-B14F-4D97-AF65-F5344CB8AC3E}">
        <p14:creationId xmlns:p14="http://schemas.microsoft.com/office/powerpoint/2010/main" val="123755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15</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
            <a:extLst>
              <a:ext uri="{FF2B5EF4-FFF2-40B4-BE49-F238E27FC236}">
                <a16:creationId xmlns:a16="http://schemas.microsoft.com/office/drawing/2014/main" id="{FE92D010-BA69-4DFF-B914-1D677B9019BE}"/>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90AAD44B-BA87-4DCC-A057-2A6520ED9C8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 name="圖片 2">
            <a:extLst>
              <a:ext uri="{FF2B5EF4-FFF2-40B4-BE49-F238E27FC236}">
                <a16:creationId xmlns:a16="http://schemas.microsoft.com/office/drawing/2014/main" id="{095E47E9-FB3E-46CE-96C4-C9B2002ACD37}"/>
              </a:ext>
            </a:extLst>
          </p:cNvPr>
          <p:cNvPicPr>
            <a:picLocks noChangeAspect="1"/>
          </p:cNvPicPr>
          <p:nvPr/>
        </p:nvPicPr>
        <p:blipFill>
          <a:blip r:embed="rId4"/>
          <a:stretch>
            <a:fillRect/>
          </a:stretch>
        </p:blipFill>
        <p:spPr>
          <a:xfrm>
            <a:off x="0" y="2584495"/>
            <a:ext cx="12039600" cy="7732907"/>
          </a:xfrm>
          <a:prstGeom prst="rect">
            <a:avLst/>
          </a:prstGeom>
        </p:spPr>
      </p:pic>
    </p:spTree>
    <p:extLst>
      <p:ext uri="{BB962C8B-B14F-4D97-AF65-F5344CB8AC3E}">
        <p14:creationId xmlns:p14="http://schemas.microsoft.com/office/powerpoint/2010/main" val="276410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16</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資料來源</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725414" y="695735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1">
            <a:extLst>
              <a:ext uri="{FF2B5EF4-FFF2-40B4-BE49-F238E27FC236}">
                <a16:creationId xmlns:a16="http://schemas.microsoft.com/office/drawing/2014/main" id="{50FC02AC-FEA9-47D3-9CAF-A70548BEC918}"/>
              </a:ext>
            </a:extLst>
          </p:cNvPr>
          <p:cNvSpPr txBox="1"/>
          <p:nvPr/>
        </p:nvSpPr>
        <p:spPr>
          <a:xfrm>
            <a:off x="2723130" y="3924686"/>
            <a:ext cx="12841740" cy="4247060"/>
          </a:xfrm>
          <a:prstGeom prst="rect">
            <a:avLst/>
          </a:prstGeom>
        </p:spPr>
        <p:txBody>
          <a:bodyPr wrap="square" lIns="0" tIns="0" rIns="0" bIns="0" rtlCol="0" anchor="t">
            <a:spAutoFit/>
          </a:bodyPr>
          <a:lstStyle/>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英文題目：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6"/>
              </a:rPr>
              <a:t>https://vjudge.net/problem/UVA-118</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中文題目：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7"/>
              </a:rPr>
              <a:t>https://zerojudge.tw/ShowProblem?problemid=c082</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208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81701" y="3495675"/>
            <a:ext cx="11524598" cy="3133725"/>
          </a:xfrm>
          <a:prstGeom prst="rect">
            <a:avLst/>
          </a:prstGeom>
        </p:spPr>
        <p:txBody>
          <a:bodyPr lIns="0" tIns="0" rIns="0" bIns="0" rtlCol="0" anchor="t">
            <a:spAutoFit/>
          </a:bodyPr>
          <a:lstStyle/>
          <a:p>
            <a:pPr algn="ctr">
              <a:lnSpc>
                <a:spcPts val="12599"/>
              </a:lnSpc>
            </a:pPr>
            <a:r>
              <a:rPr lang="en-US" sz="9000">
                <a:solidFill>
                  <a:srgbClr val="348EC7"/>
                </a:solidFill>
                <a:latin typeface="TAN Mon Cheri"/>
              </a:rPr>
              <a:t>Thank you</a:t>
            </a:r>
          </a:p>
          <a:p>
            <a:pPr algn="ctr">
              <a:lnSpc>
                <a:spcPts val="12599"/>
              </a:lnSpc>
            </a:pPr>
            <a:r>
              <a:rPr lang="en-US" sz="9000">
                <a:solidFill>
                  <a:srgbClr val="348EC7"/>
                </a:solidFill>
                <a:latin typeface="TAN Mon Cheri"/>
              </a:rPr>
              <a:t>for listening!</a:t>
            </a:r>
          </a:p>
        </p:txBody>
      </p:sp>
      <p:sp>
        <p:nvSpPr>
          <p:cNvPr id="17" name="Freeform 2">
            <a:extLst>
              <a:ext uri="{FF2B5EF4-FFF2-40B4-BE49-F238E27FC236}">
                <a16:creationId xmlns:a16="http://schemas.microsoft.com/office/drawing/2014/main" id="{89C2D83F-66B4-4CFA-BF8F-87D6F9D9C929}"/>
              </a:ext>
            </a:extLst>
          </p:cNvPr>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4">
            <a:extLst>
              <a:ext uri="{FF2B5EF4-FFF2-40B4-BE49-F238E27FC236}">
                <a16:creationId xmlns:a16="http://schemas.microsoft.com/office/drawing/2014/main" id="{2BD86721-17D0-4247-97D0-AAA466E8E500}"/>
              </a:ext>
            </a:extLst>
          </p:cNvPr>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AutoShape 5">
            <a:extLst>
              <a:ext uri="{FF2B5EF4-FFF2-40B4-BE49-F238E27FC236}">
                <a16:creationId xmlns:a16="http://schemas.microsoft.com/office/drawing/2014/main" id="{64CC3B23-4AC6-4695-BEB2-A1ACAC2BD151}"/>
              </a:ext>
            </a:extLst>
          </p:cNvPr>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20" name="AutoShape 6">
            <a:extLst>
              <a:ext uri="{FF2B5EF4-FFF2-40B4-BE49-F238E27FC236}">
                <a16:creationId xmlns:a16="http://schemas.microsoft.com/office/drawing/2014/main" id="{9088AC63-AEBF-4D3E-9ABF-E8709D5D9829}"/>
              </a:ext>
            </a:extLst>
          </p:cNvPr>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21" name="AutoShape 7">
            <a:extLst>
              <a:ext uri="{FF2B5EF4-FFF2-40B4-BE49-F238E27FC236}">
                <a16:creationId xmlns:a16="http://schemas.microsoft.com/office/drawing/2014/main" id="{AF322172-F7C7-4BCA-A0D4-FD38330DEAA9}"/>
              </a:ext>
            </a:extLst>
          </p:cNvPr>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22" name="AutoShape 8">
            <a:extLst>
              <a:ext uri="{FF2B5EF4-FFF2-40B4-BE49-F238E27FC236}">
                <a16:creationId xmlns:a16="http://schemas.microsoft.com/office/drawing/2014/main" id="{DA07AA8C-09A2-43C0-8F67-62F81AED4E92}"/>
              </a:ext>
            </a:extLst>
          </p:cNvPr>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2872035"/>
            <a:ext cx="14371689" cy="3216778"/>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Robotics, robot motion planning, and machine learning are areas that cross the boundaries of many of</a:t>
            </a:r>
            <a:r>
              <a:rPr lang="zh-TW" altLang="en-US" sz="2800" dirty="0">
                <a:solidFill>
                  <a:srgbClr val="348EC7"/>
                </a:solidFill>
                <a:latin typeface="Poppins Light"/>
              </a:rPr>
              <a:t> </a:t>
            </a:r>
            <a:r>
              <a:rPr lang="en-US" sz="2800" dirty="0">
                <a:solidFill>
                  <a:srgbClr val="348EC7"/>
                </a:solidFill>
                <a:latin typeface="Poppins Light"/>
              </a:rPr>
              <a:t>the subdisciplines that comprise Computer Science: artificial intelligence, algorithms and complexity,</a:t>
            </a:r>
            <a:r>
              <a:rPr lang="zh-TW" altLang="en-US" sz="2800" dirty="0">
                <a:solidFill>
                  <a:srgbClr val="348EC7"/>
                </a:solidFill>
                <a:latin typeface="Poppins Light"/>
              </a:rPr>
              <a:t> </a:t>
            </a:r>
            <a:r>
              <a:rPr lang="en-US" sz="2800" dirty="0">
                <a:solidFill>
                  <a:srgbClr val="348EC7"/>
                </a:solidFill>
                <a:latin typeface="Poppins Light"/>
              </a:rPr>
              <a:t>electrical and mechanical engineering to name a few. In addition, robots as “turtles” (inspired by</a:t>
            </a:r>
            <a:r>
              <a:rPr lang="zh-TW" altLang="en-US" sz="2800" dirty="0">
                <a:solidFill>
                  <a:srgbClr val="348EC7"/>
                </a:solidFill>
                <a:latin typeface="Poppins Light"/>
              </a:rPr>
              <a:t> </a:t>
            </a:r>
            <a:r>
              <a:rPr lang="en-US" sz="2800" dirty="0">
                <a:solidFill>
                  <a:srgbClr val="348EC7"/>
                </a:solidFill>
                <a:latin typeface="Poppins Light"/>
              </a:rPr>
              <a:t>work by </a:t>
            </a:r>
            <a:r>
              <a:rPr lang="en-US" sz="2800" dirty="0" err="1">
                <a:solidFill>
                  <a:srgbClr val="348EC7"/>
                </a:solidFill>
                <a:latin typeface="Poppins Light"/>
              </a:rPr>
              <a:t>Papert</a:t>
            </a:r>
            <a:r>
              <a:rPr lang="en-US" sz="2800" dirty="0">
                <a:solidFill>
                  <a:srgbClr val="348EC7"/>
                </a:solidFill>
                <a:latin typeface="Poppins Light"/>
              </a:rPr>
              <a:t>, Abelson, and </a:t>
            </a:r>
            <a:r>
              <a:rPr lang="en-US" sz="2800" dirty="0" err="1">
                <a:solidFill>
                  <a:srgbClr val="348EC7"/>
                </a:solidFill>
                <a:latin typeface="Poppins Light"/>
              </a:rPr>
              <a:t>diSessa</a:t>
            </a:r>
            <a:r>
              <a:rPr lang="en-US" sz="2800" dirty="0">
                <a:solidFill>
                  <a:srgbClr val="348EC7"/>
                </a:solidFill>
                <a:latin typeface="Poppins Light"/>
              </a:rPr>
              <a:t>) and as “beeper-pickers” (inspired by work by </a:t>
            </a:r>
            <a:r>
              <a:rPr lang="en-US" sz="2800" dirty="0" err="1">
                <a:solidFill>
                  <a:srgbClr val="348EC7"/>
                </a:solidFill>
                <a:latin typeface="Poppins Light"/>
              </a:rPr>
              <a:t>Pattis</a:t>
            </a:r>
            <a:r>
              <a:rPr lang="en-US" sz="2800" dirty="0">
                <a:solidFill>
                  <a:srgbClr val="348EC7"/>
                </a:solidFill>
                <a:latin typeface="Poppins Light"/>
              </a:rPr>
              <a:t>) have been</a:t>
            </a:r>
            <a:r>
              <a:rPr lang="zh-TW" altLang="en-US" sz="2800" dirty="0">
                <a:solidFill>
                  <a:srgbClr val="348EC7"/>
                </a:solidFill>
                <a:latin typeface="Poppins Light"/>
              </a:rPr>
              <a:t> </a:t>
            </a:r>
            <a:r>
              <a:rPr lang="en-US" sz="2800" dirty="0">
                <a:solidFill>
                  <a:srgbClr val="348EC7"/>
                </a:solidFill>
                <a:latin typeface="Poppins Light"/>
              </a:rPr>
              <a:t>studied and used by students as an introduction to programming for many years.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2</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6593943"/>
            <a:ext cx="14137140" cy="181370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機器人技術、機器人運動規劃和機器學習是跨越許多學科界限的領域計算機科學的子學科：人工智能、算法和復雜性，電氣和機械工程僅舉幾例。 此外，機器人就像“海龜”（靈感來自</a:t>
            </a:r>
            <a:r>
              <a:rPr lang="en-US" altLang="zh-TW" sz="2800" dirty="0" err="1">
                <a:solidFill>
                  <a:srgbClr val="348EC7"/>
                </a:solidFill>
                <a:latin typeface="微軟正黑體" panose="020B0604030504040204" pitchFamily="34" charset="-120"/>
                <a:ea typeface="微軟正黑體" panose="020B0604030504040204" pitchFamily="34" charset="-120"/>
              </a:rPr>
              <a:t>Papert</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Abelson </a:t>
            </a:r>
            <a:r>
              <a:rPr lang="zh-TW" altLang="en-US" sz="2800" dirty="0">
                <a:solidFill>
                  <a:srgbClr val="348EC7"/>
                </a:solidFill>
                <a:latin typeface="微軟正黑體" panose="020B0604030504040204" pitchFamily="34" charset="-120"/>
                <a:ea typeface="微軟正黑體" panose="020B0604030504040204" pitchFamily="34" charset="-120"/>
              </a:rPr>
              <a:t>和 </a:t>
            </a:r>
            <a:r>
              <a:rPr lang="en-US" altLang="zh-TW" sz="2800" dirty="0" err="1">
                <a:solidFill>
                  <a:srgbClr val="348EC7"/>
                </a:solidFill>
                <a:latin typeface="微軟正黑體" panose="020B0604030504040204" pitchFamily="34" charset="-120"/>
                <a:ea typeface="微軟正黑體" panose="020B0604030504040204" pitchFamily="34" charset="-120"/>
              </a:rPr>
              <a:t>diSessa</a:t>
            </a:r>
            <a:r>
              <a:rPr lang="en-US" altLang="zh-TW" sz="2800" dirty="0">
                <a:solidFill>
                  <a:srgbClr val="348EC7"/>
                </a:solidFill>
                <a:latin typeface="微軟正黑體" panose="020B0604030504040204" pitchFamily="34" charset="-120"/>
                <a:ea typeface="微軟正黑體" panose="020B0604030504040204" pitchFamily="34" charset="-120"/>
              </a:rPr>
              <a:t> </a:t>
            </a:r>
            <a:r>
              <a:rPr lang="zh-TW" altLang="en-US" sz="2800" dirty="0">
                <a:solidFill>
                  <a:srgbClr val="348EC7"/>
                </a:solidFill>
                <a:latin typeface="微軟正黑體" panose="020B0604030504040204" pitchFamily="34" charset="-120"/>
                <a:ea typeface="微軟正黑體" panose="020B0604030504040204" pitchFamily="34" charset="-120"/>
              </a:rPr>
              <a:t>的工作）和“蜂鳴器拾取器”（受 </a:t>
            </a:r>
            <a:r>
              <a:rPr lang="en-US" altLang="zh-TW" sz="2800" dirty="0" err="1">
                <a:solidFill>
                  <a:srgbClr val="348EC7"/>
                </a:solidFill>
                <a:latin typeface="微軟正黑體" panose="020B0604030504040204" pitchFamily="34" charset="-120"/>
                <a:ea typeface="微軟正黑體" panose="020B0604030504040204" pitchFamily="34" charset="-120"/>
              </a:rPr>
              <a:t>Pattis</a:t>
            </a:r>
            <a:r>
              <a:rPr lang="en-US" altLang="zh-TW" sz="2800" dirty="0">
                <a:solidFill>
                  <a:srgbClr val="348EC7"/>
                </a:solidFill>
                <a:latin typeface="微軟正黑體" panose="020B0604030504040204" pitchFamily="34" charset="-120"/>
                <a:ea typeface="微軟正黑體" panose="020B0604030504040204" pitchFamily="34" charset="-120"/>
              </a:rPr>
              <a:t> </a:t>
            </a:r>
            <a:r>
              <a:rPr lang="zh-TW" altLang="en-US" sz="2800" dirty="0">
                <a:solidFill>
                  <a:srgbClr val="348EC7"/>
                </a:solidFill>
                <a:latin typeface="微軟正黑體" panose="020B0604030504040204" pitchFamily="34" charset="-120"/>
                <a:ea typeface="微軟正黑體" panose="020B0604030504040204" pitchFamily="34" charset="-120"/>
              </a:rPr>
              <a:t>的工作啟發）多年來，學生們一直在研究和使用它作為編程入門。</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4156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2872035"/>
            <a:ext cx="14371689" cy="2755113"/>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This problem involves determining the position of a robot exploring a pre-Columbian flat world.</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Given the dimensions of a rectangular grid and a sequence of robot positions and instructions, you are to write a program that determines for each sequence of robot positions and instructions the final position of the robot.</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3</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14880" y="6410435"/>
            <a:ext cx="14137140" cy="181370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該問題涉及確定探索前哥倫布時期平坦世界的機器人的位置。</a:t>
            </a:r>
            <a:endParaRPr lang="en-US" altLang="zh-TW" sz="2800" dirty="0">
              <a:solidFill>
                <a:srgbClr val="348EC7"/>
              </a:solidFill>
              <a:latin typeface="微軟正黑體" panose="020B0604030504040204" pitchFamily="34" charset="-120"/>
              <a:ea typeface="微軟正黑體" panose="020B0604030504040204" pitchFamily="34" charset="-120"/>
            </a:endParaRPr>
          </a:p>
          <a:p>
            <a:pPr>
              <a:lnSpc>
                <a:spcPts val="3600"/>
              </a:lnSpc>
            </a:pPr>
            <a:endParaRPr lang="en-US" sz="2800" dirty="0">
              <a:solidFill>
                <a:srgbClr val="348EC7"/>
              </a:solidFill>
              <a:latin typeface="微軟正黑體" panose="020B0604030504040204" pitchFamily="34" charset="-120"/>
              <a:ea typeface="微軟正黑體" panose="020B0604030504040204" pitchFamily="34" charset="-120"/>
            </a:endParaRPr>
          </a:p>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給你一塊矩形土地的長寬，再依序給定每個機器人的初始位置狀況及一連串的指令集，你必須用你的程式求出每個機器人最後的位置狀況。</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423457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2818712"/>
            <a:ext cx="14371689" cy="3678443"/>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A robot position consists of a grid coordinate (a pair of integers: x-coordinate followed by </a:t>
            </a:r>
            <a:r>
              <a:rPr lang="en-US" sz="2800" dirty="0" err="1">
                <a:solidFill>
                  <a:srgbClr val="348EC7"/>
                </a:solidFill>
                <a:latin typeface="Poppins Light"/>
              </a:rPr>
              <a:t>ycoordinate</a:t>
            </a:r>
            <a:r>
              <a:rPr lang="en-US" sz="2800" dirty="0">
                <a:solidFill>
                  <a:srgbClr val="348EC7"/>
                </a:solidFill>
                <a:latin typeface="Poppins Light"/>
              </a:rPr>
              <a:t>) and an orientation (N,S,E,W for north, south, east, and west). A robot instruction is a string of the letters ‘L’, ‘R’, and ‘F’ which represent, respectively, the instructions:</a:t>
            </a:r>
          </a:p>
          <a:p>
            <a:pPr marL="457200" indent="-457200">
              <a:lnSpc>
                <a:spcPts val="3600"/>
              </a:lnSpc>
              <a:buFont typeface="Arial" panose="020B0604020202020204" pitchFamily="34" charset="0"/>
              <a:buChar char="•"/>
            </a:pPr>
            <a:r>
              <a:rPr lang="en-US" sz="2800" dirty="0">
                <a:solidFill>
                  <a:srgbClr val="348EC7"/>
                </a:solidFill>
                <a:latin typeface="Poppins Light"/>
              </a:rPr>
              <a:t>Left: the robot turns left 90 degrees and remains on the current grid point.</a:t>
            </a:r>
          </a:p>
          <a:p>
            <a:pPr marL="457200" indent="-457200">
              <a:lnSpc>
                <a:spcPts val="3600"/>
              </a:lnSpc>
              <a:buFont typeface="Arial" panose="020B0604020202020204" pitchFamily="34" charset="0"/>
              <a:buChar char="•"/>
            </a:pPr>
            <a:r>
              <a:rPr lang="en-US" sz="2800" dirty="0">
                <a:solidFill>
                  <a:srgbClr val="348EC7"/>
                </a:solidFill>
                <a:latin typeface="Poppins Light"/>
              </a:rPr>
              <a:t>Right: the robot turns right 90 degrees and remains on the current grid point.</a:t>
            </a:r>
          </a:p>
          <a:p>
            <a:pPr marL="457200" indent="-457200">
              <a:lnSpc>
                <a:spcPts val="3600"/>
              </a:lnSpc>
              <a:buFont typeface="Arial" panose="020B0604020202020204" pitchFamily="34" charset="0"/>
              <a:buChar char="•"/>
            </a:pPr>
            <a:r>
              <a:rPr lang="en-US" sz="2800" dirty="0">
                <a:solidFill>
                  <a:srgbClr val="348EC7"/>
                </a:solidFill>
                <a:latin typeface="Poppins Light"/>
              </a:rPr>
              <a:t>Forward: the robot moves forward one grid point in the direction of the current orientation and </a:t>
            </a:r>
            <a:r>
              <a:rPr lang="en-US" sz="2800" dirty="0" err="1">
                <a:solidFill>
                  <a:srgbClr val="348EC7"/>
                </a:solidFill>
                <a:latin typeface="Poppins Light"/>
              </a:rPr>
              <a:t>mantains</a:t>
            </a:r>
            <a:r>
              <a:rPr lang="en-US" sz="2800" dirty="0">
                <a:solidFill>
                  <a:srgbClr val="348EC7"/>
                </a:solidFill>
                <a:latin typeface="Poppins Light"/>
              </a:rPr>
              <a:t> the same orientation.</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6854452"/>
            <a:ext cx="14507023" cy="3198696"/>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一個機器人的位置狀況包括了其坐標（ </a:t>
            </a:r>
            <a:r>
              <a:rPr lang="en-US" altLang="zh-TW" sz="2800" dirty="0">
                <a:solidFill>
                  <a:srgbClr val="348EC7"/>
                </a:solidFill>
                <a:latin typeface="微軟正黑體" panose="020B0604030504040204" pitchFamily="34" charset="-120"/>
                <a:ea typeface="微軟正黑體" panose="020B0604030504040204" pitchFamily="34" charset="-120"/>
              </a:rPr>
              <a:t>x </a:t>
            </a:r>
            <a:r>
              <a:rPr lang="zh-TW" altLang="en-US" sz="2800" dirty="0">
                <a:solidFill>
                  <a:srgbClr val="348EC7"/>
                </a:solidFill>
                <a:latin typeface="微軟正黑體" panose="020B0604030504040204" pitchFamily="34" charset="-120"/>
                <a:ea typeface="微軟正黑體" panose="020B0604030504040204" pitchFamily="34" charset="-120"/>
              </a:rPr>
              <a:t>坐標， </a:t>
            </a:r>
            <a:r>
              <a:rPr lang="en-US" altLang="zh-TW" sz="2800" dirty="0">
                <a:solidFill>
                  <a:srgbClr val="348EC7"/>
                </a:solidFill>
                <a:latin typeface="微軟正黑體" panose="020B0604030504040204" pitchFamily="34" charset="-120"/>
                <a:ea typeface="微軟正黑體" panose="020B0604030504040204" pitchFamily="34" charset="-120"/>
              </a:rPr>
              <a:t>y </a:t>
            </a:r>
            <a:r>
              <a:rPr lang="zh-TW" altLang="en-US" sz="2800" dirty="0">
                <a:solidFill>
                  <a:srgbClr val="348EC7"/>
                </a:solidFill>
                <a:latin typeface="微軟正黑體" panose="020B0604030504040204" pitchFamily="34" charset="-120"/>
                <a:ea typeface="微軟正黑體" panose="020B0604030504040204" pitchFamily="34" charset="-120"/>
              </a:rPr>
              <a:t>坐標），和它面向的方向（用 </a:t>
            </a:r>
            <a:r>
              <a:rPr lang="en-US" altLang="zh-TW" sz="2800" dirty="0">
                <a:solidFill>
                  <a:srgbClr val="348EC7"/>
                </a:solidFill>
                <a:latin typeface="微軟正黑體" panose="020B0604030504040204" pitchFamily="34" charset="-120"/>
                <a:ea typeface="微軟正黑體" panose="020B0604030504040204" pitchFamily="34" charset="-120"/>
              </a:rPr>
              <a:t>N , S , E , W </a:t>
            </a:r>
            <a:r>
              <a:rPr lang="zh-TW" altLang="en-US" sz="2800" dirty="0">
                <a:solidFill>
                  <a:srgbClr val="348EC7"/>
                </a:solidFill>
                <a:latin typeface="微軟正黑體" panose="020B0604030504040204" pitchFamily="34" charset="-120"/>
                <a:ea typeface="微軟正黑體" panose="020B0604030504040204" pitchFamily="34" charset="-120"/>
              </a:rPr>
              <a:t>來分別代表北、南、東、西）。至於一個機器人所收到的指令集，是一個由字母 </a:t>
            </a:r>
            <a:r>
              <a:rPr lang="en-US" altLang="zh-TW" sz="2800" dirty="0">
                <a:solidFill>
                  <a:srgbClr val="348EC7"/>
                </a:solidFill>
                <a:latin typeface="微軟正黑體" panose="020B0604030504040204" pitchFamily="34" charset="-120"/>
                <a:ea typeface="微軟正黑體" panose="020B0604030504040204" pitchFamily="34" charset="-120"/>
              </a:rPr>
              <a:t>' L ' </a:t>
            </a:r>
            <a:r>
              <a:rPr lang="zh-TW" altLang="en-US" sz="2800" dirty="0">
                <a:solidFill>
                  <a:srgbClr val="348EC7"/>
                </a:solidFill>
                <a:latin typeface="微軟正黑體" panose="020B0604030504040204" pitchFamily="34" charset="-120"/>
                <a:ea typeface="微軟正黑體" panose="020B0604030504040204" pitchFamily="34" charset="-120"/>
              </a:rPr>
              <a:t>， </a:t>
            </a:r>
            <a:r>
              <a:rPr lang="en-US" altLang="zh-TW" sz="2800" dirty="0">
                <a:solidFill>
                  <a:srgbClr val="348EC7"/>
                </a:solidFill>
                <a:latin typeface="微軟正黑體" panose="020B0604030504040204" pitchFamily="34" charset="-120"/>
                <a:ea typeface="微軟正黑體" panose="020B0604030504040204" pitchFamily="34" charset="-120"/>
              </a:rPr>
              <a:t>' R ' </a:t>
            </a:r>
            <a:r>
              <a:rPr lang="zh-TW" altLang="en-US" sz="2800" dirty="0">
                <a:solidFill>
                  <a:srgbClr val="348EC7"/>
                </a:solidFill>
                <a:latin typeface="微軟正黑體" panose="020B0604030504040204" pitchFamily="34" charset="-120"/>
                <a:ea typeface="微軟正黑體" panose="020B0604030504040204" pitchFamily="34" charset="-120"/>
              </a:rPr>
              <a:t>， 和 </a:t>
            </a:r>
            <a:r>
              <a:rPr lang="en-US" altLang="zh-TW" sz="2800" dirty="0">
                <a:solidFill>
                  <a:srgbClr val="348EC7"/>
                </a:solidFill>
                <a:latin typeface="微軟正黑體" panose="020B0604030504040204" pitchFamily="34" charset="-120"/>
                <a:ea typeface="微軟正黑體" panose="020B0604030504040204" pitchFamily="34" charset="-120"/>
              </a:rPr>
              <a:t>' F ' </a:t>
            </a:r>
            <a:r>
              <a:rPr lang="zh-TW" altLang="en-US" sz="2800" dirty="0">
                <a:solidFill>
                  <a:srgbClr val="348EC7"/>
                </a:solidFill>
                <a:latin typeface="微軟正黑體" panose="020B0604030504040204" pitchFamily="34" charset="-120"/>
                <a:ea typeface="微軟正黑體" panose="020B0604030504040204" pitchFamily="34" charset="-120"/>
              </a:rPr>
              <a:t>所構成的字串，其分別代表：</a:t>
            </a:r>
          </a:p>
          <a:p>
            <a:pPr>
              <a:lnSpc>
                <a:spcPts val="3600"/>
              </a:lnSpc>
            </a:pPr>
            <a:endParaRPr lang="zh-TW" altLang="en-US" sz="2800" dirty="0">
              <a:solidFill>
                <a:srgbClr val="348EC7"/>
              </a:solidFill>
              <a:latin typeface="微軟正黑體" panose="020B0604030504040204" pitchFamily="34" charset="-120"/>
              <a:ea typeface="微軟正黑體" panose="020B0604030504040204" pitchFamily="34" charset="-120"/>
            </a:endParaRPr>
          </a:p>
          <a:p>
            <a:pPr marL="1828800" lvl="3" indent="-457200">
              <a:lnSpc>
                <a:spcPts val="3600"/>
              </a:lnSpc>
              <a:buFont typeface="Arial" panose="020B0604020202020204" pitchFamily="34" charset="0"/>
              <a:buChar char="•"/>
            </a:pPr>
            <a:r>
              <a:rPr lang="zh-TW" altLang="en-US" sz="2800" dirty="0">
                <a:solidFill>
                  <a:srgbClr val="348EC7"/>
                </a:solidFill>
                <a:latin typeface="微軟正黑體" panose="020B0604030504040204" pitchFamily="34" charset="-120"/>
                <a:ea typeface="微軟正黑體" panose="020B0604030504040204" pitchFamily="34" charset="-120"/>
              </a:rPr>
              <a:t>左轉（</a:t>
            </a:r>
            <a:r>
              <a:rPr lang="en-US" altLang="zh-TW" sz="2800" dirty="0">
                <a:solidFill>
                  <a:srgbClr val="348EC7"/>
                </a:solidFill>
                <a:latin typeface="微軟正黑體" panose="020B0604030504040204" pitchFamily="34" charset="-120"/>
                <a:ea typeface="微軟正黑體" panose="020B0604030504040204" pitchFamily="34" charset="-120"/>
              </a:rPr>
              <a:t>Left</a:t>
            </a:r>
            <a:r>
              <a:rPr lang="zh-TW" altLang="en-US" sz="2800" dirty="0">
                <a:solidFill>
                  <a:srgbClr val="348EC7"/>
                </a:solidFill>
                <a:latin typeface="微軟正黑體" panose="020B0604030504040204" pitchFamily="34" charset="-120"/>
                <a:ea typeface="微軟正黑體" panose="020B0604030504040204" pitchFamily="34" charset="-120"/>
              </a:rPr>
              <a:t>）：機器人在原地往左轉 </a:t>
            </a:r>
            <a:r>
              <a:rPr lang="en-US" altLang="zh-TW" sz="2800" dirty="0">
                <a:solidFill>
                  <a:srgbClr val="348EC7"/>
                </a:solidFill>
                <a:latin typeface="微軟正黑體" panose="020B0604030504040204" pitchFamily="34" charset="-120"/>
                <a:ea typeface="微軟正黑體" panose="020B0604030504040204" pitchFamily="34" charset="-120"/>
              </a:rPr>
              <a:t>90 </a:t>
            </a:r>
            <a:r>
              <a:rPr lang="zh-TW" altLang="en-US" sz="2800" dirty="0">
                <a:solidFill>
                  <a:srgbClr val="348EC7"/>
                </a:solidFill>
                <a:latin typeface="微軟正黑體" panose="020B0604030504040204" pitchFamily="34" charset="-120"/>
                <a:ea typeface="微軟正黑體" panose="020B0604030504040204" pitchFamily="34" charset="-120"/>
              </a:rPr>
              <a:t>度。</a:t>
            </a:r>
          </a:p>
          <a:p>
            <a:pPr marL="1828800" lvl="3" indent="-457200">
              <a:lnSpc>
                <a:spcPts val="3600"/>
              </a:lnSpc>
              <a:buFont typeface="Arial" panose="020B0604020202020204" pitchFamily="34" charset="0"/>
              <a:buChar char="•"/>
            </a:pPr>
            <a:r>
              <a:rPr lang="zh-TW" altLang="en-US" sz="2800" dirty="0">
                <a:solidFill>
                  <a:srgbClr val="348EC7"/>
                </a:solidFill>
                <a:latin typeface="微軟正黑體" panose="020B0604030504040204" pitchFamily="34" charset="-120"/>
                <a:ea typeface="微軟正黑體" panose="020B0604030504040204" pitchFamily="34" charset="-120"/>
              </a:rPr>
              <a:t>右轉（</a:t>
            </a:r>
            <a:r>
              <a:rPr lang="en-US" altLang="zh-TW" sz="2800" dirty="0">
                <a:solidFill>
                  <a:srgbClr val="348EC7"/>
                </a:solidFill>
                <a:latin typeface="微軟正黑體" panose="020B0604030504040204" pitchFamily="34" charset="-120"/>
                <a:ea typeface="微軟正黑體" panose="020B0604030504040204" pitchFamily="34" charset="-120"/>
              </a:rPr>
              <a:t>Right</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 </a:t>
            </a:r>
            <a:r>
              <a:rPr lang="zh-TW" altLang="en-US" sz="2800" dirty="0">
                <a:solidFill>
                  <a:srgbClr val="348EC7"/>
                </a:solidFill>
                <a:latin typeface="微軟正黑體" panose="020B0604030504040204" pitchFamily="34" charset="-120"/>
                <a:ea typeface="微軟正黑體" panose="020B0604030504040204" pitchFamily="34" charset="-120"/>
              </a:rPr>
              <a:t>機器人在原地往右轉 </a:t>
            </a:r>
            <a:r>
              <a:rPr lang="en-US" altLang="zh-TW" sz="2800" dirty="0">
                <a:solidFill>
                  <a:srgbClr val="348EC7"/>
                </a:solidFill>
                <a:latin typeface="微軟正黑體" panose="020B0604030504040204" pitchFamily="34" charset="-120"/>
                <a:ea typeface="微軟正黑體" panose="020B0604030504040204" pitchFamily="34" charset="-120"/>
              </a:rPr>
              <a:t>90 </a:t>
            </a:r>
            <a:r>
              <a:rPr lang="zh-TW" altLang="en-US" sz="2800" dirty="0">
                <a:solidFill>
                  <a:srgbClr val="348EC7"/>
                </a:solidFill>
                <a:latin typeface="微軟正黑體" panose="020B0604030504040204" pitchFamily="34" charset="-120"/>
                <a:ea typeface="微軟正黑體" panose="020B0604030504040204" pitchFamily="34" charset="-120"/>
              </a:rPr>
              <a:t>度。</a:t>
            </a:r>
          </a:p>
          <a:p>
            <a:pPr marL="1828800" lvl="3" indent="-457200">
              <a:lnSpc>
                <a:spcPts val="3600"/>
              </a:lnSpc>
              <a:buFont typeface="Arial" panose="020B0604020202020204" pitchFamily="34" charset="0"/>
              <a:buChar char="•"/>
            </a:pPr>
            <a:r>
              <a:rPr lang="zh-TW" altLang="en-US" sz="2800" dirty="0">
                <a:solidFill>
                  <a:srgbClr val="348EC7"/>
                </a:solidFill>
                <a:latin typeface="微軟正黑體" panose="020B0604030504040204" pitchFamily="34" charset="-120"/>
                <a:ea typeface="微軟正黑體" panose="020B0604030504040204" pitchFamily="34" charset="-120"/>
              </a:rPr>
              <a:t>前進（</a:t>
            </a:r>
            <a:r>
              <a:rPr lang="en-US" altLang="zh-TW" sz="2800" dirty="0">
                <a:solidFill>
                  <a:srgbClr val="348EC7"/>
                </a:solidFill>
                <a:latin typeface="微軟正黑體" panose="020B0604030504040204" pitchFamily="34" charset="-120"/>
                <a:ea typeface="微軟正黑體" panose="020B0604030504040204" pitchFamily="34" charset="-120"/>
              </a:rPr>
              <a:t>Forward</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 </a:t>
            </a:r>
            <a:r>
              <a:rPr lang="zh-TW" altLang="en-US" sz="2800" dirty="0">
                <a:solidFill>
                  <a:srgbClr val="348EC7"/>
                </a:solidFill>
                <a:latin typeface="微軟正黑體" panose="020B0604030504040204" pitchFamily="34" charset="-120"/>
                <a:ea typeface="微軟正黑體" panose="020B0604030504040204" pitchFamily="34" charset="-120"/>
              </a:rPr>
              <a:t>機器人往其面向的方向向前走一格，且不改變其面向之方向。</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61244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2818712"/>
            <a:ext cx="14371689" cy="3216778"/>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The direction North corresponds to the direction from grid point (x, y) to grid point (x, y + 1). Since the grid is rectangular and bounded, a robot that moves “off” an edge of the grid is lost forever. However, lost robots leave a robot “scent” that prohibits future robots from dropping off the world at the same grid point. The scent is left at the last grid position the robot occupied before disappearing over the edge. An instruction to move “off” the world from a grid point from which a</a:t>
            </a:r>
          </a:p>
          <a:p>
            <a:pPr>
              <a:lnSpc>
                <a:spcPts val="3600"/>
              </a:lnSpc>
            </a:pPr>
            <a:r>
              <a:rPr lang="en-US" sz="2800" dirty="0">
                <a:solidFill>
                  <a:srgbClr val="348EC7"/>
                </a:solidFill>
                <a:latin typeface="Poppins Light"/>
              </a:rPr>
              <a:t>robot has been previously lost is simply ignored by the current robot.</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5</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4720" y="6524862"/>
            <a:ext cx="14507023" cy="2275366"/>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從坐標 </a:t>
            </a:r>
            <a:r>
              <a:rPr lang="en-US" altLang="zh-TW" sz="2800" dirty="0">
                <a:solidFill>
                  <a:srgbClr val="348EC7"/>
                </a:solidFill>
                <a:latin typeface="微軟正黑體" panose="020B0604030504040204" pitchFamily="34" charset="-120"/>
                <a:ea typeface="微軟正黑體" panose="020B0604030504040204" pitchFamily="34" charset="-120"/>
              </a:rPr>
              <a:t>(</a:t>
            </a:r>
            <a:r>
              <a:rPr lang="en-US" altLang="zh-TW" sz="2800" dirty="0" err="1">
                <a:solidFill>
                  <a:srgbClr val="348EC7"/>
                </a:solidFill>
                <a:latin typeface="微軟正黑體" panose="020B0604030504040204" pitchFamily="34" charset="-120"/>
                <a:ea typeface="微軟正黑體" panose="020B0604030504040204" pitchFamily="34" charset="-120"/>
              </a:rPr>
              <a:t>x,y</a:t>
            </a:r>
            <a:r>
              <a:rPr lang="en-US" altLang="zh-TW" sz="2800" dirty="0">
                <a:solidFill>
                  <a:srgbClr val="348EC7"/>
                </a:solidFill>
                <a:latin typeface="微軟正黑體" panose="020B0604030504040204" pitchFamily="34" charset="-120"/>
                <a:ea typeface="微軟正黑體" panose="020B0604030504040204" pitchFamily="34" charset="-120"/>
              </a:rPr>
              <a:t>) </a:t>
            </a:r>
            <a:r>
              <a:rPr lang="zh-TW" altLang="en-US" sz="2800" dirty="0">
                <a:solidFill>
                  <a:srgbClr val="348EC7"/>
                </a:solidFill>
                <a:latin typeface="微軟正黑體" panose="020B0604030504040204" pitchFamily="34" charset="-120"/>
                <a:ea typeface="微軟正黑體" panose="020B0604030504040204" pitchFamily="34" charset="-120"/>
              </a:rPr>
              <a:t>走至 </a:t>
            </a:r>
            <a:r>
              <a:rPr lang="en-US" altLang="zh-TW" sz="2800" dirty="0">
                <a:solidFill>
                  <a:srgbClr val="348EC7"/>
                </a:solidFill>
                <a:latin typeface="微軟正黑體" panose="020B0604030504040204" pitchFamily="34" charset="-120"/>
                <a:ea typeface="微軟正黑體" panose="020B0604030504040204" pitchFamily="34" charset="-120"/>
              </a:rPr>
              <a:t>(x,y+1) </a:t>
            </a:r>
            <a:r>
              <a:rPr lang="zh-TW" altLang="en-US" sz="2800" dirty="0">
                <a:solidFill>
                  <a:srgbClr val="348EC7"/>
                </a:solidFill>
                <a:latin typeface="微軟正黑體" panose="020B0604030504040204" pitchFamily="34" charset="-120"/>
                <a:ea typeface="微軟正黑體" panose="020B0604030504040204" pitchFamily="34" charset="-120"/>
              </a:rPr>
              <a:t>的這個方向我們定義為北方。因為此矩形土地是有邊界的，所以一旦一個機器人走出邊界掉落下去，就相當於永遠消失了。不過這個掉下去的機器人會留下「標記 </a:t>
            </a:r>
            <a:r>
              <a:rPr lang="en-US" altLang="zh-TW" sz="2800" dirty="0">
                <a:solidFill>
                  <a:srgbClr val="348EC7"/>
                </a:solidFill>
                <a:latin typeface="微軟正黑體" panose="020B0604030504040204" pitchFamily="34" charset="-120"/>
                <a:ea typeface="微軟正黑體" panose="020B0604030504040204" pitchFamily="34" charset="-120"/>
              </a:rPr>
              <a:t>( scent ) </a:t>
            </a:r>
            <a:r>
              <a:rPr lang="zh-TW" altLang="en-US" sz="2800" dirty="0">
                <a:solidFill>
                  <a:srgbClr val="348EC7"/>
                </a:solidFill>
                <a:latin typeface="微軟正黑體" panose="020B0604030504040204" pitchFamily="34" charset="-120"/>
                <a:ea typeface="微軟正黑體" panose="020B0604030504040204" pitchFamily="34" charset="-120"/>
              </a:rPr>
              <a:t>」，提醒以後的機器人，避免他們從同一個地方掉下去。掉下去的機器人會把標記，留在他掉落之前所在的最後一個坐標點。所以對於以後的機器人，當他正位在有標記的地方時，這個機器人就會忽略會讓他掉下去的指令。</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53045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輸入</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70820" y="2361583"/>
            <a:ext cx="14137140" cy="4125745"/>
          </a:xfrm>
          <a:prstGeom prst="rect">
            <a:avLst/>
          </a:prstGeom>
        </p:spPr>
        <p:txBody>
          <a:bodyPr wrap="square" lIns="0" tIns="0" rIns="0" bIns="0" rtlCol="0" anchor="t">
            <a:spAutoFit/>
          </a:bodyPr>
          <a:lstStyle/>
          <a:p>
            <a:pPr>
              <a:lnSpc>
                <a:spcPts val="3600"/>
              </a:lnSpc>
            </a:pPr>
            <a:r>
              <a:rPr lang="en-US" sz="2400" dirty="0">
                <a:solidFill>
                  <a:srgbClr val="348EC7"/>
                </a:solidFill>
                <a:latin typeface="Poppins Light"/>
              </a:rPr>
              <a:t>The first line of input is the upper-right coordinates of the rectangular world, the lower-left coordinates</a:t>
            </a:r>
            <a:r>
              <a:rPr lang="zh-TW" altLang="en-US" sz="2400" dirty="0">
                <a:solidFill>
                  <a:srgbClr val="348EC7"/>
                </a:solidFill>
                <a:latin typeface="Poppins Light"/>
              </a:rPr>
              <a:t> </a:t>
            </a:r>
            <a:r>
              <a:rPr lang="en-US" sz="2400" dirty="0">
                <a:solidFill>
                  <a:srgbClr val="348EC7"/>
                </a:solidFill>
                <a:latin typeface="Poppins Light"/>
              </a:rPr>
              <a:t>are assumed to be 0,0.</a:t>
            </a:r>
            <a:r>
              <a:rPr lang="zh-TW" altLang="en-US" sz="2400" dirty="0">
                <a:solidFill>
                  <a:srgbClr val="348EC7"/>
                </a:solidFill>
                <a:latin typeface="Poppins Light"/>
              </a:rPr>
              <a:t> </a:t>
            </a:r>
            <a:r>
              <a:rPr lang="en-US" sz="2400" dirty="0">
                <a:solidFill>
                  <a:srgbClr val="348EC7"/>
                </a:solidFill>
                <a:latin typeface="Poppins Light"/>
              </a:rPr>
              <a:t>The remaining input consists of a sequence of robot positions and instructions (two lines per robot).</a:t>
            </a:r>
            <a:r>
              <a:rPr lang="zh-TW" altLang="en-US" sz="2400" dirty="0">
                <a:solidFill>
                  <a:srgbClr val="348EC7"/>
                </a:solidFill>
                <a:latin typeface="Poppins Light"/>
              </a:rPr>
              <a:t> </a:t>
            </a:r>
            <a:r>
              <a:rPr lang="en-US" sz="2400" dirty="0">
                <a:solidFill>
                  <a:srgbClr val="348EC7"/>
                </a:solidFill>
                <a:latin typeface="Poppins Light"/>
              </a:rPr>
              <a:t>A position consists of two integers specifying the initial coordinates of the robot and an orientation</a:t>
            </a:r>
            <a:r>
              <a:rPr lang="zh-TW" altLang="en-US" sz="2400" dirty="0">
                <a:solidFill>
                  <a:srgbClr val="348EC7"/>
                </a:solidFill>
                <a:latin typeface="Poppins Light"/>
              </a:rPr>
              <a:t> </a:t>
            </a:r>
            <a:r>
              <a:rPr lang="en-US" sz="2400" dirty="0">
                <a:solidFill>
                  <a:srgbClr val="348EC7"/>
                </a:solidFill>
                <a:latin typeface="Poppins Light"/>
              </a:rPr>
              <a:t>(N,S,E,W), all separated by white space on one line. A robot instruction is a string of the letters ‘L’, ‘R’,</a:t>
            </a:r>
            <a:r>
              <a:rPr lang="zh-TW" altLang="en-US" sz="2400" dirty="0">
                <a:solidFill>
                  <a:srgbClr val="348EC7"/>
                </a:solidFill>
                <a:latin typeface="Poppins Light"/>
              </a:rPr>
              <a:t> </a:t>
            </a:r>
            <a:r>
              <a:rPr lang="en-US" sz="2400" dirty="0">
                <a:solidFill>
                  <a:srgbClr val="348EC7"/>
                </a:solidFill>
                <a:latin typeface="Poppins Light"/>
              </a:rPr>
              <a:t>and ‘F’ on one line.</a:t>
            </a:r>
            <a:r>
              <a:rPr lang="zh-TW" altLang="en-US" sz="2400" dirty="0">
                <a:solidFill>
                  <a:srgbClr val="348EC7"/>
                </a:solidFill>
                <a:latin typeface="Poppins Light"/>
              </a:rPr>
              <a:t> </a:t>
            </a:r>
            <a:r>
              <a:rPr lang="en-US" sz="2400" dirty="0">
                <a:solidFill>
                  <a:srgbClr val="348EC7"/>
                </a:solidFill>
                <a:latin typeface="Poppins Light"/>
              </a:rPr>
              <a:t>Each robot is processed sequentially, i.e., finishes executing the robot instructions before the next</a:t>
            </a:r>
            <a:r>
              <a:rPr lang="zh-TW" altLang="en-US" sz="2400" dirty="0">
                <a:solidFill>
                  <a:srgbClr val="348EC7"/>
                </a:solidFill>
                <a:latin typeface="Poppins Light"/>
              </a:rPr>
              <a:t> </a:t>
            </a:r>
            <a:r>
              <a:rPr lang="en-US" sz="2400" dirty="0">
                <a:solidFill>
                  <a:srgbClr val="348EC7"/>
                </a:solidFill>
                <a:latin typeface="Poppins Light"/>
              </a:rPr>
              <a:t>robot begins execution.</a:t>
            </a:r>
            <a:r>
              <a:rPr lang="zh-TW" altLang="en-US" sz="2400" dirty="0">
                <a:solidFill>
                  <a:srgbClr val="348EC7"/>
                </a:solidFill>
                <a:latin typeface="Poppins Light"/>
              </a:rPr>
              <a:t> </a:t>
            </a:r>
            <a:r>
              <a:rPr lang="en-US" sz="2400" dirty="0">
                <a:solidFill>
                  <a:srgbClr val="348EC7"/>
                </a:solidFill>
                <a:latin typeface="Poppins Light"/>
              </a:rPr>
              <a:t>Input is terminated by end-of-file.</a:t>
            </a:r>
            <a:r>
              <a:rPr lang="zh-TW" altLang="en-US" sz="2400" dirty="0">
                <a:solidFill>
                  <a:srgbClr val="348EC7"/>
                </a:solidFill>
                <a:latin typeface="Poppins Light"/>
              </a:rPr>
              <a:t> </a:t>
            </a:r>
            <a:r>
              <a:rPr lang="en-US" sz="2400" dirty="0">
                <a:solidFill>
                  <a:srgbClr val="348EC7"/>
                </a:solidFill>
                <a:latin typeface="Poppins Light"/>
              </a:rPr>
              <a:t>You may assume that all initial robot positions are within the bounds of the specified grid. The</a:t>
            </a:r>
            <a:r>
              <a:rPr lang="zh-TW" altLang="en-US" sz="2400" dirty="0">
                <a:solidFill>
                  <a:srgbClr val="348EC7"/>
                </a:solidFill>
                <a:latin typeface="Poppins Light"/>
              </a:rPr>
              <a:t> </a:t>
            </a:r>
            <a:r>
              <a:rPr lang="en-US" sz="2400" dirty="0">
                <a:solidFill>
                  <a:srgbClr val="348EC7"/>
                </a:solidFill>
                <a:latin typeface="Poppins Light"/>
              </a:rPr>
              <a:t>maximum value for any coordinate is 50. All instruction strings will be less than 100</a:t>
            </a:r>
            <a:r>
              <a:rPr lang="zh-TW" altLang="en-US" sz="2400" dirty="0">
                <a:solidFill>
                  <a:srgbClr val="348EC7"/>
                </a:solidFill>
                <a:latin typeface="Poppins Light"/>
              </a:rPr>
              <a:t> </a:t>
            </a:r>
            <a:r>
              <a:rPr lang="en-US" sz="2400" dirty="0">
                <a:solidFill>
                  <a:srgbClr val="348EC7"/>
                </a:solidFill>
                <a:latin typeface="Poppins Light"/>
              </a:rPr>
              <a:t>characters in</a:t>
            </a:r>
            <a:r>
              <a:rPr lang="zh-TW" altLang="en-US" sz="2400" dirty="0">
                <a:solidFill>
                  <a:srgbClr val="348EC7"/>
                </a:solidFill>
                <a:latin typeface="Poppins Light"/>
              </a:rPr>
              <a:t> </a:t>
            </a:r>
            <a:r>
              <a:rPr lang="en-US" sz="2400" dirty="0">
                <a:solidFill>
                  <a:srgbClr val="348EC7"/>
                </a:solidFill>
                <a:latin typeface="Poppins Light"/>
              </a:rPr>
              <a:t>length.</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6</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55580" y="6667500"/>
            <a:ext cx="13856810" cy="3186898"/>
          </a:xfrm>
          <a:prstGeom prst="rect">
            <a:avLst/>
          </a:prstGeom>
        </p:spPr>
        <p:txBody>
          <a:bodyPr wrap="square" lIns="0" tIns="0" rIns="0" bIns="0" rtlCol="0" anchor="t">
            <a:spAutoFit/>
          </a:bodyPr>
          <a:lstStyle/>
          <a:p>
            <a:pPr>
              <a:lnSpc>
                <a:spcPts val="3600"/>
              </a:lnSpc>
            </a:pPr>
            <a:r>
              <a:rPr lang="zh-TW" altLang="en-US" sz="2400" dirty="0">
                <a:solidFill>
                  <a:srgbClr val="348EC7"/>
                </a:solidFill>
                <a:latin typeface="微軟正黑體" panose="020B0604030504040204" pitchFamily="34" charset="-120"/>
                <a:ea typeface="微軟正黑體" panose="020B0604030504040204" pitchFamily="34" charset="-120"/>
              </a:rPr>
              <a:t>輸入裡的第一列有</a:t>
            </a:r>
            <a:r>
              <a:rPr lang="en-US" altLang="zh-TW" sz="2400" dirty="0">
                <a:solidFill>
                  <a:srgbClr val="348EC7"/>
                </a:solidFill>
                <a:latin typeface="微軟正黑體" panose="020B0604030504040204" pitchFamily="34" charset="-120"/>
                <a:ea typeface="微軟正黑體" panose="020B0604030504040204" pitchFamily="34" charset="-120"/>
              </a:rPr>
              <a:t>2</a:t>
            </a:r>
            <a:r>
              <a:rPr lang="zh-TW" altLang="en-US" sz="2400" dirty="0">
                <a:solidFill>
                  <a:srgbClr val="348EC7"/>
                </a:solidFill>
                <a:latin typeface="微軟正黑體" panose="020B0604030504040204" pitchFamily="34" charset="-120"/>
                <a:ea typeface="微軟正黑體" panose="020B0604030504040204" pitchFamily="34" charset="-120"/>
              </a:rPr>
              <a:t>個正整數，代表這個矩形世界右上角頂點的坐標，其中假設這個世界的左下角頂點坐標為 </a:t>
            </a:r>
            <a:r>
              <a:rPr lang="en-US" altLang="zh-TW" sz="2400" dirty="0">
                <a:solidFill>
                  <a:srgbClr val="348EC7"/>
                </a:solidFill>
                <a:latin typeface="微軟正黑體" panose="020B0604030504040204" pitchFamily="34" charset="-120"/>
                <a:ea typeface="微軟正黑體" panose="020B0604030504040204" pitchFamily="34" charset="-120"/>
              </a:rPr>
              <a:t>( 0 , 0 )</a:t>
            </a:r>
            <a:r>
              <a:rPr lang="zh-TW" altLang="en-US" sz="2400" dirty="0">
                <a:solidFill>
                  <a:srgbClr val="348EC7"/>
                </a:solidFill>
                <a:latin typeface="微軟正黑體" panose="020B0604030504040204" pitchFamily="34" charset="-120"/>
                <a:ea typeface="微軟正黑體" panose="020B0604030504040204" pitchFamily="34" charset="-120"/>
              </a:rPr>
              <a:t>。接下來是若干組有關機器人的初始位置狀況和指令集，每個機器人</a:t>
            </a:r>
            <a:r>
              <a:rPr lang="en-US" altLang="zh-TW" sz="2400" dirty="0">
                <a:solidFill>
                  <a:srgbClr val="348EC7"/>
                </a:solidFill>
                <a:latin typeface="微軟正黑體" panose="020B0604030504040204" pitchFamily="34" charset="-120"/>
                <a:ea typeface="微軟正黑體" panose="020B0604030504040204" pitchFamily="34" charset="-120"/>
              </a:rPr>
              <a:t>2</a:t>
            </a:r>
            <a:r>
              <a:rPr lang="zh-TW" altLang="en-US" sz="2400" dirty="0">
                <a:solidFill>
                  <a:srgbClr val="348EC7"/>
                </a:solidFill>
                <a:latin typeface="微軟正黑體" panose="020B0604030504040204" pitchFamily="34" charset="-120"/>
                <a:ea typeface="微軟正黑體" panose="020B0604030504040204" pitchFamily="34" charset="-120"/>
              </a:rPr>
              <a:t>列。第一列為位置狀況，包括了兩個整數和一個字元（ </a:t>
            </a:r>
            <a:r>
              <a:rPr lang="en-US" altLang="zh-TW" sz="2400" dirty="0">
                <a:solidFill>
                  <a:srgbClr val="348EC7"/>
                </a:solidFill>
                <a:latin typeface="微軟正黑體" panose="020B0604030504040204" pitchFamily="34" charset="-120"/>
                <a:ea typeface="微軟正黑體" panose="020B0604030504040204" pitchFamily="34" charset="-120"/>
              </a:rPr>
              <a:t>N , S , E </a:t>
            </a:r>
            <a:r>
              <a:rPr lang="zh-TW" altLang="en-US" sz="2400" dirty="0">
                <a:solidFill>
                  <a:srgbClr val="348EC7"/>
                </a:solidFill>
                <a:latin typeface="微軟正黑體" panose="020B0604030504040204" pitchFamily="34" charset="-120"/>
                <a:ea typeface="微軟正黑體" panose="020B0604030504040204" pitchFamily="34" charset="-120"/>
              </a:rPr>
              <a:t>或 </a:t>
            </a:r>
            <a:r>
              <a:rPr lang="en-US" altLang="zh-TW" sz="2400" dirty="0">
                <a:solidFill>
                  <a:srgbClr val="348EC7"/>
                </a:solidFill>
                <a:latin typeface="微軟正黑體" panose="020B0604030504040204" pitchFamily="34" charset="-120"/>
                <a:ea typeface="微軟正黑體" panose="020B0604030504040204" pitchFamily="34" charset="-120"/>
              </a:rPr>
              <a:t>W </a:t>
            </a:r>
            <a:r>
              <a:rPr lang="zh-TW" altLang="en-US" sz="2400" dirty="0">
                <a:solidFill>
                  <a:srgbClr val="348EC7"/>
                </a:solidFill>
                <a:latin typeface="微軟正黑體" panose="020B0604030504040204" pitchFamily="34" charset="-120"/>
                <a:ea typeface="微軟正黑體" panose="020B0604030504040204" pitchFamily="34" charset="-120"/>
              </a:rPr>
              <a:t>），代表機器人初始的位置坐標以及機器人最初所面對的方向。第二列則是指令集，是一個由 </a:t>
            </a:r>
            <a:r>
              <a:rPr lang="en-US" altLang="zh-TW" sz="2400" dirty="0">
                <a:solidFill>
                  <a:srgbClr val="348EC7"/>
                </a:solidFill>
                <a:latin typeface="微軟正黑體" panose="020B0604030504040204" pitchFamily="34" charset="-120"/>
                <a:ea typeface="微軟正黑體" panose="020B0604030504040204" pitchFamily="34" charset="-120"/>
              </a:rPr>
              <a:t>‘ L ’ </a:t>
            </a:r>
            <a:r>
              <a:rPr lang="zh-TW" altLang="en-US" sz="2400" dirty="0">
                <a:solidFill>
                  <a:srgbClr val="348EC7"/>
                </a:solidFill>
                <a:latin typeface="微軟正黑體" panose="020B0604030504040204" pitchFamily="34" charset="-120"/>
                <a:ea typeface="微軟正黑體" panose="020B0604030504040204" pitchFamily="34" charset="-120"/>
              </a:rPr>
              <a:t>， </a:t>
            </a:r>
            <a:r>
              <a:rPr lang="en-US" altLang="zh-TW" sz="2400" dirty="0">
                <a:solidFill>
                  <a:srgbClr val="348EC7"/>
                </a:solidFill>
                <a:latin typeface="微軟正黑體" panose="020B0604030504040204" pitchFamily="34" charset="-120"/>
                <a:ea typeface="微軟正黑體" panose="020B0604030504040204" pitchFamily="34" charset="-120"/>
              </a:rPr>
              <a:t>‘ R ’ </a:t>
            </a:r>
            <a:r>
              <a:rPr lang="zh-TW" altLang="en-US" sz="2400" dirty="0">
                <a:solidFill>
                  <a:srgbClr val="348EC7"/>
                </a:solidFill>
                <a:latin typeface="微軟正黑體" panose="020B0604030504040204" pitchFamily="34" charset="-120"/>
                <a:ea typeface="微軟正黑體" panose="020B0604030504040204" pitchFamily="34" charset="-120"/>
              </a:rPr>
              <a:t>和 </a:t>
            </a:r>
            <a:r>
              <a:rPr lang="en-US" altLang="zh-TW" sz="2400" dirty="0">
                <a:solidFill>
                  <a:srgbClr val="348EC7"/>
                </a:solidFill>
                <a:latin typeface="微軟正黑體" panose="020B0604030504040204" pitchFamily="34" charset="-120"/>
                <a:ea typeface="微軟正黑體" panose="020B0604030504040204" pitchFamily="34" charset="-120"/>
              </a:rPr>
              <a:t>‘ F ’ </a:t>
            </a:r>
            <a:r>
              <a:rPr lang="zh-TW" altLang="en-US" sz="2400" dirty="0">
                <a:solidFill>
                  <a:srgbClr val="348EC7"/>
                </a:solidFill>
                <a:latin typeface="微軟正黑體" panose="020B0604030504040204" pitchFamily="34" charset="-120"/>
                <a:ea typeface="微軟正黑體" panose="020B0604030504040204" pitchFamily="34" charset="-120"/>
              </a:rPr>
              <a:t>所組成的字串。輸入以 </a:t>
            </a:r>
            <a:r>
              <a:rPr lang="en-US" altLang="zh-TW" sz="2400" dirty="0">
                <a:solidFill>
                  <a:srgbClr val="348EC7"/>
                </a:solidFill>
                <a:latin typeface="微軟正黑體" panose="020B0604030504040204" pitchFamily="34" charset="-120"/>
                <a:ea typeface="微軟正黑體" panose="020B0604030504040204" pitchFamily="34" charset="-120"/>
              </a:rPr>
              <a:t>end-of-file </a:t>
            </a:r>
            <a:r>
              <a:rPr lang="zh-TW" altLang="en-US" sz="2400" dirty="0">
                <a:solidFill>
                  <a:srgbClr val="348EC7"/>
                </a:solidFill>
                <a:latin typeface="微軟正黑體" panose="020B0604030504040204" pitchFamily="34" charset="-120"/>
                <a:ea typeface="微軟正黑體" panose="020B0604030504040204" pitchFamily="34" charset="-120"/>
              </a:rPr>
              <a:t>作為結束。各機器人是依序動作的，也就是說，直到一個機器人作完他全部的動作，下一個機器人才會開始動作。所有機器人的初始位置皆會在矩形土地上，不會落在外面。任何坐標的最大值皆不會超</a:t>
            </a:r>
            <a:r>
              <a:rPr lang="en-US" altLang="zh-TW" sz="2400" dirty="0">
                <a:solidFill>
                  <a:srgbClr val="348EC7"/>
                </a:solidFill>
                <a:latin typeface="微軟正黑體" panose="020B0604030504040204" pitchFamily="34" charset="-120"/>
                <a:ea typeface="微軟正黑體" panose="020B0604030504040204" pitchFamily="34" charset="-120"/>
              </a:rPr>
              <a:t>	</a:t>
            </a:r>
            <a:r>
              <a:rPr lang="zh-TW" altLang="en-US" sz="2400" dirty="0">
                <a:solidFill>
                  <a:srgbClr val="348EC7"/>
                </a:solidFill>
                <a:latin typeface="微軟正黑體" panose="020B0604030504040204" pitchFamily="34" charset="-120"/>
                <a:ea typeface="微軟正黑體" panose="020B0604030504040204" pitchFamily="34" charset="-120"/>
              </a:rPr>
              <a:t>    過 </a:t>
            </a:r>
            <a:r>
              <a:rPr lang="en-US" altLang="zh-TW" sz="2400" dirty="0">
                <a:solidFill>
                  <a:srgbClr val="348EC7"/>
                </a:solidFill>
                <a:latin typeface="微軟正黑體" panose="020B0604030504040204" pitchFamily="34" charset="-120"/>
                <a:ea typeface="微軟正黑體" panose="020B0604030504040204" pitchFamily="34" charset="-120"/>
              </a:rPr>
              <a:t>50 </a:t>
            </a:r>
            <a:r>
              <a:rPr lang="zh-TW" altLang="en-US" sz="2400" dirty="0">
                <a:solidFill>
                  <a:srgbClr val="348EC7"/>
                </a:solidFill>
                <a:latin typeface="微軟正黑體" panose="020B0604030504040204" pitchFamily="34" charset="-120"/>
                <a:ea typeface="微軟正黑體" panose="020B0604030504040204" pitchFamily="34" charset="-120"/>
              </a:rPr>
              <a:t>。每個指令集的長度皆不會超過 </a:t>
            </a:r>
            <a:r>
              <a:rPr lang="en-US" altLang="zh-TW" sz="2400" dirty="0">
                <a:solidFill>
                  <a:srgbClr val="348EC7"/>
                </a:solidFill>
                <a:latin typeface="微軟正黑體" panose="020B0604030504040204" pitchFamily="34" charset="-120"/>
                <a:ea typeface="微軟正黑體" panose="020B0604030504040204" pitchFamily="34" charset="-120"/>
              </a:rPr>
              <a:t>100 </a:t>
            </a:r>
            <a:r>
              <a:rPr lang="zh-TW" altLang="en-US" sz="2400" dirty="0">
                <a:solidFill>
                  <a:srgbClr val="348EC7"/>
                </a:solidFill>
                <a:latin typeface="微軟正黑體" panose="020B0604030504040204" pitchFamily="34" charset="-120"/>
                <a:ea typeface="微軟正黑體" panose="020B0604030504040204" pitchFamily="34" charset="-120"/>
              </a:rPr>
              <a:t>個字元長。</a:t>
            </a:r>
            <a:endParaRPr lang="en-US" sz="24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94418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輸出</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32690" y="2936381"/>
            <a:ext cx="14137140" cy="1370119"/>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For each robot position/instruction in the input, the output should indicate the final grid position and orientation of the robot. If a robot falls off the edge of the grid the word ‘LOST’ should be printed after the position and orientation.</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7</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4720" y="5528570"/>
            <a:ext cx="14091360" cy="1352037"/>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對於每一個機器人，你都必須輸出其最後所在的坐標和面對的方向。如果一個機器人會掉落出此世界外，你必須先輸出他在掉落前，最後的所在位置和面對的方向，再多加一個字： </a:t>
            </a:r>
            <a:r>
              <a:rPr lang="en-US" altLang="zh-TW" sz="2800" dirty="0">
                <a:solidFill>
                  <a:srgbClr val="348EC7"/>
                </a:solidFill>
                <a:latin typeface="微軟正黑體" panose="020B0604030504040204" pitchFamily="34" charset="-120"/>
                <a:ea typeface="微軟正黑體" panose="020B0604030504040204" pitchFamily="34" charset="-120"/>
              </a:rPr>
              <a:t>LOST </a:t>
            </a:r>
            <a:r>
              <a:rPr lang="zh-TW" altLang="en-US" sz="2800" dirty="0">
                <a:solidFill>
                  <a:srgbClr val="348EC7"/>
                </a:solidFill>
                <a:latin typeface="微軟正黑體" panose="020B0604030504040204" pitchFamily="34" charset="-120"/>
                <a:ea typeface="微軟正黑體" panose="020B0604030504040204" pitchFamily="34" charset="-120"/>
              </a:rPr>
              <a:t>。</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0799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範例測資</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896998" y="3845638"/>
            <a:ext cx="5791200" cy="5232202"/>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Input</a:t>
            </a:r>
            <a:r>
              <a:rPr lang="zh-TW" altLang="en-US" sz="5400" dirty="0">
                <a:solidFill>
                  <a:srgbClr val="348EC7"/>
                </a:solidFill>
                <a:latin typeface="Poppins Light"/>
              </a:rPr>
              <a:t>：</a:t>
            </a:r>
            <a:endParaRPr lang="en-US" altLang="zh-TW" sz="5400" dirty="0">
              <a:solidFill>
                <a:srgbClr val="348EC7"/>
              </a:solidFill>
              <a:latin typeface="Poppins Light"/>
            </a:endParaRPr>
          </a:p>
          <a:p>
            <a:pPr>
              <a:lnSpc>
                <a:spcPts val="3600"/>
              </a:lnSpc>
            </a:pPr>
            <a:endParaRPr lang="en-US" sz="5400" dirty="0">
              <a:solidFill>
                <a:srgbClr val="348EC7"/>
              </a:solidFill>
              <a:latin typeface="Poppins Light"/>
            </a:endParaRPr>
          </a:p>
          <a:p>
            <a:pPr lvl="4"/>
            <a:r>
              <a:rPr lang="en-US" sz="4000" dirty="0">
                <a:solidFill>
                  <a:srgbClr val="348EC7"/>
                </a:solidFill>
                <a:latin typeface="Poppins Light"/>
              </a:rPr>
              <a:t>5 3</a:t>
            </a:r>
          </a:p>
          <a:p>
            <a:pPr lvl="4"/>
            <a:r>
              <a:rPr lang="en-US" sz="4000" dirty="0">
                <a:solidFill>
                  <a:srgbClr val="348EC7"/>
                </a:solidFill>
                <a:latin typeface="Poppins Light"/>
              </a:rPr>
              <a:t>1 1 E</a:t>
            </a:r>
          </a:p>
          <a:p>
            <a:pPr lvl="4"/>
            <a:r>
              <a:rPr lang="en-US" sz="4000" dirty="0">
                <a:solidFill>
                  <a:srgbClr val="348EC7"/>
                </a:solidFill>
                <a:latin typeface="Poppins Light"/>
              </a:rPr>
              <a:t>RFRFRFRF</a:t>
            </a:r>
          </a:p>
          <a:p>
            <a:pPr lvl="4"/>
            <a:r>
              <a:rPr lang="en-US" sz="4000" dirty="0">
                <a:solidFill>
                  <a:srgbClr val="348EC7"/>
                </a:solidFill>
                <a:latin typeface="Poppins Light"/>
              </a:rPr>
              <a:t>3 2 N</a:t>
            </a:r>
          </a:p>
          <a:p>
            <a:pPr lvl="4"/>
            <a:r>
              <a:rPr lang="en-US" sz="4000" dirty="0">
                <a:solidFill>
                  <a:srgbClr val="348EC7"/>
                </a:solidFill>
                <a:latin typeface="Poppins Light"/>
              </a:rPr>
              <a:t>FRRFLLFFRRFLL</a:t>
            </a:r>
          </a:p>
          <a:p>
            <a:pPr lvl="4"/>
            <a:r>
              <a:rPr lang="en-US" sz="4000" dirty="0">
                <a:solidFill>
                  <a:srgbClr val="348EC7"/>
                </a:solidFill>
                <a:latin typeface="Poppins Light"/>
              </a:rPr>
              <a:t>0 3 W</a:t>
            </a:r>
          </a:p>
          <a:p>
            <a:pPr lvl="4"/>
            <a:r>
              <a:rPr lang="en-US" sz="4000" dirty="0">
                <a:solidFill>
                  <a:srgbClr val="348EC7"/>
                </a:solidFill>
                <a:latin typeface="Poppins Light"/>
              </a:rPr>
              <a:t>LLFFFLFLFL</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8</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8">
            <a:extLst>
              <a:ext uri="{FF2B5EF4-FFF2-40B4-BE49-F238E27FC236}">
                <a16:creationId xmlns:a16="http://schemas.microsoft.com/office/drawing/2014/main" id="{3694BD56-99F3-4F42-A830-C3C1E6174B67}"/>
              </a:ext>
            </a:extLst>
          </p:cNvPr>
          <p:cNvSpPr txBox="1"/>
          <p:nvPr/>
        </p:nvSpPr>
        <p:spPr>
          <a:xfrm>
            <a:off x="8991600" y="3845638"/>
            <a:ext cx="5791200" cy="2769989"/>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Output</a:t>
            </a:r>
            <a:r>
              <a:rPr lang="zh-TW" altLang="en-US" sz="5400" dirty="0">
                <a:solidFill>
                  <a:srgbClr val="348EC7"/>
                </a:solidFill>
                <a:latin typeface="Poppins Light"/>
              </a:rPr>
              <a:t>：</a:t>
            </a:r>
            <a:endParaRPr lang="en-US" altLang="zh-TW" sz="5400" dirty="0">
              <a:solidFill>
                <a:srgbClr val="348EC7"/>
              </a:solidFill>
              <a:latin typeface="Poppins Light"/>
            </a:endParaRPr>
          </a:p>
          <a:p>
            <a:pPr>
              <a:lnSpc>
                <a:spcPts val="3600"/>
              </a:lnSpc>
            </a:pPr>
            <a:endParaRPr lang="en-US" sz="5400" dirty="0">
              <a:solidFill>
                <a:srgbClr val="348EC7"/>
              </a:solidFill>
              <a:latin typeface="Poppins Light"/>
            </a:endParaRPr>
          </a:p>
          <a:p>
            <a:pPr lvl="4"/>
            <a:r>
              <a:rPr lang="pt-BR" sz="4000" dirty="0">
                <a:solidFill>
                  <a:srgbClr val="348EC7"/>
                </a:solidFill>
                <a:latin typeface="Poppins Light"/>
              </a:rPr>
              <a:t>1 1 E</a:t>
            </a:r>
          </a:p>
          <a:p>
            <a:pPr lvl="4"/>
            <a:r>
              <a:rPr lang="pt-BR" sz="4000" dirty="0">
                <a:solidFill>
                  <a:srgbClr val="348EC7"/>
                </a:solidFill>
                <a:latin typeface="Poppins Light"/>
              </a:rPr>
              <a:t>3 3 N LOST</a:t>
            </a:r>
          </a:p>
          <a:p>
            <a:pPr lvl="4"/>
            <a:r>
              <a:rPr lang="pt-BR" sz="4000" dirty="0">
                <a:solidFill>
                  <a:srgbClr val="348EC7"/>
                </a:solidFill>
                <a:latin typeface="Poppins Light"/>
              </a:rPr>
              <a:t>2 3 S</a:t>
            </a:r>
            <a:endParaRPr lang="en-US" sz="4000" dirty="0">
              <a:solidFill>
                <a:srgbClr val="348EC7"/>
              </a:solidFill>
              <a:latin typeface="Poppins Light"/>
            </a:endParaRPr>
          </a:p>
        </p:txBody>
      </p:sp>
    </p:spTree>
    <p:extLst>
      <p:ext uri="{BB962C8B-B14F-4D97-AF65-F5344CB8AC3E}">
        <p14:creationId xmlns:p14="http://schemas.microsoft.com/office/powerpoint/2010/main" val="302527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1436291"/>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1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輸入矩型大小跟初始位置</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9</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0A8B428E-47EB-494B-8125-67B88DCE01BC}"/>
              </a:ext>
            </a:extLst>
          </p:cNvPr>
          <p:cNvPicPr>
            <a:picLocks noChangeAspect="1"/>
          </p:cNvPicPr>
          <p:nvPr/>
        </p:nvPicPr>
        <p:blipFill>
          <a:blip r:embed="rId2"/>
          <a:stretch>
            <a:fillRect/>
          </a:stretch>
        </p:blipFill>
        <p:spPr>
          <a:xfrm>
            <a:off x="304800" y="2608120"/>
            <a:ext cx="8713699" cy="5070759"/>
          </a:xfrm>
          <a:prstGeom prst="rect">
            <a:avLst/>
          </a:prstGeom>
        </p:spPr>
      </p:pic>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2175340438"/>
              </p:ext>
            </p:extLst>
          </p:nvPr>
        </p:nvGraphicFramePr>
        <p:xfrm>
          <a:off x="10110159" y="5143498"/>
          <a:ext cx="6934200" cy="36576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err="1">
                          <a:solidFill>
                            <a:srgbClr val="348EC7"/>
                          </a:solidFill>
                          <a:latin typeface="微軟正黑體" panose="020B0604030504040204" pitchFamily="34" charset="-120"/>
                          <a:ea typeface="微軟正黑體" panose="020B0604030504040204" pitchFamily="34" charset="-120"/>
                        </a:rPr>
                        <a:t>rux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ruy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矩形大小</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初始位置</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face</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face_x</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err="1">
                          <a:solidFill>
                            <a:srgbClr val="348EC7"/>
                          </a:solidFill>
                          <a:latin typeface="微軟正黑體" panose="020B0604030504040204" pitchFamily="34" charset="-120"/>
                          <a:ea typeface="微軟正黑體" panose="020B0604030504040204" pitchFamily="34" charset="-120"/>
                        </a:rPr>
                        <a:t>face_y</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面向方向</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bl>
          </a:graphicData>
        </a:graphic>
      </p:graphicFrame>
    </p:spTree>
    <p:extLst>
      <p:ext uri="{BB962C8B-B14F-4D97-AF65-F5344CB8AC3E}">
        <p14:creationId xmlns:p14="http://schemas.microsoft.com/office/powerpoint/2010/main" val="361362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TotalTime>
  <Words>1468</Words>
  <Application>Microsoft Office PowerPoint</Application>
  <PresentationFormat>自訂</PresentationFormat>
  <Paragraphs>116</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TAN Mon Cheri</vt:lpstr>
      <vt:lpstr>Poppins Light</vt:lpstr>
      <vt:lpstr>Goudy Old Style</vt:lpstr>
      <vt:lpstr>微軟正黑體</vt:lpstr>
      <vt:lpstr>Arial</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11360686@ms1.mcu.edu.tw</cp:lastModifiedBy>
  <cp:revision>3</cp:revision>
  <dcterms:created xsi:type="dcterms:W3CDTF">2006-08-16T00:00:00Z</dcterms:created>
  <dcterms:modified xsi:type="dcterms:W3CDTF">2023-08-04T05:47:50Z</dcterms:modified>
  <dc:identifier>DAFoJd3u5ms</dc:identifier>
</cp:coreProperties>
</file>