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69" r:id="rId4"/>
    <p:sldId id="270" r:id="rId5"/>
    <p:sldId id="271" r:id="rId6"/>
    <p:sldId id="272" r:id="rId7"/>
    <p:sldId id="273" r:id="rId8"/>
    <p:sldId id="263" r:id="rId9"/>
    <p:sldId id="278" r:id="rId10"/>
    <p:sldId id="264" r:id="rId11"/>
  </p:sldIdLst>
  <p:sldSz cx="18288000" cy="10287000"/>
  <p:notesSz cx="6858000" cy="9144000"/>
  <p:embeddedFontLst>
    <p:embeddedFont>
      <p:font typeface="微軟正黑體" panose="020B0604030504040204" pitchFamily="34" charset="-120"/>
      <p:regular r:id="rId12"/>
      <p:bold r:id="rId13"/>
    </p:embeddedFont>
    <p:embeddedFont>
      <p:font typeface="Calibri" panose="020F0502020204030204" pitchFamily="34" charset="0"/>
      <p:regular r:id="rId14"/>
      <p:bold r:id="rId15"/>
      <p:italic r:id="rId16"/>
      <p:boldItalic r:id="rId17"/>
    </p:embeddedFont>
    <p:embeddedFont>
      <p:font typeface="Goudy Old Style" panose="02020502050305020303" pitchFamily="18" charset="0"/>
      <p:regular r:id="rId18"/>
      <p:bold r:id="rId19"/>
      <p:italic r:id="rId20"/>
    </p:embeddedFont>
    <p:embeddedFont>
      <p:font typeface="Poppins Light" panose="020B0604020202020204" pitchFamily="34" charset="0"/>
      <p:regular r:id="rId21"/>
      <p:italic r:id="rId22"/>
    </p:embeddedFont>
    <p:embeddedFont>
      <p:font typeface="TAN Mon Cheri"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p:cViewPr varScale="1">
        <p:scale>
          <a:sx n="78" d="100"/>
          <a:sy n="78" d="100"/>
        </p:scale>
        <p:origin x="360"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hyperlink" Target="https://zerojudge.tw/ShowProblem?problemid=c045"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vjudge.net/problem/UVA-490" TargetMode="Externa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90320" y="4632401"/>
            <a:ext cx="12507360" cy="1664943"/>
          </a:xfrm>
          <a:prstGeom prst="rect">
            <a:avLst/>
          </a:prstGeom>
        </p:spPr>
        <p:txBody>
          <a:bodyPr lIns="0" tIns="0" rIns="0" bIns="0" rtlCol="0" anchor="t">
            <a:spAutoFit/>
          </a:bodyPr>
          <a:lstStyle/>
          <a:p>
            <a:pPr algn="ctr">
              <a:lnSpc>
                <a:spcPts val="12599"/>
              </a:lnSpc>
            </a:pPr>
            <a:r>
              <a:rPr lang="en-US" sz="9000" dirty="0">
                <a:solidFill>
                  <a:srgbClr val="348EC7"/>
                </a:solidFill>
                <a:latin typeface="TAN Mon Cheri"/>
              </a:rPr>
              <a:t>UVA</a:t>
            </a:r>
            <a:r>
              <a:rPr lang="en-US" sz="13800" dirty="0">
                <a:solidFill>
                  <a:srgbClr val="348EC7"/>
                </a:solidFill>
                <a:latin typeface="Goudy Old Style" panose="02020502050305020303" pitchFamily="18" charset="0"/>
              </a:rPr>
              <a:t>490</a:t>
            </a:r>
            <a:endParaRPr lang="en-US" sz="9000" dirty="0">
              <a:solidFill>
                <a:srgbClr val="348EC7"/>
              </a:solidFill>
              <a:latin typeface="Goudy Old Style" panose="02020502050305020303" pitchFamily="18" charset="0"/>
            </a:endParaRPr>
          </a:p>
        </p:txBody>
      </p:sp>
      <p:sp>
        <p:nvSpPr>
          <p:cNvPr id="4" name="Freeform 4"/>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6" name="AutoShape 6"/>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7" name="AutoShape 7"/>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8" name="AutoShape 8"/>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81701" y="3495675"/>
            <a:ext cx="11524598" cy="3133725"/>
          </a:xfrm>
          <a:prstGeom prst="rect">
            <a:avLst/>
          </a:prstGeom>
        </p:spPr>
        <p:txBody>
          <a:bodyPr lIns="0" tIns="0" rIns="0" bIns="0" rtlCol="0" anchor="t">
            <a:spAutoFit/>
          </a:bodyPr>
          <a:lstStyle/>
          <a:p>
            <a:pPr algn="ctr">
              <a:lnSpc>
                <a:spcPts val="12599"/>
              </a:lnSpc>
            </a:pPr>
            <a:r>
              <a:rPr lang="en-US" sz="9000">
                <a:solidFill>
                  <a:srgbClr val="348EC7"/>
                </a:solidFill>
                <a:latin typeface="TAN Mon Cheri"/>
              </a:rPr>
              <a:t>Thank you</a:t>
            </a:r>
          </a:p>
          <a:p>
            <a:pPr algn="ctr">
              <a:lnSpc>
                <a:spcPts val="12599"/>
              </a:lnSpc>
            </a:pPr>
            <a:r>
              <a:rPr lang="en-US" sz="9000">
                <a:solidFill>
                  <a:srgbClr val="348EC7"/>
                </a:solidFill>
                <a:latin typeface="TAN Mon Cheri"/>
              </a:rPr>
              <a:t>for listening!</a:t>
            </a:r>
          </a:p>
        </p:txBody>
      </p:sp>
      <p:sp>
        <p:nvSpPr>
          <p:cNvPr id="17" name="Freeform 2">
            <a:extLst>
              <a:ext uri="{FF2B5EF4-FFF2-40B4-BE49-F238E27FC236}">
                <a16:creationId xmlns:a16="http://schemas.microsoft.com/office/drawing/2014/main" id="{89C2D83F-66B4-4CFA-BF8F-87D6F9D9C929}"/>
              </a:ext>
            </a:extLst>
          </p:cNvPr>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4">
            <a:extLst>
              <a:ext uri="{FF2B5EF4-FFF2-40B4-BE49-F238E27FC236}">
                <a16:creationId xmlns:a16="http://schemas.microsoft.com/office/drawing/2014/main" id="{2BD86721-17D0-4247-97D0-AAA466E8E500}"/>
              </a:ext>
            </a:extLst>
          </p:cNvPr>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AutoShape 5">
            <a:extLst>
              <a:ext uri="{FF2B5EF4-FFF2-40B4-BE49-F238E27FC236}">
                <a16:creationId xmlns:a16="http://schemas.microsoft.com/office/drawing/2014/main" id="{64CC3B23-4AC6-4695-BEB2-A1ACAC2BD151}"/>
              </a:ext>
            </a:extLst>
          </p:cNvPr>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20" name="AutoShape 6">
            <a:extLst>
              <a:ext uri="{FF2B5EF4-FFF2-40B4-BE49-F238E27FC236}">
                <a16:creationId xmlns:a16="http://schemas.microsoft.com/office/drawing/2014/main" id="{9088AC63-AEBF-4D3E-9ABF-E8709D5D9829}"/>
              </a:ext>
            </a:extLst>
          </p:cNvPr>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21" name="AutoShape 7">
            <a:extLst>
              <a:ext uri="{FF2B5EF4-FFF2-40B4-BE49-F238E27FC236}">
                <a16:creationId xmlns:a16="http://schemas.microsoft.com/office/drawing/2014/main" id="{AF322172-F7C7-4BCA-A0D4-FD38330DEAA9}"/>
              </a:ext>
            </a:extLst>
          </p:cNvPr>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22" name="AutoShape 8">
            <a:extLst>
              <a:ext uri="{FF2B5EF4-FFF2-40B4-BE49-F238E27FC236}">
                <a16:creationId xmlns:a16="http://schemas.microsoft.com/office/drawing/2014/main" id="{DA07AA8C-09A2-43C0-8F67-62F81AED4E92}"/>
              </a:ext>
            </a:extLst>
          </p:cNvPr>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3242786"/>
            <a:ext cx="14371689" cy="1831784"/>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In “Rotating Sentences,” you are asked to rotate a series of input sentences 90 degrees clockwise. So instead of displaying the input sentences from left to right and top to bottom, your program will display them from top to bottom and right to left.</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2</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5514642"/>
            <a:ext cx="14137140" cy="89037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在這個問題中你必須將數列文字往順時針方向旋轉</a:t>
            </a:r>
            <a:r>
              <a:rPr lang="en-US" altLang="zh-TW" sz="2800" dirty="0">
                <a:solidFill>
                  <a:srgbClr val="348EC7"/>
                </a:solidFill>
                <a:latin typeface="微軟正黑體" panose="020B0604030504040204" pitchFamily="34" charset="-120"/>
                <a:ea typeface="微軟正黑體" panose="020B0604030504040204" pitchFamily="34" charset="-120"/>
              </a:rPr>
              <a:t>90</a:t>
            </a:r>
            <a:r>
              <a:rPr lang="zh-TW" altLang="en-US" sz="2800" dirty="0">
                <a:solidFill>
                  <a:srgbClr val="348EC7"/>
                </a:solidFill>
                <a:latin typeface="微軟正黑體" panose="020B0604030504040204" pitchFamily="34" charset="-120"/>
                <a:ea typeface="微軟正黑體" panose="020B0604030504040204" pitchFamily="34" charset="-120"/>
              </a:rPr>
              <a:t>度。也就是說將原本由左到右，由上到下的句子輸出成由上到下，由右到左。</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4156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輸入</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3311716"/>
            <a:ext cx="14137140" cy="1831784"/>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As input to your program, you will be given a maximum of 100 sentences, each not exceeding 100 characters long. Legal characters include: newline, space, any punctuation characters, digits, and lower case or upper case English letters. (NOTE: Tabs are not legal characters.)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3</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5713554"/>
            <a:ext cx="13856810" cy="89037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輸入最多不會超過</a:t>
            </a:r>
            <a:r>
              <a:rPr lang="en-US" altLang="zh-TW" sz="2800" dirty="0">
                <a:solidFill>
                  <a:srgbClr val="348EC7"/>
                </a:solidFill>
                <a:latin typeface="微軟正黑體" panose="020B0604030504040204" pitchFamily="34" charset="-120"/>
                <a:ea typeface="微軟正黑體" panose="020B0604030504040204" pitchFamily="34" charset="-120"/>
              </a:rPr>
              <a:t>100</a:t>
            </a:r>
            <a:r>
              <a:rPr lang="zh-TW" altLang="en-US" sz="2800" dirty="0">
                <a:solidFill>
                  <a:srgbClr val="348EC7"/>
                </a:solidFill>
                <a:latin typeface="微軟正黑體" panose="020B0604030504040204" pitchFamily="34" charset="-120"/>
                <a:ea typeface="微軟正黑體" panose="020B0604030504040204" pitchFamily="34" charset="-120"/>
              </a:rPr>
              <a:t>列，每列最多不會超過</a:t>
            </a:r>
            <a:r>
              <a:rPr lang="en-US" altLang="zh-TW" sz="2800" dirty="0">
                <a:solidFill>
                  <a:srgbClr val="348EC7"/>
                </a:solidFill>
                <a:latin typeface="微軟正黑體" panose="020B0604030504040204" pitchFamily="34" charset="-120"/>
                <a:ea typeface="微軟正黑體" panose="020B0604030504040204" pitchFamily="34" charset="-120"/>
              </a:rPr>
              <a:t>100</a:t>
            </a:r>
            <a:r>
              <a:rPr lang="zh-TW" altLang="en-US" sz="2800" dirty="0">
                <a:solidFill>
                  <a:srgbClr val="348EC7"/>
                </a:solidFill>
                <a:latin typeface="微軟正黑體" panose="020B0604030504040204" pitchFamily="34" charset="-120"/>
                <a:ea typeface="微軟正黑體" panose="020B0604030504040204" pitchFamily="34" charset="-120"/>
              </a:rPr>
              <a:t>個字元。 合法的字元包括：換行，空白，所有的標點符號，數字，以及大小寫字母。（注意：</a:t>
            </a:r>
            <a:r>
              <a:rPr lang="en-US" altLang="zh-TW" sz="2800" dirty="0">
                <a:solidFill>
                  <a:srgbClr val="348EC7"/>
                </a:solidFill>
                <a:latin typeface="微軟正黑體" panose="020B0604030504040204" pitchFamily="34" charset="-120"/>
                <a:ea typeface="微軟正黑體" panose="020B0604030504040204" pitchFamily="34" charset="-120"/>
              </a:rPr>
              <a:t>Tabs</a:t>
            </a:r>
            <a:r>
              <a:rPr lang="zh-TW" altLang="en-US" sz="2800" dirty="0">
                <a:solidFill>
                  <a:srgbClr val="348EC7"/>
                </a:solidFill>
                <a:latin typeface="微軟正黑體" panose="020B0604030504040204" pitchFamily="34" charset="-120"/>
                <a:ea typeface="微軟正黑體" panose="020B0604030504040204" pitchFamily="34" charset="-120"/>
              </a:rPr>
              <a:t>並不算是合法字元。）</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94418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輸出</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444349" y="3385513"/>
            <a:ext cx="14137140" cy="1384995"/>
          </a:xfrm>
          <a:prstGeom prst="rect">
            <a:avLst/>
          </a:prstGeom>
        </p:spPr>
        <p:txBody>
          <a:bodyPr wrap="square" lIns="0" tIns="0" rIns="0" bIns="0" rtlCol="0" anchor="t">
            <a:spAutoFit/>
          </a:bodyPr>
          <a:lstStyle/>
          <a:p>
            <a:pPr>
              <a:lnSpc>
                <a:spcPts val="3600"/>
              </a:lnSpc>
            </a:pPr>
            <a:r>
              <a:rPr lang="en-US" sz="3200" dirty="0">
                <a:solidFill>
                  <a:srgbClr val="348EC7"/>
                </a:solidFill>
                <a:latin typeface="Poppins Light"/>
              </a:rPr>
              <a:t>The output of the program should have the last sentence printed out vertically in the leftmost column; the first sentence of the input would subsequently end up at the rightmost column.</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19" name="TextBox 8">
            <a:extLst>
              <a:ext uri="{FF2B5EF4-FFF2-40B4-BE49-F238E27FC236}">
                <a16:creationId xmlns:a16="http://schemas.microsoft.com/office/drawing/2014/main" id="{AFDA5E82-66A8-460A-B3E7-2DBEE1CC632E}"/>
              </a:ext>
            </a:extLst>
          </p:cNvPr>
          <p:cNvSpPr txBox="1"/>
          <p:nvPr/>
        </p:nvSpPr>
        <p:spPr>
          <a:xfrm>
            <a:off x="2416379" y="5977702"/>
            <a:ext cx="14091360" cy="1384995"/>
          </a:xfrm>
          <a:prstGeom prst="rect">
            <a:avLst/>
          </a:prstGeom>
        </p:spPr>
        <p:txBody>
          <a:bodyPr wrap="square" lIns="0" tIns="0" rIns="0" bIns="0" rtlCol="0" anchor="t">
            <a:spAutoFit/>
          </a:bodyPr>
          <a:lstStyle/>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最後一列輸入必須垂直輸出在最左邊一行，輸入的第一列必須垂直輸出在最右邊一行。</a:t>
            </a:r>
          </a:p>
          <a:p>
            <a:pPr>
              <a:lnSpc>
                <a:spcPts val="3600"/>
              </a:lnSpc>
            </a:pPr>
            <a:endParaRPr lang="zh-TW" altLang="en-US" sz="32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0799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範例測資</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1905000" y="2905520"/>
            <a:ext cx="7239000" cy="2616101"/>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Input</a:t>
            </a:r>
            <a:r>
              <a:rPr lang="zh-TW" altLang="en-US" sz="5400" dirty="0">
                <a:solidFill>
                  <a:srgbClr val="348EC7"/>
                </a:solidFill>
                <a:latin typeface="Poppins Light"/>
              </a:rPr>
              <a:t>：</a:t>
            </a:r>
            <a:endParaRPr lang="en-US" altLang="zh-TW" sz="5400" dirty="0">
              <a:solidFill>
                <a:srgbClr val="348EC7"/>
              </a:solidFill>
              <a:latin typeface="Poppins Light"/>
            </a:endParaRPr>
          </a:p>
          <a:p>
            <a:pPr>
              <a:lnSpc>
                <a:spcPts val="3600"/>
              </a:lnSpc>
            </a:pPr>
            <a:endParaRPr lang="en-US" sz="5400" dirty="0">
              <a:solidFill>
                <a:srgbClr val="348EC7"/>
              </a:solidFill>
              <a:latin typeface="Poppins Light"/>
            </a:endParaRPr>
          </a:p>
          <a:p>
            <a:pPr>
              <a:lnSpc>
                <a:spcPts val="3600"/>
              </a:lnSpc>
            </a:pPr>
            <a:endParaRPr lang="en-US" sz="5400" dirty="0">
              <a:solidFill>
                <a:srgbClr val="348EC7"/>
              </a:solidFill>
              <a:latin typeface="Poppins Light"/>
            </a:endParaRPr>
          </a:p>
          <a:p>
            <a:pPr lvl="1"/>
            <a:r>
              <a:rPr lang="en-US" sz="4000" dirty="0">
                <a:solidFill>
                  <a:srgbClr val="348EC7"/>
                </a:solidFill>
                <a:latin typeface="Poppins Light"/>
              </a:rPr>
              <a:t>Rene </a:t>
            </a:r>
            <a:r>
              <a:rPr lang="en-US" sz="4000" dirty="0" err="1">
                <a:solidFill>
                  <a:srgbClr val="348EC7"/>
                </a:solidFill>
                <a:latin typeface="Poppins Light"/>
              </a:rPr>
              <a:t>Decartes</a:t>
            </a:r>
            <a:r>
              <a:rPr lang="en-US" sz="4000" dirty="0">
                <a:solidFill>
                  <a:srgbClr val="348EC7"/>
                </a:solidFill>
                <a:latin typeface="Poppins Light"/>
              </a:rPr>
              <a:t> once said,</a:t>
            </a:r>
          </a:p>
          <a:p>
            <a:pPr lvl="1"/>
            <a:r>
              <a:rPr lang="en-US" sz="4000" dirty="0">
                <a:solidFill>
                  <a:srgbClr val="348EC7"/>
                </a:solidFill>
                <a:latin typeface="Poppins Light"/>
              </a:rPr>
              <a:t>"I think, therefore I am."</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5</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8">
            <a:extLst>
              <a:ext uri="{FF2B5EF4-FFF2-40B4-BE49-F238E27FC236}">
                <a16:creationId xmlns:a16="http://schemas.microsoft.com/office/drawing/2014/main" id="{3694BD56-99F3-4F42-A830-C3C1E6174B67}"/>
              </a:ext>
            </a:extLst>
          </p:cNvPr>
          <p:cNvSpPr txBox="1"/>
          <p:nvPr/>
        </p:nvSpPr>
        <p:spPr>
          <a:xfrm>
            <a:off x="8893822" y="2905520"/>
            <a:ext cx="5791200" cy="1231106"/>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Output</a:t>
            </a:r>
            <a:r>
              <a:rPr lang="zh-TW" altLang="en-US" sz="5400" dirty="0">
                <a:solidFill>
                  <a:srgbClr val="348EC7"/>
                </a:solidFill>
                <a:latin typeface="Poppins Light"/>
              </a:rPr>
              <a:t>：</a:t>
            </a:r>
            <a:endParaRPr lang="en-US" altLang="zh-TW" sz="5400" dirty="0">
              <a:solidFill>
                <a:srgbClr val="348EC7"/>
              </a:solidFill>
              <a:latin typeface="Poppins Light"/>
            </a:endParaRPr>
          </a:p>
          <a:p>
            <a:pPr lvl="3">
              <a:lnSpc>
                <a:spcPts val="3600"/>
              </a:lnSpc>
            </a:pPr>
            <a:endParaRPr lang="en-US" sz="1600" dirty="0">
              <a:solidFill>
                <a:srgbClr val="348EC7"/>
              </a:solidFill>
              <a:latin typeface="Poppins Light"/>
            </a:endParaRPr>
          </a:p>
          <a:p>
            <a:pPr lvl="6"/>
            <a:endParaRPr lang="en-US" sz="2000" dirty="0">
              <a:solidFill>
                <a:srgbClr val="348EC7"/>
              </a:solidFill>
              <a:latin typeface="Poppins Light"/>
            </a:endParaRPr>
          </a:p>
        </p:txBody>
      </p:sp>
      <p:pic>
        <p:nvPicPr>
          <p:cNvPr id="6" name="圖片 5">
            <a:extLst>
              <a:ext uri="{FF2B5EF4-FFF2-40B4-BE49-F238E27FC236}">
                <a16:creationId xmlns:a16="http://schemas.microsoft.com/office/drawing/2014/main" id="{5B9B28D7-737D-4091-B582-819F8A4E49CB}"/>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11505904" y="3663838"/>
            <a:ext cx="424260" cy="6623162"/>
          </a:xfrm>
          <a:prstGeom prst="rect">
            <a:avLst/>
          </a:prstGeom>
        </p:spPr>
      </p:pic>
    </p:spTree>
    <p:extLst>
      <p:ext uri="{BB962C8B-B14F-4D97-AF65-F5344CB8AC3E}">
        <p14:creationId xmlns:p14="http://schemas.microsoft.com/office/powerpoint/2010/main" val="302527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1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輸入測資</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6</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38818976"/>
              </p:ext>
            </p:extLst>
          </p:nvPr>
        </p:nvGraphicFramePr>
        <p:xfrm>
          <a:off x="10110159" y="4610100"/>
          <a:ext cx="6934200" cy="36576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v</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所有文字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輸入的一行文字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err="1">
                          <a:solidFill>
                            <a:srgbClr val="348EC7"/>
                          </a:solidFill>
                          <a:latin typeface="微軟正黑體" panose="020B0604030504040204" pitchFamily="34" charset="-120"/>
                          <a:ea typeface="微軟正黑體" panose="020B0604030504040204" pitchFamily="34" charset="-120"/>
                        </a:rPr>
                        <a:t>max_size</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最長文字大小</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bl>
          </a:graphicData>
        </a:graphic>
      </p:graphicFrame>
      <p:pic>
        <p:nvPicPr>
          <p:cNvPr id="7" name="圖片 6">
            <a:extLst>
              <a:ext uri="{FF2B5EF4-FFF2-40B4-BE49-F238E27FC236}">
                <a16:creationId xmlns:a16="http://schemas.microsoft.com/office/drawing/2014/main" id="{33CF224E-C50D-4A39-BA63-91CFBAB29374}"/>
              </a:ext>
            </a:extLst>
          </p:cNvPr>
          <p:cNvPicPr>
            <a:picLocks noChangeAspect="1"/>
          </p:cNvPicPr>
          <p:nvPr/>
        </p:nvPicPr>
        <p:blipFill>
          <a:blip r:embed="rId4"/>
          <a:stretch>
            <a:fillRect/>
          </a:stretch>
        </p:blipFill>
        <p:spPr>
          <a:xfrm>
            <a:off x="283273" y="3483270"/>
            <a:ext cx="8841677" cy="3320455"/>
          </a:xfrm>
          <a:prstGeom prst="rect">
            <a:avLst/>
          </a:prstGeom>
        </p:spPr>
      </p:pic>
    </p:spTree>
    <p:extLst>
      <p:ext uri="{BB962C8B-B14F-4D97-AF65-F5344CB8AC3E}">
        <p14:creationId xmlns:p14="http://schemas.microsoft.com/office/powerpoint/2010/main" val="361362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2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輸出</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7</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9" name="表格 6">
            <a:extLst>
              <a:ext uri="{FF2B5EF4-FFF2-40B4-BE49-F238E27FC236}">
                <a16:creationId xmlns:a16="http://schemas.microsoft.com/office/drawing/2014/main" id="{4D955A61-7559-42CF-908C-2E5842717BFE}"/>
              </a:ext>
            </a:extLst>
          </p:cNvPr>
          <p:cNvGraphicFramePr>
            <a:graphicFrameLocks noGrp="1"/>
          </p:cNvGraphicFramePr>
          <p:nvPr>
            <p:extLst>
              <p:ext uri="{D42A27DB-BD31-4B8C-83A1-F6EECF244321}">
                <p14:modId xmlns:p14="http://schemas.microsoft.com/office/powerpoint/2010/main" val="1328229388"/>
              </p:ext>
            </p:extLst>
          </p:nvPr>
        </p:nvGraphicFramePr>
        <p:xfrm>
          <a:off x="10110159" y="4610100"/>
          <a:ext cx="6934200" cy="36576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v</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所有文字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輸入的一行文字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err="1">
                          <a:solidFill>
                            <a:srgbClr val="348EC7"/>
                          </a:solidFill>
                          <a:latin typeface="微軟正黑體" panose="020B0604030504040204" pitchFamily="34" charset="-120"/>
                          <a:ea typeface="微軟正黑體" panose="020B0604030504040204" pitchFamily="34" charset="-120"/>
                        </a:rPr>
                        <a:t>max_size</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最長文字大小</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bl>
          </a:graphicData>
        </a:graphic>
      </p:graphicFrame>
      <p:pic>
        <p:nvPicPr>
          <p:cNvPr id="5" name="圖片 4">
            <a:extLst>
              <a:ext uri="{FF2B5EF4-FFF2-40B4-BE49-F238E27FC236}">
                <a16:creationId xmlns:a16="http://schemas.microsoft.com/office/drawing/2014/main" id="{778087C9-9DC6-44E1-A67F-DDA15D14DB8D}"/>
              </a:ext>
            </a:extLst>
          </p:cNvPr>
          <p:cNvPicPr>
            <a:picLocks noChangeAspect="1"/>
          </p:cNvPicPr>
          <p:nvPr/>
        </p:nvPicPr>
        <p:blipFill>
          <a:blip r:embed="rId4"/>
          <a:stretch>
            <a:fillRect/>
          </a:stretch>
        </p:blipFill>
        <p:spPr>
          <a:xfrm>
            <a:off x="221290" y="3499445"/>
            <a:ext cx="8922710" cy="3314700"/>
          </a:xfrm>
          <a:prstGeom prst="rect">
            <a:avLst/>
          </a:prstGeom>
        </p:spPr>
      </p:pic>
    </p:spTree>
    <p:extLst>
      <p:ext uri="{BB962C8B-B14F-4D97-AF65-F5344CB8AC3E}">
        <p14:creationId xmlns:p14="http://schemas.microsoft.com/office/powerpoint/2010/main" val="276602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175"/>
            <a:ext cx="18288000" cy="2765325"/>
            <a:chOff x="0" y="0"/>
            <a:chExt cx="5666449" cy="856823"/>
          </a:xfrm>
        </p:grpSpPr>
        <p:sp>
          <p:nvSpPr>
            <p:cNvPr id="3" name="Freeform 3"/>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3" name="TextBox 3">
            <a:extLst>
              <a:ext uri="{FF2B5EF4-FFF2-40B4-BE49-F238E27FC236}">
                <a16:creationId xmlns:a16="http://schemas.microsoft.com/office/drawing/2014/main" id="{2D86A196-FB11-4261-8DCD-E594F9825948}"/>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8</a:t>
            </a:r>
          </a:p>
        </p:txBody>
      </p:sp>
      <p:sp>
        <p:nvSpPr>
          <p:cNvPr id="22" name="Freeform 2">
            <a:extLst>
              <a:ext uri="{FF2B5EF4-FFF2-40B4-BE49-F238E27FC236}">
                <a16:creationId xmlns:a16="http://schemas.microsoft.com/office/drawing/2014/main" id="{DE6F50B7-1084-4A50-84BB-F68A1D63F34D}"/>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D1F3D797-7C00-479E-9C92-3CE574646709}"/>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
            <a:extLst>
              <a:ext uri="{FF2B5EF4-FFF2-40B4-BE49-F238E27FC236}">
                <a16:creationId xmlns:a16="http://schemas.microsoft.com/office/drawing/2014/main" id="{2368C70B-1D02-4E3C-BD9F-12BCA85BE535}"/>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
            <a:extLst>
              <a:ext uri="{FF2B5EF4-FFF2-40B4-BE49-F238E27FC236}">
                <a16:creationId xmlns:a16="http://schemas.microsoft.com/office/drawing/2014/main" id="{99D99C00-A9F7-46E6-B819-174F8E8209A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圖片 6">
            <a:extLst>
              <a:ext uri="{FF2B5EF4-FFF2-40B4-BE49-F238E27FC236}">
                <a16:creationId xmlns:a16="http://schemas.microsoft.com/office/drawing/2014/main" id="{B15091D5-7FF5-4303-9331-69E948CCC1C7}"/>
              </a:ext>
            </a:extLst>
          </p:cNvPr>
          <p:cNvPicPr>
            <a:picLocks noChangeAspect="1"/>
          </p:cNvPicPr>
          <p:nvPr/>
        </p:nvPicPr>
        <p:blipFill>
          <a:blip r:embed="rId4"/>
          <a:stretch>
            <a:fillRect/>
          </a:stretch>
        </p:blipFill>
        <p:spPr>
          <a:xfrm>
            <a:off x="0" y="2584496"/>
            <a:ext cx="7340243" cy="77215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9</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資料來源</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725414" y="695735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1">
            <a:extLst>
              <a:ext uri="{FF2B5EF4-FFF2-40B4-BE49-F238E27FC236}">
                <a16:creationId xmlns:a16="http://schemas.microsoft.com/office/drawing/2014/main" id="{50FC02AC-FEA9-47D3-9CAF-A70548BEC918}"/>
              </a:ext>
            </a:extLst>
          </p:cNvPr>
          <p:cNvSpPr txBox="1"/>
          <p:nvPr/>
        </p:nvSpPr>
        <p:spPr>
          <a:xfrm>
            <a:off x="2723130" y="3924686"/>
            <a:ext cx="12841740" cy="4247060"/>
          </a:xfrm>
          <a:prstGeom prst="rect">
            <a:avLst/>
          </a:prstGeom>
        </p:spPr>
        <p:txBody>
          <a:bodyPr wrap="square" lIns="0" tIns="0" rIns="0" bIns="0" rtlCol="0" anchor="t">
            <a:spAutoFit/>
          </a:bodyPr>
          <a:lstStyle/>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英文題目：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6"/>
              </a:rPr>
              <a:t>https://vjudge.net/problem/UVA-490</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中文題目：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7"/>
              </a:rPr>
              <a:t>https://zerojudge.tw/ShowProblem?problemid=c045</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2088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TotalTime>
  <Words>367</Words>
  <Application>Microsoft Macintosh PowerPoint</Application>
  <PresentationFormat>自訂</PresentationFormat>
  <Paragraphs>54</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Arial</vt:lpstr>
      <vt:lpstr>微軟正黑體</vt:lpstr>
      <vt:lpstr>TAN Mon Cheri</vt:lpstr>
      <vt:lpstr>Calibri</vt:lpstr>
      <vt:lpstr>Goudy Old Style</vt:lpstr>
      <vt:lpstr>Poppins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咏帟 田</cp:lastModifiedBy>
  <cp:revision>4</cp:revision>
  <dcterms:created xsi:type="dcterms:W3CDTF">2006-08-16T00:00:00Z</dcterms:created>
  <dcterms:modified xsi:type="dcterms:W3CDTF">2023-08-12T01:19:03Z</dcterms:modified>
  <dc:identifier>DAFoJd3u5ms</dc:identifier>
</cp:coreProperties>
</file>