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0"/>
  </p:notesMasterIdLst>
  <p:sldIdLst>
    <p:sldId id="256" r:id="rId2"/>
    <p:sldId id="274" r:id="rId3"/>
    <p:sldId id="309" r:id="rId4"/>
    <p:sldId id="257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7" r:id="rId14"/>
    <p:sldId id="288" r:id="rId15"/>
    <p:sldId id="289" r:id="rId16"/>
    <p:sldId id="290" r:id="rId17"/>
    <p:sldId id="291" r:id="rId18"/>
    <p:sldId id="336" r:id="rId19"/>
    <p:sldId id="305" r:id="rId20"/>
    <p:sldId id="306" r:id="rId21"/>
    <p:sldId id="307" r:id="rId22"/>
    <p:sldId id="308" r:id="rId23"/>
    <p:sldId id="314" r:id="rId24"/>
    <p:sldId id="315" r:id="rId25"/>
    <p:sldId id="316" r:id="rId26"/>
    <p:sldId id="317" r:id="rId27"/>
    <p:sldId id="322" r:id="rId28"/>
    <p:sldId id="323" r:id="rId29"/>
    <p:sldId id="337" r:id="rId30"/>
    <p:sldId id="300" r:id="rId31"/>
    <p:sldId id="301" r:id="rId32"/>
    <p:sldId id="312" r:id="rId33"/>
    <p:sldId id="313" r:id="rId34"/>
    <p:sldId id="320" r:id="rId35"/>
    <p:sldId id="321" r:id="rId36"/>
    <p:sldId id="284" r:id="rId37"/>
    <p:sldId id="283" r:id="rId38"/>
    <p:sldId id="285" r:id="rId39"/>
    <p:sldId id="286" r:id="rId40"/>
    <p:sldId id="332" r:id="rId41"/>
    <p:sldId id="333" r:id="rId42"/>
    <p:sldId id="338" r:id="rId43"/>
    <p:sldId id="292" r:id="rId44"/>
    <p:sldId id="293" r:id="rId45"/>
    <p:sldId id="294" r:id="rId46"/>
    <p:sldId id="295" r:id="rId47"/>
    <p:sldId id="302" r:id="rId48"/>
    <p:sldId id="303" r:id="rId49"/>
    <p:sldId id="304" r:id="rId50"/>
    <p:sldId id="296" r:id="rId51"/>
    <p:sldId id="297" r:id="rId52"/>
    <p:sldId id="324" r:id="rId53"/>
    <p:sldId id="335" r:id="rId54"/>
    <p:sldId id="325" r:id="rId55"/>
    <p:sldId id="339" r:id="rId56"/>
    <p:sldId id="298" r:id="rId57"/>
    <p:sldId id="299" r:id="rId58"/>
    <p:sldId id="318" r:id="rId59"/>
    <p:sldId id="319" r:id="rId60"/>
    <p:sldId id="326" r:id="rId61"/>
    <p:sldId id="327" r:id="rId62"/>
    <p:sldId id="328" r:id="rId63"/>
    <p:sldId id="329" r:id="rId64"/>
    <p:sldId id="330" r:id="rId65"/>
    <p:sldId id="331" r:id="rId66"/>
    <p:sldId id="310" r:id="rId67"/>
    <p:sldId id="311" r:id="rId68"/>
    <p:sldId id="334" r:id="rId69"/>
  </p:sldIdLst>
  <p:sldSz cx="18288000" cy="10287000"/>
  <p:notesSz cx="6858000" cy="9144000"/>
  <p:embeddedFontLst>
    <p:embeddedFont>
      <p:font typeface="微軟正黑體" panose="020B0604030504040204" pitchFamily="34" charset="-120"/>
      <p:regular r:id="rId71"/>
      <p:bold r:id="rId72"/>
    </p:embeddedFont>
    <p:embeddedFont>
      <p:font typeface="Aharoni" panose="02010803020104030203" pitchFamily="2" charset="-79"/>
      <p:bold r:id="rId73"/>
    </p:embeddedFont>
    <p:embeddedFont>
      <p:font typeface="Aileron Heavy" pitchFamily="2" charset="0"/>
      <p:regular r:id="rId74"/>
      <p:bold r:id="rId75"/>
    </p:embeddedFont>
    <p:embeddedFont>
      <p:font typeface="Aileron Ultra-Bold" pitchFamily="2" charset="0"/>
      <p:regular r:id="rId76"/>
      <p:bold r:id="rId77"/>
    </p:embeddedFont>
    <p:embeddedFont>
      <p:font typeface="Calibri" panose="020F0502020204030204" pitchFamily="34" charset="0"/>
      <p:regular r:id="rId78"/>
      <p:bold r:id="rId79"/>
      <p:italic r:id="rId80"/>
      <p:boldItalic r:id="rId8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3E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9" autoAdjust="0"/>
    <p:restoredTop sz="94648" autoAdjust="0"/>
  </p:normalViewPr>
  <p:slideViewPr>
    <p:cSldViewPr>
      <p:cViewPr varScale="1">
        <p:scale>
          <a:sx n="78" d="100"/>
          <a:sy n="78" d="100"/>
        </p:scale>
        <p:origin x="3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B3B51-42BA-406C-BDAA-ED7FA4D1E292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2A04C-8C24-4709-9FF2-152E48890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73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033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060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90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618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631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715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179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438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215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732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81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612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333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191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130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607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822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5987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980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81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533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738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148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819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752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027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2A04C-8C24-4709-9FF2-152E4889041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31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7.png"/><Relationship Id="rId7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9.png"/><Relationship Id="rId7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1.png"/><Relationship Id="rId7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3.png"/><Relationship Id="rId7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3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5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1.png"/><Relationship Id="rId7" Type="http://schemas.openxmlformats.org/officeDocument/2006/relationships/image" Target="../media/image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55.png"/><Relationship Id="rId7" Type="http://schemas.openxmlformats.org/officeDocument/2006/relationships/image" Target="../media/image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57.png"/><Relationship Id="rId7" Type="http://schemas.openxmlformats.org/officeDocument/2006/relationships/image" Target="../media/image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5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5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5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5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5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5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png"/><Relationship Id="rId4" Type="http://schemas.openxmlformats.org/officeDocument/2006/relationships/image" Target="../media/image5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10124017"/>
            <a:ext cx="16192500" cy="172508"/>
            <a:chOff x="0" y="0"/>
            <a:chExt cx="4264691" cy="454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192500" y="0"/>
            <a:ext cx="2283181" cy="167947"/>
            <a:chOff x="0" y="0"/>
            <a:chExt cx="601332" cy="442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834375" y="622825"/>
            <a:ext cx="811750" cy="811750"/>
          </a:xfrm>
          <a:custGeom>
            <a:avLst/>
            <a:gdLst/>
            <a:ahLst/>
            <a:cxnLst/>
            <a:rect l="l" t="t" r="r" b="b"/>
            <a:pathLst>
              <a:path w="811750" h="811750">
                <a:moveTo>
                  <a:pt x="0" y="0"/>
                </a:moveTo>
                <a:lnTo>
                  <a:pt x="811750" y="0"/>
                </a:lnTo>
                <a:lnTo>
                  <a:pt x="811750" y="811750"/>
                </a:lnTo>
                <a:lnTo>
                  <a:pt x="0" y="811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5069681"/>
            <a:ext cx="12386212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200"/>
              </a:lnSpc>
            </a:pPr>
            <a:r>
              <a:rPr lang="en-US" sz="12000" dirty="0">
                <a:solidFill>
                  <a:srgbClr val="3EDAD8"/>
                </a:solidFill>
                <a:latin typeface="Aileron Heavy"/>
              </a:rPr>
              <a:t>Vector</a:t>
            </a:r>
          </a:p>
          <a:p>
            <a:pPr>
              <a:lnSpc>
                <a:spcPts val="13200"/>
              </a:lnSpc>
            </a:pPr>
            <a:r>
              <a:rPr lang="en-US" sz="12000" b="1" dirty="0" err="1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初始化與基本使用</a:t>
            </a:r>
            <a:endParaRPr lang="en-US" sz="12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14400" y="796005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Vector</a:t>
            </a:r>
            <a:r>
              <a:rPr lang="zh-TW" altLang="en-US" sz="6000" b="1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v6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移至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v7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288" y="4715451"/>
            <a:ext cx="5211312" cy="3762314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9677400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47340" y="4715451"/>
            <a:ext cx="5713912" cy="3303088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28" name="Group 21">
            <a:extLst>
              <a:ext uri="{FF2B5EF4-FFF2-40B4-BE49-F238E27FC236}">
                <a16:creationId xmlns:a16="http://schemas.microsoft.com/office/drawing/2014/main" id="{F6CA6200-171C-447A-BCA5-86EFE5668B23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014F77-9F1B-40CC-AD95-23824C3AA912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779CBA0A-99FF-41AB-8B36-6416E828ECD0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31" name="Group 24">
            <a:extLst>
              <a:ext uri="{FF2B5EF4-FFF2-40B4-BE49-F238E27FC236}">
                <a16:creationId xmlns:a16="http://schemas.microsoft.com/office/drawing/2014/main" id="{DBDADAD3-0F6E-42AF-8BBE-81047EBDAB10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E1DD0F3-7261-474A-A7FB-A9EE71250D29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3" name="TextBox 26">
              <a:extLst>
                <a:ext uri="{FF2B5EF4-FFF2-40B4-BE49-F238E27FC236}">
                  <a16:creationId xmlns:a16="http://schemas.microsoft.com/office/drawing/2014/main" id="{18D3123D-3FF8-4744-96C0-D17573E7915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Freeform 8">
            <a:extLst>
              <a:ext uri="{FF2B5EF4-FFF2-40B4-BE49-F238E27FC236}">
                <a16:creationId xmlns:a16="http://schemas.microsoft.com/office/drawing/2014/main" id="{351B764A-15FB-4F71-8ACC-B224BD35448B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5A6ACDE7-5734-4FC7-A81A-61CA700234C2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23548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14400" y="796005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Vector</a:t>
            </a:r>
            <a:r>
              <a:rPr lang="zh-TW" altLang="en-US" sz="6000" b="1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 } 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將內容丟入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593" y="5604990"/>
            <a:ext cx="9282349" cy="1268863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9677400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02646" y="5299109"/>
            <a:ext cx="6401066" cy="1653127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28" name="Group 21">
            <a:extLst>
              <a:ext uri="{FF2B5EF4-FFF2-40B4-BE49-F238E27FC236}">
                <a16:creationId xmlns:a16="http://schemas.microsoft.com/office/drawing/2014/main" id="{F6CA6200-171C-447A-BCA5-86EFE5668B23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014F77-9F1B-40CC-AD95-23824C3AA912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779CBA0A-99FF-41AB-8B36-6416E828ECD0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31" name="Group 24">
            <a:extLst>
              <a:ext uri="{FF2B5EF4-FFF2-40B4-BE49-F238E27FC236}">
                <a16:creationId xmlns:a16="http://schemas.microsoft.com/office/drawing/2014/main" id="{DBDADAD3-0F6E-42AF-8BBE-81047EBDAB10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E1DD0F3-7261-474A-A7FB-A9EE71250D29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3" name="TextBox 26">
              <a:extLst>
                <a:ext uri="{FF2B5EF4-FFF2-40B4-BE49-F238E27FC236}">
                  <a16:creationId xmlns:a16="http://schemas.microsoft.com/office/drawing/2014/main" id="{18D3123D-3FF8-4744-96C0-D17573E7915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Freeform 8">
            <a:extLst>
              <a:ext uri="{FF2B5EF4-FFF2-40B4-BE49-F238E27FC236}">
                <a16:creationId xmlns:a16="http://schemas.microsoft.com/office/drawing/2014/main" id="{351B764A-15FB-4F71-8ACC-B224BD35448B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5A6ACDE7-5734-4FC7-A81A-61CA700234C2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09968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14400" y="796005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Vector</a:t>
            </a:r>
            <a:r>
              <a:rPr lang="zh-TW" altLang="en-US" sz="6000" b="1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v8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部分片段複製至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v9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0608" y="5000355"/>
            <a:ext cx="8525676" cy="2889402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9677400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5602" y="4936423"/>
            <a:ext cx="6324600" cy="3053581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28" name="Group 21">
            <a:extLst>
              <a:ext uri="{FF2B5EF4-FFF2-40B4-BE49-F238E27FC236}">
                <a16:creationId xmlns:a16="http://schemas.microsoft.com/office/drawing/2014/main" id="{F6CA6200-171C-447A-BCA5-86EFE5668B23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014F77-9F1B-40CC-AD95-23824C3AA912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779CBA0A-99FF-41AB-8B36-6416E828ECD0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31" name="Group 24">
            <a:extLst>
              <a:ext uri="{FF2B5EF4-FFF2-40B4-BE49-F238E27FC236}">
                <a16:creationId xmlns:a16="http://schemas.microsoft.com/office/drawing/2014/main" id="{DBDADAD3-0F6E-42AF-8BBE-81047EBDAB10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E1DD0F3-7261-474A-A7FB-A9EE71250D29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3" name="TextBox 26">
              <a:extLst>
                <a:ext uri="{FF2B5EF4-FFF2-40B4-BE49-F238E27FC236}">
                  <a16:creationId xmlns:a16="http://schemas.microsoft.com/office/drawing/2014/main" id="{18D3123D-3FF8-4744-96C0-D17573E7915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Freeform 8">
            <a:extLst>
              <a:ext uri="{FF2B5EF4-FFF2-40B4-BE49-F238E27FC236}">
                <a16:creationId xmlns:a16="http://schemas.microsoft.com/office/drawing/2014/main" id="{351B764A-15FB-4F71-8ACC-B224BD35448B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5A6ACDE7-5734-4FC7-A81A-61CA700234C2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0559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789647" y="2453149"/>
            <a:ext cx="16708706" cy="4890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>
                <a:solidFill>
                  <a:srgbClr val="3EDAD8"/>
                </a:solidFill>
                <a:latin typeface="Aileron Heavy"/>
              </a:rPr>
              <a:t>at()</a:t>
            </a:r>
          </a:p>
          <a:p>
            <a:pPr algn="ctr">
              <a:lnSpc>
                <a:spcPts val="13200"/>
              </a:lnSpc>
            </a:pP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傳回指定項目的</a:t>
            </a:r>
            <a:r>
              <a:rPr lang="en-US" sz="80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refrence</a:t>
            </a: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ts val="13200"/>
              </a:lnSpc>
            </a:pP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亦可當</a:t>
            </a:r>
            <a:r>
              <a:rPr lang="en-US" altLang="zh-TW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]</a:t>
            </a: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endParaRPr 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793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at()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傳回值可以更改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481" y="4849708"/>
            <a:ext cx="7458573" cy="2659144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198454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2561" y="4948836"/>
            <a:ext cx="7154094" cy="2582246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0553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at()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傳回值無法更改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0448" y="4989930"/>
            <a:ext cx="8194561" cy="2278767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198454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2561" y="4979984"/>
            <a:ext cx="7154094" cy="2519949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8838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6480681" y="1067360"/>
            <a:ext cx="5326633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altLang="zh-TW" sz="8800" dirty="0">
                <a:solidFill>
                  <a:srgbClr val="3EDAD8"/>
                </a:solidFill>
                <a:latin typeface="Aileron Ultra-Bold"/>
              </a:rPr>
              <a:t>[ ] V.S. at()</a:t>
            </a:r>
            <a:endParaRPr lang="en-US" sz="8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51E53F0-C4FF-4D47-9EAC-A738F4ED4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097650"/>
              </p:ext>
            </p:extLst>
          </p:nvPr>
        </p:nvGraphicFramePr>
        <p:xfrm>
          <a:off x="2514599" y="3280246"/>
          <a:ext cx="13258799" cy="5387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0362">
                  <a:extLst>
                    <a:ext uri="{9D8B030D-6E8A-4147-A177-3AD203B41FA5}">
                      <a16:colId xmlns:a16="http://schemas.microsoft.com/office/drawing/2014/main" val="2750477830"/>
                    </a:ext>
                  </a:extLst>
                </a:gridCol>
                <a:gridCol w="5329238">
                  <a:extLst>
                    <a:ext uri="{9D8B030D-6E8A-4147-A177-3AD203B41FA5}">
                      <a16:colId xmlns:a16="http://schemas.microsoft.com/office/drawing/2014/main" val="856356053"/>
                    </a:ext>
                  </a:extLst>
                </a:gridCol>
                <a:gridCol w="5029199">
                  <a:extLst>
                    <a:ext uri="{9D8B030D-6E8A-4147-A177-3AD203B41FA5}">
                      <a16:colId xmlns:a16="http://schemas.microsoft.com/office/drawing/2014/main" val="2893508129"/>
                    </a:ext>
                  </a:extLst>
                </a:gridCol>
              </a:tblGrid>
              <a:tr h="1348177"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b="1" dirty="0">
                          <a:solidFill>
                            <a:schemeClr val="bg1"/>
                          </a:solidFill>
                          <a:latin typeface="Aileron Ultra-Bold" panose="02020500000000000000" charset="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zh-TW" altLang="en-US" sz="6000" b="1" dirty="0">
                          <a:solidFill>
                            <a:schemeClr val="bg1"/>
                          </a:solidFill>
                          <a:latin typeface="Aileron Ultra-Bold" panose="02020500000000000000" charset="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en-US" altLang="zh-TW" sz="6000" b="1" dirty="0">
                          <a:solidFill>
                            <a:schemeClr val="bg1"/>
                          </a:solidFill>
                          <a:latin typeface="Aileron Ultra-Bold" panose="02020500000000000000" charset="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sz="6000" b="1" dirty="0">
                        <a:solidFill>
                          <a:schemeClr val="bg1"/>
                        </a:solidFill>
                        <a:latin typeface="Aileron Ultra-Bold" panose="02020500000000000000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b="1" dirty="0">
                          <a:solidFill>
                            <a:schemeClr val="bg1"/>
                          </a:solidFill>
                          <a:latin typeface="Aileron Ultra-Bold" panose="02020500000000000000" charset="0"/>
                          <a:ea typeface="微軟正黑體" panose="020B0604030504040204" pitchFamily="34" charset="-120"/>
                        </a:rPr>
                        <a:t>at()</a:t>
                      </a:r>
                      <a:endParaRPr lang="zh-TW" altLang="en-US" sz="6000" b="1" dirty="0">
                        <a:solidFill>
                          <a:schemeClr val="bg1"/>
                        </a:solidFill>
                        <a:latin typeface="Aileron Ultra-Bold" panose="02020500000000000000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125608"/>
                  </a:ext>
                </a:extLst>
              </a:tr>
              <a:tr h="20198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速度較快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會檢查邊界</a:t>
                      </a:r>
                      <a:endParaRPr lang="en-US" altLang="zh-TW" sz="3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36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程式不會出</a:t>
                      </a:r>
                      <a:r>
                        <a:rPr lang="en-US" altLang="zh-TW" sz="36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bug</a:t>
                      </a:r>
                      <a:endParaRPr lang="zh-TW" altLang="en-US" sz="3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757655"/>
                  </a:ext>
                </a:extLst>
              </a:tr>
              <a:tr h="20198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缺點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不會檢查邊界</a:t>
                      </a:r>
                      <a:endParaRPr lang="en-US" altLang="zh-TW" sz="3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36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可能導致記憶體區段錯誤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速度較慢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769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39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[ ] V.S. at()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7928" y="3086114"/>
            <a:ext cx="10212209" cy="1617122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532602" y="6176550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7768" y="6086321"/>
            <a:ext cx="10212209" cy="1713816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140431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10124017"/>
            <a:ext cx="16192500" cy="172508"/>
            <a:chOff x="0" y="0"/>
            <a:chExt cx="4264691" cy="454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192500" y="0"/>
            <a:ext cx="2283181" cy="167947"/>
            <a:chOff x="0" y="0"/>
            <a:chExt cx="601332" cy="442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834375" y="622825"/>
            <a:ext cx="811750" cy="811750"/>
          </a:xfrm>
          <a:custGeom>
            <a:avLst/>
            <a:gdLst/>
            <a:ahLst/>
            <a:cxnLst/>
            <a:rect l="l" t="t" r="r" b="b"/>
            <a:pathLst>
              <a:path w="811750" h="811750">
                <a:moveTo>
                  <a:pt x="0" y="0"/>
                </a:moveTo>
                <a:lnTo>
                  <a:pt x="811750" y="0"/>
                </a:lnTo>
                <a:lnTo>
                  <a:pt x="811750" y="811750"/>
                </a:lnTo>
                <a:lnTo>
                  <a:pt x="0" y="811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5069681"/>
            <a:ext cx="12386212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200"/>
              </a:lnSpc>
            </a:pPr>
            <a:r>
              <a:rPr lang="en-US" sz="12000" dirty="0">
                <a:solidFill>
                  <a:srgbClr val="3EDAD8"/>
                </a:solidFill>
                <a:latin typeface="Aileron Heavy"/>
              </a:rPr>
              <a:t>Vector</a:t>
            </a:r>
          </a:p>
          <a:p>
            <a:pPr>
              <a:lnSpc>
                <a:spcPts val="13200"/>
              </a:lnSpc>
            </a:pPr>
            <a:r>
              <a:rPr lang="en-US" sz="12000" b="1" dirty="0" err="1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插入元素</a:t>
            </a:r>
            <a:endParaRPr lang="en-US" sz="12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7297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789647" y="3086097"/>
            <a:ext cx="16708706" cy="3197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>
                <a:solidFill>
                  <a:srgbClr val="3EDAD8"/>
                </a:solidFill>
                <a:latin typeface="Aileron Heavy"/>
              </a:rPr>
              <a:t>emplace()</a:t>
            </a:r>
          </a:p>
          <a:p>
            <a:pPr algn="ctr">
              <a:lnSpc>
                <a:spcPts val="13200"/>
              </a:lnSpc>
            </a:pP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在指定位置插入元素</a:t>
            </a:r>
            <a:endParaRPr 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395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8">
            <a:extLst>
              <a:ext uri="{FF2B5EF4-FFF2-40B4-BE49-F238E27FC236}">
                <a16:creationId xmlns:a16="http://schemas.microsoft.com/office/drawing/2014/main" id="{2D1D69AA-765B-4E25-9EB2-9B30119664CC}"/>
              </a:ext>
            </a:extLst>
          </p:cNvPr>
          <p:cNvSpPr/>
          <p:nvPr/>
        </p:nvSpPr>
        <p:spPr>
          <a:xfrm>
            <a:off x="1944729" y="6674396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4B9C4A35-6243-48CC-AC28-EF3812FFFFE1}"/>
              </a:ext>
            </a:extLst>
          </p:cNvPr>
          <p:cNvSpPr/>
          <p:nvPr/>
        </p:nvSpPr>
        <p:spPr>
          <a:xfrm>
            <a:off x="13792200" y="2436213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53909" y="896185"/>
            <a:ext cx="3962400" cy="1003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60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前置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D0F876-FEEB-49BC-A4DD-ACF491268F3B}"/>
              </a:ext>
            </a:extLst>
          </p:cNvPr>
          <p:cNvGrpSpPr/>
          <p:nvPr/>
        </p:nvGrpSpPr>
        <p:grpSpPr>
          <a:xfrm>
            <a:off x="-187681" y="10119053"/>
            <a:ext cx="2283181" cy="167947"/>
            <a:chOff x="0" y="0"/>
            <a:chExt cx="601332" cy="44233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995A288-1EDA-4A5C-A0A4-9EBB183814A8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25AABD-FF43-4718-82D6-E11039746BD7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F421C-73B3-43EE-87E7-6B472FEA1E15}"/>
              </a:ext>
            </a:extLst>
          </p:cNvPr>
          <p:cNvGrpSpPr/>
          <p:nvPr/>
        </p:nvGrpSpPr>
        <p:grpSpPr>
          <a:xfrm>
            <a:off x="2095500" y="0"/>
            <a:ext cx="16192500" cy="172508"/>
            <a:chOff x="0" y="0"/>
            <a:chExt cx="4264691" cy="45434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5DE01CD-DA5D-43E0-BF2C-8B64C41B8F96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92BE70-F9CC-4D89-8E53-7D3854C3C1E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1028700" y="1892788"/>
            <a:ext cx="12246346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Aileron Ultra-Bold" panose="02020500000000000000" charset="0"/>
              </a:rPr>
              <a:t>輸出</a:t>
            </a:r>
            <a:r>
              <a:rPr lang="en-US" altLang="zh-TW" sz="2800" b="1" spc="65" dirty="0">
                <a:solidFill>
                  <a:srgbClr val="FFFFFF"/>
                </a:solidFill>
                <a:latin typeface="Aileron Ultra-Bold" panose="02020500000000000000" charset="0"/>
              </a:rPr>
              <a:t>Vector</a:t>
            </a:r>
            <a:r>
              <a:rPr lang="zh-TW" altLang="en-US" sz="2800" b="1" spc="65" dirty="0">
                <a:solidFill>
                  <a:srgbClr val="FFFFFF"/>
                </a:solidFill>
                <a:latin typeface="Aileron Ultra-Bold" panose="02020500000000000000" charset="0"/>
              </a:rPr>
              <a:t>的函式</a:t>
            </a:r>
            <a:endParaRPr lang="en-US" sz="2800" b="1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2412B77-2168-4FFC-9A5B-6007FAC5FC55}"/>
              </a:ext>
            </a:extLst>
          </p:cNvPr>
          <p:cNvGrpSpPr/>
          <p:nvPr/>
        </p:nvGrpSpPr>
        <p:grpSpPr>
          <a:xfrm>
            <a:off x="3577590" y="3152154"/>
            <a:ext cx="12246346" cy="4463070"/>
            <a:chOff x="1370608" y="2995598"/>
            <a:chExt cx="12246346" cy="446307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07416E-9725-42E8-8DDF-8BBF63B26D9D}"/>
                </a:ext>
              </a:extLst>
            </p:cNvPr>
            <p:cNvSpPr/>
            <p:nvPr/>
          </p:nvSpPr>
          <p:spPr>
            <a:xfrm>
              <a:off x="1370608" y="2995598"/>
              <a:ext cx="12246346" cy="4463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4AFABCC-2BB7-4F0E-93B5-B7BCFE291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4000" y="3661079"/>
              <a:ext cx="11952121" cy="3132107"/>
            </a:xfrm>
            <a:prstGeom prst="rect">
              <a:avLst/>
            </a:prstGeom>
          </p:spPr>
        </p:pic>
      </p:grpSp>
      <p:sp>
        <p:nvSpPr>
          <p:cNvPr id="34" name="Freeform 12">
            <a:extLst>
              <a:ext uri="{FF2B5EF4-FFF2-40B4-BE49-F238E27FC236}">
                <a16:creationId xmlns:a16="http://schemas.microsoft.com/office/drawing/2014/main" id="{94D8D77D-1171-4756-A3BE-FBBCB94E4CB3}"/>
              </a:ext>
            </a:extLst>
          </p:cNvPr>
          <p:cNvSpPr/>
          <p:nvPr/>
        </p:nvSpPr>
        <p:spPr>
          <a:xfrm>
            <a:off x="-918408" y="-885836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12">
            <a:extLst>
              <a:ext uri="{FF2B5EF4-FFF2-40B4-BE49-F238E27FC236}">
                <a16:creationId xmlns:a16="http://schemas.microsoft.com/office/drawing/2014/main" id="{CDA53035-906C-46F4-8247-47E1F5D0070F}"/>
              </a:ext>
            </a:extLst>
          </p:cNvPr>
          <p:cNvSpPr/>
          <p:nvPr/>
        </p:nvSpPr>
        <p:spPr>
          <a:xfrm>
            <a:off x="17565558" y="10088687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39" name="Freeform 12">
            <a:extLst>
              <a:ext uri="{FF2B5EF4-FFF2-40B4-BE49-F238E27FC236}">
                <a16:creationId xmlns:a16="http://schemas.microsoft.com/office/drawing/2014/main" id="{3EB11773-F6F0-4174-82E4-3A5CD30C6DA7}"/>
              </a:ext>
            </a:extLst>
          </p:cNvPr>
          <p:cNvSpPr/>
          <p:nvPr/>
        </p:nvSpPr>
        <p:spPr>
          <a:xfrm>
            <a:off x="1944729" y="10093495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12">
            <a:extLst>
              <a:ext uri="{FF2B5EF4-FFF2-40B4-BE49-F238E27FC236}">
                <a16:creationId xmlns:a16="http://schemas.microsoft.com/office/drawing/2014/main" id="{C0FEDDB7-6930-4ABF-9B14-3C2C514F54BB}"/>
              </a:ext>
            </a:extLst>
          </p:cNvPr>
          <p:cNvSpPr/>
          <p:nvPr/>
        </p:nvSpPr>
        <p:spPr>
          <a:xfrm>
            <a:off x="5079426" y="10093495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12">
            <a:extLst>
              <a:ext uri="{FF2B5EF4-FFF2-40B4-BE49-F238E27FC236}">
                <a16:creationId xmlns:a16="http://schemas.microsoft.com/office/drawing/2014/main" id="{B3EBF50F-9B78-4FFC-8F80-C67CF67DF87E}"/>
              </a:ext>
            </a:extLst>
          </p:cNvPr>
          <p:cNvSpPr/>
          <p:nvPr/>
        </p:nvSpPr>
        <p:spPr>
          <a:xfrm>
            <a:off x="8282256" y="10088687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12">
            <a:extLst>
              <a:ext uri="{FF2B5EF4-FFF2-40B4-BE49-F238E27FC236}">
                <a16:creationId xmlns:a16="http://schemas.microsoft.com/office/drawing/2014/main" id="{04599D6A-BD54-43DD-A504-0923247E3A90}"/>
              </a:ext>
            </a:extLst>
          </p:cNvPr>
          <p:cNvSpPr/>
          <p:nvPr/>
        </p:nvSpPr>
        <p:spPr>
          <a:xfrm>
            <a:off x="11296164" y="10088687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12">
            <a:extLst>
              <a:ext uri="{FF2B5EF4-FFF2-40B4-BE49-F238E27FC236}">
                <a16:creationId xmlns:a16="http://schemas.microsoft.com/office/drawing/2014/main" id="{8DB8715D-B8C9-41DA-A175-5F174F6CE48F}"/>
              </a:ext>
            </a:extLst>
          </p:cNvPr>
          <p:cNvSpPr/>
          <p:nvPr/>
        </p:nvSpPr>
        <p:spPr>
          <a:xfrm>
            <a:off x="14430861" y="10088687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5" name="流程圖: 結束點 44">
            <a:extLst>
              <a:ext uri="{FF2B5EF4-FFF2-40B4-BE49-F238E27FC236}">
                <a16:creationId xmlns:a16="http://schemas.microsoft.com/office/drawing/2014/main" id="{6EFE150F-C9EE-4A3F-9473-FDE4229ECE8F}"/>
              </a:ext>
            </a:extLst>
          </p:cNvPr>
          <p:cNvSpPr/>
          <p:nvPr/>
        </p:nvSpPr>
        <p:spPr>
          <a:xfrm>
            <a:off x="212368" y="9186195"/>
            <a:ext cx="2286000" cy="609600"/>
          </a:xfrm>
          <a:prstGeom prst="flowChartTerminator">
            <a:avLst/>
          </a:prstGeom>
          <a:noFill/>
          <a:ln>
            <a:solidFill>
              <a:srgbClr val="3ED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TextBox 58">
            <a:extLst>
              <a:ext uri="{FF2B5EF4-FFF2-40B4-BE49-F238E27FC236}">
                <a16:creationId xmlns:a16="http://schemas.microsoft.com/office/drawing/2014/main" id="{8A094C2B-7048-4731-9DF9-129A5FF82825}"/>
              </a:ext>
            </a:extLst>
          </p:cNvPr>
          <p:cNvSpPr txBox="1"/>
          <p:nvPr/>
        </p:nvSpPr>
        <p:spPr>
          <a:xfrm>
            <a:off x="1143000" y="9295363"/>
            <a:ext cx="1269506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回上頁</a:t>
            </a:r>
            <a:endParaRPr lang="en-US" sz="2800" spc="65" dirty="0">
              <a:solidFill>
                <a:srgbClr val="3EDAD8"/>
              </a:solidFill>
              <a:latin typeface="Aileron Ultra-Bold" panose="02020500000000000000" charset="0"/>
            </a:endParaRPr>
          </a:p>
        </p:txBody>
      </p:sp>
      <p:sp>
        <p:nvSpPr>
          <p:cNvPr id="47" name="Freeform 26">
            <a:extLst>
              <a:ext uri="{FF2B5EF4-FFF2-40B4-BE49-F238E27FC236}">
                <a16:creationId xmlns:a16="http://schemas.microsoft.com/office/drawing/2014/main" id="{1754C602-DBFA-47B0-A3A9-B215843E3BB0}"/>
              </a:ext>
            </a:extLst>
          </p:cNvPr>
          <p:cNvSpPr/>
          <p:nvPr/>
        </p:nvSpPr>
        <p:spPr>
          <a:xfrm flipH="1">
            <a:off x="329089" y="9253223"/>
            <a:ext cx="530148" cy="467718"/>
          </a:xfrm>
          <a:custGeom>
            <a:avLst/>
            <a:gdLst/>
            <a:ahLst/>
            <a:cxnLst/>
            <a:rect l="l" t="t" r="r" b="b"/>
            <a:pathLst>
              <a:path w="1088323" h="1091433">
                <a:moveTo>
                  <a:pt x="0" y="0"/>
                </a:moveTo>
                <a:lnTo>
                  <a:pt x="1088324" y="0"/>
                </a:lnTo>
                <a:lnTo>
                  <a:pt x="1088324" y="1091433"/>
                </a:lnTo>
                <a:lnTo>
                  <a:pt x="0" y="10914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8" name="動作按鈕: 空白 47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4CF6696-14FF-4298-8BE0-AC6B429031D0}"/>
              </a:ext>
            </a:extLst>
          </p:cNvPr>
          <p:cNvSpPr/>
          <p:nvPr/>
        </p:nvSpPr>
        <p:spPr>
          <a:xfrm>
            <a:off x="227608" y="9181531"/>
            <a:ext cx="2270399" cy="6096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219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7621409" cy="1004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emplace()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在指定位置插入元素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5848" y="5089846"/>
            <a:ext cx="8458535" cy="1932846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2401" y="4848756"/>
            <a:ext cx="6184639" cy="2268318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1101372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789647" y="3086097"/>
            <a:ext cx="16708706" cy="4890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 err="1">
                <a:solidFill>
                  <a:srgbClr val="3EDAD8"/>
                </a:solidFill>
                <a:latin typeface="Aileron Heavy"/>
              </a:rPr>
              <a:t>emplace_back</a:t>
            </a:r>
            <a:r>
              <a:rPr lang="en-US" sz="12000" dirty="0">
                <a:solidFill>
                  <a:srgbClr val="3EDAD8"/>
                </a:solidFill>
                <a:latin typeface="Aileron Heavy"/>
              </a:rPr>
              <a:t>()</a:t>
            </a:r>
          </a:p>
          <a:p>
            <a:pPr algn="ctr">
              <a:lnSpc>
                <a:spcPts val="13200"/>
              </a:lnSpc>
            </a:pP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根據該根據該物件呼叫建構式</a:t>
            </a:r>
            <a:endParaRPr lang="en-US" altLang="zh-TW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ts val="13200"/>
              </a:lnSpc>
            </a:pP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，並放入</a:t>
            </a:r>
            <a:r>
              <a:rPr lang="en-US" altLang="zh-TW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最後一項</a:t>
            </a:r>
            <a:endParaRPr 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2133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7621409" cy="1004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 err="1">
                <a:solidFill>
                  <a:srgbClr val="3EDAD8"/>
                </a:solidFill>
                <a:latin typeface="Aileron Ultra-Bold"/>
              </a:rPr>
              <a:t>emplace_back</a:t>
            </a: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根據該根據該物件呼叫建構式，並放入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最後一項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8600" y="5013826"/>
            <a:ext cx="9610381" cy="2102270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2209800" y="2927500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B300F0D-E08B-45F5-B2EC-BD842355A7C4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17" name="流程圖: 結束點 16">
              <a:extLst>
                <a:ext uri="{FF2B5EF4-FFF2-40B4-BE49-F238E27FC236}">
                  <a16:creationId xmlns:a16="http://schemas.microsoft.com/office/drawing/2014/main" id="{B1F30137-A608-415D-B6F4-59467E24647D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TextBox 58">
              <a:extLst>
                <a:ext uri="{FF2B5EF4-FFF2-40B4-BE49-F238E27FC236}">
                  <a16:creationId xmlns:a16="http://schemas.microsoft.com/office/drawing/2014/main" id="{3A86FC81-B1C0-4A7C-9D6D-7502EC4DE251}"/>
                </a:ext>
              </a:extLst>
            </p:cNvPr>
            <p:cNvSpPr txBox="1"/>
            <p:nvPr/>
          </p:nvSpPr>
          <p:spPr>
            <a:xfrm>
              <a:off x="1198382" y="9292221"/>
              <a:ext cx="1240018" cy="4231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建構式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0D622D22-A3C9-4BC3-BD60-8ED4AFE2F7A3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" name="動作按鈕: 空白 28">
              <a:hlinkClick r:id="rId7" action="ppaction://hlinksldjump" highlightClick="1"/>
              <a:extLst>
                <a:ext uri="{FF2B5EF4-FFF2-40B4-BE49-F238E27FC236}">
                  <a16:creationId xmlns:a16="http://schemas.microsoft.com/office/drawing/2014/main" id="{1EF04C4E-1A33-47BA-AC74-3016D9D747DA}"/>
                </a:ext>
              </a:extLst>
            </p:cNvPr>
            <p:cNvSpPr/>
            <p:nvPr/>
          </p:nvSpPr>
          <p:spPr>
            <a:xfrm>
              <a:off x="2201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17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789647" y="3086097"/>
            <a:ext cx="16708706" cy="3174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>
                <a:solidFill>
                  <a:srgbClr val="3EDAD8"/>
                </a:solidFill>
                <a:latin typeface="Aileron Heavy"/>
              </a:rPr>
              <a:t>insert()</a:t>
            </a:r>
          </a:p>
          <a:p>
            <a:pPr algn="ctr">
              <a:lnSpc>
                <a:spcPts val="13200"/>
              </a:lnSpc>
            </a:pP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將欲插入之</a:t>
            </a:r>
            <a:r>
              <a:rPr lang="en-US" altLang="zh-TW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或物件插入目標</a:t>
            </a:r>
            <a:r>
              <a:rPr lang="en-US" altLang="zh-TW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endParaRPr lang="en-US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0434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7621409" cy="1004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insert()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插入一個物件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3618" y="5249236"/>
            <a:ext cx="8840609" cy="1691350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0018" y="5052808"/>
            <a:ext cx="5753100" cy="2084206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613531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7621409" cy="1004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insert()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插入多個重複物件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7909" y="5143500"/>
            <a:ext cx="9064012" cy="2084205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7007" y="5052808"/>
            <a:ext cx="5639121" cy="2084206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3739282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7621409" cy="1004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insert()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endParaRPr lang="zh-TW" altLang="en-US" sz="2800" b="1" spc="65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7909" y="5392860"/>
            <a:ext cx="9064012" cy="1585485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7007" y="5109667"/>
            <a:ext cx="5639121" cy="1970488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1400757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789647" y="3086097"/>
            <a:ext cx="16708706" cy="3174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 err="1">
                <a:solidFill>
                  <a:srgbClr val="3EDAD8"/>
                </a:solidFill>
                <a:latin typeface="Aileron Heavy"/>
              </a:rPr>
              <a:t>push_back</a:t>
            </a:r>
            <a:r>
              <a:rPr lang="en-US" sz="12000" dirty="0">
                <a:solidFill>
                  <a:srgbClr val="3EDAD8"/>
                </a:solidFill>
                <a:latin typeface="Aileron Heavy"/>
              </a:rPr>
              <a:t>()</a:t>
            </a:r>
          </a:p>
          <a:p>
            <a:pPr algn="ctr">
              <a:lnSpc>
                <a:spcPts val="13200"/>
              </a:lnSpc>
            </a:pP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尾部加入值</a:t>
            </a:r>
            <a:endParaRPr lang="en-US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5950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7621409" cy="1004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 err="1">
                <a:solidFill>
                  <a:srgbClr val="3EDAD8"/>
                </a:solidFill>
                <a:latin typeface="Aileron Ultra-Bold"/>
              </a:rPr>
              <a:t>push_back</a:t>
            </a: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尾部加入值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5246" y="4667949"/>
            <a:ext cx="7525044" cy="2542476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1487" y="4667948"/>
            <a:ext cx="6630948" cy="2374529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1805607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10124017"/>
            <a:ext cx="16192500" cy="172508"/>
            <a:chOff x="0" y="0"/>
            <a:chExt cx="4264691" cy="454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192500" y="0"/>
            <a:ext cx="2283181" cy="167947"/>
            <a:chOff x="0" y="0"/>
            <a:chExt cx="601332" cy="442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834375" y="622825"/>
            <a:ext cx="811750" cy="811750"/>
          </a:xfrm>
          <a:custGeom>
            <a:avLst/>
            <a:gdLst/>
            <a:ahLst/>
            <a:cxnLst/>
            <a:rect l="l" t="t" r="r" b="b"/>
            <a:pathLst>
              <a:path w="811750" h="811750">
                <a:moveTo>
                  <a:pt x="0" y="0"/>
                </a:moveTo>
                <a:lnTo>
                  <a:pt x="811750" y="0"/>
                </a:lnTo>
                <a:lnTo>
                  <a:pt x="811750" y="811750"/>
                </a:lnTo>
                <a:lnTo>
                  <a:pt x="0" y="811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5069681"/>
            <a:ext cx="12386212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200"/>
              </a:lnSpc>
            </a:pPr>
            <a:r>
              <a:rPr lang="en-US" sz="12000" dirty="0">
                <a:solidFill>
                  <a:srgbClr val="3EDAD8"/>
                </a:solidFill>
                <a:latin typeface="Aileron Heavy"/>
              </a:rPr>
              <a:t>Vector</a:t>
            </a:r>
          </a:p>
          <a:p>
            <a:pPr>
              <a:lnSpc>
                <a:spcPts val="13200"/>
              </a:lnSpc>
            </a:pPr>
            <a:r>
              <a:rPr lang="en-US" sz="12000" b="1" dirty="0" err="1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清除元素</a:t>
            </a:r>
            <a:endParaRPr lang="en-US" sz="12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852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8">
            <a:extLst>
              <a:ext uri="{FF2B5EF4-FFF2-40B4-BE49-F238E27FC236}">
                <a16:creationId xmlns:a16="http://schemas.microsoft.com/office/drawing/2014/main" id="{2D1D69AA-765B-4E25-9EB2-9B30119664CC}"/>
              </a:ext>
            </a:extLst>
          </p:cNvPr>
          <p:cNvSpPr/>
          <p:nvPr/>
        </p:nvSpPr>
        <p:spPr>
          <a:xfrm>
            <a:off x="1944729" y="6674396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4B9C4A35-6243-48CC-AC28-EF3812FFFFE1}"/>
              </a:ext>
            </a:extLst>
          </p:cNvPr>
          <p:cNvSpPr/>
          <p:nvPr/>
        </p:nvSpPr>
        <p:spPr>
          <a:xfrm>
            <a:off x="13792200" y="2436213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53909" y="896185"/>
            <a:ext cx="3962400" cy="1003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60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前置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D0F876-FEEB-49BC-A4DD-ACF491268F3B}"/>
              </a:ext>
            </a:extLst>
          </p:cNvPr>
          <p:cNvGrpSpPr/>
          <p:nvPr/>
        </p:nvGrpSpPr>
        <p:grpSpPr>
          <a:xfrm>
            <a:off x="-187681" y="10119053"/>
            <a:ext cx="2283181" cy="167947"/>
            <a:chOff x="0" y="0"/>
            <a:chExt cx="601332" cy="44233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995A288-1EDA-4A5C-A0A4-9EBB183814A8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25AABD-FF43-4718-82D6-E11039746BD7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F421C-73B3-43EE-87E7-6B472FEA1E15}"/>
              </a:ext>
            </a:extLst>
          </p:cNvPr>
          <p:cNvGrpSpPr/>
          <p:nvPr/>
        </p:nvGrpSpPr>
        <p:grpSpPr>
          <a:xfrm>
            <a:off x="2095500" y="0"/>
            <a:ext cx="16192500" cy="172508"/>
            <a:chOff x="0" y="0"/>
            <a:chExt cx="4264691" cy="45434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5DE01CD-DA5D-43E0-BF2C-8B64C41B8F96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92BE70-F9CC-4D89-8E53-7D3854C3C1E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1028700" y="1892788"/>
            <a:ext cx="12246346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en-US" sz="2800" b="1" spc="65" dirty="0">
                <a:solidFill>
                  <a:srgbClr val="FFFFFF"/>
                </a:solidFill>
                <a:latin typeface="Aileron Ultra-Bold" panose="02020500000000000000" charset="0"/>
              </a:rPr>
              <a:t>Test</a:t>
            </a:r>
            <a:r>
              <a:rPr lang="zh-TW" altLang="en-US" sz="2800" b="1" spc="65" dirty="0">
                <a:solidFill>
                  <a:srgbClr val="FFFFFF"/>
                </a:solidFill>
                <a:latin typeface="Aileron Ultra-Bold" panose="02020500000000000000" charset="0"/>
              </a:rPr>
              <a:t>建構式</a:t>
            </a:r>
            <a:endParaRPr lang="en-US" sz="2800" b="1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A2C9046-80D3-4ADB-A486-E1DF2D6AE47D}"/>
              </a:ext>
            </a:extLst>
          </p:cNvPr>
          <p:cNvGrpSpPr/>
          <p:nvPr/>
        </p:nvGrpSpPr>
        <p:grpSpPr>
          <a:xfrm>
            <a:off x="3577590" y="3152154"/>
            <a:ext cx="12246346" cy="4463070"/>
            <a:chOff x="3577590" y="3152154"/>
            <a:chExt cx="12246346" cy="446307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07416E-9725-42E8-8DDF-8BBF63B26D9D}"/>
                </a:ext>
              </a:extLst>
            </p:cNvPr>
            <p:cNvSpPr/>
            <p:nvPr/>
          </p:nvSpPr>
          <p:spPr>
            <a:xfrm>
              <a:off x="3577590" y="3152154"/>
              <a:ext cx="12246346" cy="4463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4AFABCC-2BB7-4F0E-93B5-B7BCFE291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53543" y="3817635"/>
              <a:ext cx="10506998" cy="3132107"/>
            </a:xfrm>
            <a:prstGeom prst="rect">
              <a:avLst/>
            </a:prstGeom>
          </p:spPr>
        </p:pic>
      </p:grpSp>
      <p:sp>
        <p:nvSpPr>
          <p:cNvPr id="34" name="Freeform 12">
            <a:extLst>
              <a:ext uri="{FF2B5EF4-FFF2-40B4-BE49-F238E27FC236}">
                <a16:creationId xmlns:a16="http://schemas.microsoft.com/office/drawing/2014/main" id="{94D8D77D-1171-4756-A3BE-FBBCB94E4CB3}"/>
              </a:ext>
            </a:extLst>
          </p:cNvPr>
          <p:cNvSpPr/>
          <p:nvPr/>
        </p:nvSpPr>
        <p:spPr>
          <a:xfrm>
            <a:off x="-918408" y="-885836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12">
            <a:extLst>
              <a:ext uri="{FF2B5EF4-FFF2-40B4-BE49-F238E27FC236}">
                <a16:creationId xmlns:a16="http://schemas.microsoft.com/office/drawing/2014/main" id="{CDA53035-906C-46F4-8247-47E1F5D0070F}"/>
              </a:ext>
            </a:extLst>
          </p:cNvPr>
          <p:cNvSpPr/>
          <p:nvPr/>
        </p:nvSpPr>
        <p:spPr>
          <a:xfrm>
            <a:off x="17565558" y="10088687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39" name="Freeform 12">
            <a:extLst>
              <a:ext uri="{FF2B5EF4-FFF2-40B4-BE49-F238E27FC236}">
                <a16:creationId xmlns:a16="http://schemas.microsoft.com/office/drawing/2014/main" id="{3EB11773-F6F0-4174-82E4-3A5CD30C6DA7}"/>
              </a:ext>
            </a:extLst>
          </p:cNvPr>
          <p:cNvSpPr/>
          <p:nvPr/>
        </p:nvSpPr>
        <p:spPr>
          <a:xfrm>
            <a:off x="1944729" y="10093495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12">
            <a:extLst>
              <a:ext uri="{FF2B5EF4-FFF2-40B4-BE49-F238E27FC236}">
                <a16:creationId xmlns:a16="http://schemas.microsoft.com/office/drawing/2014/main" id="{C0FEDDB7-6930-4ABF-9B14-3C2C514F54BB}"/>
              </a:ext>
            </a:extLst>
          </p:cNvPr>
          <p:cNvSpPr/>
          <p:nvPr/>
        </p:nvSpPr>
        <p:spPr>
          <a:xfrm>
            <a:off x="5079426" y="10093495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12">
            <a:extLst>
              <a:ext uri="{FF2B5EF4-FFF2-40B4-BE49-F238E27FC236}">
                <a16:creationId xmlns:a16="http://schemas.microsoft.com/office/drawing/2014/main" id="{B3EBF50F-9B78-4FFC-8F80-C67CF67DF87E}"/>
              </a:ext>
            </a:extLst>
          </p:cNvPr>
          <p:cNvSpPr/>
          <p:nvPr/>
        </p:nvSpPr>
        <p:spPr>
          <a:xfrm>
            <a:off x="8282256" y="10088687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12">
            <a:extLst>
              <a:ext uri="{FF2B5EF4-FFF2-40B4-BE49-F238E27FC236}">
                <a16:creationId xmlns:a16="http://schemas.microsoft.com/office/drawing/2014/main" id="{04599D6A-BD54-43DD-A504-0923247E3A90}"/>
              </a:ext>
            </a:extLst>
          </p:cNvPr>
          <p:cNvSpPr/>
          <p:nvPr/>
        </p:nvSpPr>
        <p:spPr>
          <a:xfrm>
            <a:off x="11296164" y="10088687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12">
            <a:extLst>
              <a:ext uri="{FF2B5EF4-FFF2-40B4-BE49-F238E27FC236}">
                <a16:creationId xmlns:a16="http://schemas.microsoft.com/office/drawing/2014/main" id="{8DB8715D-B8C9-41DA-A175-5F174F6CE48F}"/>
              </a:ext>
            </a:extLst>
          </p:cNvPr>
          <p:cNvSpPr/>
          <p:nvPr/>
        </p:nvSpPr>
        <p:spPr>
          <a:xfrm>
            <a:off x="14430861" y="10088687"/>
            <a:ext cx="3134697" cy="1077196"/>
          </a:xfrm>
          <a:custGeom>
            <a:avLst/>
            <a:gdLst/>
            <a:ahLst/>
            <a:cxnLst/>
            <a:rect l="l" t="t" r="r" b="b"/>
            <a:pathLst>
              <a:path w="3134697" h="1077196">
                <a:moveTo>
                  <a:pt x="0" y="0"/>
                </a:moveTo>
                <a:lnTo>
                  <a:pt x="3134697" y="0"/>
                </a:lnTo>
                <a:lnTo>
                  <a:pt x="3134697" y="1077196"/>
                </a:lnTo>
                <a:lnTo>
                  <a:pt x="0" y="1077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5" name="流程圖: 結束點 44">
            <a:extLst>
              <a:ext uri="{FF2B5EF4-FFF2-40B4-BE49-F238E27FC236}">
                <a16:creationId xmlns:a16="http://schemas.microsoft.com/office/drawing/2014/main" id="{6EFE150F-C9EE-4A3F-9473-FDE4229ECE8F}"/>
              </a:ext>
            </a:extLst>
          </p:cNvPr>
          <p:cNvSpPr/>
          <p:nvPr/>
        </p:nvSpPr>
        <p:spPr>
          <a:xfrm>
            <a:off x="212368" y="9186195"/>
            <a:ext cx="2286000" cy="609600"/>
          </a:xfrm>
          <a:prstGeom prst="flowChartTerminator">
            <a:avLst/>
          </a:prstGeom>
          <a:noFill/>
          <a:ln>
            <a:solidFill>
              <a:srgbClr val="3ED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TextBox 58">
            <a:extLst>
              <a:ext uri="{FF2B5EF4-FFF2-40B4-BE49-F238E27FC236}">
                <a16:creationId xmlns:a16="http://schemas.microsoft.com/office/drawing/2014/main" id="{8A094C2B-7048-4731-9DF9-129A5FF82825}"/>
              </a:ext>
            </a:extLst>
          </p:cNvPr>
          <p:cNvSpPr txBox="1"/>
          <p:nvPr/>
        </p:nvSpPr>
        <p:spPr>
          <a:xfrm>
            <a:off x="1143000" y="9295363"/>
            <a:ext cx="1269506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回上頁</a:t>
            </a:r>
            <a:endParaRPr lang="en-US" sz="2800" spc="65" dirty="0">
              <a:solidFill>
                <a:srgbClr val="3EDAD8"/>
              </a:solidFill>
              <a:latin typeface="Aileron Ultra-Bold" panose="02020500000000000000" charset="0"/>
            </a:endParaRPr>
          </a:p>
        </p:txBody>
      </p:sp>
      <p:sp>
        <p:nvSpPr>
          <p:cNvPr id="47" name="Freeform 26">
            <a:extLst>
              <a:ext uri="{FF2B5EF4-FFF2-40B4-BE49-F238E27FC236}">
                <a16:creationId xmlns:a16="http://schemas.microsoft.com/office/drawing/2014/main" id="{1754C602-DBFA-47B0-A3A9-B215843E3BB0}"/>
              </a:ext>
            </a:extLst>
          </p:cNvPr>
          <p:cNvSpPr/>
          <p:nvPr/>
        </p:nvSpPr>
        <p:spPr>
          <a:xfrm flipH="1">
            <a:off x="329089" y="9253223"/>
            <a:ext cx="530148" cy="467718"/>
          </a:xfrm>
          <a:custGeom>
            <a:avLst/>
            <a:gdLst/>
            <a:ahLst/>
            <a:cxnLst/>
            <a:rect l="l" t="t" r="r" b="b"/>
            <a:pathLst>
              <a:path w="1088323" h="1091433">
                <a:moveTo>
                  <a:pt x="0" y="0"/>
                </a:moveTo>
                <a:lnTo>
                  <a:pt x="1088324" y="0"/>
                </a:lnTo>
                <a:lnTo>
                  <a:pt x="1088324" y="1091433"/>
                </a:lnTo>
                <a:lnTo>
                  <a:pt x="0" y="10914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8" name="動作按鈕: 空白 47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4CF6696-14FF-4298-8BE0-AC6B429031D0}"/>
              </a:ext>
            </a:extLst>
          </p:cNvPr>
          <p:cNvSpPr/>
          <p:nvPr/>
        </p:nvSpPr>
        <p:spPr>
          <a:xfrm>
            <a:off x="227608" y="9181531"/>
            <a:ext cx="2270399" cy="6096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545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789647" y="3086097"/>
            <a:ext cx="16708706" cy="3197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>
                <a:solidFill>
                  <a:srgbClr val="3EDAD8"/>
                </a:solidFill>
                <a:latin typeface="Aileron Heavy"/>
              </a:rPr>
              <a:t>clear()</a:t>
            </a:r>
          </a:p>
          <a:p>
            <a:pPr algn="ctr">
              <a:lnSpc>
                <a:spcPts val="13200"/>
              </a:lnSpc>
            </a:pP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清除</a:t>
            </a:r>
            <a:r>
              <a:rPr lang="en-US" altLang="zh-TW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的元素</a:t>
            </a:r>
            <a:endParaRPr 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8910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7621409" cy="1004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clear()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清除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的元素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191" y="5322403"/>
            <a:ext cx="8612009" cy="2171404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2081" y="5443215"/>
            <a:ext cx="6507509" cy="1466617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3752129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789647" y="3086097"/>
            <a:ext cx="16708706" cy="3197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>
                <a:solidFill>
                  <a:srgbClr val="3EDAD8"/>
                </a:solidFill>
                <a:latin typeface="Aileron Heavy"/>
              </a:rPr>
              <a:t>erase()</a:t>
            </a:r>
          </a:p>
          <a:p>
            <a:pPr algn="ctr">
              <a:lnSpc>
                <a:spcPts val="13200"/>
              </a:lnSpc>
            </a:pP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刪除指定位置的元素</a:t>
            </a:r>
            <a:endParaRPr 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5805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7621409" cy="1004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erase()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刪除指定位置的元素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3618" y="5046331"/>
            <a:ext cx="8840609" cy="2097159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0018" y="4817878"/>
            <a:ext cx="5753100" cy="2554067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2799764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789647" y="3086097"/>
            <a:ext cx="16708706" cy="3174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 err="1">
                <a:solidFill>
                  <a:srgbClr val="3EDAD8"/>
                </a:solidFill>
                <a:latin typeface="Aileron Heavy"/>
              </a:rPr>
              <a:t>pop_back</a:t>
            </a:r>
            <a:r>
              <a:rPr lang="en-US" sz="12000" dirty="0">
                <a:solidFill>
                  <a:srgbClr val="3EDAD8"/>
                </a:solidFill>
                <a:latin typeface="Aileron Heavy"/>
              </a:rPr>
              <a:t>()</a:t>
            </a:r>
          </a:p>
          <a:p>
            <a:pPr algn="ctr">
              <a:lnSpc>
                <a:spcPts val="13200"/>
              </a:lnSpc>
            </a:pP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刪除最後一個元素</a:t>
            </a:r>
            <a:endParaRPr lang="en-US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257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7621409" cy="1004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 err="1">
                <a:solidFill>
                  <a:srgbClr val="3EDAD8"/>
                </a:solidFill>
                <a:latin typeface="Aileron Ultra-Bold"/>
              </a:rPr>
              <a:t>pop_back</a:t>
            </a: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刪除最後一個元素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8520" y="4963224"/>
            <a:ext cx="8319250" cy="2133600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5600" y="4814013"/>
            <a:ext cx="6082782" cy="2247201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4193834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2950894" y="3068317"/>
            <a:ext cx="12386212" cy="3197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>
                <a:solidFill>
                  <a:srgbClr val="3EDAD8"/>
                </a:solidFill>
                <a:latin typeface="Aileron Heavy"/>
              </a:rPr>
              <a:t>assign()</a:t>
            </a:r>
          </a:p>
          <a:p>
            <a:pPr algn="ctr">
              <a:lnSpc>
                <a:spcPts val="13200"/>
              </a:lnSpc>
            </a:pP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將原有</a:t>
            </a:r>
            <a:r>
              <a:rPr lang="en-US" altLang="zh-TW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清除後，重設</a:t>
            </a:r>
            <a:endParaRPr 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1629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assign()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將原本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重設成空間大小為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且每個元素都為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" y="5541763"/>
            <a:ext cx="9405974" cy="2011211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198454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000" y="5312224"/>
            <a:ext cx="6324600" cy="2282843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Group 21">
            <a:extLst>
              <a:ext uri="{FF2B5EF4-FFF2-40B4-BE49-F238E27FC236}">
                <a16:creationId xmlns:a16="http://schemas.microsoft.com/office/drawing/2014/main" id="{D7D3B4BB-CFA7-487A-84A0-4BA231A71534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864B8EAD-297B-4BFF-9529-D8E18908E3E2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6" name="TextBox 23">
              <a:extLst>
                <a:ext uri="{FF2B5EF4-FFF2-40B4-BE49-F238E27FC236}">
                  <a16:creationId xmlns:a16="http://schemas.microsoft.com/office/drawing/2014/main" id="{13FE86AA-0E27-4FA0-B6DD-F9F797B9197B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47" name="Group 24">
            <a:extLst>
              <a:ext uri="{FF2B5EF4-FFF2-40B4-BE49-F238E27FC236}">
                <a16:creationId xmlns:a16="http://schemas.microsoft.com/office/drawing/2014/main" id="{EC7F9A35-8ED8-4040-890B-D984A0AC9EA5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5A72F61C-F678-410C-B6C4-8BFB12EF5B12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9" name="TextBox 26">
              <a:extLst>
                <a:ext uri="{FF2B5EF4-FFF2-40B4-BE49-F238E27FC236}">
                  <a16:creationId xmlns:a16="http://schemas.microsoft.com/office/drawing/2014/main" id="{9297C3D2-0746-4158-A263-D1CA21733842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50" name="Freeform 8">
            <a:extLst>
              <a:ext uri="{FF2B5EF4-FFF2-40B4-BE49-F238E27FC236}">
                <a16:creationId xmlns:a16="http://schemas.microsoft.com/office/drawing/2014/main" id="{B43FF202-39EB-44AA-9307-EEDCF75FBBB1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AFBBD838-C307-4264-88D8-B15457F8A904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676987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assign()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將內容丟入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096" y="5541763"/>
            <a:ext cx="9390581" cy="2011211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198454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000" y="5346607"/>
            <a:ext cx="6324600" cy="2214077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Group 21">
            <a:extLst>
              <a:ext uri="{FF2B5EF4-FFF2-40B4-BE49-F238E27FC236}">
                <a16:creationId xmlns:a16="http://schemas.microsoft.com/office/drawing/2014/main" id="{EA1BC170-F612-4C53-A31E-E4618CE1E3EB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54C42108-2E91-443C-9FEE-024723C8AB0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759A3121-A946-4794-AC49-40913424A1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604E8CC6-F9C3-4837-8C3D-7D03BA422A8E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28C4F69-2CD3-44E4-92D4-A814400569EB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138F3FB9-A997-4A05-8345-F518D36C23A9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E21F6F01-23BA-4716-99D1-A19C4838B23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77AD383D-369F-4234-8FC7-D40FF0B0640B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00245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assign()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v12_1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部分片段複製至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v12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237" y="5093267"/>
            <a:ext cx="9440359" cy="2442152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198454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3995" y="5074306"/>
            <a:ext cx="6644768" cy="2417184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Group 21">
            <a:extLst>
              <a:ext uri="{FF2B5EF4-FFF2-40B4-BE49-F238E27FC236}">
                <a16:creationId xmlns:a16="http://schemas.microsoft.com/office/drawing/2014/main" id="{1E3B35FA-E5E4-4DC7-9F67-B4155CC1CD6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7176C799-F2A1-473B-87D0-3E181F73079E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A2E67C78-4B98-46A1-90FF-C1DD50DBB40E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97DF703D-091A-4E68-9B8B-A4A53391F5D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550957F-F39D-46C5-9B1B-532839A2E0C8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E5A14968-920C-419B-92A6-BB5E02C72CDB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66A63833-C3D3-4D3D-9A07-0C191032DBA6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61AD4E8-1D0B-46F2-9671-2E00F1D632CC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7608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14400" y="796005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Vector</a:t>
            </a:r>
            <a:r>
              <a:rPr lang="zh-TW" altLang="en-US" sz="6000" b="1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建立空的</a:t>
            </a:r>
            <a:r>
              <a:rPr lang="en-US" altLang="zh-TW" sz="2800" spc="65" dirty="0">
                <a:solidFill>
                  <a:srgbClr val="FFFFFF"/>
                </a:solidFill>
                <a:latin typeface="Aileron Ultra-Bold" panose="02020500000000000000" charset="0"/>
              </a:rPr>
              <a:t>Vector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392831"/>
            <a:ext cx="6458476" cy="1599529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9677400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9677400" y="5143500"/>
            <a:ext cx="7957221" cy="1974869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28" name="Group 21">
            <a:extLst>
              <a:ext uri="{FF2B5EF4-FFF2-40B4-BE49-F238E27FC236}">
                <a16:creationId xmlns:a16="http://schemas.microsoft.com/office/drawing/2014/main" id="{F6CA6200-171C-447A-BCA5-86EFE5668B23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014F77-9F1B-40CC-AD95-23824C3AA912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779CBA0A-99FF-41AB-8B36-6416E828ECD0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31" name="Group 24">
            <a:extLst>
              <a:ext uri="{FF2B5EF4-FFF2-40B4-BE49-F238E27FC236}">
                <a16:creationId xmlns:a16="http://schemas.microsoft.com/office/drawing/2014/main" id="{DBDADAD3-0F6E-42AF-8BBE-81047EBDAB10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E1DD0F3-7261-474A-A7FB-A9EE71250D29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3" name="TextBox 26">
              <a:extLst>
                <a:ext uri="{FF2B5EF4-FFF2-40B4-BE49-F238E27FC236}">
                  <a16:creationId xmlns:a16="http://schemas.microsoft.com/office/drawing/2014/main" id="{18D3123D-3FF8-4744-96C0-D17573E7915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Freeform 8">
            <a:extLst>
              <a:ext uri="{FF2B5EF4-FFF2-40B4-BE49-F238E27FC236}">
                <a16:creationId xmlns:a16="http://schemas.microsoft.com/office/drawing/2014/main" id="{351B764A-15FB-4F71-8ACC-B224BD35448B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5A6ACDE7-5734-4FC7-A81A-61CA700234C2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789647" y="3086097"/>
            <a:ext cx="16708706" cy="3174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>
                <a:solidFill>
                  <a:srgbClr val="3EDAD8"/>
                </a:solidFill>
                <a:latin typeface="Aileron Heavy"/>
              </a:rPr>
              <a:t>swap()</a:t>
            </a:r>
          </a:p>
          <a:p>
            <a:pPr algn="ctr">
              <a:lnSpc>
                <a:spcPts val="13200"/>
              </a:lnSpc>
            </a:pP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交換兩個</a:t>
            </a:r>
            <a:r>
              <a:rPr lang="en-US" altLang="zh-TW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endParaRPr lang="en-US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417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7621409" cy="1004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swap()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交換兩個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0" y="5031686"/>
            <a:ext cx="7940140" cy="2871010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75882" y="4908717"/>
            <a:ext cx="6356432" cy="2968245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1375189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10124017"/>
            <a:ext cx="16192500" cy="172508"/>
            <a:chOff x="0" y="0"/>
            <a:chExt cx="4264691" cy="454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192500" y="0"/>
            <a:ext cx="2283181" cy="167947"/>
            <a:chOff x="0" y="0"/>
            <a:chExt cx="601332" cy="442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834375" y="622825"/>
            <a:ext cx="811750" cy="811750"/>
          </a:xfrm>
          <a:custGeom>
            <a:avLst/>
            <a:gdLst/>
            <a:ahLst/>
            <a:cxnLst/>
            <a:rect l="l" t="t" r="r" b="b"/>
            <a:pathLst>
              <a:path w="811750" h="811750">
                <a:moveTo>
                  <a:pt x="0" y="0"/>
                </a:moveTo>
                <a:lnTo>
                  <a:pt x="811750" y="0"/>
                </a:lnTo>
                <a:lnTo>
                  <a:pt x="811750" y="811750"/>
                </a:lnTo>
                <a:lnTo>
                  <a:pt x="0" y="811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5069681"/>
            <a:ext cx="12386212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200"/>
              </a:lnSpc>
            </a:pPr>
            <a:r>
              <a:rPr lang="en-US" sz="12000" dirty="0">
                <a:solidFill>
                  <a:srgbClr val="3EDAD8"/>
                </a:solidFill>
                <a:latin typeface="Aileron Heavy"/>
              </a:rPr>
              <a:t>Vector</a:t>
            </a:r>
          </a:p>
          <a:p>
            <a:pPr>
              <a:lnSpc>
                <a:spcPts val="13200"/>
              </a:lnSpc>
            </a:pPr>
            <a:r>
              <a:rPr lang="en-US" sz="12000" b="1" dirty="0" err="1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迭代器的使用</a:t>
            </a:r>
            <a:endParaRPr lang="en-US" sz="12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67011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789647" y="3086097"/>
            <a:ext cx="16708706" cy="3197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>
                <a:solidFill>
                  <a:srgbClr val="3EDAD8"/>
                </a:solidFill>
                <a:latin typeface="Aileron Heavy"/>
              </a:rPr>
              <a:t>front() </a:t>
            </a:r>
            <a:r>
              <a:rPr lang="en-US" sz="12000" dirty="0">
                <a:solidFill>
                  <a:srgbClr val="3EDAD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  <a:r>
              <a:rPr lang="en-US" sz="12000" dirty="0">
                <a:solidFill>
                  <a:srgbClr val="3EDAD8"/>
                </a:solidFill>
                <a:latin typeface="Aileron Heavy"/>
              </a:rPr>
              <a:t> back()</a:t>
            </a:r>
          </a:p>
          <a:p>
            <a:pPr algn="ctr">
              <a:lnSpc>
                <a:spcPts val="13200"/>
              </a:lnSpc>
            </a:pP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回傳第一個值＆最後一項的值</a:t>
            </a:r>
            <a:endParaRPr 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641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5326633" cy="1049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front() </a:t>
            </a:r>
            <a:r>
              <a:rPr lang="en-US" altLang="zh-TW" sz="6000" dirty="0">
                <a:solidFill>
                  <a:srgbClr val="3EDAD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 back()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傳回值可以更改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1365" y="4235412"/>
            <a:ext cx="7154094" cy="4503562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00776" y="4243156"/>
            <a:ext cx="7476512" cy="3514408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187028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5326633" cy="1049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front() </a:t>
            </a:r>
            <a:r>
              <a:rPr lang="en-US" altLang="zh-TW" sz="6000" dirty="0">
                <a:solidFill>
                  <a:srgbClr val="3EDAD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 back()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傳回值無法更改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9400" y="4946794"/>
            <a:ext cx="8022704" cy="2418486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00776" y="5150245"/>
            <a:ext cx="7476512" cy="1700230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391853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5326633" cy="1049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front() </a:t>
            </a:r>
            <a:r>
              <a:rPr lang="en-US" altLang="zh-TW" sz="6000" dirty="0">
                <a:solidFill>
                  <a:srgbClr val="3EDAD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 back()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為空，回傳值不明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368" y="5335405"/>
            <a:ext cx="8093432" cy="1072702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75376" y="5218165"/>
            <a:ext cx="7476512" cy="1307181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27527564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789647" y="3086097"/>
            <a:ext cx="16708706" cy="3197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>
                <a:solidFill>
                  <a:srgbClr val="3EDAD8"/>
                </a:solidFill>
                <a:latin typeface="Aileron Heavy"/>
              </a:rPr>
              <a:t>data()</a:t>
            </a:r>
          </a:p>
          <a:p>
            <a:pPr algn="ctr">
              <a:lnSpc>
                <a:spcPts val="13200"/>
              </a:lnSpc>
            </a:pP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</a:t>
            </a:r>
            <a:r>
              <a:rPr lang="en-US" altLang="zh-TW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中第一個指標</a:t>
            </a:r>
            <a:endParaRPr 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8450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7621409" cy="1004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data()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可以更改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7028" y="4590528"/>
            <a:ext cx="7120284" cy="3448572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2081" y="4936423"/>
            <a:ext cx="7236030" cy="2595885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1401677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7621409" cy="1004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data()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不能更改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5281" y="4706214"/>
            <a:ext cx="7824974" cy="2494686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8060" y="5389782"/>
            <a:ext cx="7236030" cy="1127550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27847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14400" y="796005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Vector</a:t>
            </a:r>
            <a:r>
              <a:rPr lang="zh-TW" altLang="en-US" sz="6000" b="1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的記憶體配置器初始化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241" y="5313877"/>
            <a:ext cx="8407458" cy="2230835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9677400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29800" y="4982324"/>
            <a:ext cx="7197918" cy="2641342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28" name="Group 21">
            <a:extLst>
              <a:ext uri="{FF2B5EF4-FFF2-40B4-BE49-F238E27FC236}">
                <a16:creationId xmlns:a16="http://schemas.microsoft.com/office/drawing/2014/main" id="{F6CA6200-171C-447A-BCA5-86EFE5668B23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014F77-9F1B-40CC-AD95-23824C3AA912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779CBA0A-99FF-41AB-8B36-6416E828ECD0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31" name="Group 24">
            <a:extLst>
              <a:ext uri="{FF2B5EF4-FFF2-40B4-BE49-F238E27FC236}">
                <a16:creationId xmlns:a16="http://schemas.microsoft.com/office/drawing/2014/main" id="{DBDADAD3-0F6E-42AF-8BBE-81047EBDAB10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E1DD0F3-7261-474A-A7FB-A9EE71250D29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3" name="TextBox 26">
              <a:extLst>
                <a:ext uri="{FF2B5EF4-FFF2-40B4-BE49-F238E27FC236}">
                  <a16:creationId xmlns:a16="http://schemas.microsoft.com/office/drawing/2014/main" id="{18D3123D-3FF8-4744-96C0-D17573E7915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Freeform 8">
            <a:extLst>
              <a:ext uri="{FF2B5EF4-FFF2-40B4-BE49-F238E27FC236}">
                <a16:creationId xmlns:a16="http://schemas.microsoft.com/office/drawing/2014/main" id="{351B764A-15FB-4F71-8ACC-B224BD35448B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5A6ACDE7-5734-4FC7-A81A-61CA700234C2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7819261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789647" y="3086097"/>
            <a:ext cx="16708706" cy="3197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 err="1">
                <a:solidFill>
                  <a:srgbClr val="3EDAD8"/>
                </a:solidFill>
                <a:latin typeface="Aileron Heavy"/>
              </a:rPr>
              <a:t>beging</a:t>
            </a:r>
            <a:r>
              <a:rPr lang="en-US" sz="12000" dirty="0">
                <a:solidFill>
                  <a:srgbClr val="3EDAD8"/>
                </a:solidFill>
                <a:latin typeface="Aileron Heavy"/>
              </a:rPr>
              <a:t>() </a:t>
            </a:r>
            <a:r>
              <a:rPr lang="en-US" sz="12000" dirty="0">
                <a:solidFill>
                  <a:srgbClr val="3EDAD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  <a:r>
              <a:rPr lang="en-US" sz="12000" dirty="0">
                <a:solidFill>
                  <a:srgbClr val="3EDAD8"/>
                </a:solidFill>
                <a:latin typeface="Aileron Heavy"/>
              </a:rPr>
              <a:t> end()</a:t>
            </a:r>
          </a:p>
          <a:p>
            <a:pPr algn="ctr">
              <a:lnSpc>
                <a:spcPts val="13200"/>
              </a:lnSpc>
            </a:pP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回傳第一個值＆最後一項的迭代器</a:t>
            </a:r>
            <a:endParaRPr 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5837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7621409" cy="1049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 err="1">
                <a:solidFill>
                  <a:srgbClr val="3EDAD8"/>
                </a:solidFill>
                <a:latin typeface="Aileron Ultra-Bold"/>
              </a:rPr>
              <a:t>beging</a:t>
            </a: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() </a:t>
            </a:r>
            <a:r>
              <a:rPr lang="en-US" altLang="zh-TW" sz="6000" dirty="0">
                <a:solidFill>
                  <a:srgbClr val="3EDAD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 end()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回傳第一個值＆最後一項的迭代器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191" y="4873792"/>
            <a:ext cx="8790085" cy="3303107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1759" y="5218165"/>
            <a:ext cx="6943746" cy="1307181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25795822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789647" y="3086097"/>
            <a:ext cx="16708706" cy="3174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 err="1">
                <a:solidFill>
                  <a:srgbClr val="3EDAD8"/>
                </a:solidFill>
                <a:latin typeface="Aileron Heavy"/>
              </a:rPr>
              <a:t>rbegin</a:t>
            </a:r>
            <a:r>
              <a:rPr lang="en-US" sz="12000" dirty="0">
                <a:solidFill>
                  <a:srgbClr val="3EDAD8"/>
                </a:solidFill>
                <a:latin typeface="Aileron Heavy"/>
              </a:rPr>
              <a:t>() </a:t>
            </a:r>
            <a:r>
              <a:rPr lang="en-US" sz="12000" dirty="0">
                <a:solidFill>
                  <a:srgbClr val="3EDAD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  <a:r>
              <a:rPr lang="en-US" sz="12000" dirty="0">
                <a:solidFill>
                  <a:srgbClr val="3EDAD8"/>
                </a:solidFill>
                <a:latin typeface="Aileron Heavy"/>
              </a:rPr>
              <a:t> rend()</a:t>
            </a:r>
          </a:p>
          <a:p>
            <a:pPr algn="ctr">
              <a:lnSpc>
                <a:spcPts val="13200"/>
              </a:lnSpc>
            </a:pP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反向迭代器</a:t>
            </a:r>
            <a:endParaRPr lang="en-US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46723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7621409" cy="1049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 err="1">
                <a:solidFill>
                  <a:srgbClr val="3EDAD8"/>
                </a:solidFill>
                <a:latin typeface="Aileron Ultra-Bold"/>
              </a:rPr>
              <a:t>rbegin</a:t>
            </a: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() </a:t>
            </a:r>
            <a:r>
              <a:rPr lang="en-US" altLang="zh-TW" sz="6000" dirty="0">
                <a:solidFill>
                  <a:srgbClr val="3EDAD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 rend()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錯誤輸出串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4357" y="4573326"/>
            <a:ext cx="7686821" cy="3560369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1295" y="5122169"/>
            <a:ext cx="7601730" cy="1703132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13324146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7621409" cy="1049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 err="1">
                <a:solidFill>
                  <a:srgbClr val="3EDAD8"/>
                </a:solidFill>
                <a:latin typeface="Aileron Ultra-Bold"/>
              </a:rPr>
              <a:t>rbegin</a:t>
            </a: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() </a:t>
            </a:r>
            <a:r>
              <a:rPr lang="en-US" altLang="zh-TW" sz="6000" dirty="0">
                <a:solidFill>
                  <a:srgbClr val="3EDAD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 rend()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正確輸出串</a:t>
            </a:r>
            <a:endParaRPr lang="zh-TW" altLang="en-US" sz="2800" b="1" spc="65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317" y="4667948"/>
            <a:ext cx="7861297" cy="3371152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1487" y="5212060"/>
            <a:ext cx="7601730" cy="1703131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38684005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10124017"/>
            <a:ext cx="16192500" cy="172508"/>
            <a:chOff x="0" y="0"/>
            <a:chExt cx="4264691" cy="454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192500" y="0"/>
            <a:ext cx="2283181" cy="167947"/>
            <a:chOff x="0" y="0"/>
            <a:chExt cx="601332" cy="442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834375" y="622825"/>
            <a:ext cx="811750" cy="811750"/>
          </a:xfrm>
          <a:custGeom>
            <a:avLst/>
            <a:gdLst/>
            <a:ahLst/>
            <a:cxnLst/>
            <a:rect l="l" t="t" r="r" b="b"/>
            <a:pathLst>
              <a:path w="811750" h="811750">
                <a:moveTo>
                  <a:pt x="0" y="0"/>
                </a:moveTo>
                <a:lnTo>
                  <a:pt x="811750" y="0"/>
                </a:lnTo>
                <a:lnTo>
                  <a:pt x="811750" y="811750"/>
                </a:lnTo>
                <a:lnTo>
                  <a:pt x="0" y="811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5069681"/>
            <a:ext cx="152781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200"/>
              </a:lnSpc>
            </a:pPr>
            <a:r>
              <a:rPr lang="en-US" sz="12000" dirty="0">
                <a:solidFill>
                  <a:srgbClr val="3EDAD8"/>
                </a:solidFill>
                <a:latin typeface="Aileron Heavy"/>
              </a:rPr>
              <a:t>Vector</a:t>
            </a:r>
          </a:p>
          <a:p>
            <a:pPr>
              <a:lnSpc>
                <a:spcPts val="13200"/>
              </a:lnSpc>
            </a:pPr>
            <a:r>
              <a:rPr lang="en-US" sz="12000" dirty="0" err="1">
                <a:solidFill>
                  <a:srgbClr val="3EDAD8"/>
                </a:solidFill>
                <a:latin typeface="Aileron Heavy"/>
              </a:rPr>
              <a:t>空間大小與元素個數</a:t>
            </a:r>
            <a:endParaRPr lang="en-US" sz="12000" dirty="0">
              <a:solidFill>
                <a:srgbClr val="3EDAD8"/>
              </a:solidFill>
              <a:latin typeface="Aileron Heavy"/>
            </a:endParaRPr>
          </a:p>
          <a:p>
            <a:pPr>
              <a:lnSpc>
                <a:spcPts val="13200"/>
              </a:lnSpc>
            </a:pPr>
            <a:endParaRPr lang="en-US" sz="12000" dirty="0">
              <a:solidFill>
                <a:srgbClr val="3EDAD8"/>
              </a:solidFill>
              <a:latin typeface="Aileron Heavy"/>
            </a:endParaRPr>
          </a:p>
          <a:p>
            <a:pPr>
              <a:lnSpc>
                <a:spcPts val="13200"/>
              </a:lnSpc>
            </a:pPr>
            <a:endParaRPr lang="en-US" sz="12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13421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789647" y="3086097"/>
            <a:ext cx="16708706" cy="4890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>
                <a:solidFill>
                  <a:srgbClr val="3EDAD8"/>
                </a:solidFill>
                <a:latin typeface="Aileron Heavy"/>
              </a:rPr>
              <a:t>capacity() </a:t>
            </a:r>
            <a:r>
              <a:rPr lang="en-US" sz="12000" dirty="0">
                <a:solidFill>
                  <a:srgbClr val="3EDAD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 </a:t>
            </a:r>
            <a:r>
              <a:rPr lang="en-US" sz="12000" dirty="0">
                <a:solidFill>
                  <a:srgbClr val="3EDAD8"/>
                </a:solidFill>
                <a:latin typeface="Aileron Heavy"/>
              </a:rPr>
              <a:t>size()</a:t>
            </a:r>
          </a:p>
          <a:p>
            <a:pPr algn="ctr">
              <a:lnSpc>
                <a:spcPts val="13200"/>
              </a:lnSpc>
            </a:pP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目前配置給</a:t>
            </a:r>
            <a:r>
              <a:rPr lang="en-US" altLang="zh-TW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的儲存空間長度</a:t>
            </a:r>
            <a:endParaRPr lang="en-US" altLang="zh-TW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ts val="13200"/>
              </a:lnSpc>
            </a:pP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＆目前項目個數</a:t>
            </a:r>
            <a:endParaRPr 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8374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7621409" cy="1049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capacity() </a:t>
            </a:r>
            <a:r>
              <a:rPr lang="en-US" altLang="zh-TW" sz="6000" dirty="0">
                <a:solidFill>
                  <a:srgbClr val="3EDAD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 size()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目前配置給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的儲存空間長度＆目前項目個數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191" y="5133580"/>
            <a:ext cx="8612009" cy="2549051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2081" y="5223256"/>
            <a:ext cx="6507509" cy="1906535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24072732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789647" y="3086097"/>
            <a:ext cx="16708706" cy="3174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 err="1">
                <a:solidFill>
                  <a:srgbClr val="3EDAD8"/>
                </a:solidFill>
                <a:latin typeface="Aileron Heavy"/>
              </a:rPr>
              <a:t>max_size</a:t>
            </a:r>
            <a:r>
              <a:rPr lang="en-US" sz="12000" dirty="0">
                <a:solidFill>
                  <a:srgbClr val="3EDAD8"/>
                </a:solidFill>
                <a:latin typeface="Aileron Heavy"/>
              </a:rPr>
              <a:t>()</a:t>
            </a:r>
          </a:p>
          <a:p>
            <a:pPr algn="ctr">
              <a:lnSpc>
                <a:spcPts val="13200"/>
              </a:lnSpc>
            </a:pP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傳回向量最大可能長度</a:t>
            </a:r>
            <a:endParaRPr lang="en-US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57120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7621409" cy="1004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 err="1">
                <a:solidFill>
                  <a:srgbClr val="3EDAD8"/>
                </a:solidFill>
                <a:latin typeface="Aileron Ultra-Bold"/>
              </a:rPr>
              <a:t>max_size</a:t>
            </a: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傳回向量最大可能長度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8069" y="5372100"/>
            <a:ext cx="9064012" cy="1520414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83859" y="5375150"/>
            <a:ext cx="5639121" cy="1032957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359970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14400" y="796005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Vector</a:t>
            </a:r>
            <a:r>
              <a:rPr lang="zh-TW" altLang="en-US" sz="6000" b="1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空間大小為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241" y="5659984"/>
            <a:ext cx="8407458" cy="1538620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9677400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29800" y="5352225"/>
            <a:ext cx="7197918" cy="1901539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28" name="Group 21">
            <a:extLst>
              <a:ext uri="{FF2B5EF4-FFF2-40B4-BE49-F238E27FC236}">
                <a16:creationId xmlns:a16="http://schemas.microsoft.com/office/drawing/2014/main" id="{F6CA6200-171C-447A-BCA5-86EFE5668B23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014F77-9F1B-40CC-AD95-23824C3AA912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779CBA0A-99FF-41AB-8B36-6416E828ECD0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31" name="Group 24">
            <a:extLst>
              <a:ext uri="{FF2B5EF4-FFF2-40B4-BE49-F238E27FC236}">
                <a16:creationId xmlns:a16="http://schemas.microsoft.com/office/drawing/2014/main" id="{DBDADAD3-0F6E-42AF-8BBE-81047EBDAB10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E1DD0F3-7261-474A-A7FB-A9EE71250D29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3" name="TextBox 26">
              <a:extLst>
                <a:ext uri="{FF2B5EF4-FFF2-40B4-BE49-F238E27FC236}">
                  <a16:creationId xmlns:a16="http://schemas.microsoft.com/office/drawing/2014/main" id="{18D3123D-3FF8-4744-96C0-D17573E7915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Freeform 8">
            <a:extLst>
              <a:ext uri="{FF2B5EF4-FFF2-40B4-BE49-F238E27FC236}">
                <a16:creationId xmlns:a16="http://schemas.microsoft.com/office/drawing/2014/main" id="{351B764A-15FB-4F71-8ACC-B224BD35448B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5A6ACDE7-5734-4FC7-A81A-61CA700234C2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281389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789647" y="3086097"/>
            <a:ext cx="16708706" cy="3174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>
                <a:solidFill>
                  <a:srgbClr val="3EDAD8"/>
                </a:solidFill>
                <a:latin typeface="Aileron Heavy"/>
              </a:rPr>
              <a:t>reserve()</a:t>
            </a:r>
          </a:p>
          <a:p>
            <a:pPr algn="ctr">
              <a:lnSpc>
                <a:spcPts val="13200"/>
              </a:lnSpc>
            </a:pP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配置長度</a:t>
            </a:r>
            <a:endParaRPr lang="en-US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14962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7621409" cy="1004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reserve()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配置長度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5591" y="4768870"/>
            <a:ext cx="8504251" cy="3134195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5600" y="4990464"/>
            <a:ext cx="6135124" cy="2691005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5835853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789647" y="3086097"/>
            <a:ext cx="16708706" cy="3174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>
                <a:solidFill>
                  <a:srgbClr val="3EDAD8"/>
                </a:solidFill>
                <a:latin typeface="Aileron Heavy"/>
              </a:rPr>
              <a:t>resize()</a:t>
            </a:r>
          </a:p>
          <a:p>
            <a:pPr algn="ctr">
              <a:lnSpc>
                <a:spcPts val="13200"/>
              </a:lnSpc>
            </a:pP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配置容納元素的長度</a:t>
            </a:r>
            <a:endParaRPr lang="en-US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16341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7621409" cy="1004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resize()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配置容納元素的長度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368" y="4768870"/>
            <a:ext cx="8737480" cy="3725522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000" y="4990464"/>
            <a:ext cx="5975194" cy="3032056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7254183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789647" y="3086097"/>
            <a:ext cx="16708706" cy="3174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 err="1">
                <a:solidFill>
                  <a:srgbClr val="3EDAD8"/>
                </a:solidFill>
                <a:latin typeface="Aileron Heavy"/>
              </a:rPr>
              <a:t>shrink_to_fit</a:t>
            </a:r>
            <a:r>
              <a:rPr lang="en-US" sz="12000" dirty="0">
                <a:solidFill>
                  <a:srgbClr val="3EDAD8"/>
                </a:solidFill>
                <a:latin typeface="Aileron Heavy"/>
              </a:rPr>
              <a:t>()</a:t>
            </a:r>
          </a:p>
          <a:p>
            <a:pPr algn="ctr">
              <a:lnSpc>
                <a:spcPts val="13200"/>
              </a:lnSpc>
            </a:pPr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刪除多餘的長度</a:t>
            </a:r>
            <a:endParaRPr lang="en-US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29416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7621409" cy="1004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 err="1">
                <a:solidFill>
                  <a:srgbClr val="3EDAD8"/>
                </a:solidFill>
                <a:latin typeface="Aileron Ultra-Bold"/>
              </a:rPr>
              <a:t>shrink_to_fit</a:t>
            </a: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刪除多餘的長度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9552" y="4643731"/>
            <a:ext cx="6356432" cy="3725522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4108" y="5310167"/>
            <a:ext cx="7380956" cy="2181237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14459442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789647" y="3086097"/>
            <a:ext cx="16708706" cy="3197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>
                <a:solidFill>
                  <a:srgbClr val="3EDAD8"/>
                </a:solidFill>
                <a:latin typeface="Aileron Heavy"/>
              </a:rPr>
              <a:t>empty()</a:t>
            </a:r>
          </a:p>
          <a:p>
            <a:pPr algn="ctr">
              <a:lnSpc>
                <a:spcPts val="13200"/>
              </a:lnSpc>
            </a:pP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</a:t>
            </a:r>
            <a:r>
              <a:rPr lang="en-US" altLang="zh-TW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8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是否是空值</a:t>
            </a:r>
            <a:endParaRPr 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13882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89191" y="711672"/>
            <a:ext cx="7621409" cy="1004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empty()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是否是空值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191" y="4908824"/>
            <a:ext cx="8840609" cy="2492054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291023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10272081" y="2910231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B2658BF5-140B-415B-A334-E412842B410E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F970B96-6E8E-4A41-AE2D-97FC522059D0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239D8696-F9D2-4126-8124-596E6E316064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1AEF82A0-FB6D-473E-9309-B641FCA1D969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6F69CF0-19F3-43A1-AB73-DA46242C97C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D62CEF8B-F48C-4DAF-9329-59E68D536A2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A0215637-4432-4381-BBC9-8B906549CC8E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0A3156CA-3FE6-4D82-9E73-63411A241898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2081" y="5251403"/>
            <a:ext cx="6184639" cy="1156704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</p:spTree>
    <p:extLst>
      <p:ext uri="{BB962C8B-B14F-4D97-AF65-F5344CB8AC3E}">
        <p14:creationId xmlns:p14="http://schemas.microsoft.com/office/powerpoint/2010/main" val="38997333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7BAEDF0-D517-43A8-9506-5B2293A16A2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2AB129D-0958-446E-8820-F639583EC139}"/>
              </a:ext>
            </a:extLst>
          </p:cNvPr>
          <p:cNvGrpSpPr/>
          <p:nvPr/>
        </p:nvGrpSpPr>
        <p:grpSpPr>
          <a:xfrm>
            <a:off x="16177260" y="0"/>
            <a:ext cx="2283181" cy="167947"/>
            <a:chOff x="0" y="0"/>
            <a:chExt cx="601332" cy="44233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C752FAE-6FE1-4194-8C0F-82180C40247F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E592A70C-DC9A-4666-816B-07EB28337A2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DDBA191B-0AF9-4B63-AD9C-A65A5844A4F5}"/>
              </a:ext>
            </a:extLst>
          </p:cNvPr>
          <p:cNvGrpSpPr/>
          <p:nvPr/>
        </p:nvGrpSpPr>
        <p:grpSpPr>
          <a:xfrm>
            <a:off x="0" y="10114492"/>
            <a:ext cx="16192500" cy="172508"/>
            <a:chOff x="0" y="0"/>
            <a:chExt cx="4264691" cy="45434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82D36896-5174-4A94-999A-127E4F16758A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A3FCC2EC-E557-42F6-886B-C4CB4C7F6A3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5E225CAF-F200-47A7-AFC6-19E632C2CDE2}"/>
              </a:ext>
            </a:extLst>
          </p:cNvPr>
          <p:cNvSpPr txBox="1"/>
          <p:nvPr/>
        </p:nvSpPr>
        <p:spPr>
          <a:xfrm>
            <a:off x="789647" y="4297114"/>
            <a:ext cx="16708706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>
                <a:solidFill>
                  <a:srgbClr val="3EDAD8"/>
                </a:solidFill>
                <a:latin typeface="Aileron Heavy"/>
              </a:rPr>
              <a:t>Thank you</a:t>
            </a:r>
            <a:endParaRPr lang="en-US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291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14400" y="796005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Vector</a:t>
            </a:r>
            <a:r>
              <a:rPr lang="zh-TW" altLang="en-US" sz="6000" b="1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空間大小為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且每個元素都為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241" y="5855091"/>
            <a:ext cx="8407458" cy="1148405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9677400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29800" y="5369733"/>
            <a:ext cx="7197918" cy="1866523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28" name="Group 21">
            <a:extLst>
              <a:ext uri="{FF2B5EF4-FFF2-40B4-BE49-F238E27FC236}">
                <a16:creationId xmlns:a16="http://schemas.microsoft.com/office/drawing/2014/main" id="{F6CA6200-171C-447A-BCA5-86EFE5668B23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014F77-9F1B-40CC-AD95-23824C3AA912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779CBA0A-99FF-41AB-8B36-6416E828ECD0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31" name="Group 24">
            <a:extLst>
              <a:ext uri="{FF2B5EF4-FFF2-40B4-BE49-F238E27FC236}">
                <a16:creationId xmlns:a16="http://schemas.microsoft.com/office/drawing/2014/main" id="{DBDADAD3-0F6E-42AF-8BBE-81047EBDAB10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E1DD0F3-7261-474A-A7FB-A9EE71250D29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3" name="TextBox 26">
              <a:extLst>
                <a:ext uri="{FF2B5EF4-FFF2-40B4-BE49-F238E27FC236}">
                  <a16:creationId xmlns:a16="http://schemas.microsoft.com/office/drawing/2014/main" id="{18D3123D-3FF8-4744-96C0-D17573E7915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Freeform 8">
            <a:extLst>
              <a:ext uri="{FF2B5EF4-FFF2-40B4-BE49-F238E27FC236}">
                <a16:creationId xmlns:a16="http://schemas.microsoft.com/office/drawing/2014/main" id="{351B764A-15FB-4F71-8ACC-B224BD35448B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5A6ACDE7-5734-4FC7-A81A-61CA700234C2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68115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14400" y="796005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Vector</a:t>
            </a:r>
            <a:r>
              <a:rPr lang="zh-TW" altLang="en-US" sz="6000" b="1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空間大小為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且每個元素都為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且使用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的記憶體配置器初始化的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191" y="5559995"/>
            <a:ext cx="8640781" cy="1708702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9677400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0373" y="4936392"/>
            <a:ext cx="6838853" cy="2442447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28" name="Group 21">
            <a:extLst>
              <a:ext uri="{FF2B5EF4-FFF2-40B4-BE49-F238E27FC236}">
                <a16:creationId xmlns:a16="http://schemas.microsoft.com/office/drawing/2014/main" id="{F6CA6200-171C-447A-BCA5-86EFE5668B23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014F77-9F1B-40CC-AD95-23824C3AA912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779CBA0A-99FF-41AB-8B36-6416E828ECD0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31" name="Group 24">
            <a:extLst>
              <a:ext uri="{FF2B5EF4-FFF2-40B4-BE49-F238E27FC236}">
                <a16:creationId xmlns:a16="http://schemas.microsoft.com/office/drawing/2014/main" id="{DBDADAD3-0F6E-42AF-8BBE-81047EBDAB10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E1DD0F3-7261-474A-A7FB-A9EE71250D29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3" name="TextBox 26">
              <a:extLst>
                <a:ext uri="{FF2B5EF4-FFF2-40B4-BE49-F238E27FC236}">
                  <a16:creationId xmlns:a16="http://schemas.microsoft.com/office/drawing/2014/main" id="{18D3123D-3FF8-4744-96C0-D17573E7915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Freeform 8">
            <a:extLst>
              <a:ext uri="{FF2B5EF4-FFF2-40B4-BE49-F238E27FC236}">
                <a16:creationId xmlns:a16="http://schemas.microsoft.com/office/drawing/2014/main" id="{351B764A-15FB-4F71-8ACC-B224BD35448B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5A6ACDE7-5734-4FC7-A81A-61CA700234C2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82141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83B5971-8513-4343-AFC7-62D8B8CB4524}"/>
              </a:ext>
            </a:extLst>
          </p:cNvPr>
          <p:cNvSpPr txBox="1"/>
          <p:nvPr/>
        </p:nvSpPr>
        <p:spPr>
          <a:xfrm>
            <a:off x="914400" y="796005"/>
            <a:ext cx="5326633" cy="1004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TW" sz="6000" dirty="0">
                <a:solidFill>
                  <a:srgbClr val="3EDAD8"/>
                </a:solidFill>
                <a:latin typeface="Aileron Ultra-Bold"/>
              </a:rPr>
              <a:t>Vector</a:t>
            </a:r>
            <a:r>
              <a:rPr lang="zh-TW" altLang="en-US" sz="6000" b="1" dirty="0">
                <a:solidFill>
                  <a:srgbClr val="3EDA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endParaRPr lang="en-US" sz="60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F99A288A-CA20-4F6A-B440-F44F9D1F6D3F}"/>
              </a:ext>
            </a:extLst>
          </p:cNvPr>
          <p:cNvSpPr txBox="1"/>
          <p:nvPr/>
        </p:nvSpPr>
        <p:spPr>
          <a:xfrm>
            <a:off x="989191" y="1792608"/>
            <a:ext cx="16462697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複製一份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v4</a:t>
            </a:r>
            <a:r>
              <a:rPr lang="zh-TW" altLang="en-US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en-US" altLang="zh-TW" sz="2800" b="1" spc="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v6</a:t>
            </a:r>
            <a:endParaRPr lang="en-US" sz="2800" spc="65" dirty="0">
              <a:solidFill>
                <a:srgbClr val="FFFFFF"/>
              </a:solidFill>
              <a:latin typeface="Aileron Ultra-Bold" panose="02020500000000000000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16D788-7841-4F12-A035-DEF76EBA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2672" y="5038786"/>
            <a:ext cx="6808957" cy="2670826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57D804DE-EF22-47B2-8CCA-9340FB6A9E6E}"/>
              </a:ext>
            </a:extLst>
          </p:cNvPr>
          <p:cNvSpPr txBox="1"/>
          <p:nvPr/>
        </p:nvSpPr>
        <p:spPr>
          <a:xfrm>
            <a:off x="1355368" y="3160723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程式碼：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25C693-2AF7-4DCE-A5F2-D06A3B624CB9}"/>
              </a:ext>
            </a:extLst>
          </p:cNvPr>
          <p:cNvSpPr txBox="1"/>
          <p:nvPr/>
        </p:nvSpPr>
        <p:spPr>
          <a:xfrm>
            <a:off x="9677400" y="3160722"/>
            <a:ext cx="39624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TW" altLang="en-US" sz="4800" b="1" dirty="0">
                <a:solidFill>
                  <a:srgbClr val="3EDAD8"/>
                </a:solidFill>
                <a:latin typeface="Aileron Ultra-Bold"/>
                <a:ea typeface="微軟正黑體" panose="020B0604030504040204" pitchFamily="34" charset="-120"/>
              </a:rPr>
              <a:t>輸出：</a:t>
            </a:r>
            <a:endParaRPr lang="en-US" sz="4800" b="1" dirty="0">
              <a:solidFill>
                <a:srgbClr val="3EDAD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FB46C-7817-49A3-879A-D7728423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8401" y="4946567"/>
            <a:ext cx="7000826" cy="2479459"/>
          </a:xfrm>
          <a:prstGeom prst="rect">
            <a:avLst/>
          </a:prstGeom>
          <a:ln w="38100">
            <a:solidFill>
              <a:srgbClr val="3EDAD8"/>
            </a:solidFill>
          </a:ln>
        </p:spPr>
      </p:pic>
      <p:grpSp>
        <p:nvGrpSpPr>
          <p:cNvPr id="28" name="Group 21">
            <a:extLst>
              <a:ext uri="{FF2B5EF4-FFF2-40B4-BE49-F238E27FC236}">
                <a16:creationId xmlns:a16="http://schemas.microsoft.com/office/drawing/2014/main" id="{F6CA6200-171C-447A-BCA5-86EFE5668B23}"/>
              </a:ext>
            </a:extLst>
          </p:cNvPr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014F77-9F1B-40CC-AD95-23824C3AA912}"/>
                </a:ext>
              </a:extLst>
            </p:cNvPr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779CBA0A-99FF-41AB-8B36-6416E828ECD0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31" name="Group 24">
            <a:extLst>
              <a:ext uri="{FF2B5EF4-FFF2-40B4-BE49-F238E27FC236}">
                <a16:creationId xmlns:a16="http://schemas.microsoft.com/office/drawing/2014/main" id="{DBDADAD3-0F6E-42AF-8BBE-81047EBDAB10}"/>
              </a:ext>
            </a:extLst>
          </p:cNvPr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E1DD0F3-7261-474A-A7FB-A9EE71250D29}"/>
                </a:ext>
              </a:extLst>
            </p:cNvPr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3" name="TextBox 26">
              <a:extLst>
                <a:ext uri="{FF2B5EF4-FFF2-40B4-BE49-F238E27FC236}">
                  <a16:creationId xmlns:a16="http://schemas.microsoft.com/office/drawing/2014/main" id="{18D3123D-3FF8-4744-96C0-D17573E7915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9C265E5-9D81-449E-9EA1-C64E25A46547}"/>
              </a:ext>
            </a:extLst>
          </p:cNvPr>
          <p:cNvGrpSpPr/>
          <p:nvPr/>
        </p:nvGrpSpPr>
        <p:grpSpPr>
          <a:xfrm>
            <a:off x="212368" y="9182282"/>
            <a:ext cx="2286000" cy="613513"/>
            <a:chOff x="212368" y="9182282"/>
            <a:chExt cx="2286000" cy="613513"/>
          </a:xfrm>
        </p:grpSpPr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7F537FDE-1E22-488E-A0CA-B53FC26545EF}"/>
                </a:ext>
              </a:extLst>
            </p:cNvPr>
            <p:cNvSpPr/>
            <p:nvPr/>
          </p:nvSpPr>
          <p:spPr>
            <a:xfrm>
              <a:off x="212368" y="9186195"/>
              <a:ext cx="2286000" cy="609600"/>
            </a:xfrm>
            <a:prstGeom prst="flowChartTerminator">
              <a:avLst/>
            </a:prstGeom>
            <a:noFill/>
            <a:ln>
              <a:solidFill>
                <a:srgbClr val="3ED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58">
              <a:extLst>
                <a:ext uri="{FF2B5EF4-FFF2-40B4-BE49-F238E27FC236}">
                  <a16:creationId xmlns:a16="http://schemas.microsoft.com/office/drawing/2014/main" id="{888F1050-1B5B-4369-A612-AC41079BD9E5}"/>
                </a:ext>
              </a:extLst>
            </p:cNvPr>
            <p:cNvSpPr txBox="1"/>
            <p:nvPr/>
          </p:nvSpPr>
          <p:spPr>
            <a:xfrm>
              <a:off x="1198382" y="9292221"/>
              <a:ext cx="1004290" cy="389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zh-TW" altLang="en-US" sz="2800" b="1" spc="65" dirty="0">
                  <a:solidFill>
                    <a:srgbClr val="3EDAD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  <a:endParaRPr lang="en-US" sz="2800" spc="65" dirty="0">
                <a:solidFill>
                  <a:srgbClr val="3EDAD8"/>
                </a:solidFill>
                <a:latin typeface="Aileron Ultra-Bold" panose="02020500000000000000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0AF150A-1BDE-4DE4-8BFD-A07444D848CA}"/>
                </a:ext>
              </a:extLst>
            </p:cNvPr>
            <p:cNvSpPr/>
            <p:nvPr/>
          </p:nvSpPr>
          <p:spPr>
            <a:xfrm flipH="1">
              <a:off x="329089" y="9253223"/>
              <a:ext cx="530148" cy="467718"/>
            </a:xfrm>
            <a:custGeom>
              <a:avLst/>
              <a:gdLst/>
              <a:ahLst/>
              <a:cxnLst/>
              <a:rect l="l" t="t" r="r" b="b"/>
              <a:pathLst>
                <a:path w="1088323" h="1091433">
                  <a:moveTo>
                    <a:pt x="0" y="0"/>
                  </a:moveTo>
                  <a:lnTo>
                    <a:pt x="1088324" y="0"/>
                  </a:lnTo>
                  <a:lnTo>
                    <a:pt x="1088324" y="1091433"/>
                  </a:lnTo>
                  <a:lnTo>
                    <a:pt x="0" y="1091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動作按鈕: 空白 38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945848AE-69FA-4C89-8300-1AD4DDA6CEB5}"/>
                </a:ext>
              </a:extLst>
            </p:cNvPr>
            <p:cNvSpPr/>
            <p:nvPr/>
          </p:nvSpPr>
          <p:spPr>
            <a:xfrm>
              <a:off x="212368" y="9182282"/>
              <a:ext cx="2270399" cy="609600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Freeform 8">
            <a:extLst>
              <a:ext uri="{FF2B5EF4-FFF2-40B4-BE49-F238E27FC236}">
                <a16:creationId xmlns:a16="http://schemas.microsoft.com/office/drawing/2014/main" id="{351B764A-15FB-4F71-8ACC-B224BD35448B}"/>
              </a:ext>
            </a:extLst>
          </p:cNvPr>
          <p:cNvSpPr/>
          <p:nvPr/>
        </p:nvSpPr>
        <p:spPr>
          <a:xfrm>
            <a:off x="16222980" y="8228317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5A6ACDE7-5734-4FC7-A81A-61CA700234C2}"/>
              </a:ext>
            </a:extLst>
          </p:cNvPr>
          <p:cNvSpPr/>
          <p:nvPr/>
        </p:nvSpPr>
        <p:spPr>
          <a:xfrm>
            <a:off x="16222980" y="0"/>
            <a:ext cx="3112035" cy="1703132"/>
          </a:xfrm>
          <a:custGeom>
            <a:avLst/>
            <a:gdLst/>
            <a:ahLst/>
            <a:cxnLst/>
            <a:rect l="l" t="t" r="r" b="b"/>
            <a:pathLst>
              <a:path w="3112035" h="1703132">
                <a:moveTo>
                  <a:pt x="0" y="0"/>
                </a:moveTo>
                <a:lnTo>
                  <a:pt x="3112035" y="0"/>
                </a:lnTo>
                <a:lnTo>
                  <a:pt x="3112035" y="1703133"/>
                </a:lnTo>
                <a:lnTo>
                  <a:pt x="0" y="170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70372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859</Words>
  <Application>Microsoft Macintosh PowerPoint</Application>
  <PresentationFormat>自訂</PresentationFormat>
  <Paragraphs>267</Paragraphs>
  <Slides>68</Slides>
  <Notes>27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5" baseType="lpstr">
      <vt:lpstr>Calibri</vt:lpstr>
      <vt:lpstr>Aileron Ultra-Bold</vt:lpstr>
      <vt:lpstr>Arial</vt:lpstr>
      <vt:lpstr>Aileron Heavy</vt:lpstr>
      <vt:lpstr>微軟正黑體</vt:lpstr>
      <vt:lpstr>Aharoni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</dc:title>
  <cp:lastModifiedBy>咏帟 田</cp:lastModifiedBy>
  <cp:revision>12</cp:revision>
  <dcterms:created xsi:type="dcterms:W3CDTF">2006-08-16T00:00:00Z</dcterms:created>
  <dcterms:modified xsi:type="dcterms:W3CDTF">2023-08-22T02:06:13Z</dcterms:modified>
  <dc:identifier>DAFoJd3u5ms</dc:identifier>
</cp:coreProperties>
</file>