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72" r:id="rId4"/>
    <p:sldId id="259" r:id="rId5"/>
    <p:sldId id="260" r:id="rId6"/>
    <p:sldId id="261" r:id="rId7"/>
    <p:sldId id="263" r:id="rId8"/>
    <p:sldId id="264" r:id="rId9"/>
    <p:sldId id="267" r:id="rId10"/>
    <p:sldId id="268" r:id="rId11"/>
    <p:sldId id="269" r:id="rId1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197"/>
  </p:normalViewPr>
  <p:slideViewPr>
    <p:cSldViewPr snapToGrid="0">
      <p:cViewPr varScale="1">
        <p:scale>
          <a:sx n="121" d="100"/>
          <a:sy n="121" d="100"/>
        </p:scale>
        <p:origin x="20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B8DBBF-79E0-E2F9-4C04-E266A805060E}"/>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F4654406-67CF-922F-CFF7-8F18F05851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AA7292B8-76C1-0C5F-A43B-B493DE35015E}"/>
              </a:ext>
            </a:extLst>
          </p:cNvPr>
          <p:cNvSpPr>
            <a:spLocks noGrp="1"/>
          </p:cNvSpPr>
          <p:nvPr>
            <p:ph type="dt" sz="half" idx="10"/>
          </p:nvPr>
        </p:nvSpPr>
        <p:spPr/>
        <p:txBody>
          <a:bodyPr/>
          <a:lstStyle/>
          <a:p>
            <a:fld id="{D8851750-0F33-9245-BA7F-DF2213021693}" type="datetimeFigureOut">
              <a:rPr kumimoji="1" lang="zh-TW" altLang="en-US" smtClean="0"/>
              <a:t>2023/7/4</a:t>
            </a:fld>
            <a:endParaRPr kumimoji="1" lang="zh-TW" altLang="en-US"/>
          </a:p>
        </p:txBody>
      </p:sp>
      <p:sp>
        <p:nvSpPr>
          <p:cNvPr id="5" name="頁尾版面配置區 4">
            <a:extLst>
              <a:ext uri="{FF2B5EF4-FFF2-40B4-BE49-F238E27FC236}">
                <a16:creationId xmlns:a16="http://schemas.microsoft.com/office/drawing/2014/main" id="{0865D460-32D7-6016-CC0F-BAB7D1BA58C0}"/>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FCC921E9-24A6-D46A-8B10-5910C28B7C4F}"/>
              </a:ext>
            </a:extLst>
          </p:cNvPr>
          <p:cNvSpPr>
            <a:spLocks noGrp="1"/>
          </p:cNvSpPr>
          <p:nvPr>
            <p:ph type="sldNum" sz="quarter" idx="12"/>
          </p:nvPr>
        </p:nvSpPr>
        <p:spPr/>
        <p:txBody>
          <a:bodyPr/>
          <a:lstStyle/>
          <a:p>
            <a:fld id="{9D215789-B1E6-F14E-8B69-E466ECB3287D}" type="slidenum">
              <a:rPr kumimoji="1" lang="zh-TW" altLang="en-US" smtClean="0"/>
              <a:t>‹#›</a:t>
            </a:fld>
            <a:endParaRPr kumimoji="1" lang="zh-TW" altLang="en-US"/>
          </a:p>
        </p:txBody>
      </p:sp>
    </p:spTree>
    <p:extLst>
      <p:ext uri="{BB962C8B-B14F-4D97-AF65-F5344CB8AC3E}">
        <p14:creationId xmlns:p14="http://schemas.microsoft.com/office/powerpoint/2010/main" val="835139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DAD500-A4C8-7485-41A8-38A07F161E94}"/>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456172A1-82EE-E0EA-6C95-93BA60DD9D85}"/>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D4400F83-F576-9403-AECB-7F8BB739C803}"/>
              </a:ext>
            </a:extLst>
          </p:cNvPr>
          <p:cNvSpPr>
            <a:spLocks noGrp="1"/>
          </p:cNvSpPr>
          <p:nvPr>
            <p:ph type="dt" sz="half" idx="10"/>
          </p:nvPr>
        </p:nvSpPr>
        <p:spPr/>
        <p:txBody>
          <a:bodyPr/>
          <a:lstStyle/>
          <a:p>
            <a:fld id="{D8851750-0F33-9245-BA7F-DF2213021693}" type="datetimeFigureOut">
              <a:rPr kumimoji="1" lang="zh-TW" altLang="en-US" smtClean="0"/>
              <a:t>2023/7/4</a:t>
            </a:fld>
            <a:endParaRPr kumimoji="1" lang="zh-TW" altLang="en-US"/>
          </a:p>
        </p:txBody>
      </p:sp>
      <p:sp>
        <p:nvSpPr>
          <p:cNvPr id="5" name="頁尾版面配置區 4">
            <a:extLst>
              <a:ext uri="{FF2B5EF4-FFF2-40B4-BE49-F238E27FC236}">
                <a16:creationId xmlns:a16="http://schemas.microsoft.com/office/drawing/2014/main" id="{80EC947B-019A-343B-D800-534BEA252A40}"/>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2441D966-7466-6A2A-AC26-6A7E00B270E0}"/>
              </a:ext>
            </a:extLst>
          </p:cNvPr>
          <p:cNvSpPr>
            <a:spLocks noGrp="1"/>
          </p:cNvSpPr>
          <p:nvPr>
            <p:ph type="sldNum" sz="quarter" idx="12"/>
          </p:nvPr>
        </p:nvSpPr>
        <p:spPr/>
        <p:txBody>
          <a:bodyPr/>
          <a:lstStyle/>
          <a:p>
            <a:fld id="{9D215789-B1E6-F14E-8B69-E466ECB3287D}" type="slidenum">
              <a:rPr kumimoji="1" lang="zh-TW" altLang="en-US" smtClean="0"/>
              <a:t>‹#›</a:t>
            </a:fld>
            <a:endParaRPr kumimoji="1" lang="zh-TW" altLang="en-US"/>
          </a:p>
        </p:txBody>
      </p:sp>
    </p:spTree>
    <p:extLst>
      <p:ext uri="{BB962C8B-B14F-4D97-AF65-F5344CB8AC3E}">
        <p14:creationId xmlns:p14="http://schemas.microsoft.com/office/powerpoint/2010/main" val="960969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2180EAA8-F05D-2AA4-0D5B-6729861A8BA5}"/>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BDA71F0A-9AF1-BDAF-6EFF-5EA964AB92F3}"/>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F66C32F2-F102-3EC8-8AFA-EC51E1DC38AC}"/>
              </a:ext>
            </a:extLst>
          </p:cNvPr>
          <p:cNvSpPr>
            <a:spLocks noGrp="1"/>
          </p:cNvSpPr>
          <p:nvPr>
            <p:ph type="dt" sz="half" idx="10"/>
          </p:nvPr>
        </p:nvSpPr>
        <p:spPr/>
        <p:txBody>
          <a:bodyPr/>
          <a:lstStyle/>
          <a:p>
            <a:fld id="{D8851750-0F33-9245-BA7F-DF2213021693}" type="datetimeFigureOut">
              <a:rPr kumimoji="1" lang="zh-TW" altLang="en-US" smtClean="0"/>
              <a:t>2023/7/4</a:t>
            </a:fld>
            <a:endParaRPr kumimoji="1" lang="zh-TW" altLang="en-US"/>
          </a:p>
        </p:txBody>
      </p:sp>
      <p:sp>
        <p:nvSpPr>
          <p:cNvPr id="5" name="頁尾版面配置區 4">
            <a:extLst>
              <a:ext uri="{FF2B5EF4-FFF2-40B4-BE49-F238E27FC236}">
                <a16:creationId xmlns:a16="http://schemas.microsoft.com/office/drawing/2014/main" id="{6C7D5BE6-AA47-0DF8-F2C7-AA2CD12BDC68}"/>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AE932DC5-0974-B611-9408-8239B8F0579D}"/>
              </a:ext>
            </a:extLst>
          </p:cNvPr>
          <p:cNvSpPr>
            <a:spLocks noGrp="1"/>
          </p:cNvSpPr>
          <p:nvPr>
            <p:ph type="sldNum" sz="quarter" idx="12"/>
          </p:nvPr>
        </p:nvSpPr>
        <p:spPr/>
        <p:txBody>
          <a:bodyPr/>
          <a:lstStyle/>
          <a:p>
            <a:fld id="{9D215789-B1E6-F14E-8B69-E466ECB3287D}" type="slidenum">
              <a:rPr kumimoji="1" lang="zh-TW" altLang="en-US" smtClean="0"/>
              <a:t>‹#›</a:t>
            </a:fld>
            <a:endParaRPr kumimoji="1" lang="zh-TW" altLang="en-US"/>
          </a:p>
        </p:txBody>
      </p:sp>
    </p:spTree>
    <p:extLst>
      <p:ext uri="{BB962C8B-B14F-4D97-AF65-F5344CB8AC3E}">
        <p14:creationId xmlns:p14="http://schemas.microsoft.com/office/powerpoint/2010/main" val="2626956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412FCF-6E4C-7773-E5FE-1D0E17A3602F}"/>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6DFDAEF6-F83C-7B8A-EF01-BEDCE2ADDE63}"/>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2C022DB8-CC07-506C-DC91-4246DD7F7EFA}"/>
              </a:ext>
            </a:extLst>
          </p:cNvPr>
          <p:cNvSpPr>
            <a:spLocks noGrp="1"/>
          </p:cNvSpPr>
          <p:nvPr>
            <p:ph type="dt" sz="half" idx="10"/>
          </p:nvPr>
        </p:nvSpPr>
        <p:spPr/>
        <p:txBody>
          <a:bodyPr/>
          <a:lstStyle/>
          <a:p>
            <a:fld id="{D8851750-0F33-9245-BA7F-DF2213021693}" type="datetimeFigureOut">
              <a:rPr kumimoji="1" lang="zh-TW" altLang="en-US" smtClean="0"/>
              <a:t>2023/7/4</a:t>
            </a:fld>
            <a:endParaRPr kumimoji="1" lang="zh-TW" altLang="en-US"/>
          </a:p>
        </p:txBody>
      </p:sp>
      <p:sp>
        <p:nvSpPr>
          <p:cNvPr id="5" name="頁尾版面配置區 4">
            <a:extLst>
              <a:ext uri="{FF2B5EF4-FFF2-40B4-BE49-F238E27FC236}">
                <a16:creationId xmlns:a16="http://schemas.microsoft.com/office/drawing/2014/main" id="{E33F5D3F-C5E2-7CF1-5B16-33267A106115}"/>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6B4FA7C7-123A-15D9-584E-B9F30DE3CF13}"/>
              </a:ext>
            </a:extLst>
          </p:cNvPr>
          <p:cNvSpPr>
            <a:spLocks noGrp="1"/>
          </p:cNvSpPr>
          <p:nvPr>
            <p:ph type="sldNum" sz="quarter" idx="12"/>
          </p:nvPr>
        </p:nvSpPr>
        <p:spPr/>
        <p:txBody>
          <a:bodyPr/>
          <a:lstStyle/>
          <a:p>
            <a:fld id="{9D215789-B1E6-F14E-8B69-E466ECB3287D}" type="slidenum">
              <a:rPr kumimoji="1" lang="zh-TW" altLang="en-US" smtClean="0"/>
              <a:t>‹#›</a:t>
            </a:fld>
            <a:endParaRPr kumimoji="1" lang="zh-TW" altLang="en-US"/>
          </a:p>
        </p:txBody>
      </p:sp>
    </p:spTree>
    <p:extLst>
      <p:ext uri="{BB962C8B-B14F-4D97-AF65-F5344CB8AC3E}">
        <p14:creationId xmlns:p14="http://schemas.microsoft.com/office/powerpoint/2010/main" val="1040088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F45C5A-6787-4273-DC7A-8824B4514BAA}"/>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9C670CAB-FAD0-8AB2-DB45-6A15268412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506DEB9B-D14B-8AED-CB94-89F1FA96C802}"/>
              </a:ext>
            </a:extLst>
          </p:cNvPr>
          <p:cNvSpPr>
            <a:spLocks noGrp="1"/>
          </p:cNvSpPr>
          <p:nvPr>
            <p:ph type="dt" sz="half" idx="10"/>
          </p:nvPr>
        </p:nvSpPr>
        <p:spPr/>
        <p:txBody>
          <a:bodyPr/>
          <a:lstStyle/>
          <a:p>
            <a:fld id="{D8851750-0F33-9245-BA7F-DF2213021693}" type="datetimeFigureOut">
              <a:rPr kumimoji="1" lang="zh-TW" altLang="en-US" smtClean="0"/>
              <a:t>2023/7/4</a:t>
            </a:fld>
            <a:endParaRPr kumimoji="1" lang="zh-TW" altLang="en-US"/>
          </a:p>
        </p:txBody>
      </p:sp>
      <p:sp>
        <p:nvSpPr>
          <p:cNvPr id="5" name="頁尾版面配置區 4">
            <a:extLst>
              <a:ext uri="{FF2B5EF4-FFF2-40B4-BE49-F238E27FC236}">
                <a16:creationId xmlns:a16="http://schemas.microsoft.com/office/drawing/2014/main" id="{5B84DA70-5468-0D44-7659-1FEED703E12F}"/>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C84A2E93-5D59-C500-EE4D-47BA163BCCE0}"/>
              </a:ext>
            </a:extLst>
          </p:cNvPr>
          <p:cNvSpPr>
            <a:spLocks noGrp="1"/>
          </p:cNvSpPr>
          <p:nvPr>
            <p:ph type="sldNum" sz="quarter" idx="12"/>
          </p:nvPr>
        </p:nvSpPr>
        <p:spPr/>
        <p:txBody>
          <a:bodyPr/>
          <a:lstStyle/>
          <a:p>
            <a:fld id="{9D215789-B1E6-F14E-8B69-E466ECB3287D}" type="slidenum">
              <a:rPr kumimoji="1" lang="zh-TW" altLang="en-US" smtClean="0"/>
              <a:t>‹#›</a:t>
            </a:fld>
            <a:endParaRPr kumimoji="1" lang="zh-TW" altLang="en-US"/>
          </a:p>
        </p:txBody>
      </p:sp>
    </p:spTree>
    <p:extLst>
      <p:ext uri="{BB962C8B-B14F-4D97-AF65-F5344CB8AC3E}">
        <p14:creationId xmlns:p14="http://schemas.microsoft.com/office/powerpoint/2010/main" val="1347196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711DAF-33CA-C6C4-38E8-8BFB02AF5AC9}"/>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EB336BC2-8C94-CA1B-0A7C-73BC74964F74}"/>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447586A6-8D01-F942-4ECF-57B687703D85}"/>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D932881F-36FC-A1B5-B377-22EB34350C0C}"/>
              </a:ext>
            </a:extLst>
          </p:cNvPr>
          <p:cNvSpPr>
            <a:spLocks noGrp="1"/>
          </p:cNvSpPr>
          <p:nvPr>
            <p:ph type="dt" sz="half" idx="10"/>
          </p:nvPr>
        </p:nvSpPr>
        <p:spPr/>
        <p:txBody>
          <a:bodyPr/>
          <a:lstStyle/>
          <a:p>
            <a:fld id="{D8851750-0F33-9245-BA7F-DF2213021693}" type="datetimeFigureOut">
              <a:rPr kumimoji="1" lang="zh-TW" altLang="en-US" smtClean="0"/>
              <a:t>2023/7/4</a:t>
            </a:fld>
            <a:endParaRPr kumimoji="1" lang="zh-TW" altLang="en-US"/>
          </a:p>
        </p:txBody>
      </p:sp>
      <p:sp>
        <p:nvSpPr>
          <p:cNvPr id="6" name="頁尾版面配置區 5">
            <a:extLst>
              <a:ext uri="{FF2B5EF4-FFF2-40B4-BE49-F238E27FC236}">
                <a16:creationId xmlns:a16="http://schemas.microsoft.com/office/drawing/2014/main" id="{758C6E34-34DC-E0D2-F265-3B8C8C9768DF}"/>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3DA054A3-1C7A-771F-16D9-F1FA02A69E08}"/>
              </a:ext>
            </a:extLst>
          </p:cNvPr>
          <p:cNvSpPr>
            <a:spLocks noGrp="1"/>
          </p:cNvSpPr>
          <p:nvPr>
            <p:ph type="sldNum" sz="quarter" idx="12"/>
          </p:nvPr>
        </p:nvSpPr>
        <p:spPr/>
        <p:txBody>
          <a:bodyPr/>
          <a:lstStyle/>
          <a:p>
            <a:fld id="{9D215789-B1E6-F14E-8B69-E466ECB3287D}" type="slidenum">
              <a:rPr kumimoji="1" lang="zh-TW" altLang="en-US" smtClean="0"/>
              <a:t>‹#›</a:t>
            </a:fld>
            <a:endParaRPr kumimoji="1" lang="zh-TW" altLang="en-US"/>
          </a:p>
        </p:txBody>
      </p:sp>
    </p:spTree>
    <p:extLst>
      <p:ext uri="{BB962C8B-B14F-4D97-AF65-F5344CB8AC3E}">
        <p14:creationId xmlns:p14="http://schemas.microsoft.com/office/powerpoint/2010/main" val="3346815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A6BD02-033D-C60D-B5DB-5D7A0BDE2A93}"/>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94A8D68B-39BF-1D1E-148A-837457233A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215A968C-69E3-361D-053A-8C8716287DD2}"/>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9D2ED47B-82EB-88FF-F051-B1C56000EF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A5CE7C86-C113-53FA-72F2-459A87A725AB}"/>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6CBAE314-F66A-20C5-AC8D-36AACFB0B634}"/>
              </a:ext>
            </a:extLst>
          </p:cNvPr>
          <p:cNvSpPr>
            <a:spLocks noGrp="1"/>
          </p:cNvSpPr>
          <p:nvPr>
            <p:ph type="dt" sz="half" idx="10"/>
          </p:nvPr>
        </p:nvSpPr>
        <p:spPr/>
        <p:txBody>
          <a:bodyPr/>
          <a:lstStyle/>
          <a:p>
            <a:fld id="{D8851750-0F33-9245-BA7F-DF2213021693}" type="datetimeFigureOut">
              <a:rPr kumimoji="1" lang="zh-TW" altLang="en-US" smtClean="0"/>
              <a:t>2023/7/4</a:t>
            </a:fld>
            <a:endParaRPr kumimoji="1" lang="zh-TW" altLang="en-US"/>
          </a:p>
        </p:txBody>
      </p:sp>
      <p:sp>
        <p:nvSpPr>
          <p:cNvPr id="8" name="頁尾版面配置區 7">
            <a:extLst>
              <a:ext uri="{FF2B5EF4-FFF2-40B4-BE49-F238E27FC236}">
                <a16:creationId xmlns:a16="http://schemas.microsoft.com/office/drawing/2014/main" id="{4F7D5C85-164D-C697-5DB7-5E8518293594}"/>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221E0716-5ABB-7271-9D8D-8AC74AB96A6E}"/>
              </a:ext>
            </a:extLst>
          </p:cNvPr>
          <p:cNvSpPr>
            <a:spLocks noGrp="1"/>
          </p:cNvSpPr>
          <p:nvPr>
            <p:ph type="sldNum" sz="quarter" idx="12"/>
          </p:nvPr>
        </p:nvSpPr>
        <p:spPr/>
        <p:txBody>
          <a:bodyPr/>
          <a:lstStyle/>
          <a:p>
            <a:fld id="{9D215789-B1E6-F14E-8B69-E466ECB3287D}" type="slidenum">
              <a:rPr kumimoji="1" lang="zh-TW" altLang="en-US" smtClean="0"/>
              <a:t>‹#›</a:t>
            </a:fld>
            <a:endParaRPr kumimoji="1" lang="zh-TW" altLang="en-US"/>
          </a:p>
        </p:txBody>
      </p:sp>
    </p:spTree>
    <p:extLst>
      <p:ext uri="{BB962C8B-B14F-4D97-AF65-F5344CB8AC3E}">
        <p14:creationId xmlns:p14="http://schemas.microsoft.com/office/powerpoint/2010/main" val="776580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5B85B0-7544-B60F-FF0B-CAA7969A27FB}"/>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0B690269-1ADA-4F61-1597-866C6B08A936}"/>
              </a:ext>
            </a:extLst>
          </p:cNvPr>
          <p:cNvSpPr>
            <a:spLocks noGrp="1"/>
          </p:cNvSpPr>
          <p:nvPr>
            <p:ph type="dt" sz="half" idx="10"/>
          </p:nvPr>
        </p:nvSpPr>
        <p:spPr/>
        <p:txBody>
          <a:bodyPr/>
          <a:lstStyle/>
          <a:p>
            <a:fld id="{D8851750-0F33-9245-BA7F-DF2213021693}" type="datetimeFigureOut">
              <a:rPr kumimoji="1" lang="zh-TW" altLang="en-US" smtClean="0"/>
              <a:t>2023/7/4</a:t>
            </a:fld>
            <a:endParaRPr kumimoji="1" lang="zh-TW" altLang="en-US"/>
          </a:p>
        </p:txBody>
      </p:sp>
      <p:sp>
        <p:nvSpPr>
          <p:cNvPr id="4" name="頁尾版面配置區 3">
            <a:extLst>
              <a:ext uri="{FF2B5EF4-FFF2-40B4-BE49-F238E27FC236}">
                <a16:creationId xmlns:a16="http://schemas.microsoft.com/office/drawing/2014/main" id="{54EE485F-FC26-9E32-AFB4-C64F250C7C51}"/>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715A9D45-BC67-7106-E9E8-2DB8C94D286E}"/>
              </a:ext>
            </a:extLst>
          </p:cNvPr>
          <p:cNvSpPr>
            <a:spLocks noGrp="1"/>
          </p:cNvSpPr>
          <p:nvPr>
            <p:ph type="sldNum" sz="quarter" idx="12"/>
          </p:nvPr>
        </p:nvSpPr>
        <p:spPr/>
        <p:txBody>
          <a:bodyPr/>
          <a:lstStyle/>
          <a:p>
            <a:fld id="{9D215789-B1E6-F14E-8B69-E466ECB3287D}" type="slidenum">
              <a:rPr kumimoji="1" lang="zh-TW" altLang="en-US" smtClean="0"/>
              <a:t>‹#›</a:t>
            </a:fld>
            <a:endParaRPr kumimoji="1" lang="zh-TW" altLang="en-US"/>
          </a:p>
        </p:txBody>
      </p:sp>
    </p:spTree>
    <p:extLst>
      <p:ext uri="{BB962C8B-B14F-4D97-AF65-F5344CB8AC3E}">
        <p14:creationId xmlns:p14="http://schemas.microsoft.com/office/powerpoint/2010/main" val="3388669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C415DFA0-715E-61EE-4D97-CD3E0EE6FBA5}"/>
              </a:ext>
            </a:extLst>
          </p:cNvPr>
          <p:cNvSpPr>
            <a:spLocks noGrp="1"/>
          </p:cNvSpPr>
          <p:nvPr>
            <p:ph type="dt" sz="half" idx="10"/>
          </p:nvPr>
        </p:nvSpPr>
        <p:spPr/>
        <p:txBody>
          <a:bodyPr/>
          <a:lstStyle/>
          <a:p>
            <a:fld id="{D8851750-0F33-9245-BA7F-DF2213021693}" type="datetimeFigureOut">
              <a:rPr kumimoji="1" lang="zh-TW" altLang="en-US" smtClean="0"/>
              <a:t>2023/7/4</a:t>
            </a:fld>
            <a:endParaRPr kumimoji="1" lang="zh-TW" altLang="en-US"/>
          </a:p>
        </p:txBody>
      </p:sp>
      <p:sp>
        <p:nvSpPr>
          <p:cNvPr id="3" name="頁尾版面配置區 2">
            <a:extLst>
              <a:ext uri="{FF2B5EF4-FFF2-40B4-BE49-F238E27FC236}">
                <a16:creationId xmlns:a16="http://schemas.microsoft.com/office/drawing/2014/main" id="{6AC92C26-DACE-3FCE-0648-2BE763BEB250}"/>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50E36C5F-1D2F-08B4-4038-458AD3D691EF}"/>
              </a:ext>
            </a:extLst>
          </p:cNvPr>
          <p:cNvSpPr>
            <a:spLocks noGrp="1"/>
          </p:cNvSpPr>
          <p:nvPr>
            <p:ph type="sldNum" sz="quarter" idx="12"/>
          </p:nvPr>
        </p:nvSpPr>
        <p:spPr/>
        <p:txBody>
          <a:bodyPr/>
          <a:lstStyle/>
          <a:p>
            <a:fld id="{9D215789-B1E6-F14E-8B69-E466ECB3287D}" type="slidenum">
              <a:rPr kumimoji="1" lang="zh-TW" altLang="en-US" smtClean="0"/>
              <a:t>‹#›</a:t>
            </a:fld>
            <a:endParaRPr kumimoji="1" lang="zh-TW" altLang="en-US"/>
          </a:p>
        </p:txBody>
      </p:sp>
    </p:spTree>
    <p:extLst>
      <p:ext uri="{BB962C8B-B14F-4D97-AF65-F5344CB8AC3E}">
        <p14:creationId xmlns:p14="http://schemas.microsoft.com/office/powerpoint/2010/main" val="1091543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23FE71-A779-15AD-D506-F3FFF814B69A}"/>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7ADD37CE-846C-D63B-61FC-7C27EB219E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CA3DFEFB-C0A0-5237-9168-5BACF65C82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00C49633-706B-EEC8-D423-601E7E17AD0B}"/>
              </a:ext>
            </a:extLst>
          </p:cNvPr>
          <p:cNvSpPr>
            <a:spLocks noGrp="1"/>
          </p:cNvSpPr>
          <p:nvPr>
            <p:ph type="dt" sz="half" idx="10"/>
          </p:nvPr>
        </p:nvSpPr>
        <p:spPr/>
        <p:txBody>
          <a:bodyPr/>
          <a:lstStyle/>
          <a:p>
            <a:fld id="{D8851750-0F33-9245-BA7F-DF2213021693}" type="datetimeFigureOut">
              <a:rPr kumimoji="1" lang="zh-TW" altLang="en-US" smtClean="0"/>
              <a:t>2023/7/4</a:t>
            </a:fld>
            <a:endParaRPr kumimoji="1" lang="zh-TW" altLang="en-US"/>
          </a:p>
        </p:txBody>
      </p:sp>
      <p:sp>
        <p:nvSpPr>
          <p:cNvPr id="6" name="頁尾版面配置區 5">
            <a:extLst>
              <a:ext uri="{FF2B5EF4-FFF2-40B4-BE49-F238E27FC236}">
                <a16:creationId xmlns:a16="http://schemas.microsoft.com/office/drawing/2014/main" id="{67FB3092-3916-43E6-5C2A-EAA36EB5AEFC}"/>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0F8CE7C2-3614-B4F1-C3D8-4EF9E894BC7D}"/>
              </a:ext>
            </a:extLst>
          </p:cNvPr>
          <p:cNvSpPr>
            <a:spLocks noGrp="1"/>
          </p:cNvSpPr>
          <p:nvPr>
            <p:ph type="sldNum" sz="quarter" idx="12"/>
          </p:nvPr>
        </p:nvSpPr>
        <p:spPr/>
        <p:txBody>
          <a:bodyPr/>
          <a:lstStyle/>
          <a:p>
            <a:fld id="{9D215789-B1E6-F14E-8B69-E466ECB3287D}" type="slidenum">
              <a:rPr kumimoji="1" lang="zh-TW" altLang="en-US" smtClean="0"/>
              <a:t>‹#›</a:t>
            </a:fld>
            <a:endParaRPr kumimoji="1" lang="zh-TW" altLang="en-US"/>
          </a:p>
        </p:txBody>
      </p:sp>
    </p:spTree>
    <p:extLst>
      <p:ext uri="{BB962C8B-B14F-4D97-AF65-F5344CB8AC3E}">
        <p14:creationId xmlns:p14="http://schemas.microsoft.com/office/powerpoint/2010/main" val="1529150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D02AAC-B752-6827-4878-965690E8D3B8}"/>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50AFFD5A-67CD-8EDB-1FFF-BA88EFBB9B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7A42966C-049A-7CC4-04FB-68FD84B79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E4C96A67-C884-43BB-4FDD-C9FBAC749BD7}"/>
              </a:ext>
            </a:extLst>
          </p:cNvPr>
          <p:cNvSpPr>
            <a:spLocks noGrp="1"/>
          </p:cNvSpPr>
          <p:nvPr>
            <p:ph type="dt" sz="half" idx="10"/>
          </p:nvPr>
        </p:nvSpPr>
        <p:spPr/>
        <p:txBody>
          <a:bodyPr/>
          <a:lstStyle/>
          <a:p>
            <a:fld id="{D8851750-0F33-9245-BA7F-DF2213021693}" type="datetimeFigureOut">
              <a:rPr kumimoji="1" lang="zh-TW" altLang="en-US" smtClean="0"/>
              <a:t>2023/7/4</a:t>
            </a:fld>
            <a:endParaRPr kumimoji="1" lang="zh-TW" altLang="en-US"/>
          </a:p>
        </p:txBody>
      </p:sp>
      <p:sp>
        <p:nvSpPr>
          <p:cNvPr id="6" name="頁尾版面配置區 5">
            <a:extLst>
              <a:ext uri="{FF2B5EF4-FFF2-40B4-BE49-F238E27FC236}">
                <a16:creationId xmlns:a16="http://schemas.microsoft.com/office/drawing/2014/main" id="{DE792838-ED7F-7961-6506-BB85A8B0AB21}"/>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24BAAE44-E0B6-7C41-6A80-DE737B916CF6}"/>
              </a:ext>
            </a:extLst>
          </p:cNvPr>
          <p:cNvSpPr>
            <a:spLocks noGrp="1"/>
          </p:cNvSpPr>
          <p:nvPr>
            <p:ph type="sldNum" sz="quarter" idx="12"/>
          </p:nvPr>
        </p:nvSpPr>
        <p:spPr/>
        <p:txBody>
          <a:bodyPr/>
          <a:lstStyle/>
          <a:p>
            <a:fld id="{9D215789-B1E6-F14E-8B69-E466ECB3287D}" type="slidenum">
              <a:rPr kumimoji="1" lang="zh-TW" altLang="en-US" smtClean="0"/>
              <a:t>‹#›</a:t>
            </a:fld>
            <a:endParaRPr kumimoji="1" lang="zh-TW" altLang="en-US"/>
          </a:p>
        </p:txBody>
      </p:sp>
    </p:spTree>
    <p:extLst>
      <p:ext uri="{BB962C8B-B14F-4D97-AF65-F5344CB8AC3E}">
        <p14:creationId xmlns:p14="http://schemas.microsoft.com/office/powerpoint/2010/main" val="2055157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CF3BBAB6-0453-4D03-C98A-F3030A57F1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B936E3E9-42A3-4018-526A-75454DE3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E80D40DB-C3A0-4B71-680F-C409EF1CC9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851750-0F33-9245-BA7F-DF2213021693}" type="datetimeFigureOut">
              <a:rPr kumimoji="1" lang="zh-TW" altLang="en-US" smtClean="0"/>
              <a:t>2023/7/4</a:t>
            </a:fld>
            <a:endParaRPr kumimoji="1" lang="zh-TW" altLang="en-US"/>
          </a:p>
        </p:txBody>
      </p:sp>
      <p:sp>
        <p:nvSpPr>
          <p:cNvPr id="5" name="頁尾版面配置區 4">
            <a:extLst>
              <a:ext uri="{FF2B5EF4-FFF2-40B4-BE49-F238E27FC236}">
                <a16:creationId xmlns:a16="http://schemas.microsoft.com/office/drawing/2014/main" id="{4A582583-78EB-F10C-E572-8175BB1E2F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714951A5-D483-3525-6B1F-AB4F1F9F35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215789-B1E6-F14E-8B69-E466ECB3287D}" type="slidenum">
              <a:rPr kumimoji="1" lang="zh-TW" altLang="en-US" smtClean="0"/>
              <a:t>‹#›</a:t>
            </a:fld>
            <a:endParaRPr kumimoji="1" lang="zh-TW" altLang="en-US"/>
          </a:p>
        </p:txBody>
      </p:sp>
    </p:spTree>
    <p:extLst>
      <p:ext uri="{BB962C8B-B14F-4D97-AF65-F5344CB8AC3E}">
        <p14:creationId xmlns:p14="http://schemas.microsoft.com/office/powerpoint/2010/main" val="947046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AF1E6A-6C5B-992C-B7A7-9EDCF4457D69}"/>
              </a:ext>
            </a:extLst>
          </p:cNvPr>
          <p:cNvSpPr>
            <a:spLocks noGrp="1"/>
          </p:cNvSpPr>
          <p:nvPr>
            <p:ph type="ctrTitle"/>
          </p:nvPr>
        </p:nvSpPr>
        <p:spPr>
          <a:xfrm>
            <a:off x="1524000" y="2895600"/>
            <a:ext cx="9144000" cy="1066800"/>
          </a:xfrm>
        </p:spPr>
        <p:txBody>
          <a:bodyPr/>
          <a:lstStyle/>
          <a:p>
            <a:r>
              <a:rPr kumimoji="1" lang="en-US" altLang="zh-TW" dirty="0"/>
              <a:t>Uva100</a:t>
            </a:r>
            <a:endParaRPr kumimoji="1" lang="zh-TW" altLang="en-US" dirty="0"/>
          </a:p>
        </p:txBody>
      </p:sp>
    </p:spTree>
    <p:extLst>
      <p:ext uri="{BB962C8B-B14F-4D97-AF65-F5344CB8AC3E}">
        <p14:creationId xmlns:p14="http://schemas.microsoft.com/office/powerpoint/2010/main" val="417983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08CE72-1E16-E0AA-2FDE-26E337C8A1EE}"/>
              </a:ext>
            </a:extLst>
          </p:cNvPr>
          <p:cNvSpPr>
            <a:spLocks noGrp="1"/>
          </p:cNvSpPr>
          <p:nvPr>
            <p:ph type="title"/>
          </p:nvPr>
        </p:nvSpPr>
        <p:spPr>
          <a:xfrm>
            <a:off x="630936" y="639520"/>
            <a:ext cx="3429000" cy="1719072"/>
          </a:xfrm>
        </p:spPr>
        <p:txBody>
          <a:bodyPr anchor="b">
            <a:normAutofit/>
          </a:bodyPr>
          <a:lstStyle/>
          <a:p>
            <a:r>
              <a:rPr kumimoji="1" lang="zh-TW" altLang="en-US" sz="5400"/>
              <a:t>完整程式碼</a:t>
            </a:r>
          </a:p>
        </p:txBody>
      </p:sp>
      <p:sp>
        <p:nvSpPr>
          <p:cNvPr id="3" name="內容版面配置區 2">
            <a:extLst>
              <a:ext uri="{FF2B5EF4-FFF2-40B4-BE49-F238E27FC236}">
                <a16:creationId xmlns:a16="http://schemas.microsoft.com/office/drawing/2014/main" id="{375EB552-CF01-BDF4-A585-39F386D07699}"/>
              </a:ext>
            </a:extLst>
          </p:cNvPr>
          <p:cNvSpPr>
            <a:spLocks noGrp="1"/>
          </p:cNvSpPr>
          <p:nvPr>
            <p:ph idx="1"/>
          </p:nvPr>
        </p:nvSpPr>
        <p:spPr>
          <a:xfrm>
            <a:off x="630936" y="2807208"/>
            <a:ext cx="3429000" cy="3410712"/>
          </a:xfrm>
        </p:spPr>
        <p:txBody>
          <a:bodyPr anchor="t">
            <a:normAutofit/>
          </a:bodyPr>
          <a:lstStyle/>
          <a:p>
            <a:pPr marL="0" indent="0">
              <a:buNone/>
            </a:pPr>
            <a:endParaRPr kumimoji="1" lang="en-US" altLang="zh-TW" sz="2200"/>
          </a:p>
          <a:p>
            <a:endParaRPr kumimoji="1" lang="zh-TW" altLang="en-US" sz="2200"/>
          </a:p>
        </p:txBody>
      </p:sp>
      <p:pic>
        <p:nvPicPr>
          <p:cNvPr id="5" name="圖片 4" descr="一張含有 文字, 螢幕擷取畫面, 軟體, 作業系統 的圖片&#10;&#10;自動產生的描述">
            <a:extLst>
              <a:ext uri="{FF2B5EF4-FFF2-40B4-BE49-F238E27FC236}">
                <a16:creationId xmlns:a16="http://schemas.microsoft.com/office/drawing/2014/main" id="{6184A875-94BC-0DE1-53B1-C3B3B1A78273}"/>
              </a:ext>
            </a:extLst>
          </p:cNvPr>
          <p:cNvPicPr>
            <a:picLocks noChangeAspect="1"/>
          </p:cNvPicPr>
          <p:nvPr/>
        </p:nvPicPr>
        <p:blipFill>
          <a:blip r:embed="rId2"/>
          <a:stretch>
            <a:fillRect/>
          </a:stretch>
        </p:blipFill>
        <p:spPr>
          <a:xfrm>
            <a:off x="5087401" y="0"/>
            <a:ext cx="4061534" cy="6858000"/>
          </a:xfrm>
          <a:prstGeom prst="rect">
            <a:avLst/>
          </a:prstGeom>
        </p:spPr>
      </p:pic>
    </p:spTree>
    <p:extLst>
      <p:ext uri="{BB962C8B-B14F-4D97-AF65-F5344CB8AC3E}">
        <p14:creationId xmlns:p14="http://schemas.microsoft.com/office/powerpoint/2010/main" val="2888502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BFA3DC-FCF0-22C2-CC70-D8B3DFE9ECEA}"/>
              </a:ext>
            </a:extLst>
          </p:cNvPr>
          <p:cNvSpPr>
            <a:spLocks noGrp="1"/>
          </p:cNvSpPr>
          <p:nvPr>
            <p:ph type="title"/>
          </p:nvPr>
        </p:nvSpPr>
        <p:spPr/>
        <p:txBody>
          <a:bodyPr/>
          <a:lstStyle/>
          <a:p>
            <a:r>
              <a:rPr kumimoji="1" lang="zh-TW" altLang="en-US" dirty="0"/>
              <a:t>資料來源</a:t>
            </a:r>
          </a:p>
        </p:txBody>
      </p:sp>
      <p:sp>
        <p:nvSpPr>
          <p:cNvPr id="3" name="內容版面配置區 2">
            <a:extLst>
              <a:ext uri="{FF2B5EF4-FFF2-40B4-BE49-F238E27FC236}">
                <a16:creationId xmlns:a16="http://schemas.microsoft.com/office/drawing/2014/main" id="{E26D638B-CE1C-7515-5C45-77451670902F}"/>
              </a:ext>
            </a:extLst>
          </p:cNvPr>
          <p:cNvSpPr>
            <a:spLocks noGrp="1"/>
          </p:cNvSpPr>
          <p:nvPr>
            <p:ph idx="1"/>
          </p:nvPr>
        </p:nvSpPr>
        <p:spPr/>
        <p:txBody>
          <a:bodyPr/>
          <a:lstStyle/>
          <a:p>
            <a:r>
              <a:rPr kumimoji="1" lang="zh-TW" altLang="en-US" dirty="0"/>
              <a:t>英文題目：</a:t>
            </a:r>
            <a:r>
              <a:rPr kumimoji="1" lang="en-US" altLang="zh-TW" dirty="0"/>
              <a:t>https://</a:t>
            </a:r>
            <a:r>
              <a:rPr kumimoji="1" lang="en-US" altLang="zh-TW" dirty="0" err="1"/>
              <a:t>vjudge.net</a:t>
            </a:r>
            <a:r>
              <a:rPr kumimoji="1" lang="en-US" altLang="zh-TW" dirty="0"/>
              <a:t>/problem/UVA-100</a:t>
            </a:r>
          </a:p>
        </p:txBody>
      </p:sp>
    </p:spTree>
    <p:extLst>
      <p:ext uri="{BB962C8B-B14F-4D97-AF65-F5344CB8AC3E}">
        <p14:creationId xmlns:p14="http://schemas.microsoft.com/office/powerpoint/2010/main" val="3207416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77D65B-452A-FDEB-B50E-F3F09F913806}"/>
              </a:ext>
            </a:extLst>
          </p:cNvPr>
          <p:cNvSpPr>
            <a:spLocks noGrp="1"/>
          </p:cNvSpPr>
          <p:nvPr>
            <p:ph type="title"/>
          </p:nvPr>
        </p:nvSpPr>
        <p:spPr/>
        <p:txBody>
          <a:bodyPr/>
          <a:lstStyle/>
          <a:p>
            <a:pPr algn="ctr"/>
            <a:r>
              <a:rPr kumimoji="1" lang="zh-TW" altLang="en-US" dirty="0"/>
              <a:t>題目</a:t>
            </a:r>
          </a:p>
        </p:txBody>
      </p:sp>
      <p:sp>
        <p:nvSpPr>
          <p:cNvPr id="4" name="文字方塊 3">
            <a:extLst>
              <a:ext uri="{FF2B5EF4-FFF2-40B4-BE49-F238E27FC236}">
                <a16:creationId xmlns:a16="http://schemas.microsoft.com/office/drawing/2014/main" id="{E845AE90-0F9C-01BD-980B-EB0B91082C32}"/>
              </a:ext>
            </a:extLst>
          </p:cNvPr>
          <p:cNvSpPr txBox="1"/>
          <p:nvPr/>
        </p:nvSpPr>
        <p:spPr>
          <a:xfrm>
            <a:off x="441434" y="1825625"/>
            <a:ext cx="4582510" cy="3046988"/>
          </a:xfrm>
          <a:prstGeom prst="rect">
            <a:avLst/>
          </a:prstGeom>
          <a:noFill/>
        </p:spPr>
        <p:txBody>
          <a:bodyPr wrap="square" rtlCol="0">
            <a:spAutoFit/>
          </a:bodyPr>
          <a:lstStyle/>
          <a:p>
            <a:pPr algn="l"/>
            <a:r>
              <a:rPr lang="en-US" altLang="zh-TW" sz="2400" dirty="0"/>
              <a:t>Problems in Computer Science are often classified as belonging to a certain class of problems (e.g., NP, Unsolvable, Recursive). In this problem you will be analyzing a property of an algorithm whose classification is not known for all possible inputs.</a:t>
            </a:r>
            <a:endParaRPr lang="zh-TW" altLang="en-US" sz="2400" b="0" i="0" dirty="0">
              <a:solidFill>
                <a:srgbClr val="333333"/>
              </a:solidFill>
              <a:effectLst/>
              <a:latin typeface="Helvetica Neue" panose="02000503000000020004" pitchFamily="2" charset="0"/>
            </a:endParaRPr>
          </a:p>
        </p:txBody>
      </p:sp>
      <p:sp>
        <p:nvSpPr>
          <p:cNvPr id="5" name="文字方塊 4">
            <a:extLst>
              <a:ext uri="{FF2B5EF4-FFF2-40B4-BE49-F238E27FC236}">
                <a16:creationId xmlns:a16="http://schemas.microsoft.com/office/drawing/2014/main" id="{996D3DF0-37DC-D96A-CA90-243FB9DCAAED}"/>
              </a:ext>
            </a:extLst>
          </p:cNvPr>
          <p:cNvSpPr txBox="1"/>
          <p:nvPr/>
        </p:nvSpPr>
        <p:spPr>
          <a:xfrm>
            <a:off x="6096000" y="1825625"/>
            <a:ext cx="5381297" cy="3785652"/>
          </a:xfrm>
          <a:prstGeom prst="rect">
            <a:avLst/>
          </a:prstGeom>
          <a:noFill/>
        </p:spPr>
        <p:txBody>
          <a:bodyPr wrap="square" rtlCol="0">
            <a:spAutoFit/>
          </a:bodyPr>
          <a:lstStyle/>
          <a:p>
            <a:pPr algn="l"/>
            <a:r>
              <a:rPr lang="en-US" altLang="zh-TW" sz="2400" dirty="0"/>
              <a:t>Consider the following algorithm: </a:t>
            </a:r>
          </a:p>
          <a:p>
            <a:pPr marL="457200" indent="-457200" algn="l">
              <a:buAutoNum type="arabicPeriod"/>
            </a:pPr>
            <a:r>
              <a:rPr lang="en-US" altLang="zh-TW" sz="2400" dirty="0"/>
              <a:t>input n </a:t>
            </a:r>
          </a:p>
          <a:p>
            <a:pPr algn="l"/>
            <a:r>
              <a:rPr lang="en-US" altLang="zh-TW" sz="2400" dirty="0"/>
              <a:t>2. print n </a:t>
            </a:r>
          </a:p>
          <a:p>
            <a:pPr algn="l"/>
            <a:r>
              <a:rPr lang="en-US" altLang="zh-TW" sz="2400" dirty="0"/>
              <a:t>3. if n = 1 then STOP </a:t>
            </a:r>
          </a:p>
          <a:p>
            <a:pPr algn="l"/>
            <a:r>
              <a:rPr lang="en-US" altLang="zh-TW" sz="2400" dirty="0"/>
              <a:t>4. if n is odd then n ←− 3n + 1 </a:t>
            </a:r>
          </a:p>
          <a:p>
            <a:pPr algn="l"/>
            <a:r>
              <a:rPr lang="en-US" altLang="zh-TW" sz="2400" dirty="0"/>
              <a:t>5. else n ←− n/2 </a:t>
            </a:r>
          </a:p>
          <a:p>
            <a:pPr algn="l"/>
            <a:r>
              <a:rPr lang="en-US" altLang="zh-TW" sz="2400" dirty="0"/>
              <a:t>6. GOTO 2 </a:t>
            </a:r>
          </a:p>
          <a:p>
            <a:pPr algn="l"/>
            <a:r>
              <a:rPr lang="en-US" altLang="zh-TW" sz="2400" dirty="0"/>
              <a:t>Given the input 22, the following sequence of numbers will be printed </a:t>
            </a:r>
          </a:p>
          <a:p>
            <a:pPr algn="l"/>
            <a:r>
              <a:rPr lang="en-US" altLang="zh-TW" sz="2400" dirty="0"/>
              <a:t>22 11 34 17 52 26 13 40 20 10 5 16 8 4 2 1</a:t>
            </a:r>
            <a:endParaRPr lang="zh-TW" altLang="en-US" sz="2400"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3228922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77D65B-452A-FDEB-B50E-F3F09F913806}"/>
              </a:ext>
            </a:extLst>
          </p:cNvPr>
          <p:cNvSpPr>
            <a:spLocks noGrp="1"/>
          </p:cNvSpPr>
          <p:nvPr>
            <p:ph type="title"/>
          </p:nvPr>
        </p:nvSpPr>
        <p:spPr/>
        <p:txBody>
          <a:bodyPr/>
          <a:lstStyle/>
          <a:p>
            <a:pPr algn="ctr"/>
            <a:r>
              <a:rPr kumimoji="1" lang="zh-TW" altLang="en-US" dirty="0"/>
              <a:t>題目翻譯</a:t>
            </a:r>
          </a:p>
        </p:txBody>
      </p:sp>
      <p:sp>
        <p:nvSpPr>
          <p:cNvPr id="4" name="文字方塊 3">
            <a:extLst>
              <a:ext uri="{FF2B5EF4-FFF2-40B4-BE49-F238E27FC236}">
                <a16:creationId xmlns:a16="http://schemas.microsoft.com/office/drawing/2014/main" id="{E845AE90-0F9C-01BD-980B-EB0B91082C32}"/>
              </a:ext>
            </a:extLst>
          </p:cNvPr>
          <p:cNvSpPr txBox="1"/>
          <p:nvPr/>
        </p:nvSpPr>
        <p:spPr>
          <a:xfrm>
            <a:off x="441434" y="1825625"/>
            <a:ext cx="4582510" cy="3785652"/>
          </a:xfrm>
          <a:prstGeom prst="rect">
            <a:avLst/>
          </a:prstGeom>
          <a:noFill/>
        </p:spPr>
        <p:txBody>
          <a:bodyPr wrap="square" rtlCol="0">
            <a:spAutoFit/>
          </a:bodyPr>
          <a:lstStyle/>
          <a:p>
            <a:pPr algn="l"/>
            <a:r>
              <a:rPr lang="en-US" altLang="zh-TW" sz="2400" dirty="0"/>
              <a:t>It is conjectured that the algorithm above will terminate (when a 1 is printed) for any integral input value. Despite the simplicity of the algorithm, it is unknown whether this conjecture is true. It has been verified, however, for all integers n such that 0 &lt; n &lt; 1, 000, 000 (and, in fact, for many more numbers than this.)</a:t>
            </a:r>
            <a:endParaRPr lang="zh-TW" altLang="en-US" sz="2400" b="0" i="0" dirty="0">
              <a:solidFill>
                <a:srgbClr val="333333"/>
              </a:solidFill>
              <a:effectLst/>
              <a:latin typeface="Helvetica Neue" panose="02000503000000020004" pitchFamily="2" charset="0"/>
            </a:endParaRPr>
          </a:p>
        </p:txBody>
      </p:sp>
      <p:sp>
        <p:nvSpPr>
          <p:cNvPr id="7" name="文字方塊 6">
            <a:extLst>
              <a:ext uri="{FF2B5EF4-FFF2-40B4-BE49-F238E27FC236}">
                <a16:creationId xmlns:a16="http://schemas.microsoft.com/office/drawing/2014/main" id="{F150122B-71FC-29E3-57D4-CF7ED76EC840}"/>
              </a:ext>
            </a:extLst>
          </p:cNvPr>
          <p:cNvSpPr txBox="1"/>
          <p:nvPr/>
        </p:nvSpPr>
        <p:spPr>
          <a:xfrm>
            <a:off x="6211614" y="1825625"/>
            <a:ext cx="4582510" cy="4154984"/>
          </a:xfrm>
          <a:prstGeom prst="rect">
            <a:avLst/>
          </a:prstGeom>
          <a:noFill/>
        </p:spPr>
        <p:txBody>
          <a:bodyPr wrap="square" rtlCol="0">
            <a:spAutoFit/>
          </a:bodyPr>
          <a:lstStyle/>
          <a:p>
            <a:pPr algn="l"/>
            <a:r>
              <a:rPr lang="en-US" altLang="zh-TW" sz="2400" dirty="0"/>
              <a:t>Given an input n, it is possible to determine the number of numbers printed before and including the 1 is printed. For a given n this is called the cycle-length of n. In the example above, the cycle length of 22 is 16. For any two numbers </a:t>
            </a:r>
            <a:r>
              <a:rPr lang="en-US" altLang="zh-TW" sz="2400" dirty="0" err="1"/>
              <a:t>i</a:t>
            </a:r>
            <a:r>
              <a:rPr lang="en-US" altLang="zh-TW" sz="2400" dirty="0"/>
              <a:t> and j you are to determine the maximum cycle length over all numbers between and including both </a:t>
            </a:r>
            <a:r>
              <a:rPr lang="en-US" altLang="zh-TW" sz="2400" dirty="0" err="1"/>
              <a:t>i</a:t>
            </a:r>
            <a:r>
              <a:rPr lang="en-US" altLang="zh-TW" sz="2400" dirty="0"/>
              <a:t> and j</a:t>
            </a:r>
            <a:endParaRPr lang="zh-TW" altLang="en-US" sz="2400"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773348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815639-0DA2-7330-CD02-60C03A7A3243}"/>
              </a:ext>
            </a:extLst>
          </p:cNvPr>
          <p:cNvSpPr>
            <a:spLocks noGrp="1"/>
          </p:cNvSpPr>
          <p:nvPr>
            <p:ph type="title"/>
          </p:nvPr>
        </p:nvSpPr>
        <p:spPr/>
        <p:txBody>
          <a:bodyPr/>
          <a:lstStyle/>
          <a:p>
            <a:pPr algn="ctr"/>
            <a:r>
              <a:rPr kumimoji="1" lang="zh-TW" altLang="en-US" dirty="0"/>
              <a:t>輸入與輸出</a:t>
            </a:r>
          </a:p>
        </p:txBody>
      </p:sp>
      <p:sp>
        <p:nvSpPr>
          <p:cNvPr id="3" name="內容版面配置區 2">
            <a:extLst>
              <a:ext uri="{FF2B5EF4-FFF2-40B4-BE49-F238E27FC236}">
                <a16:creationId xmlns:a16="http://schemas.microsoft.com/office/drawing/2014/main" id="{9CDD7478-9BE6-052E-14E7-2A94721A58C1}"/>
              </a:ext>
            </a:extLst>
          </p:cNvPr>
          <p:cNvSpPr>
            <a:spLocks noGrp="1"/>
          </p:cNvSpPr>
          <p:nvPr>
            <p:ph idx="1"/>
          </p:nvPr>
        </p:nvSpPr>
        <p:spPr>
          <a:xfrm>
            <a:off x="459828" y="1825625"/>
            <a:ext cx="5867400" cy="4351338"/>
          </a:xfrm>
        </p:spPr>
        <p:txBody>
          <a:bodyPr>
            <a:noAutofit/>
          </a:bodyPr>
          <a:lstStyle/>
          <a:p>
            <a:r>
              <a:rPr lang="en-US" altLang="zh-TW" sz="2400" dirty="0"/>
              <a:t>Input </a:t>
            </a:r>
            <a:r>
              <a:rPr lang="zh-TW" altLang="en-US" sz="2400" dirty="0"/>
              <a:t>：</a:t>
            </a:r>
            <a:r>
              <a:rPr lang="en-US" altLang="zh-TW" sz="2400" dirty="0"/>
              <a:t>The input will consist of a series of pairs of integers </a:t>
            </a:r>
            <a:r>
              <a:rPr lang="en-US" altLang="zh-TW" sz="2400" dirty="0" err="1"/>
              <a:t>i</a:t>
            </a:r>
            <a:r>
              <a:rPr lang="en-US" altLang="zh-TW" sz="2400" dirty="0"/>
              <a:t> and j, one pair of integers per line. All integers will be less than 10,000 and greater than 0. You should process all pairs of integers and for each pair determine the maximum cycle length over all integers between and including </a:t>
            </a:r>
            <a:r>
              <a:rPr lang="en-US" altLang="zh-TW" sz="2400" dirty="0" err="1"/>
              <a:t>i</a:t>
            </a:r>
            <a:r>
              <a:rPr lang="en-US" altLang="zh-TW" sz="2400" dirty="0"/>
              <a:t> and j. You can assume that no operation overflows a 32-bit integer.</a:t>
            </a:r>
          </a:p>
        </p:txBody>
      </p:sp>
      <p:sp>
        <p:nvSpPr>
          <p:cNvPr id="5" name="內容版面配置區 2">
            <a:extLst>
              <a:ext uri="{FF2B5EF4-FFF2-40B4-BE49-F238E27FC236}">
                <a16:creationId xmlns:a16="http://schemas.microsoft.com/office/drawing/2014/main" id="{FEF62243-1117-0227-6FA5-D76941A2756B}"/>
              </a:ext>
            </a:extLst>
          </p:cNvPr>
          <p:cNvSpPr txBox="1">
            <a:spLocks/>
          </p:cNvSpPr>
          <p:nvPr/>
        </p:nvSpPr>
        <p:spPr>
          <a:xfrm>
            <a:off x="6096000" y="1825625"/>
            <a:ext cx="58674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2400"/>
              <a:t>Output </a:t>
            </a:r>
            <a:r>
              <a:rPr lang="zh-TW" altLang="en-US" sz="2400"/>
              <a:t>：</a:t>
            </a:r>
            <a:r>
              <a:rPr lang="en-US" altLang="zh-TW" sz="2400"/>
              <a:t>For each pair of input integers i and j you should output i, j, and the maximum cycle length for integers between and including i and j. These three numbers should be separated by at least one space with all three numbers on one line and with one line of output for each line of input. The integers i and j must appear in the output in the same order in which they appeared in the input and should be followed by the maximum cycle length (on the same line).</a:t>
            </a:r>
            <a:endParaRPr kumimoji="1" lang="zh-TW" altLang="en-US" sz="2400" dirty="0"/>
          </a:p>
        </p:txBody>
      </p:sp>
    </p:spTree>
    <p:extLst>
      <p:ext uri="{BB962C8B-B14F-4D97-AF65-F5344CB8AC3E}">
        <p14:creationId xmlns:p14="http://schemas.microsoft.com/office/powerpoint/2010/main" val="1942681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E3CEB1-233E-2FF6-9775-32708B71C789}"/>
              </a:ext>
            </a:extLst>
          </p:cNvPr>
          <p:cNvSpPr>
            <a:spLocks noGrp="1"/>
          </p:cNvSpPr>
          <p:nvPr>
            <p:ph type="title"/>
          </p:nvPr>
        </p:nvSpPr>
        <p:spPr/>
        <p:txBody>
          <a:bodyPr/>
          <a:lstStyle/>
          <a:p>
            <a:pPr algn="ctr"/>
            <a:r>
              <a:rPr kumimoji="1" lang="zh-TW" altLang="en-US" dirty="0">
                <a:latin typeface="+mn-ea"/>
                <a:ea typeface="+mn-ea"/>
              </a:rPr>
              <a:t>範例測資</a:t>
            </a:r>
          </a:p>
        </p:txBody>
      </p:sp>
      <p:sp>
        <p:nvSpPr>
          <p:cNvPr id="3" name="內容版面配置區 2">
            <a:extLst>
              <a:ext uri="{FF2B5EF4-FFF2-40B4-BE49-F238E27FC236}">
                <a16:creationId xmlns:a16="http://schemas.microsoft.com/office/drawing/2014/main" id="{6D0ECA2A-22EB-59D8-D0A7-914B97441EFE}"/>
              </a:ext>
            </a:extLst>
          </p:cNvPr>
          <p:cNvSpPr>
            <a:spLocks noGrp="1"/>
          </p:cNvSpPr>
          <p:nvPr>
            <p:ph idx="1"/>
          </p:nvPr>
        </p:nvSpPr>
        <p:spPr>
          <a:xfrm>
            <a:off x="3360683" y="2506662"/>
            <a:ext cx="1978572" cy="4351338"/>
          </a:xfrm>
        </p:spPr>
        <p:txBody>
          <a:bodyPr/>
          <a:lstStyle/>
          <a:p>
            <a:pPr marL="0" indent="0">
              <a:buNone/>
            </a:pPr>
            <a:r>
              <a:rPr kumimoji="1" lang="zh-TW" altLang="en-US" dirty="0">
                <a:latin typeface="+mn-ea"/>
              </a:rPr>
              <a:t>輸入：</a:t>
            </a:r>
            <a:endParaRPr kumimoji="1" lang="en-US" altLang="zh-TW" dirty="0">
              <a:latin typeface="+mn-ea"/>
            </a:endParaRPr>
          </a:p>
          <a:p>
            <a:pPr marL="0" indent="0">
              <a:buNone/>
            </a:pPr>
            <a:r>
              <a:rPr lang="en-US" altLang="zh-TW" dirty="0"/>
              <a:t>1 10 </a:t>
            </a:r>
          </a:p>
          <a:p>
            <a:pPr marL="0" indent="0">
              <a:buNone/>
            </a:pPr>
            <a:r>
              <a:rPr lang="en-US" altLang="zh-TW" dirty="0"/>
              <a:t>100 200 </a:t>
            </a:r>
          </a:p>
          <a:p>
            <a:pPr marL="0" indent="0">
              <a:buNone/>
            </a:pPr>
            <a:r>
              <a:rPr lang="en-US" altLang="zh-TW" dirty="0"/>
              <a:t>201 210</a:t>
            </a:r>
          </a:p>
          <a:p>
            <a:pPr marL="0" indent="0">
              <a:buNone/>
            </a:pPr>
            <a:r>
              <a:rPr lang="en-US" altLang="zh-TW" dirty="0"/>
              <a:t>900 1000</a:t>
            </a:r>
            <a:endParaRPr kumimoji="1" lang="en-US" altLang="zh-TW" dirty="0">
              <a:latin typeface="+mn-ea"/>
            </a:endParaRPr>
          </a:p>
        </p:txBody>
      </p:sp>
      <p:sp>
        <p:nvSpPr>
          <p:cNvPr id="4" name="文字方塊 3">
            <a:extLst>
              <a:ext uri="{FF2B5EF4-FFF2-40B4-BE49-F238E27FC236}">
                <a16:creationId xmlns:a16="http://schemas.microsoft.com/office/drawing/2014/main" id="{DAC88B11-6B23-C9E3-F942-343B316337AC}"/>
              </a:ext>
            </a:extLst>
          </p:cNvPr>
          <p:cNvSpPr txBox="1"/>
          <p:nvPr/>
        </p:nvSpPr>
        <p:spPr>
          <a:xfrm>
            <a:off x="7283671" y="2506662"/>
            <a:ext cx="3457903" cy="2246769"/>
          </a:xfrm>
          <a:prstGeom prst="rect">
            <a:avLst/>
          </a:prstGeom>
          <a:noFill/>
        </p:spPr>
        <p:txBody>
          <a:bodyPr wrap="square" rtlCol="0">
            <a:spAutoFit/>
          </a:bodyPr>
          <a:lstStyle/>
          <a:p>
            <a:r>
              <a:rPr kumimoji="1" lang="zh-TW" altLang="en-US" sz="2800" dirty="0">
                <a:latin typeface="+mn-ea"/>
              </a:rPr>
              <a:t>輸出：</a:t>
            </a:r>
            <a:endParaRPr kumimoji="1" lang="en-US" altLang="zh-TW" sz="2800" dirty="0">
              <a:latin typeface="+mn-ea"/>
            </a:endParaRPr>
          </a:p>
          <a:p>
            <a:r>
              <a:rPr lang="en-US" altLang="zh-TW" sz="2800" dirty="0"/>
              <a:t>1 10 20 </a:t>
            </a:r>
          </a:p>
          <a:p>
            <a:r>
              <a:rPr lang="en-US" altLang="zh-TW" sz="2800" dirty="0"/>
              <a:t>100 200 125 </a:t>
            </a:r>
          </a:p>
          <a:p>
            <a:r>
              <a:rPr lang="en-US" altLang="zh-TW" sz="2800" dirty="0"/>
              <a:t>201 210 89 </a:t>
            </a:r>
          </a:p>
          <a:p>
            <a:r>
              <a:rPr lang="en-US" altLang="zh-TW" sz="2800" dirty="0"/>
              <a:t>900 1000 174</a:t>
            </a:r>
          </a:p>
        </p:txBody>
      </p:sp>
    </p:spTree>
    <p:extLst>
      <p:ext uri="{BB962C8B-B14F-4D97-AF65-F5344CB8AC3E}">
        <p14:creationId xmlns:p14="http://schemas.microsoft.com/office/powerpoint/2010/main" val="4199891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E65E5A-5CD6-C66E-3604-DDB0B52212A8}"/>
              </a:ext>
            </a:extLst>
          </p:cNvPr>
          <p:cNvSpPr>
            <a:spLocks noGrp="1"/>
          </p:cNvSpPr>
          <p:nvPr>
            <p:ph type="title"/>
          </p:nvPr>
        </p:nvSpPr>
        <p:spPr/>
        <p:txBody>
          <a:bodyPr/>
          <a:lstStyle/>
          <a:p>
            <a:pPr algn="ctr"/>
            <a:r>
              <a:rPr kumimoji="1" lang="zh-TW" altLang="en-US" dirty="0"/>
              <a:t>測資解釋</a:t>
            </a:r>
          </a:p>
        </p:txBody>
      </p:sp>
      <p:sp>
        <p:nvSpPr>
          <p:cNvPr id="4" name="內容版面配置區 2">
            <a:extLst>
              <a:ext uri="{FF2B5EF4-FFF2-40B4-BE49-F238E27FC236}">
                <a16:creationId xmlns:a16="http://schemas.microsoft.com/office/drawing/2014/main" id="{082A3B8F-B40A-5A6B-5A16-A35B8BFE1D9D}"/>
              </a:ext>
            </a:extLst>
          </p:cNvPr>
          <p:cNvSpPr txBox="1">
            <a:spLocks/>
          </p:cNvSpPr>
          <p:nvPr/>
        </p:nvSpPr>
        <p:spPr>
          <a:xfrm>
            <a:off x="838200" y="4888870"/>
            <a:ext cx="154764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kumimoji="1" lang="zh-TW" altLang="en-US" sz="3200" dirty="0">
                <a:latin typeface="+mn-ea"/>
              </a:rPr>
              <a:t>輸入：</a:t>
            </a:r>
            <a:endParaRPr kumimoji="1" lang="en-US" altLang="zh-TW" sz="3200" dirty="0">
              <a:latin typeface="+mn-ea"/>
            </a:endParaRPr>
          </a:p>
          <a:p>
            <a:pPr marL="0" indent="0">
              <a:buFont typeface="Arial" panose="020B0604020202020204" pitchFamily="34" charset="0"/>
              <a:buNone/>
            </a:pPr>
            <a:endParaRPr lang="en-US" altLang="zh-TW" sz="3200" dirty="0"/>
          </a:p>
        </p:txBody>
      </p:sp>
      <p:sp>
        <p:nvSpPr>
          <p:cNvPr id="5" name="文字方塊 4">
            <a:extLst>
              <a:ext uri="{FF2B5EF4-FFF2-40B4-BE49-F238E27FC236}">
                <a16:creationId xmlns:a16="http://schemas.microsoft.com/office/drawing/2014/main" id="{734934E8-E88B-06DB-DF6E-81CD3B8C3517}"/>
              </a:ext>
            </a:extLst>
          </p:cNvPr>
          <p:cNvSpPr txBox="1"/>
          <p:nvPr/>
        </p:nvSpPr>
        <p:spPr>
          <a:xfrm>
            <a:off x="2385847" y="4822605"/>
            <a:ext cx="3457903" cy="1384995"/>
          </a:xfrm>
          <a:prstGeom prst="rect">
            <a:avLst/>
          </a:prstGeom>
          <a:noFill/>
        </p:spPr>
        <p:txBody>
          <a:bodyPr wrap="square" rtlCol="0">
            <a:spAutoFit/>
          </a:bodyPr>
          <a:lstStyle/>
          <a:p>
            <a:r>
              <a:rPr kumimoji="1" lang="zh-TW" altLang="en-US" sz="3200" dirty="0">
                <a:latin typeface="+mn-ea"/>
              </a:rPr>
              <a:t>輸出：</a:t>
            </a:r>
            <a:endParaRPr kumimoji="1" lang="en-US" altLang="zh-TW" sz="2800" dirty="0">
              <a:latin typeface="+mn-ea"/>
            </a:endParaRPr>
          </a:p>
          <a:p>
            <a:pPr marL="0" indent="0">
              <a:buNone/>
            </a:pPr>
            <a:r>
              <a:rPr lang="en-US" altLang="zh-TW" sz="2400" dirty="0"/>
              <a:t>1 10</a:t>
            </a:r>
            <a:r>
              <a:rPr lang="zh-TW" altLang="en-US" sz="2400" dirty="0"/>
              <a:t> </a:t>
            </a:r>
            <a:r>
              <a:rPr lang="en-US" altLang="zh-TW" sz="2400" dirty="0"/>
              <a:t>20 </a:t>
            </a:r>
          </a:p>
          <a:p>
            <a:endParaRPr lang="en-US" altLang="zh-TW" sz="2800" dirty="0"/>
          </a:p>
        </p:txBody>
      </p:sp>
      <p:sp>
        <p:nvSpPr>
          <p:cNvPr id="7" name="文字方塊 6">
            <a:extLst>
              <a:ext uri="{FF2B5EF4-FFF2-40B4-BE49-F238E27FC236}">
                <a16:creationId xmlns:a16="http://schemas.microsoft.com/office/drawing/2014/main" id="{75257FEC-7946-B5EF-C01A-56D1142E4276}"/>
              </a:ext>
            </a:extLst>
          </p:cNvPr>
          <p:cNvSpPr txBox="1"/>
          <p:nvPr/>
        </p:nvSpPr>
        <p:spPr>
          <a:xfrm>
            <a:off x="838200" y="5372083"/>
            <a:ext cx="1621218" cy="461665"/>
          </a:xfrm>
          <a:prstGeom prst="rect">
            <a:avLst/>
          </a:prstGeom>
          <a:noFill/>
        </p:spPr>
        <p:txBody>
          <a:bodyPr wrap="square">
            <a:spAutoFit/>
          </a:bodyPr>
          <a:lstStyle/>
          <a:p>
            <a:pPr marL="0" indent="0">
              <a:buNone/>
            </a:pPr>
            <a:r>
              <a:rPr lang="en-US" altLang="zh-TW" sz="2400" dirty="0"/>
              <a:t>1 10 </a:t>
            </a:r>
          </a:p>
        </p:txBody>
      </p:sp>
      <p:sp>
        <p:nvSpPr>
          <p:cNvPr id="6" name="文字方塊 5">
            <a:extLst>
              <a:ext uri="{FF2B5EF4-FFF2-40B4-BE49-F238E27FC236}">
                <a16:creationId xmlns:a16="http://schemas.microsoft.com/office/drawing/2014/main" id="{2418FF53-FCCD-D18A-9548-2B9A4B746829}"/>
              </a:ext>
            </a:extLst>
          </p:cNvPr>
          <p:cNvSpPr txBox="1"/>
          <p:nvPr/>
        </p:nvSpPr>
        <p:spPr>
          <a:xfrm>
            <a:off x="838200" y="1666063"/>
            <a:ext cx="6096000" cy="461665"/>
          </a:xfrm>
          <a:prstGeom prst="rect">
            <a:avLst/>
          </a:prstGeom>
          <a:noFill/>
        </p:spPr>
        <p:txBody>
          <a:bodyPr wrap="square">
            <a:spAutoFit/>
          </a:bodyPr>
          <a:lstStyle/>
          <a:p>
            <a:r>
              <a:rPr lang="en-US" altLang="zh-TW" sz="2400" dirty="0"/>
              <a:t>EX:    input 22</a:t>
            </a:r>
            <a:endParaRPr lang="zh-TW" altLang="en-US" sz="2400" dirty="0"/>
          </a:p>
        </p:txBody>
      </p:sp>
      <p:sp>
        <p:nvSpPr>
          <p:cNvPr id="9" name="文字方塊 8">
            <a:extLst>
              <a:ext uri="{FF2B5EF4-FFF2-40B4-BE49-F238E27FC236}">
                <a16:creationId xmlns:a16="http://schemas.microsoft.com/office/drawing/2014/main" id="{1EBCAE31-45FF-DE03-6522-0F7AFF76F382}"/>
              </a:ext>
            </a:extLst>
          </p:cNvPr>
          <p:cNvSpPr txBox="1"/>
          <p:nvPr/>
        </p:nvSpPr>
        <p:spPr>
          <a:xfrm>
            <a:off x="838200" y="2240166"/>
            <a:ext cx="6096000" cy="461665"/>
          </a:xfrm>
          <a:prstGeom prst="rect">
            <a:avLst/>
          </a:prstGeom>
          <a:noFill/>
        </p:spPr>
        <p:txBody>
          <a:bodyPr wrap="square">
            <a:spAutoFit/>
          </a:bodyPr>
          <a:lstStyle/>
          <a:p>
            <a:pPr algn="l"/>
            <a:r>
              <a:rPr lang="en-US" altLang="zh-TW" sz="2400" dirty="0"/>
              <a:t>22 11 34 17 52 26 13 40 20 10 5 16 8 4 2 1</a:t>
            </a:r>
            <a:endParaRPr lang="zh-TW" altLang="en-US" sz="2400"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774898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08CE72-1E16-E0AA-2FDE-26E337C8A1EE}"/>
              </a:ext>
            </a:extLst>
          </p:cNvPr>
          <p:cNvSpPr>
            <a:spLocks noGrp="1"/>
          </p:cNvSpPr>
          <p:nvPr>
            <p:ph type="title"/>
          </p:nvPr>
        </p:nvSpPr>
        <p:spPr/>
        <p:txBody>
          <a:bodyPr/>
          <a:lstStyle/>
          <a:p>
            <a:r>
              <a:rPr kumimoji="1" lang="zh-TW" altLang="en-US" dirty="0"/>
              <a:t>程式碼</a:t>
            </a:r>
          </a:p>
        </p:txBody>
      </p:sp>
      <p:sp>
        <p:nvSpPr>
          <p:cNvPr id="3" name="內容版面配置區 2">
            <a:extLst>
              <a:ext uri="{FF2B5EF4-FFF2-40B4-BE49-F238E27FC236}">
                <a16:creationId xmlns:a16="http://schemas.microsoft.com/office/drawing/2014/main" id="{375EB552-CF01-BDF4-A585-39F386D07699}"/>
              </a:ext>
            </a:extLst>
          </p:cNvPr>
          <p:cNvSpPr>
            <a:spLocks noGrp="1"/>
          </p:cNvSpPr>
          <p:nvPr>
            <p:ph idx="1"/>
          </p:nvPr>
        </p:nvSpPr>
        <p:spPr>
          <a:xfrm>
            <a:off x="838200" y="1825625"/>
            <a:ext cx="2945524" cy="528692"/>
          </a:xfrm>
        </p:spPr>
        <p:txBody>
          <a:bodyPr/>
          <a:lstStyle/>
          <a:p>
            <a:r>
              <a:rPr kumimoji="1" lang="en-US" altLang="zh-TW" dirty="0"/>
              <a:t>Step 1:</a:t>
            </a:r>
            <a:r>
              <a:rPr kumimoji="1" lang="zh-TW" altLang="en-US" dirty="0"/>
              <a:t>輸入測資</a:t>
            </a:r>
            <a:endParaRPr kumimoji="1" lang="en-US" altLang="zh-TW" dirty="0"/>
          </a:p>
          <a:p>
            <a:endParaRPr kumimoji="1" lang="zh-TW" altLang="en-US" dirty="0"/>
          </a:p>
        </p:txBody>
      </p:sp>
      <p:graphicFrame>
        <p:nvGraphicFramePr>
          <p:cNvPr id="6" name="表格 6">
            <a:extLst>
              <a:ext uri="{FF2B5EF4-FFF2-40B4-BE49-F238E27FC236}">
                <a16:creationId xmlns:a16="http://schemas.microsoft.com/office/drawing/2014/main" id="{F61D0491-30FF-194C-2972-CE654F5AA79A}"/>
              </a:ext>
            </a:extLst>
          </p:cNvPr>
          <p:cNvGraphicFramePr>
            <a:graphicFrameLocks noGrp="1"/>
          </p:cNvGraphicFramePr>
          <p:nvPr>
            <p:extLst>
              <p:ext uri="{D42A27DB-BD31-4B8C-83A1-F6EECF244321}">
                <p14:modId xmlns:p14="http://schemas.microsoft.com/office/powerpoint/2010/main" val="308817075"/>
              </p:ext>
            </p:extLst>
          </p:nvPr>
        </p:nvGraphicFramePr>
        <p:xfrm>
          <a:off x="665654" y="3200108"/>
          <a:ext cx="3033987" cy="2225040"/>
        </p:xfrm>
        <a:graphic>
          <a:graphicData uri="http://schemas.openxmlformats.org/drawingml/2006/table">
            <a:tbl>
              <a:tblPr firstRow="1" bandRow="1">
                <a:tableStyleId>{5C22544A-7EE6-4342-B048-85BDC9FD1C3A}</a:tableStyleId>
              </a:tblPr>
              <a:tblGrid>
                <a:gridCol w="1362843">
                  <a:extLst>
                    <a:ext uri="{9D8B030D-6E8A-4147-A177-3AD203B41FA5}">
                      <a16:colId xmlns:a16="http://schemas.microsoft.com/office/drawing/2014/main" val="2418069059"/>
                    </a:ext>
                  </a:extLst>
                </a:gridCol>
                <a:gridCol w="1671144">
                  <a:extLst>
                    <a:ext uri="{9D8B030D-6E8A-4147-A177-3AD203B41FA5}">
                      <a16:colId xmlns:a16="http://schemas.microsoft.com/office/drawing/2014/main" val="2448612621"/>
                    </a:ext>
                  </a:extLst>
                </a:gridCol>
              </a:tblGrid>
              <a:tr h="370840">
                <a:tc>
                  <a:txBody>
                    <a:bodyPr/>
                    <a:lstStyle/>
                    <a:p>
                      <a:r>
                        <a:rPr lang="zh-TW" altLang="en-US" dirty="0"/>
                        <a:t>已宣告變數</a:t>
                      </a:r>
                    </a:p>
                  </a:txBody>
                  <a:tcPr/>
                </a:tc>
                <a:tc>
                  <a:txBody>
                    <a:bodyPr/>
                    <a:lstStyle/>
                    <a:p>
                      <a:r>
                        <a:rPr lang="en-US" altLang="zh-TW" dirty="0"/>
                        <a:t>//</a:t>
                      </a:r>
                      <a:r>
                        <a:rPr lang="zh-TW" altLang="en-US" dirty="0"/>
                        <a:t>註解</a:t>
                      </a:r>
                    </a:p>
                  </a:txBody>
                  <a:tcPr/>
                </a:tc>
                <a:extLst>
                  <a:ext uri="{0D108BD9-81ED-4DB2-BD59-A6C34878D82A}">
                    <a16:rowId xmlns:a16="http://schemas.microsoft.com/office/drawing/2014/main" val="521329437"/>
                  </a:ext>
                </a:extLst>
              </a:tr>
              <a:tr h="370840">
                <a:tc>
                  <a:txBody>
                    <a:bodyPr/>
                    <a:lstStyle/>
                    <a:p>
                      <a:r>
                        <a:rPr lang="en-US" altLang="zh-TW" dirty="0"/>
                        <a:t>b</a:t>
                      </a:r>
                      <a:endParaRPr lang="zh-TW" altLang="en-US" dirty="0"/>
                    </a:p>
                  </a:txBody>
                  <a:tcPr/>
                </a:tc>
                <a:tc>
                  <a:txBody>
                    <a:bodyPr/>
                    <a:lstStyle/>
                    <a:p>
                      <a:r>
                        <a:rPr lang="zh-TW" altLang="en-US" dirty="0"/>
                        <a:t>開始數字</a:t>
                      </a:r>
                    </a:p>
                  </a:txBody>
                  <a:tcPr/>
                </a:tc>
                <a:extLst>
                  <a:ext uri="{0D108BD9-81ED-4DB2-BD59-A6C34878D82A}">
                    <a16:rowId xmlns:a16="http://schemas.microsoft.com/office/drawing/2014/main" val="129309989"/>
                  </a:ext>
                </a:extLst>
              </a:tr>
              <a:tr h="370840">
                <a:tc>
                  <a:txBody>
                    <a:bodyPr/>
                    <a:lstStyle/>
                    <a:p>
                      <a:r>
                        <a:rPr lang="en-US" altLang="zh-TW" dirty="0"/>
                        <a:t>e</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結束數字</a:t>
                      </a:r>
                    </a:p>
                  </a:txBody>
                  <a:tcPr/>
                </a:tc>
                <a:extLst>
                  <a:ext uri="{0D108BD9-81ED-4DB2-BD59-A6C34878D82A}">
                    <a16:rowId xmlns:a16="http://schemas.microsoft.com/office/drawing/2014/main" val="3894845530"/>
                  </a:ext>
                </a:extLst>
              </a:tr>
              <a:tr h="370840">
                <a:tc>
                  <a:txBody>
                    <a:bodyPr/>
                    <a:lstStyle/>
                    <a:p>
                      <a:endParaRPr lang="zh-TW" altLang="en-US" dirty="0"/>
                    </a:p>
                  </a:txBody>
                  <a:tcPr/>
                </a:tc>
                <a:tc>
                  <a:txBody>
                    <a:bodyPr/>
                    <a:lstStyle/>
                    <a:p>
                      <a:endParaRPr lang="en-US" altLang="zh-TW" dirty="0"/>
                    </a:p>
                  </a:txBody>
                  <a:tcPr/>
                </a:tc>
                <a:extLst>
                  <a:ext uri="{0D108BD9-81ED-4DB2-BD59-A6C34878D82A}">
                    <a16:rowId xmlns:a16="http://schemas.microsoft.com/office/drawing/2014/main" val="1830035372"/>
                  </a:ext>
                </a:extLst>
              </a:tr>
              <a:tr h="370840">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165608653"/>
                  </a:ext>
                </a:extLst>
              </a:tr>
              <a:tr h="370840">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716877600"/>
                  </a:ext>
                </a:extLst>
              </a:tr>
            </a:tbl>
          </a:graphicData>
        </a:graphic>
      </p:graphicFrame>
      <p:pic>
        <p:nvPicPr>
          <p:cNvPr id="7" name="圖片 6" descr="一張含有 文字, 字型, 螢幕擷取畫面, 數字 的圖片&#10;&#10;自動產生的描述">
            <a:extLst>
              <a:ext uri="{FF2B5EF4-FFF2-40B4-BE49-F238E27FC236}">
                <a16:creationId xmlns:a16="http://schemas.microsoft.com/office/drawing/2014/main" id="{22306A97-7642-80E7-5F93-CCDD745935EC}"/>
              </a:ext>
            </a:extLst>
          </p:cNvPr>
          <p:cNvPicPr>
            <a:picLocks noChangeAspect="1"/>
          </p:cNvPicPr>
          <p:nvPr/>
        </p:nvPicPr>
        <p:blipFill>
          <a:blip r:embed="rId2"/>
          <a:stretch>
            <a:fillRect/>
          </a:stretch>
        </p:blipFill>
        <p:spPr>
          <a:xfrm>
            <a:off x="5199062" y="1690688"/>
            <a:ext cx="4279900" cy="1600200"/>
          </a:xfrm>
          <a:prstGeom prst="rect">
            <a:avLst/>
          </a:prstGeom>
        </p:spPr>
      </p:pic>
    </p:spTree>
    <p:extLst>
      <p:ext uri="{BB962C8B-B14F-4D97-AF65-F5344CB8AC3E}">
        <p14:creationId xmlns:p14="http://schemas.microsoft.com/office/powerpoint/2010/main" val="2099977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08CE72-1E16-E0AA-2FDE-26E337C8A1EE}"/>
              </a:ext>
            </a:extLst>
          </p:cNvPr>
          <p:cNvSpPr>
            <a:spLocks noGrp="1"/>
          </p:cNvSpPr>
          <p:nvPr>
            <p:ph type="title"/>
          </p:nvPr>
        </p:nvSpPr>
        <p:spPr/>
        <p:txBody>
          <a:bodyPr/>
          <a:lstStyle/>
          <a:p>
            <a:r>
              <a:rPr kumimoji="1" lang="zh-TW" altLang="en-US" dirty="0"/>
              <a:t>程式碼</a:t>
            </a:r>
          </a:p>
        </p:txBody>
      </p:sp>
      <p:sp>
        <p:nvSpPr>
          <p:cNvPr id="3" name="內容版面配置區 2">
            <a:extLst>
              <a:ext uri="{FF2B5EF4-FFF2-40B4-BE49-F238E27FC236}">
                <a16:creationId xmlns:a16="http://schemas.microsoft.com/office/drawing/2014/main" id="{375EB552-CF01-BDF4-A585-39F386D07699}"/>
              </a:ext>
            </a:extLst>
          </p:cNvPr>
          <p:cNvSpPr>
            <a:spLocks noGrp="1"/>
          </p:cNvSpPr>
          <p:nvPr>
            <p:ph idx="1"/>
          </p:nvPr>
        </p:nvSpPr>
        <p:spPr>
          <a:xfrm>
            <a:off x="838200" y="1825625"/>
            <a:ext cx="2945524" cy="528692"/>
          </a:xfrm>
        </p:spPr>
        <p:txBody>
          <a:bodyPr>
            <a:normAutofit fontScale="85000" lnSpcReduction="10000"/>
          </a:bodyPr>
          <a:lstStyle/>
          <a:p>
            <a:r>
              <a:rPr kumimoji="1" lang="en-US" altLang="zh-TW" dirty="0"/>
              <a:t>Step 2:</a:t>
            </a:r>
            <a:r>
              <a:rPr kumimoji="1" lang="zh-TW" altLang="en-US" dirty="0"/>
              <a:t>計算最佳解</a:t>
            </a:r>
            <a:endParaRPr kumimoji="1" lang="en-US" altLang="zh-TW" dirty="0"/>
          </a:p>
          <a:p>
            <a:pPr marL="0" indent="0">
              <a:buNone/>
            </a:pPr>
            <a:endParaRPr kumimoji="1" lang="en-US" altLang="zh-TW" dirty="0"/>
          </a:p>
          <a:p>
            <a:pPr marL="0" indent="0">
              <a:buNone/>
            </a:pPr>
            <a:endParaRPr kumimoji="1" lang="en-US" altLang="zh-TW" dirty="0"/>
          </a:p>
          <a:p>
            <a:endParaRPr kumimoji="1" lang="zh-TW" altLang="en-US" dirty="0"/>
          </a:p>
        </p:txBody>
      </p:sp>
      <p:graphicFrame>
        <p:nvGraphicFramePr>
          <p:cNvPr id="6" name="表格 6">
            <a:extLst>
              <a:ext uri="{FF2B5EF4-FFF2-40B4-BE49-F238E27FC236}">
                <a16:creationId xmlns:a16="http://schemas.microsoft.com/office/drawing/2014/main" id="{F61D0491-30FF-194C-2972-CE654F5AA79A}"/>
              </a:ext>
            </a:extLst>
          </p:cNvPr>
          <p:cNvGraphicFramePr>
            <a:graphicFrameLocks noGrp="1"/>
          </p:cNvGraphicFramePr>
          <p:nvPr>
            <p:extLst>
              <p:ext uri="{D42A27DB-BD31-4B8C-83A1-F6EECF244321}">
                <p14:modId xmlns:p14="http://schemas.microsoft.com/office/powerpoint/2010/main" val="2577047513"/>
              </p:ext>
            </p:extLst>
          </p:nvPr>
        </p:nvGraphicFramePr>
        <p:xfrm>
          <a:off x="665654" y="3200108"/>
          <a:ext cx="3033987" cy="2225040"/>
        </p:xfrm>
        <a:graphic>
          <a:graphicData uri="http://schemas.openxmlformats.org/drawingml/2006/table">
            <a:tbl>
              <a:tblPr firstRow="1" bandRow="1">
                <a:tableStyleId>{5C22544A-7EE6-4342-B048-85BDC9FD1C3A}</a:tableStyleId>
              </a:tblPr>
              <a:tblGrid>
                <a:gridCol w="1362843">
                  <a:extLst>
                    <a:ext uri="{9D8B030D-6E8A-4147-A177-3AD203B41FA5}">
                      <a16:colId xmlns:a16="http://schemas.microsoft.com/office/drawing/2014/main" val="2418069059"/>
                    </a:ext>
                  </a:extLst>
                </a:gridCol>
                <a:gridCol w="1671144">
                  <a:extLst>
                    <a:ext uri="{9D8B030D-6E8A-4147-A177-3AD203B41FA5}">
                      <a16:colId xmlns:a16="http://schemas.microsoft.com/office/drawing/2014/main" val="2448612621"/>
                    </a:ext>
                  </a:extLst>
                </a:gridCol>
              </a:tblGrid>
              <a:tr h="370840">
                <a:tc>
                  <a:txBody>
                    <a:bodyPr/>
                    <a:lstStyle/>
                    <a:p>
                      <a:r>
                        <a:rPr lang="zh-TW" altLang="en-US" dirty="0"/>
                        <a:t>已宣告變數</a:t>
                      </a:r>
                    </a:p>
                  </a:txBody>
                  <a:tcPr/>
                </a:tc>
                <a:tc>
                  <a:txBody>
                    <a:bodyPr/>
                    <a:lstStyle/>
                    <a:p>
                      <a:r>
                        <a:rPr lang="en-US" altLang="zh-TW" dirty="0"/>
                        <a:t>//</a:t>
                      </a:r>
                      <a:r>
                        <a:rPr lang="zh-TW" altLang="en-US" dirty="0"/>
                        <a:t>註解</a:t>
                      </a:r>
                    </a:p>
                  </a:txBody>
                  <a:tcPr/>
                </a:tc>
                <a:extLst>
                  <a:ext uri="{0D108BD9-81ED-4DB2-BD59-A6C34878D82A}">
                    <a16:rowId xmlns:a16="http://schemas.microsoft.com/office/drawing/2014/main" val="521329437"/>
                  </a:ext>
                </a:extLst>
              </a:tr>
              <a:tr h="370840">
                <a:tc>
                  <a:txBody>
                    <a:bodyPr/>
                    <a:lstStyle/>
                    <a:p>
                      <a:r>
                        <a:rPr lang="en-US" altLang="zh-TW" dirty="0"/>
                        <a:t>b</a:t>
                      </a:r>
                      <a:endParaRPr lang="zh-TW" altLang="en-US" dirty="0"/>
                    </a:p>
                  </a:txBody>
                  <a:tcPr/>
                </a:tc>
                <a:tc>
                  <a:txBody>
                    <a:bodyPr/>
                    <a:lstStyle/>
                    <a:p>
                      <a:r>
                        <a:rPr lang="zh-TW" altLang="en-US" dirty="0"/>
                        <a:t>開始數字</a:t>
                      </a:r>
                    </a:p>
                  </a:txBody>
                  <a:tcPr/>
                </a:tc>
                <a:extLst>
                  <a:ext uri="{0D108BD9-81ED-4DB2-BD59-A6C34878D82A}">
                    <a16:rowId xmlns:a16="http://schemas.microsoft.com/office/drawing/2014/main" val="129309989"/>
                  </a:ext>
                </a:extLst>
              </a:tr>
              <a:tr h="370840">
                <a:tc>
                  <a:txBody>
                    <a:bodyPr/>
                    <a:lstStyle/>
                    <a:p>
                      <a:r>
                        <a:rPr lang="en-US" altLang="zh-TW" dirty="0"/>
                        <a:t>e</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結束數字</a:t>
                      </a:r>
                    </a:p>
                  </a:txBody>
                  <a:tcPr/>
                </a:tc>
                <a:extLst>
                  <a:ext uri="{0D108BD9-81ED-4DB2-BD59-A6C34878D82A}">
                    <a16:rowId xmlns:a16="http://schemas.microsoft.com/office/drawing/2014/main" val="3894845530"/>
                  </a:ext>
                </a:extLst>
              </a:tr>
              <a:tr h="370840">
                <a:tc>
                  <a:txBody>
                    <a:bodyPr/>
                    <a:lstStyle/>
                    <a:p>
                      <a:r>
                        <a:rPr lang="en-US" altLang="zh-TW" dirty="0" err="1"/>
                        <a:t>Max_ans</a:t>
                      </a:r>
                      <a:endParaRPr lang="zh-TW" altLang="en-US" dirty="0"/>
                    </a:p>
                  </a:txBody>
                  <a:tcPr/>
                </a:tc>
                <a:tc>
                  <a:txBody>
                    <a:bodyPr/>
                    <a:lstStyle/>
                    <a:p>
                      <a:r>
                        <a:rPr lang="zh-TW" altLang="en-US" dirty="0"/>
                        <a:t>最佳答案</a:t>
                      </a:r>
                      <a:endParaRPr lang="en-US" altLang="zh-TW" dirty="0"/>
                    </a:p>
                  </a:txBody>
                  <a:tcPr/>
                </a:tc>
                <a:extLst>
                  <a:ext uri="{0D108BD9-81ED-4DB2-BD59-A6C34878D82A}">
                    <a16:rowId xmlns:a16="http://schemas.microsoft.com/office/drawing/2014/main" val="1830035372"/>
                  </a:ext>
                </a:extLst>
              </a:tr>
              <a:tr h="370840">
                <a:tc>
                  <a:txBody>
                    <a:bodyPr/>
                    <a:lstStyle/>
                    <a:p>
                      <a:r>
                        <a:rPr lang="en-US" altLang="zh-TW" dirty="0" err="1"/>
                        <a:t>ans</a:t>
                      </a:r>
                      <a:endParaRPr lang="zh-TW" altLang="en-US" dirty="0"/>
                    </a:p>
                  </a:txBody>
                  <a:tcPr/>
                </a:tc>
                <a:tc>
                  <a:txBody>
                    <a:bodyPr/>
                    <a:lstStyle/>
                    <a:p>
                      <a:r>
                        <a:rPr lang="en-US" altLang="zh-TW" dirty="0" err="1"/>
                        <a:t>i</a:t>
                      </a:r>
                      <a:r>
                        <a:rPr lang="zh-TW" altLang="en-US" dirty="0"/>
                        <a:t>對應到的答案</a:t>
                      </a:r>
                    </a:p>
                  </a:txBody>
                  <a:tcPr/>
                </a:tc>
                <a:extLst>
                  <a:ext uri="{0D108BD9-81ED-4DB2-BD59-A6C34878D82A}">
                    <a16:rowId xmlns:a16="http://schemas.microsoft.com/office/drawing/2014/main" val="165608653"/>
                  </a:ext>
                </a:extLst>
              </a:tr>
              <a:tr h="370840">
                <a:tc>
                  <a:txBody>
                    <a:bodyPr/>
                    <a:lstStyle/>
                    <a:p>
                      <a:r>
                        <a:rPr lang="en-US" altLang="zh-TW" dirty="0"/>
                        <a:t>temp</a:t>
                      </a:r>
                      <a:endParaRPr lang="zh-TW" altLang="en-US" dirty="0"/>
                    </a:p>
                  </a:txBody>
                  <a:tcPr/>
                </a:tc>
                <a:tc>
                  <a:txBody>
                    <a:bodyPr/>
                    <a:lstStyle/>
                    <a:p>
                      <a:r>
                        <a:rPr lang="en-US" altLang="zh-TW" dirty="0" err="1"/>
                        <a:t>i</a:t>
                      </a:r>
                      <a:r>
                        <a:rPr lang="zh-TW" altLang="en-US" dirty="0"/>
                        <a:t>的替身</a:t>
                      </a:r>
                    </a:p>
                  </a:txBody>
                  <a:tcPr/>
                </a:tc>
                <a:extLst>
                  <a:ext uri="{0D108BD9-81ED-4DB2-BD59-A6C34878D82A}">
                    <a16:rowId xmlns:a16="http://schemas.microsoft.com/office/drawing/2014/main" val="716877600"/>
                  </a:ext>
                </a:extLst>
              </a:tr>
            </a:tbl>
          </a:graphicData>
        </a:graphic>
      </p:graphicFrame>
      <p:pic>
        <p:nvPicPr>
          <p:cNvPr id="4" name="圖片 3">
            <a:extLst>
              <a:ext uri="{FF2B5EF4-FFF2-40B4-BE49-F238E27FC236}">
                <a16:creationId xmlns:a16="http://schemas.microsoft.com/office/drawing/2014/main" id="{EEF99C7D-DDBB-3ACE-61ED-D50E4A206746}"/>
              </a:ext>
            </a:extLst>
          </p:cNvPr>
          <p:cNvPicPr>
            <a:picLocks noChangeAspect="1"/>
          </p:cNvPicPr>
          <p:nvPr/>
        </p:nvPicPr>
        <p:blipFill>
          <a:blip r:embed="rId2"/>
          <a:stretch>
            <a:fillRect/>
          </a:stretch>
        </p:blipFill>
        <p:spPr>
          <a:xfrm>
            <a:off x="5691188" y="385817"/>
            <a:ext cx="4838700" cy="3937000"/>
          </a:xfrm>
          <a:prstGeom prst="rect">
            <a:avLst/>
          </a:prstGeom>
        </p:spPr>
      </p:pic>
    </p:spTree>
    <p:extLst>
      <p:ext uri="{BB962C8B-B14F-4D97-AF65-F5344CB8AC3E}">
        <p14:creationId xmlns:p14="http://schemas.microsoft.com/office/powerpoint/2010/main" val="2377842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08CE72-1E16-E0AA-2FDE-26E337C8A1EE}"/>
              </a:ext>
            </a:extLst>
          </p:cNvPr>
          <p:cNvSpPr>
            <a:spLocks noGrp="1"/>
          </p:cNvSpPr>
          <p:nvPr>
            <p:ph type="title"/>
          </p:nvPr>
        </p:nvSpPr>
        <p:spPr/>
        <p:txBody>
          <a:bodyPr/>
          <a:lstStyle/>
          <a:p>
            <a:r>
              <a:rPr kumimoji="1" lang="zh-TW" altLang="en-US" dirty="0"/>
              <a:t>程式碼</a:t>
            </a:r>
          </a:p>
        </p:txBody>
      </p:sp>
      <p:sp>
        <p:nvSpPr>
          <p:cNvPr id="3" name="內容版面配置區 2">
            <a:extLst>
              <a:ext uri="{FF2B5EF4-FFF2-40B4-BE49-F238E27FC236}">
                <a16:creationId xmlns:a16="http://schemas.microsoft.com/office/drawing/2014/main" id="{375EB552-CF01-BDF4-A585-39F386D07699}"/>
              </a:ext>
            </a:extLst>
          </p:cNvPr>
          <p:cNvSpPr>
            <a:spLocks noGrp="1"/>
          </p:cNvSpPr>
          <p:nvPr>
            <p:ph idx="1"/>
          </p:nvPr>
        </p:nvSpPr>
        <p:spPr>
          <a:xfrm>
            <a:off x="838200" y="1825625"/>
            <a:ext cx="2945524" cy="528692"/>
          </a:xfrm>
        </p:spPr>
        <p:txBody>
          <a:bodyPr>
            <a:normAutofit/>
          </a:bodyPr>
          <a:lstStyle/>
          <a:p>
            <a:r>
              <a:rPr kumimoji="1" lang="en-US" altLang="zh-TW" dirty="0"/>
              <a:t>Step 3:</a:t>
            </a:r>
            <a:r>
              <a:rPr kumimoji="1" lang="zh-TW" altLang="en-US" dirty="0"/>
              <a:t>輸出正解</a:t>
            </a:r>
            <a:endParaRPr kumimoji="1" lang="en-US" altLang="zh-TW" dirty="0"/>
          </a:p>
          <a:p>
            <a:pPr marL="0" indent="0">
              <a:buNone/>
            </a:pPr>
            <a:endParaRPr kumimoji="1" lang="en-US" altLang="zh-TW" dirty="0"/>
          </a:p>
          <a:p>
            <a:endParaRPr kumimoji="1" lang="zh-TW" altLang="en-US" dirty="0"/>
          </a:p>
        </p:txBody>
      </p:sp>
      <p:graphicFrame>
        <p:nvGraphicFramePr>
          <p:cNvPr id="6" name="表格 6">
            <a:extLst>
              <a:ext uri="{FF2B5EF4-FFF2-40B4-BE49-F238E27FC236}">
                <a16:creationId xmlns:a16="http://schemas.microsoft.com/office/drawing/2014/main" id="{F61D0491-30FF-194C-2972-CE654F5AA79A}"/>
              </a:ext>
            </a:extLst>
          </p:cNvPr>
          <p:cNvGraphicFramePr>
            <a:graphicFrameLocks noGrp="1"/>
          </p:cNvGraphicFramePr>
          <p:nvPr>
            <p:extLst>
              <p:ext uri="{D42A27DB-BD31-4B8C-83A1-F6EECF244321}">
                <p14:modId xmlns:p14="http://schemas.microsoft.com/office/powerpoint/2010/main" val="1853472988"/>
              </p:ext>
            </p:extLst>
          </p:nvPr>
        </p:nvGraphicFramePr>
        <p:xfrm>
          <a:off x="665654" y="3200108"/>
          <a:ext cx="3033987" cy="2225040"/>
        </p:xfrm>
        <a:graphic>
          <a:graphicData uri="http://schemas.openxmlformats.org/drawingml/2006/table">
            <a:tbl>
              <a:tblPr firstRow="1" bandRow="1">
                <a:tableStyleId>{5C22544A-7EE6-4342-B048-85BDC9FD1C3A}</a:tableStyleId>
              </a:tblPr>
              <a:tblGrid>
                <a:gridCol w="1362843">
                  <a:extLst>
                    <a:ext uri="{9D8B030D-6E8A-4147-A177-3AD203B41FA5}">
                      <a16:colId xmlns:a16="http://schemas.microsoft.com/office/drawing/2014/main" val="2418069059"/>
                    </a:ext>
                  </a:extLst>
                </a:gridCol>
                <a:gridCol w="1671144">
                  <a:extLst>
                    <a:ext uri="{9D8B030D-6E8A-4147-A177-3AD203B41FA5}">
                      <a16:colId xmlns:a16="http://schemas.microsoft.com/office/drawing/2014/main" val="2448612621"/>
                    </a:ext>
                  </a:extLst>
                </a:gridCol>
              </a:tblGrid>
              <a:tr h="370840">
                <a:tc>
                  <a:txBody>
                    <a:bodyPr/>
                    <a:lstStyle/>
                    <a:p>
                      <a:r>
                        <a:rPr lang="zh-TW" altLang="en-US" dirty="0"/>
                        <a:t>已宣告變數</a:t>
                      </a:r>
                    </a:p>
                  </a:txBody>
                  <a:tcPr/>
                </a:tc>
                <a:tc>
                  <a:txBody>
                    <a:bodyPr/>
                    <a:lstStyle/>
                    <a:p>
                      <a:r>
                        <a:rPr lang="en-US" altLang="zh-TW" dirty="0"/>
                        <a:t>//</a:t>
                      </a:r>
                      <a:r>
                        <a:rPr lang="zh-TW" altLang="en-US" dirty="0"/>
                        <a:t>註解</a:t>
                      </a:r>
                    </a:p>
                  </a:txBody>
                  <a:tcPr/>
                </a:tc>
                <a:extLst>
                  <a:ext uri="{0D108BD9-81ED-4DB2-BD59-A6C34878D82A}">
                    <a16:rowId xmlns:a16="http://schemas.microsoft.com/office/drawing/2014/main" val="521329437"/>
                  </a:ext>
                </a:extLst>
              </a:tr>
              <a:tr h="370840">
                <a:tc>
                  <a:txBody>
                    <a:bodyPr/>
                    <a:lstStyle/>
                    <a:p>
                      <a:r>
                        <a:rPr lang="en-US" altLang="zh-TW" dirty="0"/>
                        <a:t>b</a:t>
                      </a:r>
                      <a:endParaRPr lang="zh-TW" altLang="en-US" dirty="0"/>
                    </a:p>
                  </a:txBody>
                  <a:tcPr/>
                </a:tc>
                <a:tc>
                  <a:txBody>
                    <a:bodyPr/>
                    <a:lstStyle/>
                    <a:p>
                      <a:r>
                        <a:rPr lang="zh-TW" altLang="en-US" dirty="0"/>
                        <a:t>開始數字</a:t>
                      </a:r>
                    </a:p>
                  </a:txBody>
                  <a:tcPr/>
                </a:tc>
                <a:extLst>
                  <a:ext uri="{0D108BD9-81ED-4DB2-BD59-A6C34878D82A}">
                    <a16:rowId xmlns:a16="http://schemas.microsoft.com/office/drawing/2014/main" val="129309989"/>
                  </a:ext>
                </a:extLst>
              </a:tr>
              <a:tr h="370840">
                <a:tc>
                  <a:txBody>
                    <a:bodyPr/>
                    <a:lstStyle/>
                    <a:p>
                      <a:r>
                        <a:rPr lang="en-US" altLang="zh-TW" dirty="0"/>
                        <a:t>e</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結束數字</a:t>
                      </a:r>
                    </a:p>
                  </a:txBody>
                  <a:tcPr/>
                </a:tc>
                <a:extLst>
                  <a:ext uri="{0D108BD9-81ED-4DB2-BD59-A6C34878D82A}">
                    <a16:rowId xmlns:a16="http://schemas.microsoft.com/office/drawing/2014/main" val="3894845530"/>
                  </a:ext>
                </a:extLst>
              </a:tr>
              <a:tr h="370840">
                <a:tc>
                  <a:txBody>
                    <a:bodyPr/>
                    <a:lstStyle/>
                    <a:p>
                      <a:r>
                        <a:rPr lang="en-US" altLang="zh-TW" dirty="0" err="1"/>
                        <a:t>Max_ans</a:t>
                      </a:r>
                      <a:endParaRPr lang="zh-TW" altLang="en-US" dirty="0"/>
                    </a:p>
                  </a:txBody>
                  <a:tcPr/>
                </a:tc>
                <a:tc>
                  <a:txBody>
                    <a:bodyPr/>
                    <a:lstStyle/>
                    <a:p>
                      <a:r>
                        <a:rPr lang="zh-TW" altLang="en-US" dirty="0"/>
                        <a:t>最佳答案</a:t>
                      </a:r>
                      <a:endParaRPr lang="en-US" altLang="zh-TW" dirty="0"/>
                    </a:p>
                  </a:txBody>
                  <a:tcPr/>
                </a:tc>
                <a:extLst>
                  <a:ext uri="{0D108BD9-81ED-4DB2-BD59-A6C34878D82A}">
                    <a16:rowId xmlns:a16="http://schemas.microsoft.com/office/drawing/2014/main" val="1830035372"/>
                  </a:ext>
                </a:extLst>
              </a:tr>
              <a:tr h="370840">
                <a:tc>
                  <a:txBody>
                    <a:bodyPr/>
                    <a:lstStyle/>
                    <a:p>
                      <a:r>
                        <a:rPr lang="en-US" altLang="zh-TW" dirty="0" err="1"/>
                        <a:t>ans</a:t>
                      </a:r>
                      <a:endParaRPr lang="zh-TW" altLang="en-US" dirty="0"/>
                    </a:p>
                  </a:txBody>
                  <a:tcPr/>
                </a:tc>
                <a:tc>
                  <a:txBody>
                    <a:bodyPr/>
                    <a:lstStyle/>
                    <a:p>
                      <a:r>
                        <a:rPr lang="en-US" altLang="zh-TW" dirty="0" err="1"/>
                        <a:t>i</a:t>
                      </a:r>
                      <a:r>
                        <a:rPr lang="zh-TW" altLang="en-US" dirty="0"/>
                        <a:t>對應到的答案</a:t>
                      </a:r>
                    </a:p>
                  </a:txBody>
                  <a:tcPr/>
                </a:tc>
                <a:extLst>
                  <a:ext uri="{0D108BD9-81ED-4DB2-BD59-A6C34878D82A}">
                    <a16:rowId xmlns:a16="http://schemas.microsoft.com/office/drawing/2014/main" val="165608653"/>
                  </a:ext>
                </a:extLst>
              </a:tr>
              <a:tr h="370840">
                <a:tc>
                  <a:txBody>
                    <a:bodyPr/>
                    <a:lstStyle/>
                    <a:p>
                      <a:r>
                        <a:rPr lang="en-US" altLang="zh-TW" dirty="0"/>
                        <a:t>temp</a:t>
                      </a:r>
                      <a:endParaRPr lang="zh-TW" altLang="en-US" dirty="0"/>
                    </a:p>
                  </a:txBody>
                  <a:tcPr/>
                </a:tc>
                <a:tc>
                  <a:txBody>
                    <a:bodyPr/>
                    <a:lstStyle/>
                    <a:p>
                      <a:r>
                        <a:rPr lang="en-US" altLang="zh-TW" dirty="0" err="1"/>
                        <a:t>i</a:t>
                      </a:r>
                      <a:r>
                        <a:rPr lang="zh-TW" altLang="en-US" dirty="0"/>
                        <a:t>的替身</a:t>
                      </a:r>
                    </a:p>
                  </a:txBody>
                  <a:tcPr/>
                </a:tc>
                <a:extLst>
                  <a:ext uri="{0D108BD9-81ED-4DB2-BD59-A6C34878D82A}">
                    <a16:rowId xmlns:a16="http://schemas.microsoft.com/office/drawing/2014/main" val="716877600"/>
                  </a:ext>
                </a:extLst>
              </a:tr>
            </a:tbl>
          </a:graphicData>
        </a:graphic>
      </p:graphicFrame>
      <p:pic>
        <p:nvPicPr>
          <p:cNvPr id="7" name="圖片 6">
            <a:extLst>
              <a:ext uri="{FF2B5EF4-FFF2-40B4-BE49-F238E27FC236}">
                <a16:creationId xmlns:a16="http://schemas.microsoft.com/office/drawing/2014/main" id="{056FF596-3237-CB5F-E782-0C1282E01E36}"/>
              </a:ext>
            </a:extLst>
          </p:cNvPr>
          <p:cNvPicPr>
            <a:picLocks noChangeAspect="1"/>
          </p:cNvPicPr>
          <p:nvPr/>
        </p:nvPicPr>
        <p:blipFill>
          <a:blip r:embed="rId2"/>
          <a:stretch>
            <a:fillRect/>
          </a:stretch>
        </p:blipFill>
        <p:spPr>
          <a:xfrm>
            <a:off x="5249862" y="1782762"/>
            <a:ext cx="5549900" cy="279400"/>
          </a:xfrm>
          <a:prstGeom prst="rect">
            <a:avLst/>
          </a:prstGeom>
        </p:spPr>
      </p:pic>
    </p:spTree>
    <p:extLst>
      <p:ext uri="{BB962C8B-B14F-4D97-AF65-F5344CB8AC3E}">
        <p14:creationId xmlns:p14="http://schemas.microsoft.com/office/powerpoint/2010/main" val="237537254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2878</TotalTime>
  <Words>601</Words>
  <Application>Microsoft Macintosh PowerPoint</Application>
  <PresentationFormat>寬螢幕</PresentationFormat>
  <Paragraphs>76</Paragraphs>
  <Slides>11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11</vt:i4>
      </vt:variant>
    </vt:vector>
  </HeadingPairs>
  <TitlesOfParts>
    <vt:vector size="17" baseType="lpstr">
      <vt:lpstr>新細明體</vt:lpstr>
      <vt:lpstr>Arial</vt:lpstr>
      <vt:lpstr>Calibri</vt:lpstr>
      <vt:lpstr>Calibri Light</vt:lpstr>
      <vt:lpstr>Helvetica Neue</vt:lpstr>
      <vt:lpstr>Office 佈景主題</vt:lpstr>
      <vt:lpstr>Uva100</vt:lpstr>
      <vt:lpstr>題目</vt:lpstr>
      <vt:lpstr>題目翻譯</vt:lpstr>
      <vt:lpstr>輸入與輸出</vt:lpstr>
      <vt:lpstr>範例測資</vt:lpstr>
      <vt:lpstr>測資解釋</vt:lpstr>
      <vt:lpstr>程式碼</vt:lpstr>
      <vt:lpstr>程式碼</vt:lpstr>
      <vt:lpstr>程式碼</vt:lpstr>
      <vt:lpstr>完整程式碼</vt:lpstr>
      <vt:lpstr>資料來源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Uva100</dc:title>
  <dc:creator>eric93522@gmail.com</dc:creator>
  <cp:lastModifiedBy>咏帟 田</cp:lastModifiedBy>
  <cp:revision>4</cp:revision>
  <dcterms:created xsi:type="dcterms:W3CDTF">2023-07-01T06:45:09Z</dcterms:created>
  <dcterms:modified xsi:type="dcterms:W3CDTF">2023-07-03T16:11:36Z</dcterms:modified>
</cp:coreProperties>
</file>