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6" r:id="rId4"/>
    <p:sldId id="277" r:id="rId5"/>
    <p:sldId id="259" r:id="rId6"/>
    <p:sldId id="278" r:id="rId7"/>
    <p:sldId id="260" r:id="rId8"/>
    <p:sldId id="261" r:id="rId9"/>
    <p:sldId id="273" r:id="rId10"/>
    <p:sldId id="274" r:id="rId11"/>
    <p:sldId id="263" r:id="rId12"/>
    <p:sldId id="264" r:id="rId13"/>
    <p:sldId id="267" r:id="rId14"/>
    <p:sldId id="268" r:id="rId15"/>
    <p:sldId id="269"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varScale="1">
        <p:scale>
          <a:sx n="90" d="100"/>
          <a:sy n="90" d="100"/>
        </p:scale>
        <p:origin x="232"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3C1CCC-BA5E-2B10-ADFC-7A0CB1BF521F}"/>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9245E0FC-52FD-9C21-6236-27FE82963A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099EB390-FD67-5CC0-2A18-4DA4C7942271}"/>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6E398755-C258-2BFF-39AA-4A0C8716A06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3B639EE-05C3-96FD-6D03-E2AF8250CDAD}"/>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17660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0D0AC4-3DAA-C8EE-BB64-DB44BD60CF40}"/>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81426A5-5B8B-7C5C-8119-DB1518420557}"/>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7882ACB-CEB6-ABDD-6FA0-AAD45D874D7A}"/>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12A87C2B-5612-F57A-8DA3-4C764984E7B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3428C7E-148B-5765-2EF8-4973FF8C9C1E}"/>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173317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075DAC4-2EC7-B852-D927-80CBC775D318}"/>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D2EAA726-D537-CE37-66C8-365513733C2A}"/>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13258FA-FC48-0EB9-FF6E-06FB4101039A}"/>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650997BD-0598-532B-FFAF-5106E00E74D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41496B-FD3B-271E-46E2-735780C5DA5A}"/>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398952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3F5270-AC3E-E167-D0B1-FFFC9B9A3D8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C821007-21AF-9E59-362E-4523D359B59D}"/>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1C5C586-F27E-3837-7C2F-CC766275B40C}"/>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6C587D95-A6E5-F68F-EED0-80C11ED3A28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EE7E760-63FB-677F-79AF-A562912A0326}"/>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141726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8E184F-9DA7-5106-295D-EEDB55CFCEC9}"/>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210480D-9838-D7CA-42DE-EFDC64016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8E62E10C-5B8B-9984-A84B-7AAA72D54B9F}"/>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28114EAD-954B-E355-600E-3ABCF5F1547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D98A516-7AB5-C45A-0BDF-D6CD609C94D6}"/>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316424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AB47C9-13E1-CF04-FEA1-F41F9F8EF6F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BB1B6E3-5F9E-C9CF-48C5-5D0919764A12}"/>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39F66937-8E51-FDAA-4A41-7034198DC672}"/>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37B985DF-B74E-F34B-CDB4-79A4BC995973}"/>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6" name="頁尾版面配置區 5">
            <a:extLst>
              <a:ext uri="{FF2B5EF4-FFF2-40B4-BE49-F238E27FC236}">
                <a16:creationId xmlns:a16="http://schemas.microsoft.com/office/drawing/2014/main" id="{C337E35D-1AE7-8164-7A68-F3C2D7B8A53C}"/>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89773087-5DBD-2EBB-6866-01AF779319D8}"/>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257772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0C755-E784-BFC9-4DBF-2072C5577967}"/>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D631DF4-0E5E-8F71-9D64-CEAACA1F1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F2E3F274-4505-C85C-9D45-A82F9CDDCD96}"/>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E4E9DC02-E193-F2A3-AF25-4119F985E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1CFDDDC4-1E38-D7F8-A335-8B36E2C51348}"/>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35B21ADA-E3A8-C7E1-E9CB-B8FE16FD5AA2}"/>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8" name="頁尾版面配置區 7">
            <a:extLst>
              <a:ext uri="{FF2B5EF4-FFF2-40B4-BE49-F238E27FC236}">
                <a16:creationId xmlns:a16="http://schemas.microsoft.com/office/drawing/2014/main" id="{5A0FBB3D-F888-6489-8213-78C4A829E764}"/>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734B0ADC-CC0B-163A-63F8-8BA50C512386}"/>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4581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331D1A-A139-57E2-49B0-8D5013E048F7}"/>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8B9794D2-9C36-4A08-60AD-0D68C3BD0FB2}"/>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4" name="頁尾版面配置區 3">
            <a:extLst>
              <a:ext uri="{FF2B5EF4-FFF2-40B4-BE49-F238E27FC236}">
                <a16:creationId xmlns:a16="http://schemas.microsoft.com/office/drawing/2014/main" id="{FBD5C83E-E317-90C1-28C2-BB7DAC7FB992}"/>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F800C29-50D3-5D9D-F1AD-3F9B0270BF0B}"/>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227813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CE5C172-6E09-9EBF-C4BA-FCF88E2F85B0}"/>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3" name="頁尾版面配置區 2">
            <a:extLst>
              <a:ext uri="{FF2B5EF4-FFF2-40B4-BE49-F238E27FC236}">
                <a16:creationId xmlns:a16="http://schemas.microsoft.com/office/drawing/2014/main" id="{699DE9A6-A17F-6391-C29B-BCF0A2B687DD}"/>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D70D14C2-DA20-12E4-8881-2758434CD2C6}"/>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107453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22FDEE-EC59-45BE-760C-F1CC11E79035}"/>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1894ED2-4591-A5D7-AEFA-2E5D32728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293128FA-194F-F3D6-7367-E089FFE08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9B27D87-0DF2-664D-FB06-F8BF5B9FC16B}"/>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6" name="頁尾版面配置區 5">
            <a:extLst>
              <a:ext uri="{FF2B5EF4-FFF2-40B4-BE49-F238E27FC236}">
                <a16:creationId xmlns:a16="http://schemas.microsoft.com/office/drawing/2014/main" id="{42D220FF-AEE8-8050-4E19-0404E16D08E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9CC2540-8073-F90B-D371-DE5B8335737A}"/>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72796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AF4968-ECD0-DBD5-CE89-FD0020FFF3B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A0B88C4-3341-A297-8CC3-BF6EF85E9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2E70381E-1129-A06D-F82B-EDE966C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A281CD16-FB90-D8A8-608B-DBF7C0E42231}"/>
              </a:ext>
            </a:extLst>
          </p:cNvPr>
          <p:cNvSpPr>
            <a:spLocks noGrp="1"/>
          </p:cNvSpPr>
          <p:nvPr>
            <p:ph type="dt" sz="half" idx="10"/>
          </p:nvPr>
        </p:nvSpPr>
        <p:spPr/>
        <p:txBody>
          <a:bodyPr/>
          <a:lstStyle/>
          <a:p>
            <a:fld id="{F49A0E10-1DC1-904A-B8AA-002D923EF119}" type="datetimeFigureOut">
              <a:rPr kumimoji="1" lang="zh-TW" altLang="en-US" smtClean="0"/>
              <a:t>2023/7/5</a:t>
            </a:fld>
            <a:endParaRPr kumimoji="1" lang="zh-TW" altLang="en-US"/>
          </a:p>
        </p:txBody>
      </p:sp>
      <p:sp>
        <p:nvSpPr>
          <p:cNvPr id="6" name="頁尾版面配置區 5">
            <a:extLst>
              <a:ext uri="{FF2B5EF4-FFF2-40B4-BE49-F238E27FC236}">
                <a16:creationId xmlns:a16="http://schemas.microsoft.com/office/drawing/2014/main" id="{4835CFAD-9C23-FC85-B174-30E2BB717A2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2931F65-BCD1-809F-B122-80C955334F64}"/>
              </a:ext>
            </a:extLst>
          </p:cNvPr>
          <p:cNvSpPr>
            <a:spLocks noGrp="1"/>
          </p:cNvSpPr>
          <p:nvPr>
            <p:ph type="sldNum" sz="quarter" idx="12"/>
          </p:nvPr>
        </p:nvSpPr>
        <p:spPr/>
        <p:txBody>
          <a:body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24932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65A98E3-F793-027A-31FB-96E293EAB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A901E8F-4CE2-312E-905C-C82E277C6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4170AE9-102A-C464-6F12-CE228FAFE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A0E10-1DC1-904A-B8AA-002D923EF119}"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A8C1829E-99ED-2D66-6790-BCB645342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356EA4F9-CB10-13FE-C0AF-CEDB11179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4265B-B5A9-6C42-A0DE-22E382AE94B4}" type="slidenum">
              <a:rPr kumimoji="1" lang="zh-TW" altLang="en-US" smtClean="0"/>
              <a:t>‹#›</a:t>
            </a:fld>
            <a:endParaRPr kumimoji="1" lang="zh-TW" altLang="en-US"/>
          </a:p>
        </p:txBody>
      </p:sp>
    </p:spTree>
    <p:extLst>
      <p:ext uri="{BB962C8B-B14F-4D97-AF65-F5344CB8AC3E}">
        <p14:creationId xmlns:p14="http://schemas.microsoft.com/office/powerpoint/2010/main" val="1529441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vjudge.net/problem/UVA-1017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AF1E6A-6C5B-992C-B7A7-9EDCF4457D69}"/>
              </a:ext>
            </a:extLst>
          </p:cNvPr>
          <p:cNvSpPr>
            <a:spLocks noGrp="1"/>
          </p:cNvSpPr>
          <p:nvPr>
            <p:ph type="ctrTitle"/>
          </p:nvPr>
        </p:nvSpPr>
        <p:spPr>
          <a:xfrm>
            <a:off x="1524000" y="2895600"/>
            <a:ext cx="9144000" cy="1066800"/>
          </a:xfrm>
        </p:spPr>
        <p:txBody>
          <a:bodyPr/>
          <a:lstStyle/>
          <a:p>
            <a:r>
              <a:rPr kumimoji="1" lang="en-US" altLang="zh-TW" dirty="0"/>
              <a:t>Uva10170</a:t>
            </a:r>
            <a:endParaRPr kumimoji="1" lang="zh-TW" altLang="en-US" dirty="0"/>
          </a:p>
        </p:txBody>
      </p:sp>
    </p:spTree>
    <p:extLst>
      <p:ext uri="{BB962C8B-B14F-4D97-AF65-F5344CB8AC3E}">
        <p14:creationId xmlns:p14="http://schemas.microsoft.com/office/powerpoint/2010/main" val="41798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第三筆範例測資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701564" y="1690688"/>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400" dirty="0">
                <a:latin typeface="+mn-ea"/>
              </a:rPr>
              <a:t>輸入：</a:t>
            </a:r>
            <a:endParaRPr kumimoji="1" lang="en-US" altLang="zh-TW" sz="2400" dirty="0">
              <a:latin typeface="+mn-ea"/>
            </a:endParaRPr>
          </a:p>
          <a:p>
            <a:pPr marL="0" indent="0">
              <a:buNone/>
            </a:pPr>
            <a:r>
              <a:rPr lang="en-US" altLang="zh-TW" sz="2400" dirty="0"/>
              <a:t>3 14</a:t>
            </a:r>
          </a:p>
          <a:p>
            <a:pPr marL="0" indent="0">
              <a:buFont typeface="Arial" panose="020B0604020202020204" pitchFamily="34" charset="0"/>
              <a:buNone/>
            </a:pPr>
            <a:endParaRPr kumimoji="1" lang="en-US" altLang="zh-TW" sz="2400" dirty="0"/>
          </a:p>
          <a:p>
            <a:pPr marL="0" indent="0">
              <a:buFont typeface="Arial" panose="020B0604020202020204" pitchFamily="34" charset="0"/>
              <a:buNone/>
            </a:pPr>
            <a:endParaRPr lang="en-US" altLang="zh-TW" sz="24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249211" y="1690688"/>
            <a:ext cx="4109547" cy="1569660"/>
          </a:xfrm>
          <a:prstGeom prst="rect">
            <a:avLst/>
          </a:prstGeom>
          <a:noFill/>
        </p:spPr>
        <p:txBody>
          <a:bodyPr wrap="square" rtlCol="0">
            <a:spAutoFit/>
          </a:bodyPr>
          <a:lstStyle/>
          <a:p>
            <a:r>
              <a:rPr kumimoji="1" lang="zh-TW" altLang="en-US" sz="2400" dirty="0">
                <a:latin typeface="+mn-ea"/>
              </a:rPr>
              <a:t>輸出：</a:t>
            </a:r>
            <a:endParaRPr kumimoji="1" lang="en-US" altLang="zh-TW" sz="2400" dirty="0">
              <a:latin typeface="+mn-ea"/>
            </a:endParaRPr>
          </a:p>
          <a:p>
            <a:r>
              <a:rPr kumimoji="1" lang="en-US" altLang="zh-TW" sz="2400" dirty="0">
                <a:latin typeface="+mn-ea"/>
              </a:rPr>
              <a:t>6</a:t>
            </a:r>
          </a:p>
          <a:p>
            <a:r>
              <a:rPr lang="en-US" altLang="zh-TW" sz="2400" dirty="0"/>
              <a:t> </a:t>
            </a:r>
          </a:p>
          <a:p>
            <a:endParaRPr lang="en-US" altLang="zh-TW" sz="2400" dirty="0"/>
          </a:p>
        </p:txBody>
      </p:sp>
    </p:spTree>
    <p:extLst>
      <p:ext uri="{BB962C8B-B14F-4D97-AF65-F5344CB8AC3E}">
        <p14:creationId xmlns:p14="http://schemas.microsoft.com/office/powerpoint/2010/main" val="13483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lstStyle/>
          <a:p>
            <a:r>
              <a:rPr kumimoji="1" lang="en-US" altLang="zh-TW" dirty="0"/>
              <a:t>Step 1:</a:t>
            </a:r>
            <a:r>
              <a:rPr kumimoji="1" lang="zh-TW" altLang="en-US" dirty="0"/>
              <a:t>輸入測資</a:t>
            </a: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2616896120"/>
              </p:ext>
            </p:extLst>
          </p:nvPr>
        </p:nvGraphicFramePr>
        <p:xfrm>
          <a:off x="665654" y="3200108"/>
          <a:ext cx="3033987" cy="249428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s</a:t>
                      </a:r>
                      <a:endParaRPr lang="zh-TW" altLang="en-US" dirty="0"/>
                    </a:p>
                  </a:txBody>
                  <a:tcPr/>
                </a:tc>
                <a:tc>
                  <a:txBody>
                    <a:bodyPr/>
                    <a:lstStyle/>
                    <a:p>
                      <a:r>
                        <a:rPr lang="zh-TW" altLang="en-US" sz="1800" b="0" i="0" kern="1200" dirty="0">
                          <a:solidFill>
                            <a:schemeClr val="dk1"/>
                          </a:solidFill>
                          <a:effectLst/>
                          <a:latin typeface="+mn-lt"/>
                          <a:ea typeface="+mn-ea"/>
                          <a:cs typeface="+mn-cs"/>
                        </a:rPr>
                        <a:t>第一組旅行團人數</a:t>
                      </a:r>
                      <a:endParaRPr lang="zh-TW" altLang="en-US" dirty="0"/>
                    </a:p>
                  </a:txBody>
                  <a:tcPr/>
                </a:tc>
                <a:extLst>
                  <a:ext uri="{0D108BD9-81ED-4DB2-BD59-A6C34878D82A}">
                    <a16:rowId xmlns:a16="http://schemas.microsoft.com/office/drawing/2014/main" val="129309989"/>
                  </a:ext>
                </a:extLst>
              </a:tr>
              <a:tr h="370840">
                <a:tc>
                  <a:txBody>
                    <a:bodyPr/>
                    <a:lstStyle/>
                    <a:p>
                      <a:r>
                        <a:rPr lang="en-US" altLang="zh-TW" dirty="0"/>
                        <a:t>d</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kern="1200" dirty="0">
                          <a:solidFill>
                            <a:schemeClr val="dk1"/>
                          </a:solidFill>
                          <a:effectLst/>
                          <a:latin typeface="+mn-lt"/>
                          <a:ea typeface="+mn-ea"/>
                          <a:cs typeface="+mn-cs"/>
                        </a:rPr>
                        <a:t>第</a:t>
                      </a:r>
                      <a:r>
                        <a:rPr lang="en-US" altLang="zh-TW" sz="1800" b="0" i="0" kern="1200" dirty="0">
                          <a:solidFill>
                            <a:schemeClr val="dk1"/>
                          </a:solidFill>
                          <a:effectLst/>
                          <a:latin typeface="+mn-lt"/>
                          <a:ea typeface="+mn-ea"/>
                          <a:cs typeface="+mn-cs"/>
                        </a:rPr>
                        <a:t>D</a:t>
                      </a:r>
                      <a:r>
                        <a:rPr lang="zh-TW" altLang="en-US" sz="1800" b="0" i="0" kern="1200" dirty="0">
                          <a:solidFill>
                            <a:schemeClr val="dk1"/>
                          </a:solidFill>
                          <a:effectLst/>
                          <a:latin typeface="+mn-lt"/>
                          <a:ea typeface="+mn-ea"/>
                          <a:cs typeface="+mn-cs"/>
                        </a:rPr>
                        <a:t>天</a:t>
                      </a:r>
                      <a:endParaRPr lang="zh-TW" altLang="en-US" dirty="0"/>
                    </a:p>
                  </a:txBody>
                  <a:tcPr/>
                </a:tc>
                <a:extLst>
                  <a:ext uri="{0D108BD9-81ED-4DB2-BD59-A6C34878D82A}">
                    <a16:rowId xmlns:a16="http://schemas.microsoft.com/office/drawing/2014/main" val="3894845530"/>
                  </a:ext>
                </a:extLst>
              </a:tr>
              <a:tr h="370840">
                <a:tc>
                  <a:txBody>
                    <a:bodyPr/>
                    <a:lstStyle/>
                    <a:p>
                      <a:endParaRPr lang="zh-TW" altLang="en-US" dirty="0"/>
                    </a:p>
                  </a:txBody>
                  <a:tcPr/>
                </a:tc>
                <a:tc>
                  <a:txBody>
                    <a:bodyPr/>
                    <a:lstStyle/>
                    <a:p>
                      <a:endParaRPr lang="en-US" altLang="zh-TW" dirty="0"/>
                    </a:p>
                  </a:txBody>
                  <a:tcPr/>
                </a:tc>
                <a:extLst>
                  <a:ext uri="{0D108BD9-81ED-4DB2-BD59-A6C34878D82A}">
                    <a16:rowId xmlns:a16="http://schemas.microsoft.com/office/drawing/2014/main" val="1830035372"/>
                  </a:ext>
                </a:extLst>
              </a:tr>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7" name="圖片 6" descr="一張含有 字型, 文字, 螢幕擷取畫面, 圖形 的圖片&#10;&#10;自動產生的描述">
            <a:extLst>
              <a:ext uri="{FF2B5EF4-FFF2-40B4-BE49-F238E27FC236}">
                <a16:creationId xmlns:a16="http://schemas.microsoft.com/office/drawing/2014/main" id="{3AD0F861-DF0D-4ED5-BBBB-BA7D1B99915B}"/>
              </a:ext>
            </a:extLst>
          </p:cNvPr>
          <p:cNvPicPr>
            <a:picLocks noChangeAspect="1"/>
          </p:cNvPicPr>
          <p:nvPr/>
        </p:nvPicPr>
        <p:blipFill>
          <a:blip r:embed="rId2"/>
          <a:stretch>
            <a:fillRect/>
          </a:stretch>
        </p:blipFill>
        <p:spPr>
          <a:xfrm>
            <a:off x="5034839" y="1825625"/>
            <a:ext cx="3975100" cy="749300"/>
          </a:xfrm>
          <a:prstGeom prst="rect">
            <a:avLst/>
          </a:prstGeom>
        </p:spPr>
      </p:pic>
    </p:spTree>
    <p:extLst>
      <p:ext uri="{BB962C8B-B14F-4D97-AF65-F5344CB8AC3E}">
        <p14:creationId xmlns:p14="http://schemas.microsoft.com/office/powerpoint/2010/main" val="209997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3176752" cy="528692"/>
          </a:xfrm>
        </p:spPr>
        <p:txBody>
          <a:bodyPr>
            <a:normAutofit/>
          </a:bodyPr>
          <a:lstStyle/>
          <a:p>
            <a:r>
              <a:rPr kumimoji="1" lang="en-US" altLang="zh-TW" dirty="0"/>
              <a:t>Step 2:</a:t>
            </a:r>
            <a:r>
              <a:rPr kumimoji="1" lang="zh-TW" altLang="en-US" dirty="0"/>
              <a:t>實際模擬</a:t>
            </a:r>
            <a:endParaRPr kumimoji="1" lang="en-US" altLang="zh-TW" dirty="0"/>
          </a:p>
          <a:p>
            <a:pPr marL="0" indent="0">
              <a:buNone/>
            </a:pPr>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2289401855"/>
              </p:ext>
            </p:extLst>
          </p:nvPr>
        </p:nvGraphicFramePr>
        <p:xfrm>
          <a:off x="665654" y="3200108"/>
          <a:ext cx="3033987" cy="276352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s</a:t>
                      </a:r>
                      <a:endParaRPr lang="zh-TW" altLang="en-US" dirty="0"/>
                    </a:p>
                  </a:txBody>
                  <a:tcPr/>
                </a:tc>
                <a:tc>
                  <a:txBody>
                    <a:bodyPr/>
                    <a:lstStyle/>
                    <a:p>
                      <a:r>
                        <a:rPr lang="zh-TW" altLang="en-US" sz="1800" b="0" i="0" kern="1200" dirty="0">
                          <a:solidFill>
                            <a:schemeClr val="dk1"/>
                          </a:solidFill>
                          <a:effectLst/>
                          <a:latin typeface="+mn-lt"/>
                          <a:ea typeface="+mn-ea"/>
                          <a:cs typeface="+mn-cs"/>
                        </a:rPr>
                        <a:t>第一組旅行團人數</a:t>
                      </a:r>
                      <a:endParaRPr lang="zh-TW" altLang="en-US" dirty="0"/>
                    </a:p>
                  </a:txBody>
                  <a:tcPr/>
                </a:tc>
                <a:extLst>
                  <a:ext uri="{0D108BD9-81ED-4DB2-BD59-A6C34878D82A}">
                    <a16:rowId xmlns:a16="http://schemas.microsoft.com/office/drawing/2014/main" val="129309989"/>
                  </a:ext>
                </a:extLst>
              </a:tr>
              <a:tr h="370840">
                <a:tc>
                  <a:txBody>
                    <a:bodyPr/>
                    <a:lstStyle/>
                    <a:p>
                      <a:r>
                        <a:rPr lang="en-US" altLang="zh-TW" dirty="0"/>
                        <a:t>d</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kern="1200" dirty="0">
                          <a:solidFill>
                            <a:schemeClr val="dk1"/>
                          </a:solidFill>
                          <a:effectLst/>
                          <a:latin typeface="+mn-lt"/>
                          <a:ea typeface="+mn-ea"/>
                          <a:cs typeface="+mn-cs"/>
                        </a:rPr>
                        <a:t>第</a:t>
                      </a:r>
                      <a:r>
                        <a:rPr lang="en-US" altLang="zh-TW" sz="1800" b="0" i="0" kern="1200" dirty="0">
                          <a:solidFill>
                            <a:schemeClr val="dk1"/>
                          </a:solidFill>
                          <a:effectLst/>
                          <a:latin typeface="+mn-lt"/>
                          <a:ea typeface="+mn-ea"/>
                          <a:cs typeface="+mn-cs"/>
                        </a:rPr>
                        <a:t>D</a:t>
                      </a:r>
                      <a:r>
                        <a:rPr lang="zh-TW" altLang="en-US" sz="1800" b="0" i="0" kern="1200" dirty="0">
                          <a:solidFill>
                            <a:schemeClr val="dk1"/>
                          </a:solidFill>
                          <a:effectLst/>
                          <a:latin typeface="+mn-lt"/>
                          <a:ea typeface="+mn-ea"/>
                          <a:cs typeface="+mn-cs"/>
                        </a:rPr>
                        <a:t>天</a:t>
                      </a:r>
                      <a:endParaRPr lang="zh-TW" altLang="en-US" dirty="0"/>
                    </a:p>
                  </a:txBody>
                  <a:tcPr/>
                </a:tc>
                <a:extLst>
                  <a:ext uri="{0D108BD9-81ED-4DB2-BD59-A6C34878D82A}">
                    <a16:rowId xmlns:a16="http://schemas.microsoft.com/office/drawing/2014/main" val="3894845530"/>
                  </a:ext>
                </a:extLst>
              </a:tr>
              <a:tr h="370840">
                <a:tc>
                  <a:txBody>
                    <a:bodyPr/>
                    <a:lstStyle/>
                    <a:p>
                      <a:r>
                        <a:rPr lang="en-US" altLang="zh-TW" dirty="0"/>
                        <a:t>total</a:t>
                      </a:r>
                      <a:endParaRPr lang="zh-TW" altLang="en-US" dirty="0"/>
                    </a:p>
                  </a:txBody>
                  <a:tcPr/>
                </a:tc>
                <a:tc>
                  <a:txBody>
                    <a:bodyPr/>
                    <a:lstStyle/>
                    <a:p>
                      <a:r>
                        <a:rPr lang="zh-TW" altLang="en-US" dirty="0"/>
                        <a:t>第</a:t>
                      </a:r>
                      <a:r>
                        <a:rPr lang="en-US" altLang="zh-TW" dirty="0"/>
                        <a:t>s</a:t>
                      </a:r>
                      <a:r>
                        <a:rPr lang="zh-TW" altLang="en-US" dirty="0"/>
                        <a:t>組入住會到第幾天</a:t>
                      </a:r>
                      <a:endParaRPr lang="en-US" altLang="zh-TW" dirty="0"/>
                    </a:p>
                  </a:txBody>
                  <a:tcPr/>
                </a:tc>
                <a:extLst>
                  <a:ext uri="{0D108BD9-81ED-4DB2-BD59-A6C34878D82A}">
                    <a16:rowId xmlns:a16="http://schemas.microsoft.com/office/drawing/2014/main" val="1830035372"/>
                  </a:ext>
                </a:extLst>
              </a:tr>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5" name="圖片 4" descr="一張含有 文字, 字型, 螢幕擷取畫面, 圖形 的圖片&#10;&#10;自動產生的描述">
            <a:extLst>
              <a:ext uri="{FF2B5EF4-FFF2-40B4-BE49-F238E27FC236}">
                <a16:creationId xmlns:a16="http://schemas.microsoft.com/office/drawing/2014/main" id="{B11C70DF-3B30-5046-E5A0-C63F24C02E67}"/>
              </a:ext>
            </a:extLst>
          </p:cNvPr>
          <p:cNvPicPr>
            <a:picLocks noChangeAspect="1"/>
          </p:cNvPicPr>
          <p:nvPr/>
        </p:nvPicPr>
        <p:blipFill>
          <a:blip r:embed="rId2"/>
          <a:stretch>
            <a:fillRect/>
          </a:stretch>
        </p:blipFill>
        <p:spPr>
          <a:xfrm>
            <a:off x="5240337" y="1827267"/>
            <a:ext cx="5168900" cy="1054100"/>
          </a:xfrm>
          <a:prstGeom prst="rect">
            <a:avLst/>
          </a:prstGeom>
        </p:spPr>
      </p:pic>
    </p:spTree>
    <p:extLst>
      <p:ext uri="{BB962C8B-B14F-4D97-AF65-F5344CB8AC3E}">
        <p14:creationId xmlns:p14="http://schemas.microsoft.com/office/powerpoint/2010/main" val="237784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a:bodyPr>
          <a:lstStyle/>
          <a:p>
            <a:r>
              <a:rPr kumimoji="1" lang="en-US" altLang="zh-TW" dirty="0"/>
              <a:t>Step 3:</a:t>
            </a:r>
            <a:r>
              <a:rPr kumimoji="1" lang="zh-TW" altLang="en-US" dirty="0"/>
              <a:t>輸出答案</a:t>
            </a:r>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1544838537"/>
              </p:ext>
            </p:extLst>
          </p:nvPr>
        </p:nvGraphicFramePr>
        <p:xfrm>
          <a:off x="665654" y="3200108"/>
          <a:ext cx="3033987" cy="276352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s</a:t>
                      </a:r>
                      <a:endParaRPr lang="zh-TW" altLang="en-US" dirty="0"/>
                    </a:p>
                  </a:txBody>
                  <a:tcPr/>
                </a:tc>
                <a:tc>
                  <a:txBody>
                    <a:bodyPr/>
                    <a:lstStyle/>
                    <a:p>
                      <a:r>
                        <a:rPr lang="zh-TW" altLang="en-US" sz="1800" b="0" i="0" kern="1200" dirty="0">
                          <a:solidFill>
                            <a:schemeClr val="dk1"/>
                          </a:solidFill>
                          <a:effectLst/>
                          <a:latin typeface="+mn-lt"/>
                          <a:ea typeface="+mn-ea"/>
                          <a:cs typeface="+mn-cs"/>
                        </a:rPr>
                        <a:t>第一組旅行團人數</a:t>
                      </a:r>
                      <a:endParaRPr lang="zh-TW" altLang="en-US" dirty="0"/>
                    </a:p>
                  </a:txBody>
                  <a:tcPr/>
                </a:tc>
                <a:extLst>
                  <a:ext uri="{0D108BD9-81ED-4DB2-BD59-A6C34878D82A}">
                    <a16:rowId xmlns:a16="http://schemas.microsoft.com/office/drawing/2014/main" val="129309989"/>
                  </a:ext>
                </a:extLst>
              </a:tr>
              <a:tr h="370840">
                <a:tc>
                  <a:txBody>
                    <a:bodyPr/>
                    <a:lstStyle/>
                    <a:p>
                      <a:r>
                        <a:rPr lang="en-US" altLang="zh-TW" dirty="0"/>
                        <a:t>d</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kern="1200" dirty="0">
                          <a:solidFill>
                            <a:schemeClr val="dk1"/>
                          </a:solidFill>
                          <a:effectLst/>
                          <a:latin typeface="+mn-lt"/>
                          <a:ea typeface="+mn-ea"/>
                          <a:cs typeface="+mn-cs"/>
                        </a:rPr>
                        <a:t>第</a:t>
                      </a:r>
                      <a:r>
                        <a:rPr lang="en-US" altLang="zh-TW" sz="1800" b="0" i="0" kern="1200" dirty="0">
                          <a:solidFill>
                            <a:schemeClr val="dk1"/>
                          </a:solidFill>
                          <a:effectLst/>
                          <a:latin typeface="+mn-lt"/>
                          <a:ea typeface="+mn-ea"/>
                          <a:cs typeface="+mn-cs"/>
                        </a:rPr>
                        <a:t>D</a:t>
                      </a:r>
                      <a:r>
                        <a:rPr lang="zh-TW" altLang="en-US" sz="1800" b="0" i="0" kern="1200" dirty="0">
                          <a:solidFill>
                            <a:schemeClr val="dk1"/>
                          </a:solidFill>
                          <a:effectLst/>
                          <a:latin typeface="+mn-lt"/>
                          <a:ea typeface="+mn-ea"/>
                          <a:cs typeface="+mn-cs"/>
                        </a:rPr>
                        <a:t>天</a:t>
                      </a:r>
                      <a:endParaRPr lang="zh-TW" altLang="en-US" dirty="0"/>
                    </a:p>
                  </a:txBody>
                  <a:tcPr/>
                </a:tc>
                <a:extLst>
                  <a:ext uri="{0D108BD9-81ED-4DB2-BD59-A6C34878D82A}">
                    <a16:rowId xmlns:a16="http://schemas.microsoft.com/office/drawing/2014/main" val="3894845530"/>
                  </a:ext>
                </a:extLst>
              </a:tr>
              <a:tr h="370840">
                <a:tc>
                  <a:txBody>
                    <a:bodyPr/>
                    <a:lstStyle/>
                    <a:p>
                      <a:r>
                        <a:rPr lang="en-US" altLang="zh-TW" dirty="0"/>
                        <a:t>total</a:t>
                      </a:r>
                      <a:endParaRPr lang="zh-TW" altLang="en-US" dirty="0"/>
                    </a:p>
                  </a:txBody>
                  <a:tcPr/>
                </a:tc>
                <a:tc>
                  <a:txBody>
                    <a:bodyPr/>
                    <a:lstStyle/>
                    <a:p>
                      <a:r>
                        <a:rPr lang="zh-TW" altLang="en-US" dirty="0"/>
                        <a:t>第</a:t>
                      </a:r>
                      <a:r>
                        <a:rPr lang="en-US" altLang="zh-TW" dirty="0"/>
                        <a:t>s</a:t>
                      </a:r>
                      <a:r>
                        <a:rPr lang="zh-TW" altLang="en-US" dirty="0"/>
                        <a:t>組入住會到第幾天</a:t>
                      </a:r>
                      <a:endParaRPr lang="en-US" altLang="zh-TW" dirty="0"/>
                    </a:p>
                  </a:txBody>
                  <a:tcPr/>
                </a:tc>
                <a:extLst>
                  <a:ext uri="{0D108BD9-81ED-4DB2-BD59-A6C34878D82A}">
                    <a16:rowId xmlns:a16="http://schemas.microsoft.com/office/drawing/2014/main" val="1830035372"/>
                  </a:ext>
                </a:extLst>
              </a:tr>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5" name="圖片 4">
            <a:extLst>
              <a:ext uri="{FF2B5EF4-FFF2-40B4-BE49-F238E27FC236}">
                <a16:creationId xmlns:a16="http://schemas.microsoft.com/office/drawing/2014/main" id="{8A36CB55-BAF2-B3CB-49DD-9389A65BE832}"/>
              </a:ext>
            </a:extLst>
          </p:cNvPr>
          <p:cNvPicPr>
            <a:picLocks noChangeAspect="1"/>
          </p:cNvPicPr>
          <p:nvPr/>
        </p:nvPicPr>
        <p:blipFill>
          <a:blip r:embed="rId2"/>
          <a:stretch>
            <a:fillRect/>
          </a:stretch>
        </p:blipFill>
        <p:spPr>
          <a:xfrm>
            <a:off x="5543550" y="1690688"/>
            <a:ext cx="4305300" cy="419100"/>
          </a:xfrm>
          <a:prstGeom prst="rect">
            <a:avLst/>
          </a:prstGeom>
        </p:spPr>
      </p:pic>
    </p:spTree>
    <p:extLst>
      <p:ext uri="{BB962C8B-B14F-4D97-AF65-F5344CB8AC3E}">
        <p14:creationId xmlns:p14="http://schemas.microsoft.com/office/powerpoint/2010/main" val="237537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a:xfrm>
            <a:off x="630936" y="639520"/>
            <a:ext cx="3429000" cy="1719072"/>
          </a:xfrm>
        </p:spPr>
        <p:txBody>
          <a:bodyPr anchor="b">
            <a:normAutofit/>
          </a:bodyPr>
          <a:lstStyle/>
          <a:p>
            <a:r>
              <a:rPr kumimoji="1" lang="zh-TW" altLang="en-US" sz="5400"/>
              <a:t>完整程式碼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630936" y="2807208"/>
            <a:ext cx="3429000" cy="3410712"/>
          </a:xfrm>
        </p:spPr>
        <p:txBody>
          <a:bodyPr anchor="t">
            <a:normAutofit/>
          </a:bodyPr>
          <a:lstStyle/>
          <a:p>
            <a:pPr marL="0" indent="0">
              <a:buNone/>
            </a:pPr>
            <a:endParaRPr kumimoji="1" lang="en-US" altLang="zh-TW" sz="2200"/>
          </a:p>
          <a:p>
            <a:endParaRPr kumimoji="1" lang="zh-TW" altLang="en-US" sz="2200"/>
          </a:p>
        </p:txBody>
      </p:sp>
      <p:pic>
        <p:nvPicPr>
          <p:cNvPr id="4" name="圖片 3" descr="一張含有 文字, 螢幕擷取畫面, 字型 的圖片&#10;&#10;自動產生的描述">
            <a:extLst>
              <a:ext uri="{FF2B5EF4-FFF2-40B4-BE49-F238E27FC236}">
                <a16:creationId xmlns:a16="http://schemas.microsoft.com/office/drawing/2014/main" id="{960D6139-AE11-E611-3AE2-C43EAFCBF7C8}"/>
              </a:ext>
            </a:extLst>
          </p:cNvPr>
          <p:cNvPicPr>
            <a:picLocks noChangeAspect="1"/>
          </p:cNvPicPr>
          <p:nvPr/>
        </p:nvPicPr>
        <p:blipFill>
          <a:blip r:embed="rId2"/>
          <a:stretch>
            <a:fillRect/>
          </a:stretch>
        </p:blipFill>
        <p:spPr>
          <a:xfrm>
            <a:off x="4719637" y="514350"/>
            <a:ext cx="6324600" cy="5829300"/>
          </a:xfrm>
          <a:prstGeom prst="rect">
            <a:avLst/>
          </a:prstGeom>
        </p:spPr>
      </p:pic>
    </p:spTree>
    <p:extLst>
      <p:ext uri="{BB962C8B-B14F-4D97-AF65-F5344CB8AC3E}">
        <p14:creationId xmlns:p14="http://schemas.microsoft.com/office/powerpoint/2010/main" val="2888502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BFA3DC-FCF0-22C2-CC70-D8B3DFE9ECEA}"/>
              </a:ext>
            </a:extLst>
          </p:cNvPr>
          <p:cNvSpPr>
            <a:spLocks noGrp="1"/>
          </p:cNvSpPr>
          <p:nvPr>
            <p:ph type="title"/>
          </p:nvPr>
        </p:nvSpPr>
        <p:spPr/>
        <p:txBody>
          <a:bodyPr/>
          <a:lstStyle/>
          <a:p>
            <a:r>
              <a:rPr kumimoji="1" lang="zh-TW" altLang="en-US" dirty="0"/>
              <a:t>資料來源</a:t>
            </a:r>
          </a:p>
        </p:txBody>
      </p:sp>
      <p:sp>
        <p:nvSpPr>
          <p:cNvPr id="3" name="內容版面配置區 2">
            <a:extLst>
              <a:ext uri="{FF2B5EF4-FFF2-40B4-BE49-F238E27FC236}">
                <a16:creationId xmlns:a16="http://schemas.microsoft.com/office/drawing/2014/main" id="{E26D638B-CE1C-7515-5C45-77451670902F}"/>
              </a:ext>
            </a:extLst>
          </p:cNvPr>
          <p:cNvSpPr>
            <a:spLocks noGrp="1"/>
          </p:cNvSpPr>
          <p:nvPr>
            <p:ph idx="1"/>
          </p:nvPr>
        </p:nvSpPr>
        <p:spPr/>
        <p:txBody>
          <a:bodyPr/>
          <a:lstStyle/>
          <a:p>
            <a:r>
              <a:rPr kumimoji="1" lang="zh-TW" altLang="en-US" dirty="0"/>
              <a:t>英文題目：</a:t>
            </a:r>
            <a:r>
              <a:rPr kumimoji="1" lang="en-US" altLang="zh-TW" dirty="0">
                <a:hlinkClick r:id="rId2"/>
              </a:rPr>
              <a:t>https://vjudge.net/problem/UVA-10170</a:t>
            </a:r>
            <a:endParaRPr kumimoji="1" lang="en-US" altLang="zh-TW" dirty="0"/>
          </a:p>
          <a:p>
            <a:r>
              <a:rPr kumimoji="1" lang="zh-TW" altLang="en-US" dirty="0"/>
              <a:t>中文題目：</a:t>
            </a:r>
            <a:r>
              <a:rPr kumimoji="1" lang="en-US" altLang="zh-TW" dirty="0"/>
              <a:t>https://</a:t>
            </a:r>
            <a:r>
              <a:rPr kumimoji="1" lang="en-US" altLang="zh-TW" dirty="0" err="1"/>
              <a:t>zerojudge.tw</a:t>
            </a:r>
            <a:r>
              <a:rPr kumimoji="1" lang="en-US" altLang="zh-TW" dirty="0"/>
              <a:t>/</a:t>
            </a:r>
            <a:r>
              <a:rPr kumimoji="1" lang="en-US" altLang="zh-TW" dirty="0" err="1"/>
              <a:t>ShowProblem?problemid</a:t>
            </a:r>
            <a:r>
              <a:rPr kumimoji="1" lang="en-US" altLang="zh-TW" dirty="0"/>
              <a:t>=e555</a:t>
            </a:r>
          </a:p>
        </p:txBody>
      </p:sp>
    </p:spTree>
    <p:extLst>
      <p:ext uri="{BB962C8B-B14F-4D97-AF65-F5344CB8AC3E}">
        <p14:creationId xmlns:p14="http://schemas.microsoft.com/office/powerpoint/2010/main" val="320741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4154984"/>
          </a:xfrm>
          <a:prstGeom prst="rect">
            <a:avLst/>
          </a:prstGeom>
          <a:noFill/>
        </p:spPr>
        <p:txBody>
          <a:bodyPr wrap="square" rtlCol="0">
            <a:spAutoFit/>
          </a:bodyPr>
          <a:lstStyle/>
          <a:p>
            <a:pPr algn="l"/>
            <a:r>
              <a:rPr lang="en-US" altLang="zh-TW" sz="2400" dirty="0"/>
              <a:t>The city of </a:t>
            </a:r>
            <a:r>
              <a:rPr lang="en-US" altLang="zh-TW" sz="2400" dirty="0" err="1"/>
              <a:t>HaluaRuti</a:t>
            </a:r>
            <a:r>
              <a:rPr lang="en-US" altLang="zh-TW" sz="2400" dirty="0"/>
              <a:t> has a strange hotel with infinite rooms. The groups that come to this hotel follow the following rules: </a:t>
            </a:r>
          </a:p>
          <a:p>
            <a:pPr marL="457200" indent="-457200" algn="l">
              <a:buAutoNum type="alphaLcParenR"/>
            </a:pPr>
            <a:r>
              <a:rPr lang="en-US" altLang="zh-TW" sz="2400" dirty="0"/>
              <a:t>At the same time only members of one group can rent the hotel. </a:t>
            </a:r>
          </a:p>
          <a:p>
            <a:pPr marL="457200" indent="-457200" algn="l">
              <a:buAutoNum type="alphaLcParenR"/>
            </a:pPr>
            <a:r>
              <a:rPr lang="en-US" altLang="zh-TW" sz="2400" dirty="0"/>
              <a:t> Each group comes in the morning of the check-in day and leaves the hotel in the evening of the check-out day. </a:t>
            </a:r>
            <a:endParaRPr lang="zh-TW" altLang="en-US" sz="2400" b="0" i="0" dirty="0">
              <a:solidFill>
                <a:srgbClr val="333333"/>
              </a:solidFill>
              <a:effectLst/>
              <a:latin typeface="Helvetica Neue" panose="02000503000000020004" pitchFamily="2" charset="0"/>
            </a:endParaRPr>
          </a:p>
        </p:txBody>
      </p:sp>
      <p:sp>
        <p:nvSpPr>
          <p:cNvPr id="5" name="文字方塊 4">
            <a:extLst>
              <a:ext uri="{FF2B5EF4-FFF2-40B4-BE49-F238E27FC236}">
                <a16:creationId xmlns:a16="http://schemas.microsoft.com/office/drawing/2014/main" id="{996D3DF0-37DC-D96A-CA90-243FB9DCAAED}"/>
              </a:ext>
            </a:extLst>
          </p:cNvPr>
          <p:cNvSpPr txBox="1"/>
          <p:nvPr/>
        </p:nvSpPr>
        <p:spPr>
          <a:xfrm>
            <a:off x="6096000" y="1825625"/>
            <a:ext cx="5381297" cy="2677656"/>
          </a:xfrm>
          <a:prstGeom prst="rect">
            <a:avLst/>
          </a:prstGeom>
          <a:noFill/>
        </p:spPr>
        <p:txBody>
          <a:bodyPr wrap="square" rtlCol="0">
            <a:spAutoFit/>
          </a:bodyPr>
          <a:lstStyle/>
          <a:p>
            <a:pPr algn="l"/>
            <a:r>
              <a:rPr lang="en-US" altLang="zh-TW" sz="2400" b="0" i="0" dirty="0" err="1">
                <a:solidFill>
                  <a:srgbClr val="333333"/>
                </a:solidFill>
                <a:effectLst/>
                <a:latin typeface="Helvetica Neue" panose="02000503000000020004" pitchFamily="2" charset="0"/>
              </a:rPr>
              <a:t>HaluaRuti</a:t>
            </a:r>
            <a:r>
              <a:rPr lang="zh-TW" altLang="en-US" sz="2400" b="0" i="0" dirty="0">
                <a:solidFill>
                  <a:srgbClr val="333333"/>
                </a:solidFill>
                <a:effectLst/>
                <a:latin typeface="Helvetica Neue" panose="02000503000000020004" pitchFamily="2" charset="0"/>
              </a:rPr>
              <a:t>市有一家奇怪的酒店，房間無限。</a:t>
            </a:r>
            <a:br>
              <a:rPr lang="zh-TW" altLang="en-US" sz="2400" dirty="0"/>
            </a:br>
            <a:r>
              <a:rPr lang="zh-TW" altLang="en-US" sz="2400" b="0" i="0" dirty="0">
                <a:solidFill>
                  <a:srgbClr val="333333"/>
                </a:solidFill>
                <a:effectLst/>
                <a:latin typeface="Helvetica Neue" panose="02000503000000020004" pitchFamily="2" charset="0"/>
              </a:rPr>
              <a:t>來這家酒店的團體，請遵循以下規則：</a:t>
            </a:r>
            <a:br>
              <a:rPr lang="zh-TW" altLang="en-US" sz="2400" dirty="0"/>
            </a:br>
            <a:r>
              <a:rPr lang="en-US" altLang="zh-TW" sz="2400" b="0" i="0" dirty="0">
                <a:solidFill>
                  <a:srgbClr val="333333"/>
                </a:solidFill>
                <a:effectLst/>
                <a:latin typeface="Helvetica Neue" panose="02000503000000020004" pitchFamily="2" charset="0"/>
              </a:rPr>
              <a:t>a</a:t>
            </a:r>
            <a:r>
              <a:rPr lang="zh-TW" altLang="en-US" sz="2400" b="0" i="0" dirty="0">
                <a:solidFill>
                  <a:srgbClr val="333333"/>
                </a:solidFill>
                <a:effectLst/>
                <a:latin typeface="Helvetica Neue" panose="02000503000000020004" pitchFamily="2" charset="0"/>
              </a:rPr>
              <a:t>）同時，只有能有一個旅行團可以租用酒店。</a:t>
            </a:r>
            <a:br>
              <a:rPr lang="zh-TW" altLang="en-US" sz="2400" dirty="0"/>
            </a:br>
            <a:r>
              <a:rPr lang="en-US" altLang="zh-TW" sz="2400" b="0" i="0" dirty="0">
                <a:solidFill>
                  <a:srgbClr val="333333"/>
                </a:solidFill>
                <a:effectLst/>
                <a:latin typeface="Helvetica Neue" panose="02000503000000020004" pitchFamily="2" charset="0"/>
              </a:rPr>
              <a:t>b</a:t>
            </a:r>
            <a:r>
              <a:rPr lang="zh-TW" altLang="en-US" sz="2400" b="0" i="0" dirty="0">
                <a:solidFill>
                  <a:srgbClr val="333333"/>
                </a:solidFill>
                <a:effectLst/>
                <a:latin typeface="Helvetica Neue" panose="02000503000000020004" pitchFamily="2" charset="0"/>
              </a:rPr>
              <a:t>）每個旅行團在入住日的早晨到達，並在退房日的晚上離開酒店。</a:t>
            </a:r>
          </a:p>
        </p:txBody>
      </p:sp>
    </p:spTree>
    <p:extLst>
      <p:ext uri="{BB962C8B-B14F-4D97-AF65-F5344CB8AC3E}">
        <p14:creationId xmlns:p14="http://schemas.microsoft.com/office/powerpoint/2010/main" val="322892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3416320"/>
          </a:xfrm>
          <a:prstGeom prst="rect">
            <a:avLst/>
          </a:prstGeom>
          <a:noFill/>
        </p:spPr>
        <p:txBody>
          <a:bodyPr wrap="square" rtlCol="0">
            <a:spAutoFit/>
          </a:bodyPr>
          <a:lstStyle/>
          <a:p>
            <a:pPr algn="l"/>
            <a:r>
              <a:rPr lang="en-US" altLang="zh-TW" sz="2400" dirty="0"/>
              <a:t>c) Another group comes in the very next morning after the previous group has left the hotel. </a:t>
            </a:r>
          </a:p>
          <a:p>
            <a:pPr algn="l"/>
            <a:r>
              <a:rPr lang="en-US" altLang="zh-TW" sz="2400" dirty="0"/>
              <a:t>d) A very important property of the incoming group is that it has one more member than its previous group unless it is the starting group. You will be given the no of members of the starting group. </a:t>
            </a:r>
            <a:endParaRPr lang="zh-TW" altLang="en-US" sz="2400" b="0" i="0" dirty="0">
              <a:solidFill>
                <a:srgbClr val="333333"/>
              </a:solidFill>
              <a:effectLst/>
              <a:latin typeface="Helvetica Neue" panose="02000503000000020004" pitchFamily="2" charset="0"/>
            </a:endParaRPr>
          </a:p>
        </p:txBody>
      </p:sp>
      <p:sp>
        <p:nvSpPr>
          <p:cNvPr id="3" name="文字方塊 2">
            <a:extLst>
              <a:ext uri="{FF2B5EF4-FFF2-40B4-BE49-F238E27FC236}">
                <a16:creationId xmlns:a16="http://schemas.microsoft.com/office/drawing/2014/main" id="{57C2770F-6ECC-E226-FCEF-82BC87E0EEFC}"/>
              </a:ext>
            </a:extLst>
          </p:cNvPr>
          <p:cNvSpPr txBox="1"/>
          <p:nvPr/>
        </p:nvSpPr>
        <p:spPr>
          <a:xfrm>
            <a:off x="6096000" y="1825625"/>
            <a:ext cx="5381297" cy="1569660"/>
          </a:xfrm>
          <a:prstGeom prst="rect">
            <a:avLst/>
          </a:prstGeom>
          <a:noFill/>
        </p:spPr>
        <p:txBody>
          <a:bodyPr wrap="square" rtlCol="0">
            <a:spAutoFit/>
          </a:bodyPr>
          <a:lstStyle/>
          <a:p>
            <a:pPr algn="l"/>
            <a:r>
              <a:rPr lang="en-US" altLang="zh-TW" sz="2400" b="0" i="0" dirty="0">
                <a:solidFill>
                  <a:srgbClr val="333333"/>
                </a:solidFill>
                <a:effectLst/>
                <a:latin typeface="Helvetica Neue" panose="02000503000000020004" pitchFamily="2" charset="0"/>
              </a:rPr>
              <a:t>c</a:t>
            </a:r>
            <a:r>
              <a:rPr lang="zh-TW" altLang="en-US" sz="2400" b="0" i="0" dirty="0">
                <a:solidFill>
                  <a:srgbClr val="333333"/>
                </a:solidFill>
                <a:effectLst/>
                <a:latin typeface="Helvetica Neue" panose="02000503000000020004" pitchFamily="2" charset="0"/>
              </a:rPr>
              <a:t>）後入住的旅行團需要在前一團退房後的隔天早晨，才能入住</a:t>
            </a:r>
            <a:br>
              <a:rPr lang="zh-TW" altLang="en-US" sz="2400" dirty="0"/>
            </a:br>
            <a:r>
              <a:rPr lang="en-US" altLang="zh-TW" sz="2400" b="0" i="0" dirty="0">
                <a:solidFill>
                  <a:srgbClr val="333333"/>
                </a:solidFill>
                <a:effectLst/>
                <a:latin typeface="Helvetica Neue" panose="02000503000000020004" pitchFamily="2" charset="0"/>
              </a:rPr>
              <a:t>d</a:t>
            </a:r>
            <a:r>
              <a:rPr lang="zh-TW" altLang="en-US" sz="2400" b="0" i="0" dirty="0">
                <a:solidFill>
                  <a:srgbClr val="333333"/>
                </a:solidFill>
                <a:effectLst/>
                <a:latin typeface="Helvetica Neue" panose="02000503000000020004" pitchFamily="2" charset="0"/>
              </a:rPr>
              <a:t>）除了第一團，其他旅行團人數都比前一團多一人</a:t>
            </a:r>
          </a:p>
        </p:txBody>
      </p:sp>
    </p:spTree>
    <p:extLst>
      <p:ext uri="{BB962C8B-B14F-4D97-AF65-F5344CB8AC3E}">
        <p14:creationId xmlns:p14="http://schemas.microsoft.com/office/powerpoint/2010/main" val="370820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4524315"/>
          </a:xfrm>
          <a:prstGeom prst="rect">
            <a:avLst/>
          </a:prstGeom>
          <a:noFill/>
        </p:spPr>
        <p:txBody>
          <a:bodyPr wrap="square" rtlCol="0">
            <a:spAutoFit/>
          </a:bodyPr>
          <a:lstStyle/>
          <a:p>
            <a:pPr algn="l"/>
            <a:r>
              <a:rPr lang="en-US" altLang="zh-TW" sz="2400" dirty="0"/>
              <a:t>e) A group with n members stays for n days in the hotel. For example, if a group of four members comes on 1st August in the morning, it will leave the hotel on 4th August in the evening and the next group of five members will come on 5th August in the morning and stay for five days and so on. </a:t>
            </a:r>
          </a:p>
          <a:p>
            <a:pPr algn="l"/>
            <a:r>
              <a:rPr lang="en-US" altLang="zh-TW" sz="2400" dirty="0"/>
              <a:t>Given the initial group size you will have to find the group size staying in the hotel on a specified day.</a:t>
            </a:r>
            <a:endParaRPr lang="zh-TW" altLang="en-US" sz="2400" b="0" i="0" dirty="0">
              <a:solidFill>
                <a:srgbClr val="333333"/>
              </a:solidFill>
              <a:effectLst/>
              <a:latin typeface="Helvetica Neue" panose="02000503000000020004" pitchFamily="2" charset="0"/>
            </a:endParaRPr>
          </a:p>
        </p:txBody>
      </p:sp>
      <p:sp>
        <p:nvSpPr>
          <p:cNvPr id="3" name="文字方塊 2">
            <a:extLst>
              <a:ext uri="{FF2B5EF4-FFF2-40B4-BE49-F238E27FC236}">
                <a16:creationId xmlns:a16="http://schemas.microsoft.com/office/drawing/2014/main" id="{43ECC304-DEB2-06AE-81A4-4DEEF168D8E8}"/>
              </a:ext>
            </a:extLst>
          </p:cNvPr>
          <p:cNvSpPr txBox="1"/>
          <p:nvPr/>
        </p:nvSpPr>
        <p:spPr>
          <a:xfrm>
            <a:off x="6096000" y="1825625"/>
            <a:ext cx="5381297" cy="3785652"/>
          </a:xfrm>
          <a:prstGeom prst="rect">
            <a:avLst/>
          </a:prstGeom>
          <a:noFill/>
        </p:spPr>
        <p:txBody>
          <a:bodyPr wrap="square" rtlCol="0">
            <a:spAutoFit/>
          </a:bodyPr>
          <a:lstStyle/>
          <a:p>
            <a:pPr algn="l"/>
            <a:r>
              <a:rPr lang="en-US" altLang="zh-TW" sz="2400" b="0" i="0" dirty="0">
                <a:solidFill>
                  <a:srgbClr val="333333"/>
                </a:solidFill>
                <a:effectLst/>
                <a:latin typeface="Helvetica Neue" panose="02000503000000020004" pitchFamily="2" charset="0"/>
              </a:rPr>
              <a:t>e</a:t>
            </a:r>
            <a:r>
              <a:rPr lang="zh-TW" altLang="en-US" sz="2400" b="0" i="0" dirty="0">
                <a:solidFill>
                  <a:srgbClr val="333333"/>
                </a:solidFill>
                <a:effectLst/>
                <a:latin typeface="Helvetica Neue" panose="02000503000000020004" pitchFamily="2" charset="0"/>
              </a:rPr>
              <a:t>）有</a:t>
            </a:r>
            <a:r>
              <a:rPr lang="en-US" altLang="zh-TW" sz="2400" b="0" i="0" dirty="0">
                <a:solidFill>
                  <a:srgbClr val="333333"/>
                </a:solidFill>
                <a:effectLst/>
                <a:latin typeface="Helvetica Neue" panose="02000503000000020004" pitchFamily="2" charset="0"/>
              </a:rPr>
              <a:t>n</a:t>
            </a:r>
            <a:r>
              <a:rPr lang="zh-TW" altLang="en-US" sz="2400" b="0" i="0" dirty="0">
                <a:solidFill>
                  <a:srgbClr val="333333"/>
                </a:solidFill>
                <a:effectLst/>
                <a:latin typeface="Helvetica Neue" panose="02000503000000020004" pitchFamily="2" charset="0"/>
              </a:rPr>
              <a:t>名成員的旅行團則會在酒店停留</a:t>
            </a:r>
            <a:r>
              <a:rPr lang="en-US" altLang="zh-TW" sz="2400" b="0" i="0" dirty="0">
                <a:solidFill>
                  <a:srgbClr val="333333"/>
                </a:solidFill>
                <a:effectLst/>
                <a:latin typeface="Helvetica Neue" panose="02000503000000020004" pitchFamily="2" charset="0"/>
              </a:rPr>
              <a:t>n</a:t>
            </a:r>
            <a:r>
              <a:rPr lang="zh-TW" altLang="en-US" sz="2400" b="0" i="0" dirty="0">
                <a:solidFill>
                  <a:srgbClr val="333333"/>
                </a:solidFill>
                <a:effectLst/>
                <a:latin typeface="Helvetica Neue" panose="02000503000000020004" pitchFamily="2" charset="0"/>
              </a:rPr>
              <a:t>天。</a:t>
            </a:r>
            <a:br>
              <a:rPr lang="zh-TW" altLang="en-US" sz="2400" dirty="0"/>
            </a:br>
            <a:r>
              <a:rPr lang="zh-TW" altLang="en-US" sz="2400" b="0" i="0" dirty="0">
                <a:solidFill>
                  <a:srgbClr val="333333"/>
                </a:solidFill>
                <a:effectLst/>
                <a:latin typeface="Helvetica Neue" panose="02000503000000020004" pitchFamily="2" charset="0"/>
              </a:rPr>
              <a:t>例如：</a:t>
            </a:r>
            <a:br>
              <a:rPr lang="zh-TW" altLang="en-US" sz="2400" dirty="0"/>
            </a:br>
            <a:r>
              <a:rPr lang="zh-TW" altLang="en-US" sz="2400" b="0" i="0" dirty="0">
                <a:solidFill>
                  <a:srgbClr val="333333"/>
                </a:solidFill>
                <a:effectLst/>
                <a:latin typeface="Helvetica Neue" panose="02000503000000020004" pitchFamily="2" charset="0"/>
              </a:rPr>
              <a:t>如果一組四個成員的旅行團在</a:t>
            </a:r>
            <a:r>
              <a:rPr lang="en-US" altLang="zh-TW" sz="2400" b="0" i="0" dirty="0">
                <a:solidFill>
                  <a:srgbClr val="333333"/>
                </a:solidFill>
                <a:effectLst/>
                <a:latin typeface="Helvetica Neue" panose="02000503000000020004" pitchFamily="2" charset="0"/>
              </a:rPr>
              <a:t>8</a:t>
            </a:r>
            <a:r>
              <a:rPr lang="zh-TW" altLang="en-US" sz="2400" b="0" i="0" dirty="0">
                <a:solidFill>
                  <a:srgbClr val="333333"/>
                </a:solidFill>
                <a:effectLst/>
                <a:latin typeface="Helvetica Neue" panose="02000503000000020004" pitchFamily="2" charset="0"/>
              </a:rPr>
              <a:t>月</a:t>
            </a:r>
            <a:r>
              <a:rPr lang="en-US" altLang="zh-TW" sz="2400" b="0" i="0" dirty="0">
                <a:solidFill>
                  <a:srgbClr val="333333"/>
                </a:solidFill>
                <a:effectLst/>
                <a:latin typeface="Helvetica Neue" panose="02000503000000020004" pitchFamily="2" charset="0"/>
              </a:rPr>
              <a:t>1</a:t>
            </a:r>
            <a:r>
              <a:rPr lang="zh-TW" altLang="en-US" sz="2400" b="0" i="0" dirty="0">
                <a:solidFill>
                  <a:srgbClr val="333333"/>
                </a:solidFill>
                <a:effectLst/>
                <a:latin typeface="Helvetica Neue" panose="02000503000000020004" pitchFamily="2" charset="0"/>
              </a:rPr>
              <a:t>日早晨到達，則它將在</a:t>
            </a:r>
            <a:r>
              <a:rPr lang="en-US" altLang="zh-TW" sz="2400" b="0" i="0" dirty="0">
                <a:solidFill>
                  <a:srgbClr val="333333"/>
                </a:solidFill>
                <a:effectLst/>
                <a:latin typeface="Helvetica Neue" panose="02000503000000020004" pitchFamily="2" charset="0"/>
              </a:rPr>
              <a:t>8</a:t>
            </a:r>
            <a:r>
              <a:rPr lang="zh-TW" altLang="en-US" sz="2400" b="0" i="0" dirty="0">
                <a:solidFill>
                  <a:srgbClr val="333333"/>
                </a:solidFill>
                <a:effectLst/>
                <a:latin typeface="Helvetica Neue" panose="02000503000000020004" pitchFamily="2" charset="0"/>
              </a:rPr>
              <a:t>月</a:t>
            </a:r>
            <a:r>
              <a:rPr lang="en-US" altLang="zh-TW" sz="2400" b="0" i="0" dirty="0">
                <a:solidFill>
                  <a:srgbClr val="333333"/>
                </a:solidFill>
                <a:effectLst/>
                <a:latin typeface="Helvetica Neue" panose="02000503000000020004" pitchFamily="2" charset="0"/>
              </a:rPr>
              <a:t>4</a:t>
            </a:r>
            <a:r>
              <a:rPr lang="zh-TW" altLang="en-US" sz="2400" b="0" i="0" dirty="0">
                <a:solidFill>
                  <a:srgbClr val="333333"/>
                </a:solidFill>
                <a:effectLst/>
                <a:latin typeface="Helvetica Neue" panose="02000503000000020004" pitchFamily="2" charset="0"/>
              </a:rPr>
              <a:t>日晚上離開酒店</a:t>
            </a:r>
            <a:br>
              <a:rPr lang="zh-TW" altLang="en-US" sz="2400" dirty="0"/>
            </a:br>
            <a:r>
              <a:rPr lang="zh-TW" altLang="en-US" sz="2400" b="0" i="0" dirty="0">
                <a:solidFill>
                  <a:srgbClr val="333333"/>
                </a:solidFill>
                <a:effectLst/>
                <a:latin typeface="Helvetica Neue" panose="02000503000000020004" pitchFamily="2" charset="0"/>
              </a:rPr>
              <a:t>下一組五個成員將在</a:t>
            </a:r>
            <a:r>
              <a:rPr lang="en-US" altLang="zh-TW" sz="2400" b="0" i="0" dirty="0">
                <a:solidFill>
                  <a:srgbClr val="333333"/>
                </a:solidFill>
                <a:effectLst/>
                <a:latin typeface="Helvetica Neue" panose="02000503000000020004" pitchFamily="2" charset="0"/>
              </a:rPr>
              <a:t>8</a:t>
            </a:r>
            <a:r>
              <a:rPr lang="zh-TW" altLang="en-US" sz="2400" b="0" i="0" dirty="0">
                <a:solidFill>
                  <a:srgbClr val="333333"/>
                </a:solidFill>
                <a:effectLst/>
                <a:latin typeface="Helvetica Neue" panose="02000503000000020004" pitchFamily="2" charset="0"/>
              </a:rPr>
              <a:t>月</a:t>
            </a:r>
            <a:r>
              <a:rPr lang="en-US" altLang="zh-TW" sz="2400" b="0" i="0" dirty="0">
                <a:solidFill>
                  <a:srgbClr val="333333"/>
                </a:solidFill>
                <a:effectLst/>
                <a:latin typeface="Helvetica Neue" panose="02000503000000020004" pitchFamily="2" charset="0"/>
              </a:rPr>
              <a:t>5</a:t>
            </a:r>
            <a:r>
              <a:rPr lang="zh-TW" altLang="en-US" sz="2400" b="0" i="0" dirty="0">
                <a:solidFill>
                  <a:srgbClr val="333333"/>
                </a:solidFill>
                <a:effectLst/>
                <a:latin typeface="Helvetica Neue" panose="02000503000000020004" pitchFamily="2" charset="0"/>
              </a:rPr>
              <a:t>日早晨入住並且停留五天，依此類推。</a:t>
            </a:r>
            <a:br>
              <a:rPr lang="zh-TW" altLang="en-US" sz="2400" dirty="0"/>
            </a:br>
            <a:r>
              <a:rPr lang="zh-TW" altLang="en-US" sz="2400" b="0" i="0" dirty="0">
                <a:solidFill>
                  <a:srgbClr val="333333"/>
                </a:solidFill>
                <a:effectLst/>
                <a:latin typeface="Helvetica Neue" panose="02000503000000020004" pitchFamily="2" charset="0"/>
              </a:rPr>
              <a:t>現在給定第一組旅行團人數，您必須回答在指定日期入住的旅行團人數。</a:t>
            </a:r>
          </a:p>
        </p:txBody>
      </p:sp>
    </p:spTree>
    <p:extLst>
      <p:ext uri="{BB962C8B-B14F-4D97-AF65-F5344CB8AC3E}">
        <p14:creationId xmlns:p14="http://schemas.microsoft.com/office/powerpoint/2010/main" val="335834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15639-0DA2-7330-CD02-60C03A7A3243}"/>
              </a:ext>
            </a:extLst>
          </p:cNvPr>
          <p:cNvSpPr>
            <a:spLocks noGrp="1"/>
          </p:cNvSpPr>
          <p:nvPr>
            <p:ph type="title"/>
          </p:nvPr>
        </p:nvSpPr>
        <p:spPr/>
        <p:txBody>
          <a:bodyPr/>
          <a:lstStyle/>
          <a:p>
            <a:pPr algn="ctr"/>
            <a:r>
              <a:rPr kumimoji="1" lang="zh-TW" altLang="en-US" dirty="0"/>
              <a:t>輸入與輸出</a:t>
            </a:r>
          </a:p>
        </p:txBody>
      </p:sp>
      <p:sp>
        <p:nvSpPr>
          <p:cNvPr id="3" name="內容版面配置區 2">
            <a:extLst>
              <a:ext uri="{FF2B5EF4-FFF2-40B4-BE49-F238E27FC236}">
                <a16:creationId xmlns:a16="http://schemas.microsoft.com/office/drawing/2014/main" id="{9CDD7478-9BE6-052E-14E7-2A94721A58C1}"/>
              </a:ext>
            </a:extLst>
          </p:cNvPr>
          <p:cNvSpPr>
            <a:spLocks noGrp="1"/>
          </p:cNvSpPr>
          <p:nvPr>
            <p:ph idx="1"/>
          </p:nvPr>
        </p:nvSpPr>
        <p:spPr>
          <a:xfrm>
            <a:off x="459828" y="1825625"/>
            <a:ext cx="5143530" cy="4351338"/>
          </a:xfrm>
        </p:spPr>
        <p:txBody>
          <a:bodyPr>
            <a:noAutofit/>
          </a:bodyPr>
          <a:lstStyle/>
          <a:p>
            <a:r>
              <a:rPr lang="en-US" altLang="zh-TW" sz="2400" dirty="0"/>
              <a:t>Input </a:t>
            </a:r>
            <a:r>
              <a:rPr lang="zh-TW" altLang="en-US" sz="2400" dirty="0"/>
              <a:t>：</a:t>
            </a:r>
            <a:r>
              <a:rPr lang="en-US" altLang="zh-TW" sz="2400" dirty="0"/>
              <a:t>The input contains round numbers S (1 ≤ S ≤ 10000) and D (1 ≤ D &lt; 1015) in every line. S denotes the initial size of the group and D denotes that you will have to find the group size staying in the hotel on D-</a:t>
            </a:r>
            <a:r>
              <a:rPr lang="en-US" altLang="zh-TW" sz="2400" dirty="0" err="1"/>
              <a:t>th</a:t>
            </a:r>
            <a:r>
              <a:rPr lang="en-US" altLang="zh-TW" sz="2400" dirty="0"/>
              <a:t> day (starting from 1). All the input and output integers will be less than 1015. A group size S means that on the first day a group of S members come to the hotel and stays for S days then comes a group of S + 1 members according to the previously described rules and so on.</a:t>
            </a:r>
          </a:p>
        </p:txBody>
      </p:sp>
      <p:sp>
        <p:nvSpPr>
          <p:cNvPr id="4" name="內容版面配置區 2">
            <a:extLst>
              <a:ext uri="{FF2B5EF4-FFF2-40B4-BE49-F238E27FC236}">
                <a16:creationId xmlns:a16="http://schemas.microsoft.com/office/drawing/2014/main" id="{FF330AD6-28C2-341F-699F-9E9BE64D6E0D}"/>
              </a:ext>
            </a:extLst>
          </p:cNvPr>
          <p:cNvSpPr txBox="1">
            <a:spLocks/>
          </p:cNvSpPr>
          <p:nvPr/>
        </p:nvSpPr>
        <p:spPr>
          <a:xfrm>
            <a:off x="5864772" y="1825625"/>
            <a:ext cx="58674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t>輸入：</a:t>
            </a:r>
            <a:r>
              <a:rPr lang="zh-TW" altLang="en-US" sz="2400" b="0" i="0" dirty="0">
                <a:solidFill>
                  <a:srgbClr val="333333"/>
                </a:solidFill>
                <a:effectLst/>
                <a:latin typeface="Helvetica Neue" panose="02000503000000020004" pitchFamily="2" charset="0"/>
              </a:rPr>
              <a:t>輸入每一行包含數字</a:t>
            </a:r>
            <a:r>
              <a:rPr lang="en-US" altLang="zh-TW" sz="2400" b="0" i="0" dirty="0">
                <a:solidFill>
                  <a:srgbClr val="333333"/>
                </a:solidFill>
                <a:effectLst/>
                <a:latin typeface="Helvetica Neue" panose="02000503000000020004" pitchFamily="2" charset="0"/>
              </a:rPr>
              <a:t>S (1 ≤ S ≤ 10000)</a:t>
            </a:r>
            <a:r>
              <a:rPr lang="zh-TW" altLang="en-US" sz="2400" b="0" i="0" dirty="0">
                <a:solidFill>
                  <a:srgbClr val="333333"/>
                </a:solidFill>
                <a:effectLst/>
                <a:latin typeface="Helvetica Neue" panose="02000503000000020004" pitchFamily="2" charset="0"/>
              </a:rPr>
              <a:t>和</a:t>
            </a:r>
            <a:r>
              <a:rPr lang="en-US" altLang="zh-TW" sz="2400" b="0" i="0" dirty="0">
                <a:solidFill>
                  <a:srgbClr val="333333"/>
                </a:solidFill>
                <a:effectLst/>
                <a:latin typeface="Helvetica Neue" panose="02000503000000020004" pitchFamily="2" charset="0"/>
              </a:rPr>
              <a:t>D (1 ≤ D &lt; 10^15)</a:t>
            </a:r>
            <a:r>
              <a:rPr lang="zh-TW" altLang="en-US" sz="2400" b="0" i="0" dirty="0">
                <a:solidFill>
                  <a:srgbClr val="333333"/>
                </a:solidFill>
                <a:effectLst/>
                <a:latin typeface="Helvetica Neue" panose="02000503000000020004" pitchFamily="2" charset="0"/>
              </a:rPr>
              <a:t>。</a:t>
            </a:r>
            <a:br>
              <a:rPr lang="en-US" altLang="zh-TW" sz="2400" dirty="0"/>
            </a:br>
            <a:r>
              <a:rPr lang="en-US" altLang="zh-TW" sz="2400" b="0" i="0" dirty="0">
                <a:solidFill>
                  <a:srgbClr val="333333"/>
                </a:solidFill>
                <a:effectLst/>
                <a:latin typeface="Helvetica Neue" panose="02000503000000020004" pitchFamily="2" charset="0"/>
              </a:rPr>
              <a:t>S</a:t>
            </a:r>
            <a:r>
              <a:rPr lang="zh-TW" altLang="en-US" sz="2400" b="0" i="0" dirty="0">
                <a:solidFill>
                  <a:srgbClr val="333333"/>
                </a:solidFill>
                <a:effectLst/>
                <a:latin typeface="Helvetica Neue" panose="02000503000000020004" pitchFamily="2" charset="0"/>
              </a:rPr>
              <a:t>表示第一組旅行團人數，</a:t>
            </a:r>
            <a:r>
              <a:rPr lang="en-US" altLang="zh-TW" sz="2400" b="0" i="0" dirty="0">
                <a:solidFill>
                  <a:srgbClr val="333333"/>
                </a:solidFill>
                <a:effectLst/>
                <a:latin typeface="Helvetica Neue" panose="02000503000000020004" pitchFamily="2" charset="0"/>
              </a:rPr>
              <a:t>D</a:t>
            </a:r>
            <a:r>
              <a:rPr lang="zh-TW" altLang="en-US" sz="2400" b="0" i="0" dirty="0">
                <a:solidFill>
                  <a:srgbClr val="333333"/>
                </a:solidFill>
                <a:effectLst/>
                <a:latin typeface="Helvetica Neue" panose="02000503000000020004" pitchFamily="2" charset="0"/>
              </a:rPr>
              <a:t>表示必須在第</a:t>
            </a:r>
            <a:r>
              <a:rPr lang="en-US" altLang="zh-TW" sz="2400" b="0" i="0" dirty="0">
                <a:solidFill>
                  <a:srgbClr val="333333"/>
                </a:solidFill>
                <a:effectLst/>
                <a:latin typeface="Helvetica Neue" panose="02000503000000020004" pitchFamily="2" charset="0"/>
              </a:rPr>
              <a:t>D</a:t>
            </a:r>
            <a:r>
              <a:rPr lang="zh-TW" altLang="en-US" sz="2400" b="0" i="0" dirty="0">
                <a:solidFill>
                  <a:srgbClr val="333333"/>
                </a:solidFill>
                <a:effectLst/>
                <a:latin typeface="Helvetica Neue" panose="02000503000000020004" pitchFamily="2" charset="0"/>
              </a:rPr>
              <a:t>天</a:t>
            </a:r>
            <a:r>
              <a:rPr lang="en-US" altLang="zh-TW" sz="2400" b="0" i="0" dirty="0">
                <a:solidFill>
                  <a:srgbClr val="333333"/>
                </a:solidFill>
                <a:effectLst/>
                <a:latin typeface="Helvetica Neue" panose="02000503000000020004" pitchFamily="2" charset="0"/>
              </a:rPr>
              <a:t>(</a:t>
            </a:r>
            <a:r>
              <a:rPr lang="zh-TW" altLang="en-US" sz="2400" b="0" i="0" dirty="0">
                <a:solidFill>
                  <a:srgbClr val="333333"/>
                </a:solidFill>
                <a:effectLst/>
                <a:latin typeface="Helvetica Neue" panose="02000503000000020004" pitchFamily="2" charset="0"/>
              </a:rPr>
              <a:t>從</a:t>
            </a:r>
            <a:r>
              <a:rPr lang="en-US" altLang="zh-TW" sz="2400" b="0" i="0" dirty="0">
                <a:solidFill>
                  <a:srgbClr val="333333"/>
                </a:solidFill>
                <a:effectLst/>
                <a:latin typeface="Helvetica Neue" panose="02000503000000020004" pitchFamily="2" charset="0"/>
              </a:rPr>
              <a:t>1</a:t>
            </a:r>
            <a:r>
              <a:rPr lang="zh-TW" altLang="en-US" sz="2400" b="0" i="0" dirty="0">
                <a:solidFill>
                  <a:srgbClr val="333333"/>
                </a:solidFill>
                <a:effectLst/>
                <a:latin typeface="Helvetica Neue" panose="02000503000000020004" pitchFamily="2" charset="0"/>
              </a:rPr>
              <a:t>開始</a:t>
            </a:r>
            <a:r>
              <a:rPr lang="en-US" altLang="zh-TW" sz="2400" b="0" i="0" dirty="0">
                <a:solidFill>
                  <a:srgbClr val="333333"/>
                </a:solidFill>
                <a:effectLst/>
                <a:latin typeface="Helvetica Neue" panose="02000503000000020004" pitchFamily="2" charset="0"/>
              </a:rPr>
              <a:t>)</a:t>
            </a:r>
            <a:r>
              <a:rPr lang="zh-TW" altLang="en-US" sz="2400" b="0" i="0" dirty="0">
                <a:solidFill>
                  <a:srgbClr val="333333"/>
                </a:solidFill>
                <a:effectLst/>
                <a:latin typeface="Helvetica Neue" panose="02000503000000020004" pitchFamily="2" charset="0"/>
              </a:rPr>
              <a:t>查找入住酒店的旅行團人數。</a:t>
            </a:r>
            <a:endParaRPr lang="en-US" altLang="zh-TW" sz="2400" dirty="0">
              <a:solidFill>
                <a:srgbClr val="333333"/>
              </a:solidFill>
              <a:latin typeface="Helvetica Neue" panose="02000503000000020004" pitchFamily="2" charset="0"/>
            </a:endParaRPr>
          </a:p>
          <a:p>
            <a:pPr marL="0" indent="0">
              <a:buNone/>
            </a:pPr>
            <a:endParaRPr lang="en-US" altLang="zh-TW" sz="2400" dirty="0"/>
          </a:p>
        </p:txBody>
      </p:sp>
    </p:spTree>
    <p:extLst>
      <p:ext uri="{BB962C8B-B14F-4D97-AF65-F5344CB8AC3E}">
        <p14:creationId xmlns:p14="http://schemas.microsoft.com/office/powerpoint/2010/main" val="194268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15639-0DA2-7330-CD02-60C03A7A3243}"/>
              </a:ext>
            </a:extLst>
          </p:cNvPr>
          <p:cNvSpPr>
            <a:spLocks noGrp="1"/>
          </p:cNvSpPr>
          <p:nvPr>
            <p:ph type="title"/>
          </p:nvPr>
        </p:nvSpPr>
        <p:spPr/>
        <p:txBody>
          <a:bodyPr/>
          <a:lstStyle/>
          <a:p>
            <a:pPr algn="ctr"/>
            <a:r>
              <a:rPr kumimoji="1" lang="zh-TW" altLang="en-US" dirty="0"/>
              <a:t>輸入與輸出</a:t>
            </a:r>
          </a:p>
        </p:txBody>
      </p:sp>
      <p:sp>
        <p:nvSpPr>
          <p:cNvPr id="3" name="內容版面配置區 2">
            <a:extLst>
              <a:ext uri="{FF2B5EF4-FFF2-40B4-BE49-F238E27FC236}">
                <a16:creationId xmlns:a16="http://schemas.microsoft.com/office/drawing/2014/main" id="{9CDD7478-9BE6-052E-14E7-2A94721A58C1}"/>
              </a:ext>
            </a:extLst>
          </p:cNvPr>
          <p:cNvSpPr>
            <a:spLocks noGrp="1"/>
          </p:cNvSpPr>
          <p:nvPr>
            <p:ph idx="1"/>
          </p:nvPr>
        </p:nvSpPr>
        <p:spPr>
          <a:xfrm>
            <a:off x="459828" y="1825625"/>
            <a:ext cx="5143530" cy="4351338"/>
          </a:xfrm>
        </p:spPr>
        <p:txBody>
          <a:bodyPr>
            <a:noAutofit/>
          </a:bodyPr>
          <a:lstStyle/>
          <a:p>
            <a:r>
              <a:rPr lang="en-US" altLang="zh-TW" sz="2400" dirty="0"/>
              <a:t>Output </a:t>
            </a:r>
            <a:r>
              <a:rPr lang="zh-TW" altLang="en-US" sz="2400" dirty="0"/>
              <a:t>：</a:t>
            </a:r>
            <a:r>
              <a:rPr lang="en-US" altLang="zh-TW" sz="2400" dirty="0"/>
              <a:t>For each integer I in the </a:t>
            </a:r>
            <a:r>
              <a:rPr lang="en-US" altLang="zh-TW" sz="2400" dirty="0" err="1"/>
              <a:t>inputt</a:t>
            </a:r>
            <a:r>
              <a:rPr lang="en-US" altLang="zh-TW" sz="2400" dirty="0"/>
              <a:t> you should print a line ‘The parity of B is P (mod 2).’, where B is the binary representation of I.</a:t>
            </a:r>
          </a:p>
        </p:txBody>
      </p:sp>
      <p:sp>
        <p:nvSpPr>
          <p:cNvPr id="4" name="內容版面配置區 2">
            <a:extLst>
              <a:ext uri="{FF2B5EF4-FFF2-40B4-BE49-F238E27FC236}">
                <a16:creationId xmlns:a16="http://schemas.microsoft.com/office/drawing/2014/main" id="{FF330AD6-28C2-341F-699F-9E9BE64D6E0D}"/>
              </a:ext>
            </a:extLst>
          </p:cNvPr>
          <p:cNvSpPr txBox="1">
            <a:spLocks/>
          </p:cNvSpPr>
          <p:nvPr/>
        </p:nvSpPr>
        <p:spPr>
          <a:xfrm>
            <a:off x="5864772" y="1825625"/>
            <a:ext cx="58674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t>輸出：</a:t>
            </a:r>
            <a:r>
              <a:rPr lang="zh-TW" altLang="en-US" sz="2400" b="0" i="0" dirty="0">
                <a:solidFill>
                  <a:srgbClr val="333333"/>
                </a:solidFill>
                <a:effectLst/>
                <a:latin typeface="Helvetica Neue" panose="02000503000000020004" pitchFamily="2" charset="0"/>
              </a:rPr>
              <a:t>對於每行輸入，輸出在第</a:t>
            </a:r>
            <a:r>
              <a:rPr lang="en-US" altLang="zh-TW" sz="2400" b="0" i="0" dirty="0">
                <a:solidFill>
                  <a:srgbClr val="333333"/>
                </a:solidFill>
                <a:effectLst/>
                <a:latin typeface="Helvetica Neue" panose="02000503000000020004" pitchFamily="2" charset="0"/>
              </a:rPr>
              <a:t>D</a:t>
            </a:r>
            <a:r>
              <a:rPr lang="zh-TW" altLang="en-US" sz="2400" b="0" i="0" dirty="0">
                <a:solidFill>
                  <a:srgbClr val="333333"/>
                </a:solidFill>
                <a:effectLst/>
                <a:latin typeface="Helvetica Neue" panose="02000503000000020004" pitchFamily="2" charset="0"/>
              </a:rPr>
              <a:t>天入住的旅行團人數。</a:t>
            </a:r>
            <a:endParaRPr lang="en-US" altLang="zh-TW" sz="2400" dirty="0"/>
          </a:p>
        </p:txBody>
      </p:sp>
    </p:spTree>
    <p:extLst>
      <p:ext uri="{BB962C8B-B14F-4D97-AF65-F5344CB8AC3E}">
        <p14:creationId xmlns:p14="http://schemas.microsoft.com/office/powerpoint/2010/main" val="23296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E3CEB1-233E-2FF6-9775-32708B71C789}"/>
              </a:ext>
            </a:extLst>
          </p:cNvPr>
          <p:cNvSpPr>
            <a:spLocks noGrp="1"/>
          </p:cNvSpPr>
          <p:nvPr>
            <p:ph type="title"/>
          </p:nvPr>
        </p:nvSpPr>
        <p:spPr/>
        <p:txBody>
          <a:bodyPr/>
          <a:lstStyle/>
          <a:p>
            <a:pPr algn="ctr"/>
            <a:r>
              <a:rPr kumimoji="1" lang="zh-TW" altLang="en-US" dirty="0">
                <a:latin typeface="+mn-ea"/>
                <a:ea typeface="+mn-ea"/>
              </a:rPr>
              <a:t>範例測資</a:t>
            </a:r>
          </a:p>
        </p:txBody>
      </p:sp>
      <p:sp>
        <p:nvSpPr>
          <p:cNvPr id="3" name="內容版面配置區 2">
            <a:extLst>
              <a:ext uri="{FF2B5EF4-FFF2-40B4-BE49-F238E27FC236}">
                <a16:creationId xmlns:a16="http://schemas.microsoft.com/office/drawing/2014/main" id="{6D0ECA2A-22EB-59D8-D0A7-914B97441EFE}"/>
              </a:ext>
            </a:extLst>
          </p:cNvPr>
          <p:cNvSpPr>
            <a:spLocks noGrp="1"/>
          </p:cNvSpPr>
          <p:nvPr>
            <p:ph idx="1"/>
          </p:nvPr>
        </p:nvSpPr>
        <p:spPr>
          <a:xfrm>
            <a:off x="3360683" y="2506662"/>
            <a:ext cx="1978572" cy="4351338"/>
          </a:xfrm>
        </p:spPr>
        <p:txBody>
          <a:bodyPr>
            <a:normAutofit/>
          </a:bodyPr>
          <a:lstStyle/>
          <a:p>
            <a:pPr marL="0" indent="0">
              <a:buNone/>
            </a:pPr>
            <a:r>
              <a:rPr kumimoji="1" lang="zh-TW" altLang="en-US" dirty="0">
                <a:latin typeface="+mn-ea"/>
              </a:rPr>
              <a:t>輸入：</a:t>
            </a:r>
            <a:endParaRPr kumimoji="1" lang="en-US" altLang="zh-TW" dirty="0">
              <a:latin typeface="+mn-ea"/>
            </a:endParaRPr>
          </a:p>
          <a:p>
            <a:pPr marL="0" indent="0">
              <a:buNone/>
            </a:pPr>
            <a:r>
              <a:rPr lang="en-US" altLang="zh-TW" dirty="0"/>
              <a:t>1 6 </a:t>
            </a:r>
          </a:p>
          <a:p>
            <a:pPr marL="0" indent="0">
              <a:buNone/>
            </a:pPr>
            <a:r>
              <a:rPr lang="en-US" altLang="zh-TW" dirty="0"/>
              <a:t>3 10 </a:t>
            </a:r>
          </a:p>
          <a:p>
            <a:pPr marL="0" indent="0">
              <a:buNone/>
            </a:pPr>
            <a:r>
              <a:rPr lang="en-US" altLang="zh-TW" dirty="0"/>
              <a:t>3 14</a:t>
            </a:r>
            <a:endParaRPr kumimoji="1" lang="en-US" altLang="zh-TW" dirty="0">
              <a:latin typeface="+mn-ea"/>
            </a:endParaRPr>
          </a:p>
        </p:txBody>
      </p:sp>
      <p:sp>
        <p:nvSpPr>
          <p:cNvPr id="4" name="文字方塊 3">
            <a:extLst>
              <a:ext uri="{FF2B5EF4-FFF2-40B4-BE49-F238E27FC236}">
                <a16:creationId xmlns:a16="http://schemas.microsoft.com/office/drawing/2014/main" id="{DAC88B11-6B23-C9E3-F942-343B316337AC}"/>
              </a:ext>
            </a:extLst>
          </p:cNvPr>
          <p:cNvSpPr txBox="1"/>
          <p:nvPr/>
        </p:nvSpPr>
        <p:spPr>
          <a:xfrm>
            <a:off x="5896305" y="2435562"/>
            <a:ext cx="4908329" cy="1815882"/>
          </a:xfrm>
          <a:prstGeom prst="rect">
            <a:avLst/>
          </a:prstGeom>
          <a:noFill/>
        </p:spPr>
        <p:txBody>
          <a:bodyPr wrap="square" rtlCol="0">
            <a:spAutoFit/>
          </a:bodyPr>
          <a:lstStyle/>
          <a:p>
            <a:r>
              <a:rPr kumimoji="1" lang="zh-TW" altLang="en-US" sz="2800" dirty="0">
                <a:latin typeface="+mn-ea"/>
              </a:rPr>
              <a:t>輸出：</a:t>
            </a:r>
            <a:endParaRPr kumimoji="1" lang="en-US" altLang="zh-TW" sz="2800" dirty="0">
              <a:latin typeface="+mn-ea"/>
            </a:endParaRPr>
          </a:p>
          <a:p>
            <a:r>
              <a:rPr lang="en-US" altLang="zh-TW" sz="2800" dirty="0"/>
              <a:t>3 </a:t>
            </a:r>
          </a:p>
          <a:p>
            <a:r>
              <a:rPr lang="en-US" altLang="zh-TW" sz="2800" dirty="0"/>
              <a:t>5 </a:t>
            </a:r>
          </a:p>
          <a:p>
            <a:r>
              <a:rPr lang="en-US" altLang="zh-TW" sz="2800" dirty="0"/>
              <a:t>6</a:t>
            </a:r>
          </a:p>
        </p:txBody>
      </p:sp>
    </p:spTree>
    <p:extLst>
      <p:ext uri="{BB962C8B-B14F-4D97-AF65-F5344CB8AC3E}">
        <p14:creationId xmlns:p14="http://schemas.microsoft.com/office/powerpoint/2010/main" val="419989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第一筆範例測資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701564" y="1690688"/>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400" dirty="0">
                <a:latin typeface="+mn-ea"/>
              </a:rPr>
              <a:t>輸入：</a:t>
            </a:r>
            <a:endParaRPr kumimoji="1" lang="en-US" altLang="zh-TW" sz="2400" dirty="0">
              <a:latin typeface="+mn-ea"/>
            </a:endParaRPr>
          </a:p>
          <a:p>
            <a:pPr marL="0" indent="0">
              <a:buFont typeface="Arial" panose="020B0604020202020204" pitchFamily="34" charset="0"/>
              <a:buNone/>
            </a:pPr>
            <a:r>
              <a:rPr lang="en-US" altLang="zh-TW" sz="2400" dirty="0"/>
              <a:t>1 6</a:t>
            </a:r>
            <a:endParaRPr kumimoji="1" lang="en-US" altLang="zh-TW" sz="2400" dirty="0"/>
          </a:p>
          <a:p>
            <a:pPr marL="0" indent="0">
              <a:buFont typeface="Arial" panose="020B0604020202020204" pitchFamily="34" charset="0"/>
              <a:buNone/>
            </a:pPr>
            <a:endParaRPr lang="en-US" altLang="zh-TW" sz="24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249212" y="1690688"/>
            <a:ext cx="3846788" cy="2308324"/>
          </a:xfrm>
          <a:prstGeom prst="rect">
            <a:avLst/>
          </a:prstGeom>
          <a:noFill/>
        </p:spPr>
        <p:txBody>
          <a:bodyPr wrap="square" rtlCol="0">
            <a:spAutoFit/>
          </a:bodyPr>
          <a:lstStyle/>
          <a:p>
            <a:r>
              <a:rPr kumimoji="1" lang="zh-TW" altLang="en-US" sz="2400" dirty="0">
                <a:latin typeface="+mn-ea"/>
              </a:rPr>
              <a:t>輸出：</a:t>
            </a:r>
            <a:endParaRPr kumimoji="1" lang="en-US" altLang="zh-TW" sz="2400" dirty="0">
              <a:latin typeface="+mn-ea"/>
            </a:endParaRPr>
          </a:p>
          <a:p>
            <a:r>
              <a:rPr lang="en-US" altLang="zh-TW" sz="2400" dirty="0"/>
              <a:t>3 </a:t>
            </a:r>
          </a:p>
          <a:p>
            <a:endParaRPr lang="en-US" altLang="zh-TW" sz="2400" dirty="0"/>
          </a:p>
          <a:p>
            <a:endParaRPr kumimoji="1" lang="en-US" altLang="zh-TW" sz="2400" dirty="0">
              <a:latin typeface="+mn-ea"/>
            </a:endParaRPr>
          </a:p>
          <a:p>
            <a:r>
              <a:rPr lang="en-US" altLang="zh-TW" sz="2400" dirty="0"/>
              <a:t> </a:t>
            </a:r>
          </a:p>
          <a:p>
            <a:endParaRPr lang="en-US" altLang="zh-TW" sz="2400" dirty="0"/>
          </a:p>
        </p:txBody>
      </p:sp>
    </p:spTree>
    <p:extLst>
      <p:ext uri="{BB962C8B-B14F-4D97-AF65-F5344CB8AC3E}">
        <p14:creationId xmlns:p14="http://schemas.microsoft.com/office/powerpoint/2010/main" val="7748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第二筆範例測資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701564" y="1690688"/>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400" dirty="0">
                <a:latin typeface="+mn-ea"/>
              </a:rPr>
              <a:t>輸入：</a:t>
            </a:r>
            <a:endParaRPr kumimoji="1" lang="en-US" altLang="zh-TW" sz="2400" dirty="0">
              <a:latin typeface="+mn-ea"/>
            </a:endParaRPr>
          </a:p>
          <a:p>
            <a:pPr marL="0" indent="0">
              <a:buNone/>
            </a:pPr>
            <a:r>
              <a:rPr lang="en-US" altLang="zh-TW" sz="2400" dirty="0"/>
              <a:t>3 10 </a:t>
            </a:r>
          </a:p>
          <a:p>
            <a:pPr marL="0" indent="0">
              <a:buFont typeface="Arial" panose="020B0604020202020204" pitchFamily="34" charset="0"/>
              <a:buNone/>
            </a:pPr>
            <a:endParaRPr kumimoji="1" lang="en-US" altLang="zh-TW" sz="2400" dirty="0"/>
          </a:p>
          <a:p>
            <a:pPr marL="0" indent="0">
              <a:buFont typeface="Arial" panose="020B0604020202020204" pitchFamily="34" charset="0"/>
              <a:buNone/>
            </a:pPr>
            <a:endParaRPr lang="en-US" altLang="zh-TW" sz="24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249212" y="1690688"/>
            <a:ext cx="3846788" cy="1569660"/>
          </a:xfrm>
          <a:prstGeom prst="rect">
            <a:avLst/>
          </a:prstGeom>
          <a:noFill/>
        </p:spPr>
        <p:txBody>
          <a:bodyPr wrap="square" rtlCol="0">
            <a:spAutoFit/>
          </a:bodyPr>
          <a:lstStyle/>
          <a:p>
            <a:r>
              <a:rPr kumimoji="1" lang="zh-TW" altLang="en-US" sz="2400" dirty="0">
                <a:latin typeface="+mn-ea"/>
              </a:rPr>
              <a:t>輸出：</a:t>
            </a:r>
            <a:endParaRPr kumimoji="1" lang="en-US" altLang="zh-TW" sz="2400" dirty="0">
              <a:latin typeface="+mn-ea"/>
            </a:endParaRPr>
          </a:p>
          <a:p>
            <a:r>
              <a:rPr kumimoji="1" lang="en-US" altLang="zh-TW" sz="2400" dirty="0">
                <a:latin typeface="+mn-ea"/>
              </a:rPr>
              <a:t>5</a:t>
            </a:r>
          </a:p>
          <a:p>
            <a:r>
              <a:rPr lang="en-US" altLang="zh-TW" sz="2400" dirty="0"/>
              <a:t> </a:t>
            </a:r>
          </a:p>
          <a:p>
            <a:endParaRPr lang="en-US" altLang="zh-TW" sz="2400" dirty="0"/>
          </a:p>
        </p:txBody>
      </p:sp>
    </p:spTree>
    <p:extLst>
      <p:ext uri="{BB962C8B-B14F-4D97-AF65-F5344CB8AC3E}">
        <p14:creationId xmlns:p14="http://schemas.microsoft.com/office/powerpoint/2010/main" val="28816675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791</Words>
  <Application>Microsoft Macintosh PowerPoint</Application>
  <PresentationFormat>寬螢幕</PresentationFormat>
  <Paragraphs>82</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新細明體</vt:lpstr>
      <vt:lpstr>Arial</vt:lpstr>
      <vt:lpstr>Calibri</vt:lpstr>
      <vt:lpstr>Calibri Light</vt:lpstr>
      <vt:lpstr>Helvetica Neue</vt:lpstr>
      <vt:lpstr>Office 佈景主題</vt:lpstr>
      <vt:lpstr>Uva10170</vt:lpstr>
      <vt:lpstr>題目</vt:lpstr>
      <vt:lpstr>題目</vt:lpstr>
      <vt:lpstr>題目</vt:lpstr>
      <vt:lpstr>輸入與輸出</vt:lpstr>
      <vt:lpstr>輸入與輸出</vt:lpstr>
      <vt:lpstr>範例測資</vt:lpstr>
      <vt:lpstr>第一筆範例測資</vt:lpstr>
      <vt:lpstr>第二筆範例測資</vt:lpstr>
      <vt:lpstr>第三筆範例測資</vt:lpstr>
      <vt:lpstr>程式碼</vt:lpstr>
      <vt:lpstr>程式碼</vt:lpstr>
      <vt:lpstr>程式碼</vt:lpstr>
      <vt:lpstr>完整程式碼</vt:lpstr>
      <vt:lpstr>資料來源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Uva10170</dc:title>
  <dc:creator>咏帟 田</dc:creator>
  <cp:lastModifiedBy>咏帟 田</cp:lastModifiedBy>
  <cp:revision>3</cp:revision>
  <dcterms:created xsi:type="dcterms:W3CDTF">2023-07-05T08:54:11Z</dcterms:created>
  <dcterms:modified xsi:type="dcterms:W3CDTF">2023-07-05T11:54:55Z</dcterms:modified>
</cp:coreProperties>
</file>