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73" r:id="rId7"/>
    <p:sldId id="274" r:id="rId8"/>
    <p:sldId id="275" r:id="rId9"/>
    <p:sldId id="263" r:id="rId10"/>
    <p:sldId id="264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>
        <p:scale>
          <a:sx n="120" d="100"/>
          <a:sy n="120" d="100"/>
        </p:scale>
        <p:origin x="25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650DAF-B1CE-7715-245C-E7C8FFFE6F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57AA3FA-32B6-5DA6-1709-D79A641FF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5C9849-A6C8-026A-0EA1-3C2A5510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30CD-6440-B840-A63C-F1F64407C5CA}" type="datetimeFigureOut">
              <a:rPr kumimoji="1" lang="zh-TW" altLang="en-US" smtClean="0"/>
              <a:t>2023/7/4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0A3C61-E3F7-EF65-18AF-86DA67550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9D5F64-48E6-74E3-C8E8-894C6698A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4B045-EEBF-8C40-87CA-97321B3CEA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5457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706ED0-F43D-11E0-EE98-0FA1ED678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4BC1494-5871-49A9-502D-99FCD1409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85DD67-5509-2A42-9AB1-7C9BC2FC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30CD-6440-B840-A63C-F1F64407C5CA}" type="datetimeFigureOut">
              <a:rPr kumimoji="1" lang="zh-TW" altLang="en-US" smtClean="0"/>
              <a:t>2023/7/4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03255F5-3302-437A-096D-4BE4FC925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757358-9A23-0AB9-8F29-B48F4F185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4B045-EEBF-8C40-87CA-97321B3CEA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30513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6FC17BC-EC83-EC5C-06A8-1B4FCFD651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B120A1D-E5D2-87BB-5691-5DCD07338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84A344-0DB6-5796-DBF2-04E4609AB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30CD-6440-B840-A63C-F1F64407C5CA}" type="datetimeFigureOut">
              <a:rPr kumimoji="1" lang="zh-TW" altLang="en-US" smtClean="0"/>
              <a:t>2023/7/4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E750F5-3EF2-AB35-49D9-B4C2473B6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56CAD6-3418-F0B1-E7E6-73EBDA15B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4B045-EEBF-8C40-87CA-97321B3CEA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03828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201A99-D4DC-F4D7-1FB2-D96B90901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1E90B0-B0BC-8287-4A97-73EA42960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23B862-2CB4-226D-DABC-7DA8F2172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30CD-6440-B840-A63C-F1F64407C5CA}" type="datetimeFigureOut">
              <a:rPr kumimoji="1" lang="zh-TW" altLang="en-US" smtClean="0"/>
              <a:t>2023/7/4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A1719A-44B9-DAE3-D7D8-BFCE49A3C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F699B6-3922-A91F-0451-374F68E27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4B045-EEBF-8C40-87CA-97321B3CEA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2845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8476FF-8D48-6C7A-D855-7DF46EB54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F31CF6-7452-6C91-E9B0-76BFBA911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ACEE83-9AFE-9E33-E49D-7D1636AF7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30CD-6440-B840-A63C-F1F64407C5CA}" type="datetimeFigureOut">
              <a:rPr kumimoji="1" lang="zh-TW" altLang="en-US" smtClean="0"/>
              <a:t>2023/7/4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E5DCFA-6511-E82A-037C-6888DFA70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519636-BC2A-447C-4BD1-9F8F3ACD6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4B045-EEBF-8C40-87CA-97321B3CEA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2432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C0FE46-B60E-33BF-B269-BC17187D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C56239-DD0E-8A73-7597-68EFE0E721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EB277F1-5577-A1E3-398D-556EF2A9F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0D5E147-2F08-435E-739E-9AA421763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30CD-6440-B840-A63C-F1F64407C5CA}" type="datetimeFigureOut">
              <a:rPr kumimoji="1" lang="zh-TW" altLang="en-US" smtClean="0"/>
              <a:t>2023/7/4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58011E0-A969-975E-D70A-08357FA1F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16A8442-40F0-ED64-9D40-1E8F73ED8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4B045-EEBF-8C40-87CA-97321B3CEA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98106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3DC931-7441-47C2-1FC5-7C83B1FE3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6102EA6-7911-97DD-0745-0DFDBA989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5CE831F-8EAD-B1A9-7E71-2E37BAD6E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6A43707-EA85-02A9-A8D1-45EFD03E3A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2B46552-EDAE-5359-8202-3AEA857BC9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D4A41AD-9902-77C7-25A0-81A58686C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30CD-6440-B840-A63C-F1F64407C5CA}" type="datetimeFigureOut">
              <a:rPr kumimoji="1" lang="zh-TW" altLang="en-US" smtClean="0"/>
              <a:t>2023/7/4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C729F74-217E-AB6E-3549-0B60F7874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9B0FCCD-407F-D614-C13B-1C0451659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4B045-EEBF-8C40-87CA-97321B3CEA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33577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3BBE9F-4B27-B116-DF98-70D3508CA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A3FF0FC-3D79-57F6-D870-F4D1A76AE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30CD-6440-B840-A63C-F1F64407C5CA}" type="datetimeFigureOut">
              <a:rPr kumimoji="1" lang="zh-TW" altLang="en-US" smtClean="0"/>
              <a:t>2023/7/4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3B91503-3F85-0F30-CF93-D4A849E5B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BEFBE2D-7912-FED3-9D2A-30BBBB897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4B045-EEBF-8C40-87CA-97321B3CEA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56557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B54D4E8-C746-8E88-7CE2-A94ECA35B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30CD-6440-B840-A63C-F1F64407C5CA}" type="datetimeFigureOut">
              <a:rPr kumimoji="1" lang="zh-TW" altLang="en-US" smtClean="0"/>
              <a:t>2023/7/4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A061BFE-425F-0114-50C2-E4841B2DF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969E7E8-EE1A-DEE2-8F84-12F434D3E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4B045-EEBF-8C40-87CA-97321B3CEA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3131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D2D3BC-7E59-3882-C489-9213C2E94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6BE894-CEFB-E8F1-417F-2ED75FD55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6D351A0-62BF-B05E-2D5C-5FAF59783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8311307-7771-A4E8-0C0D-C414D877A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30CD-6440-B840-A63C-F1F64407C5CA}" type="datetimeFigureOut">
              <a:rPr kumimoji="1" lang="zh-TW" altLang="en-US" smtClean="0"/>
              <a:t>2023/7/4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ED2D80C-5C70-8492-B10B-57022350E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12B6525-6C68-4B43-41A7-0A4A3B8C2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4B045-EEBF-8C40-87CA-97321B3CEA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16953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B2D201-7A07-89C0-8699-160AEFAF4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5A79336-B94D-46C1-B25D-84B5EF94A9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77EF788-3213-CF7A-5270-39B9772DD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66254C3-D5D7-0EE9-236B-2C0B0E888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30CD-6440-B840-A63C-F1F64407C5CA}" type="datetimeFigureOut">
              <a:rPr kumimoji="1" lang="zh-TW" altLang="en-US" smtClean="0"/>
              <a:t>2023/7/4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9976BD9-7C9D-5E8C-019A-64935ABC6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694D8CF-ADFA-FEEE-30B9-D09D4407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4B045-EEBF-8C40-87CA-97321B3CEA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69453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2BA9618-91B6-1BF3-0AFE-F4CD7EBEB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F30DDE-E1D7-4DF8-BBA8-D407125AF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01CDE9F-231F-C2F0-A5BA-4EAECE22BF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030CD-6440-B840-A63C-F1F64407C5CA}" type="datetimeFigureOut">
              <a:rPr kumimoji="1" lang="zh-TW" altLang="en-US" smtClean="0"/>
              <a:t>2023/7/4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39EE90-0CFC-4D3C-72E4-16F27C8BDF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C43021-235B-DC91-3163-85168B63F4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4B045-EEBF-8C40-87CA-97321B3CEA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9167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vjudge.net/problem/UVA-1093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AF1E6A-6C5B-992C-B7A7-9EDCF4457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95600"/>
            <a:ext cx="9144000" cy="1066800"/>
          </a:xfrm>
        </p:spPr>
        <p:txBody>
          <a:bodyPr/>
          <a:lstStyle/>
          <a:p>
            <a:r>
              <a:rPr kumimoji="1" lang="en-US" altLang="zh-TW" dirty="0"/>
              <a:t>Uva10931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983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08CE72-1E16-E0AA-2FDE-26E337C8A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程式碼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5EB552-CF01-BDF4-A585-39F386D07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45524" cy="528692"/>
          </a:xfrm>
        </p:spPr>
        <p:txBody>
          <a:bodyPr>
            <a:normAutofit fontScale="70000" lnSpcReduction="20000"/>
          </a:bodyPr>
          <a:lstStyle/>
          <a:p>
            <a:r>
              <a:rPr kumimoji="1" lang="en-US" altLang="zh-TW" dirty="0"/>
              <a:t>Step 2:</a:t>
            </a:r>
            <a:r>
              <a:rPr kumimoji="1" lang="zh-TW" altLang="en-US" dirty="0"/>
              <a:t>轉成二進位、計算</a:t>
            </a:r>
            <a:r>
              <a:rPr kumimoji="1" lang="en-US" altLang="zh-TW" dirty="0"/>
              <a:t>”1”</a:t>
            </a:r>
            <a:r>
              <a:rPr kumimoji="1" lang="zh-TW" altLang="en-US" dirty="0"/>
              <a:t>的數量</a:t>
            </a: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  <a:p>
            <a:endParaRPr kumimoji="1" lang="zh-TW" altLang="en-US" dirty="0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F61D0491-30FF-194C-2972-CE654F5AA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630963"/>
              </p:ext>
            </p:extLst>
          </p:nvPr>
        </p:nvGraphicFramePr>
        <p:xfrm>
          <a:off x="665654" y="3200108"/>
          <a:ext cx="303398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843">
                  <a:extLst>
                    <a:ext uri="{9D8B030D-6E8A-4147-A177-3AD203B41FA5}">
                      <a16:colId xmlns:a16="http://schemas.microsoft.com/office/drawing/2014/main" val="2418069059"/>
                    </a:ext>
                  </a:extLst>
                </a:gridCol>
                <a:gridCol w="1671144">
                  <a:extLst>
                    <a:ext uri="{9D8B030D-6E8A-4147-A177-3AD203B41FA5}">
                      <a16:colId xmlns:a16="http://schemas.microsoft.com/office/drawing/2014/main" val="2448612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已宣告變數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//</a:t>
                      </a:r>
                      <a:r>
                        <a:rPr lang="zh-TW" altLang="en-US" dirty="0"/>
                        <a:t>註解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329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bin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存放二進位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09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十進位數字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845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num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r>
                        <a:rPr lang="zh-TW" altLang="en-US" dirty="0"/>
                        <a:t>的出現次數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035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08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877600"/>
                  </a:ext>
                </a:extLst>
              </a:tr>
            </a:tbl>
          </a:graphicData>
        </a:graphic>
      </p:graphicFrame>
      <p:pic>
        <p:nvPicPr>
          <p:cNvPr id="7" name="圖片 6" descr="一張含有 文字, 螢幕擷取畫面, 字型, 設計 的圖片&#10;&#10;自動產生的描述">
            <a:extLst>
              <a:ext uri="{FF2B5EF4-FFF2-40B4-BE49-F238E27FC236}">
                <a16:creationId xmlns:a16="http://schemas.microsoft.com/office/drawing/2014/main" id="{1AD37A7A-5BDA-0672-C29C-81BDA380E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350" y="1130008"/>
            <a:ext cx="39751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842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08CE72-1E16-E0AA-2FDE-26E337C8A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程式碼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5EB552-CF01-BDF4-A585-39F386D07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45524" cy="528692"/>
          </a:xfrm>
        </p:spPr>
        <p:txBody>
          <a:bodyPr>
            <a:normAutofit/>
          </a:bodyPr>
          <a:lstStyle/>
          <a:p>
            <a:r>
              <a:rPr kumimoji="1" lang="en-US" altLang="zh-TW" dirty="0"/>
              <a:t>Step 3:</a:t>
            </a:r>
            <a:r>
              <a:rPr kumimoji="1" lang="zh-TW" altLang="en-US" dirty="0"/>
              <a:t>輸出答案</a:t>
            </a: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  <a:p>
            <a:endParaRPr kumimoji="1" lang="zh-TW" altLang="en-US" dirty="0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F61D0491-30FF-194C-2972-CE654F5AA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192454"/>
              </p:ext>
            </p:extLst>
          </p:nvPr>
        </p:nvGraphicFramePr>
        <p:xfrm>
          <a:off x="665654" y="3200108"/>
          <a:ext cx="303398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843">
                  <a:extLst>
                    <a:ext uri="{9D8B030D-6E8A-4147-A177-3AD203B41FA5}">
                      <a16:colId xmlns:a16="http://schemas.microsoft.com/office/drawing/2014/main" val="2418069059"/>
                    </a:ext>
                  </a:extLst>
                </a:gridCol>
                <a:gridCol w="1671144">
                  <a:extLst>
                    <a:ext uri="{9D8B030D-6E8A-4147-A177-3AD203B41FA5}">
                      <a16:colId xmlns:a16="http://schemas.microsoft.com/office/drawing/2014/main" val="2448612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已宣告變數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//</a:t>
                      </a:r>
                      <a:r>
                        <a:rPr lang="zh-TW" altLang="en-US" dirty="0"/>
                        <a:t>註解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329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bin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存放二進位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09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十進位數字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845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num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r>
                        <a:rPr lang="zh-TW" altLang="en-US" dirty="0"/>
                        <a:t>的出現次數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035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08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877600"/>
                  </a:ext>
                </a:extLst>
              </a:tr>
            </a:tbl>
          </a:graphicData>
        </a:graphic>
      </p:graphicFrame>
      <p:pic>
        <p:nvPicPr>
          <p:cNvPr id="4" name="圖片 3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320ABCC8-CF2F-5526-CA72-98A1DB407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826" y="1690688"/>
            <a:ext cx="61341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372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08CE72-1E16-E0AA-2FDE-26E337C8A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kumimoji="1" lang="zh-TW" altLang="en-US" sz="5400"/>
              <a:t>完整程式碼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5EB552-CF01-BDF4-A585-39F386D07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kumimoji="1" lang="en-US" altLang="zh-TW" sz="2200"/>
          </a:p>
          <a:p>
            <a:endParaRPr kumimoji="1" lang="zh-TW" altLang="en-US" sz="220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D30AD83-4678-B7A1-03CB-92F2F9BA9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936" y="139700"/>
            <a:ext cx="6261100" cy="671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502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BFA3DC-FCF0-22C2-CC70-D8B3DFE9E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資料來源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6D638B-CE1C-7515-5C45-774516709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英文題目：</a:t>
            </a:r>
            <a:r>
              <a:rPr kumimoji="1" lang="en-US" altLang="zh-TW" dirty="0">
                <a:hlinkClick r:id="rId2"/>
              </a:rPr>
              <a:t>https://vjudge.net/problem/UVA-10931</a:t>
            </a:r>
            <a:endParaRPr kumimoji="1" lang="en-US" altLang="zh-TW" dirty="0"/>
          </a:p>
          <a:p>
            <a:r>
              <a:rPr kumimoji="1" lang="zh-TW" altLang="en-US" dirty="0"/>
              <a:t>中文題目：</a:t>
            </a:r>
            <a:r>
              <a:rPr kumimoji="1" lang="en-US" altLang="zh-TW" dirty="0"/>
              <a:t>https://</a:t>
            </a:r>
            <a:r>
              <a:rPr kumimoji="1" lang="en-US" altLang="zh-TW" dirty="0" err="1"/>
              <a:t>zerojudge.tw</a:t>
            </a:r>
            <a:r>
              <a:rPr kumimoji="1" lang="en-US" altLang="zh-TW" dirty="0"/>
              <a:t>/</a:t>
            </a:r>
            <a:r>
              <a:rPr kumimoji="1" lang="en-US" altLang="zh-TW" dirty="0" err="1"/>
              <a:t>ShowProblem?problemid</a:t>
            </a:r>
            <a:r>
              <a:rPr kumimoji="1" lang="en-US" altLang="zh-TW"/>
              <a:t>=a132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07416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77D65B-452A-FDEB-B50E-F3F09F913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TW" altLang="en-US" dirty="0"/>
              <a:t>題目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845AE90-0F9C-01BD-980B-EB0B91082C32}"/>
              </a:ext>
            </a:extLst>
          </p:cNvPr>
          <p:cNvSpPr txBox="1"/>
          <p:nvPr/>
        </p:nvSpPr>
        <p:spPr>
          <a:xfrm>
            <a:off x="441434" y="1825625"/>
            <a:ext cx="458251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2400" dirty="0"/>
              <a:t>    </a:t>
            </a:r>
            <a:r>
              <a:rPr lang="en-US" altLang="zh-TW" sz="2400" dirty="0"/>
              <a:t>We define the parity of an integer n as the sum of the bits in binary representation computed modulo two. As an example, the number 21 = 101012 has three 1s in its binary representation so it has parity 3(mod2), or 1. </a:t>
            </a:r>
          </a:p>
          <a:p>
            <a:pPr algn="l"/>
            <a:r>
              <a:rPr lang="zh-TW" altLang="en-US" sz="2400" dirty="0"/>
              <a:t>     </a:t>
            </a:r>
            <a:r>
              <a:rPr lang="en-US" altLang="zh-TW" sz="2400" dirty="0"/>
              <a:t>In this problem you have to calculate the parity of an integer 1 ≤ I ≤ 2147483647.</a:t>
            </a:r>
            <a:endParaRPr lang="zh-TW" altLang="en-US" sz="2400" b="0" i="0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96D3DF0-37DC-D96A-CA90-243FB9DCAAED}"/>
              </a:ext>
            </a:extLst>
          </p:cNvPr>
          <p:cNvSpPr txBox="1"/>
          <p:nvPr/>
        </p:nvSpPr>
        <p:spPr>
          <a:xfrm>
            <a:off x="6096000" y="1825625"/>
            <a:ext cx="53812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      整數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n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的「同位元」定義為：其二進位表示法中每位元的和再除以 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2 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的餘數。例如：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21 = 101012 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的二進位有三個 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1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，因此它的同位元為 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3 (mod 2)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，或 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1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。</a:t>
            </a:r>
          </a:p>
          <a:p>
            <a:pPr algn="l"/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      在此，你要計算一個整數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1 ≤ I ≤ 2147483647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的同位元。</a:t>
            </a:r>
          </a:p>
        </p:txBody>
      </p:sp>
    </p:spTree>
    <p:extLst>
      <p:ext uri="{BB962C8B-B14F-4D97-AF65-F5344CB8AC3E}">
        <p14:creationId xmlns:p14="http://schemas.microsoft.com/office/powerpoint/2010/main" val="3228922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815639-0DA2-7330-CD02-60C03A7A3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TW" altLang="en-US" dirty="0"/>
              <a:t>輸入與輸出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DD7478-9BE6-052E-14E7-2A94721A5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828" y="1825625"/>
            <a:ext cx="5143530" cy="4351338"/>
          </a:xfrm>
        </p:spPr>
        <p:txBody>
          <a:bodyPr>
            <a:noAutofit/>
          </a:bodyPr>
          <a:lstStyle/>
          <a:p>
            <a:r>
              <a:rPr lang="en-US" altLang="zh-TW" sz="2400" dirty="0"/>
              <a:t>Input </a:t>
            </a:r>
            <a:r>
              <a:rPr lang="zh-TW" altLang="en-US" sz="2400" dirty="0"/>
              <a:t>：</a:t>
            </a:r>
            <a:r>
              <a:rPr lang="en-US" altLang="zh-TW" sz="2400" dirty="0"/>
              <a:t>Each line of the input has an integer I and the end of the input is indicated by a line where I = 0 that should not be processed.</a:t>
            </a:r>
          </a:p>
          <a:p>
            <a:pPr marL="0" indent="0">
              <a:buNone/>
            </a:pPr>
            <a:endParaRPr lang="en-US" altLang="zh-TW" sz="2400" dirty="0"/>
          </a:p>
          <a:p>
            <a:r>
              <a:rPr lang="en-US" altLang="zh-TW" sz="2400" dirty="0"/>
              <a:t>Output </a:t>
            </a:r>
            <a:r>
              <a:rPr lang="zh-TW" altLang="en-US" sz="2400" dirty="0"/>
              <a:t>：</a:t>
            </a:r>
            <a:r>
              <a:rPr lang="en-US" altLang="zh-TW" sz="2400" dirty="0"/>
              <a:t>For each integer I in the </a:t>
            </a:r>
            <a:r>
              <a:rPr lang="en-US" altLang="zh-TW" sz="2400" dirty="0" err="1"/>
              <a:t>inputt</a:t>
            </a:r>
            <a:r>
              <a:rPr lang="en-US" altLang="zh-TW" sz="2400" dirty="0"/>
              <a:t> you should print a line ‘The parity of B is P (mod 2).’, where B is the binary representation of I.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FF330AD6-28C2-341F-699F-9E9BE64D6E0D}"/>
              </a:ext>
            </a:extLst>
          </p:cNvPr>
          <p:cNvSpPr txBox="1">
            <a:spLocks/>
          </p:cNvSpPr>
          <p:nvPr/>
        </p:nvSpPr>
        <p:spPr>
          <a:xfrm>
            <a:off x="5864772" y="1825625"/>
            <a:ext cx="58674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/>
              <a:t>輸入：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輸入的每一行有一個整數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I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，而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I = 0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表示輸入結束，該行無需處理。</a:t>
            </a:r>
            <a:endParaRPr lang="en-US" altLang="zh-TW" sz="2400" b="0" i="0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endParaRPr lang="en-US" altLang="zh-TW" sz="2400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 marL="0" indent="0">
              <a:buNone/>
            </a:pPr>
            <a:endParaRPr lang="en-US" altLang="zh-TW" sz="2400" dirty="0"/>
          </a:p>
          <a:p>
            <a:r>
              <a:rPr lang="zh-TW" altLang="en-US" sz="2400" dirty="0"/>
              <a:t>輸出：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對於輸入中的每個整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I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，你要印一行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The parity of B is P (mod 2).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，其中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B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是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I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的二進位表示法。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942681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E3CEB1-233E-2FF6-9775-32708B71C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TW" altLang="en-US" dirty="0">
                <a:latin typeface="+mn-ea"/>
                <a:ea typeface="+mn-ea"/>
              </a:rPr>
              <a:t>範例測資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0ECA2A-22EB-59D8-D0A7-914B97441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0683" y="2506662"/>
            <a:ext cx="1978572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zh-TW" altLang="en-US" dirty="0">
                <a:latin typeface="+mn-ea"/>
              </a:rPr>
              <a:t>輸入：</a:t>
            </a:r>
            <a:endParaRPr kumimoji="1" lang="en-US" altLang="zh-TW" dirty="0">
              <a:latin typeface="+mn-ea"/>
            </a:endParaRPr>
          </a:p>
          <a:p>
            <a:pPr marL="0" indent="0">
              <a:buNone/>
            </a:pPr>
            <a:r>
              <a:rPr lang="en-US" altLang="zh-TW" dirty="0"/>
              <a:t>1</a:t>
            </a:r>
          </a:p>
          <a:p>
            <a:pPr marL="0" indent="0">
              <a:buNone/>
            </a:pPr>
            <a:r>
              <a:rPr lang="en-US" altLang="zh-TW" dirty="0"/>
              <a:t>2</a:t>
            </a:r>
          </a:p>
          <a:p>
            <a:pPr marL="0" indent="0">
              <a:buNone/>
            </a:pPr>
            <a:r>
              <a:rPr lang="en-US" altLang="zh-TW" dirty="0"/>
              <a:t>10 </a:t>
            </a:r>
          </a:p>
          <a:p>
            <a:pPr marL="0" indent="0">
              <a:buNone/>
            </a:pPr>
            <a:r>
              <a:rPr lang="en-US" altLang="zh-TW" dirty="0"/>
              <a:t>21</a:t>
            </a:r>
          </a:p>
          <a:p>
            <a:pPr marL="0" indent="0">
              <a:buNone/>
            </a:pPr>
            <a:r>
              <a:rPr lang="en-US" altLang="zh-TW" dirty="0"/>
              <a:t>0</a:t>
            </a:r>
            <a:endParaRPr kumimoji="1" lang="en-US" altLang="zh-TW" dirty="0">
              <a:latin typeface="+mn-ea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AC88B11-6B23-C9E3-F942-343B316337AC}"/>
              </a:ext>
            </a:extLst>
          </p:cNvPr>
          <p:cNvSpPr txBox="1"/>
          <p:nvPr/>
        </p:nvSpPr>
        <p:spPr>
          <a:xfrm>
            <a:off x="5896305" y="2435562"/>
            <a:ext cx="49083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800" dirty="0">
                <a:latin typeface="+mn-ea"/>
              </a:rPr>
              <a:t>輸出：</a:t>
            </a:r>
            <a:endParaRPr kumimoji="1" lang="en-US" altLang="zh-TW" sz="2800" dirty="0">
              <a:latin typeface="+mn-ea"/>
            </a:endParaRPr>
          </a:p>
          <a:p>
            <a:r>
              <a:rPr lang="en-US" altLang="zh-TW" sz="2800" dirty="0"/>
              <a:t>The parity of 1 is 1 (mod 2). </a:t>
            </a:r>
          </a:p>
          <a:p>
            <a:r>
              <a:rPr lang="en-US" altLang="zh-TW" sz="2800" dirty="0"/>
              <a:t>The parity of 10 is 1 (mod 2). </a:t>
            </a:r>
          </a:p>
          <a:p>
            <a:r>
              <a:rPr lang="en-US" altLang="zh-TW" sz="2800" dirty="0"/>
              <a:t>The parity of 1010 is 2 (mod 2). </a:t>
            </a:r>
          </a:p>
          <a:p>
            <a:r>
              <a:rPr lang="en-US" altLang="zh-TW" sz="2800" dirty="0"/>
              <a:t>The parity of 10101 is 3 (mod 2).</a:t>
            </a:r>
          </a:p>
        </p:txBody>
      </p:sp>
    </p:spTree>
    <p:extLst>
      <p:ext uri="{BB962C8B-B14F-4D97-AF65-F5344CB8AC3E}">
        <p14:creationId xmlns:p14="http://schemas.microsoft.com/office/powerpoint/2010/main" val="4199891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E65E5A-5CD6-C66E-3604-DDB0B5221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TW" altLang="en-US" dirty="0"/>
              <a:t>第一筆範例測資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082A3B8F-B40A-5A6B-5A16-A35B8BFE1D9D}"/>
              </a:ext>
            </a:extLst>
          </p:cNvPr>
          <p:cNvSpPr txBox="1">
            <a:spLocks/>
          </p:cNvSpPr>
          <p:nvPr/>
        </p:nvSpPr>
        <p:spPr>
          <a:xfrm>
            <a:off x="701564" y="1690688"/>
            <a:ext cx="15476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zh-TW" altLang="en-US" sz="2400" dirty="0">
                <a:latin typeface="+mn-ea"/>
              </a:rPr>
              <a:t>輸入：</a:t>
            </a:r>
            <a:endParaRPr kumimoji="1" lang="en-US" altLang="zh-TW" sz="2400" dirty="0">
              <a:latin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TW" sz="2400" dirty="0"/>
              <a:t>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34934E8-E88B-06DB-DF6E-81CD3B8C3517}"/>
              </a:ext>
            </a:extLst>
          </p:cNvPr>
          <p:cNvSpPr txBox="1"/>
          <p:nvPr/>
        </p:nvSpPr>
        <p:spPr>
          <a:xfrm>
            <a:off x="2249212" y="1690688"/>
            <a:ext cx="38467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400" dirty="0">
                <a:latin typeface="+mn-ea"/>
              </a:rPr>
              <a:t>輸出：</a:t>
            </a:r>
            <a:endParaRPr kumimoji="1" lang="en-US" altLang="zh-TW" sz="2400" dirty="0">
              <a:latin typeface="+mn-ea"/>
            </a:endParaRPr>
          </a:p>
          <a:p>
            <a:r>
              <a:rPr lang="en-US" altLang="zh-TW" sz="2400" dirty="0"/>
              <a:t>The parity of 1 is 1 (mod 2). </a:t>
            </a:r>
          </a:p>
          <a:p>
            <a:endParaRPr kumimoji="1" lang="en-US" altLang="zh-TW" sz="2400" dirty="0">
              <a:latin typeface="+mn-ea"/>
            </a:endParaRPr>
          </a:p>
          <a:p>
            <a:r>
              <a:rPr lang="en-US" altLang="zh-TW" sz="2400" dirty="0"/>
              <a:t> </a:t>
            </a:r>
          </a:p>
          <a:p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774898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E65E5A-5CD6-C66E-3604-DDB0B5221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TW" altLang="en-US" dirty="0"/>
              <a:t>第二筆範例測資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082A3B8F-B40A-5A6B-5A16-A35B8BFE1D9D}"/>
              </a:ext>
            </a:extLst>
          </p:cNvPr>
          <p:cNvSpPr txBox="1">
            <a:spLocks/>
          </p:cNvSpPr>
          <p:nvPr/>
        </p:nvSpPr>
        <p:spPr>
          <a:xfrm>
            <a:off x="701564" y="1690688"/>
            <a:ext cx="15476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zh-TW" altLang="en-US" sz="2400" dirty="0">
                <a:latin typeface="+mn-ea"/>
              </a:rPr>
              <a:t>輸入：</a:t>
            </a:r>
            <a:endParaRPr kumimoji="1" lang="en-US" altLang="zh-TW" sz="2400" dirty="0">
              <a:latin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TW" sz="2400" dirty="0"/>
              <a:t>2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34934E8-E88B-06DB-DF6E-81CD3B8C3517}"/>
              </a:ext>
            </a:extLst>
          </p:cNvPr>
          <p:cNvSpPr txBox="1"/>
          <p:nvPr/>
        </p:nvSpPr>
        <p:spPr>
          <a:xfrm>
            <a:off x="2249212" y="1690688"/>
            <a:ext cx="38467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400" dirty="0">
                <a:latin typeface="+mn-ea"/>
              </a:rPr>
              <a:t>輸出：</a:t>
            </a:r>
            <a:endParaRPr kumimoji="1" lang="en-US" altLang="zh-TW" sz="2400" dirty="0">
              <a:latin typeface="+mn-ea"/>
            </a:endParaRPr>
          </a:p>
          <a:p>
            <a:r>
              <a:rPr lang="en-US" altLang="zh-TW" sz="2400" dirty="0"/>
              <a:t>The parity of 10 is 1 (mod 2). </a:t>
            </a:r>
          </a:p>
          <a:p>
            <a:endParaRPr kumimoji="1" lang="en-US" altLang="zh-TW" sz="2400" dirty="0">
              <a:latin typeface="+mn-ea"/>
            </a:endParaRPr>
          </a:p>
          <a:p>
            <a:r>
              <a:rPr lang="en-US" altLang="zh-TW" sz="2400" dirty="0"/>
              <a:t> </a:t>
            </a:r>
          </a:p>
          <a:p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88166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E65E5A-5CD6-C66E-3604-DDB0B5221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TW" altLang="en-US" dirty="0"/>
              <a:t>第三筆範例測資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082A3B8F-B40A-5A6B-5A16-A35B8BFE1D9D}"/>
              </a:ext>
            </a:extLst>
          </p:cNvPr>
          <p:cNvSpPr txBox="1">
            <a:spLocks/>
          </p:cNvSpPr>
          <p:nvPr/>
        </p:nvSpPr>
        <p:spPr>
          <a:xfrm>
            <a:off x="701564" y="1690688"/>
            <a:ext cx="15476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zh-TW" altLang="en-US" sz="2400" dirty="0">
                <a:latin typeface="+mn-ea"/>
              </a:rPr>
              <a:t>輸入：</a:t>
            </a:r>
            <a:endParaRPr kumimoji="1" lang="en-US" altLang="zh-TW" sz="2400" dirty="0">
              <a:latin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TW" sz="2400" dirty="0"/>
              <a:t>10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34934E8-E88B-06DB-DF6E-81CD3B8C3517}"/>
              </a:ext>
            </a:extLst>
          </p:cNvPr>
          <p:cNvSpPr txBox="1"/>
          <p:nvPr/>
        </p:nvSpPr>
        <p:spPr>
          <a:xfrm>
            <a:off x="2249211" y="1690688"/>
            <a:ext cx="41095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400" dirty="0">
                <a:latin typeface="+mn-ea"/>
              </a:rPr>
              <a:t>輸出：</a:t>
            </a:r>
            <a:endParaRPr kumimoji="1" lang="en-US" altLang="zh-TW" sz="2400" dirty="0">
              <a:latin typeface="+mn-ea"/>
            </a:endParaRPr>
          </a:p>
          <a:p>
            <a:r>
              <a:rPr lang="en-US" altLang="zh-TW" sz="2400" dirty="0"/>
              <a:t>The parity of 1010 is 2 (mod 2). </a:t>
            </a:r>
          </a:p>
          <a:p>
            <a:endParaRPr kumimoji="1" lang="en-US" altLang="zh-TW" sz="2400" dirty="0">
              <a:latin typeface="+mn-ea"/>
            </a:endParaRPr>
          </a:p>
          <a:p>
            <a:r>
              <a:rPr lang="en-US" altLang="zh-TW" sz="2400" dirty="0"/>
              <a:t> </a:t>
            </a:r>
          </a:p>
          <a:p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34837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E65E5A-5CD6-C66E-3604-DDB0B5221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TW" altLang="en-US" dirty="0"/>
              <a:t>第四筆範例測資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082A3B8F-B40A-5A6B-5A16-A35B8BFE1D9D}"/>
              </a:ext>
            </a:extLst>
          </p:cNvPr>
          <p:cNvSpPr txBox="1">
            <a:spLocks/>
          </p:cNvSpPr>
          <p:nvPr/>
        </p:nvSpPr>
        <p:spPr>
          <a:xfrm>
            <a:off x="701564" y="1690688"/>
            <a:ext cx="15476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zh-TW" altLang="en-US" sz="2400" dirty="0">
                <a:latin typeface="+mn-ea"/>
              </a:rPr>
              <a:t>輸入：</a:t>
            </a:r>
            <a:endParaRPr kumimoji="1" lang="en-US" altLang="zh-TW" sz="2400" dirty="0">
              <a:latin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TW" sz="2400" dirty="0"/>
              <a:t>21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34934E8-E88B-06DB-DF6E-81CD3B8C3517}"/>
              </a:ext>
            </a:extLst>
          </p:cNvPr>
          <p:cNvSpPr txBox="1"/>
          <p:nvPr/>
        </p:nvSpPr>
        <p:spPr>
          <a:xfrm>
            <a:off x="2249212" y="1690688"/>
            <a:ext cx="42777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400" dirty="0">
                <a:latin typeface="+mn-ea"/>
              </a:rPr>
              <a:t>輸出：</a:t>
            </a:r>
            <a:endParaRPr kumimoji="1" lang="en-US" altLang="zh-TW" sz="2400" dirty="0">
              <a:latin typeface="+mn-ea"/>
            </a:endParaRPr>
          </a:p>
          <a:p>
            <a:r>
              <a:rPr lang="en-US" altLang="zh-TW" sz="2400" dirty="0"/>
              <a:t>The parity of 10101 is 3 (mod 2).</a:t>
            </a:r>
          </a:p>
          <a:p>
            <a:r>
              <a:rPr lang="en-US" altLang="zh-TW" sz="2400" dirty="0"/>
              <a:t> </a:t>
            </a:r>
          </a:p>
          <a:p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463515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08CE72-1E16-E0AA-2FDE-26E337C8A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程式碼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5EB552-CF01-BDF4-A585-39F386D07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45524" cy="528692"/>
          </a:xfrm>
        </p:spPr>
        <p:txBody>
          <a:bodyPr/>
          <a:lstStyle/>
          <a:p>
            <a:r>
              <a:rPr kumimoji="1" lang="en-US" altLang="zh-TW" dirty="0"/>
              <a:t>Step 1:</a:t>
            </a:r>
            <a:r>
              <a:rPr kumimoji="1" lang="zh-TW" altLang="en-US" dirty="0"/>
              <a:t>輸入測資</a:t>
            </a:r>
            <a:endParaRPr kumimoji="1" lang="en-US" altLang="zh-TW" dirty="0"/>
          </a:p>
          <a:p>
            <a:endParaRPr kumimoji="1" lang="zh-TW" altLang="en-US" dirty="0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F61D0491-30FF-194C-2972-CE654F5AA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465326"/>
              </p:ext>
            </p:extLst>
          </p:nvPr>
        </p:nvGraphicFramePr>
        <p:xfrm>
          <a:off x="665654" y="3200108"/>
          <a:ext cx="303398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843">
                  <a:extLst>
                    <a:ext uri="{9D8B030D-6E8A-4147-A177-3AD203B41FA5}">
                      <a16:colId xmlns:a16="http://schemas.microsoft.com/office/drawing/2014/main" val="2418069059"/>
                    </a:ext>
                  </a:extLst>
                </a:gridCol>
                <a:gridCol w="1671144">
                  <a:extLst>
                    <a:ext uri="{9D8B030D-6E8A-4147-A177-3AD203B41FA5}">
                      <a16:colId xmlns:a16="http://schemas.microsoft.com/office/drawing/2014/main" val="2448612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已宣告變數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//</a:t>
                      </a:r>
                      <a:r>
                        <a:rPr lang="zh-TW" altLang="en-US" dirty="0"/>
                        <a:t>註解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329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bin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存放二進位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09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十進位數字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845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035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08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877600"/>
                  </a:ext>
                </a:extLst>
              </a:tr>
            </a:tbl>
          </a:graphicData>
        </a:graphic>
      </p:graphicFrame>
      <p:pic>
        <p:nvPicPr>
          <p:cNvPr id="5" name="圖片 4" descr="一張含有 文字, 字型, 螢幕擷取畫面, 圖形 的圖片&#10;&#10;自動產生的描述">
            <a:extLst>
              <a:ext uri="{FF2B5EF4-FFF2-40B4-BE49-F238E27FC236}">
                <a16:creationId xmlns:a16="http://schemas.microsoft.com/office/drawing/2014/main" id="{BC3ACDE9-353D-A545-0144-D57161606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385" y="1825625"/>
            <a:ext cx="36322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77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1468</TotalTime>
  <Words>514</Words>
  <Application>Microsoft Macintosh PowerPoint</Application>
  <PresentationFormat>寬螢幕</PresentationFormat>
  <Paragraphs>86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新細明體</vt:lpstr>
      <vt:lpstr>Arial</vt:lpstr>
      <vt:lpstr>Calibri</vt:lpstr>
      <vt:lpstr>Calibri Light</vt:lpstr>
      <vt:lpstr>Helvetica Neue</vt:lpstr>
      <vt:lpstr>Office 佈景主題</vt:lpstr>
      <vt:lpstr>Uva10931</vt:lpstr>
      <vt:lpstr>題目</vt:lpstr>
      <vt:lpstr>輸入與輸出</vt:lpstr>
      <vt:lpstr>範例測資</vt:lpstr>
      <vt:lpstr>第一筆範例測資</vt:lpstr>
      <vt:lpstr>第二筆範例測資</vt:lpstr>
      <vt:lpstr>第三筆範例測資</vt:lpstr>
      <vt:lpstr>第四筆範例測資</vt:lpstr>
      <vt:lpstr>程式碼</vt:lpstr>
      <vt:lpstr>程式碼</vt:lpstr>
      <vt:lpstr>程式碼</vt:lpstr>
      <vt:lpstr>完整程式碼</vt:lpstr>
      <vt:lpstr>資料來源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Uva10931</dc:title>
  <dc:creator>eric93522@gmail.com</dc:creator>
  <cp:lastModifiedBy>咏帟 田</cp:lastModifiedBy>
  <cp:revision>4</cp:revision>
  <dcterms:created xsi:type="dcterms:W3CDTF">2023-07-02T06:38:16Z</dcterms:created>
  <dcterms:modified xsi:type="dcterms:W3CDTF">2023-07-03T16:50:20Z</dcterms:modified>
</cp:coreProperties>
</file>