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4" r:id="rId3"/>
    <p:sldId id="266" r:id="rId4"/>
    <p:sldId id="267" r:id="rId5"/>
    <p:sldId id="269" r:id="rId6"/>
    <p:sldId id="271" r:id="rId7"/>
    <p:sldId id="272" r:id="rId8"/>
    <p:sldId id="273" r:id="rId9"/>
    <p:sldId id="274" r:id="rId10"/>
    <p:sldId id="265" r:id="rId11"/>
  </p:sldIdLst>
  <p:sldSz cx="18288000" cy="10287000"/>
  <p:notesSz cx="6858000" cy="9144000"/>
  <p:embeddedFontLst>
    <p:embeddedFont>
      <p:font typeface="Alice" panose="02020500000000000000" charset="0"/>
      <p:regular r:id="rId12"/>
    </p:embeddedFont>
    <p:embeddedFont>
      <p:font typeface="Bodoni FLF Italics" panose="02020500000000000000"/>
      <p:regular r:id="rId13"/>
    </p:embeddedFont>
    <p:embeddedFont>
      <p:font typeface="Calibri" panose="020F0502020204030204" pitchFamily="34" charset="0"/>
      <p:regular r:id="rId14"/>
      <p:bold r:id="rId15"/>
      <p:italic r:id="rId16"/>
      <p:boldItalic r:id="rId17"/>
    </p:embeddedFont>
    <p:embeddedFont>
      <p:font typeface="微軟正黑體" panose="020B0604030504040204" pitchFamily="34" charset="-120"/>
      <p:regular r:id="rId18"/>
      <p:bold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EADB"/>
    <a:srgbClr val="967D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69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TextBox 2"/>
          <p:cNvSpPr txBox="1"/>
          <p:nvPr/>
        </p:nvSpPr>
        <p:spPr>
          <a:xfrm>
            <a:off x="4171284" y="4547249"/>
            <a:ext cx="9945432" cy="1466850"/>
          </a:xfrm>
          <a:prstGeom prst="rect">
            <a:avLst/>
          </a:prstGeom>
        </p:spPr>
        <p:txBody>
          <a:bodyPr lIns="0" tIns="0" rIns="0" bIns="0" rtlCol="0" anchor="t">
            <a:spAutoFit/>
          </a:bodyPr>
          <a:lstStyle/>
          <a:p>
            <a:pPr algn="ctr">
              <a:lnSpc>
                <a:spcPts val="11519"/>
              </a:lnSpc>
            </a:pPr>
            <a:r>
              <a:rPr lang="en-US" altLang="zh-TW" sz="9600" dirty="0">
                <a:solidFill>
                  <a:srgbClr val="271905"/>
                </a:solidFill>
                <a:latin typeface="Alice"/>
              </a:rPr>
              <a:t>UVA10057</a:t>
            </a:r>
            <a:endParaRPr lang="en-US" sz="9600" dirty="0">
              <a:solidFill>
                <a:srgbClr val="271905"/>
              </a:solidFill>
              <a:latin typeface="Alice"/>
            </a:endParaRPr>
          </a:p>
        </p:txBody>
      </p:sp>
      <p:grpSp>
        <p:nvGrpSpPr>
          <p:cNvPr id="3" name="Group 3"/>
          <p:cNvGrpSpPr/>
          <p:nvPr/>
        </p:nvGrpSpPr>
        <p:grpSpPr>
          <a:xfrm>
            <a:off x="14875708" y="-2383592"/>
            <a:ext cx="4767184" cy="4767184"/>
            <a:chOff x="0" y="0"/>
            <a:chExt cx="812800" cy="812800"/>
          </a:xfrm>
        </p:grpSpPr>
        <p:sp>
          <p:nvSpPr>
            <p:cNvPr id="4" name="Freeform 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363492" y="8746101"/>
            <a:ext cx="3521040" cy="3521040"/>
            <a:chOff x="0" y="0"/>
            <a:chExt cx="812800" cy="812800"/>
          </a:xfrm>
        </p:grpSpPr>
        <p:sp>
          <p:nvSpPr>
            <p:cNvPr id="8" name="Freeform 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0" name="AutoShape 10"/>
          <p:cNvSpPr/>
          <p:nvPr/>
        </p:nvSpPr>
        <p:spPr>
          <a:xfrm>
            <a:off x="10986615" y="9258300"/>
            <a:ext cx="7301385" cy="0"/>
          </a:xfrm>
          <a:prstGeom prst="line">
            <a:avLst/>
          </a:prstGeom>
          <a:ln w="38100" cap="flat">
            <a:solidFill>
              <a:srgbClr val="967D55"/>
            </a:solidFill>
            <a:prstDash val="solid"/>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67D55"/>
        </a:solidFill>
        <a:effectLst/>
      </p:bgPr>
    </p:bg>
    <p:spTree>
      <p:nvGrpSpPr>
        <p:cNvPr id="1" name=""/>
        <p:cNvGrpSpPr/>
        <p:nvPr/>
      </p:nvGrpSpPr>
      <p:grpSpPr>
        <a:xfrm>
          <a:off x="0" y="0"/>
          <a:ext cx="0" cy="0"/>
          <a:chOff x="0" y="0"/>
          <a:chExt cx="0" cy="0"/>
        </a:xfrm>
      </p:grpSpPr>
      <p:sp>
        <p:nvSpPr>
          <p:cNvPr id="2" name="AutoShape 2"/>
          <p:cNvSpPr/>
          <p:nvPr/>
        </p:nvSpPr>
        <p:spPr>
          <a:xfrm>
            <a:off x="5493308" y="5967593"/>
            <a:ext cx="7301385" cy="0"/>
          </a:xfrm>
          <a:prstGeom prst="line">
            <a:avLst/>
          </a:prstGeom>
          <a:ln w="38100" cap="flat">
            <a:solidFill>
              <a:srgbClr val="F4EADB"/>
            </a:solidFill>
            <a:prstDash val="solid"/>
            <a:headEnd type="none" w="sm" len="sm"/>
            <a:tailEnd type="none" w="sm" len="sm"/>
          </a:ln>
        </p:spPr>
      </p:sp>
      <p:grpSp>
        <p:nvGrpSpPr>
          <p:cNvPr id="3" name="Group 3"/>
          <p:cNvGrpSpPr/>
          <p:nvPr/>
        </p:nvGrpSpPr>
        <p:grpSpPr>
          <a:xfrm>
            <a:off x="1363492" y="8746101"/>
            <a:ext cx="3521040" cy="3521040"/>
            <a:chOff x="0" y="0"/>
            <a:chExt cx="812800" cy="812800"/>
          </a:xfrm>
        </p:grpSpPr>
        <p:sp>
          <p:nvSpPr>
            <p:cNvPr id="4" name="Freeform 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4312147" y="4786493"/>
            <a:ext cx="9663706" cy="1162050"/>
          </a:xfrm>
          <a:prstGeom prst="rect">
            <a:avLst/>
          </a:prstGeom>
        </p:spPr>
        <p:txBody>
          <a:bodyPr lIns="0" tIns="0" rIns="0" bIns="0" rtlCol="0" anchor="t">
            <a:spAutoFit/>
          </a:bodyPr>
          <a:lstStyle/>
          <a:p>
            <a:pPr algn="ctr">
              <a:lnSpc>
                <a:spcPts val="8640"/>
              </a:lnSpc>
            </a:pPr>
            <a:r>
              <a:rPr lang="en-US" sz="7200">
                <a:solidFill>
                  <a:srgbClr val="F4EADB"/>
                </a:solidFill>
                <a:latin typeface="Bodoni FLF Italics"/>
              </a:rPr>
              <a:t>Thank You</a:t>
            </a:r>
          </a:p>
        </p:txBody>
      </p:sp>
      <p:sp>
        <p:nvSpPr>
          <p:cNvPr id="7" name="TextBox 7"/>
          <p:cNvSpPr txBox="1"/>
          <p:nvPr/>
        </p:nvSpPr>
        <p:spPr>
          <a:xfrm>
            <a:off x="5835216" y="9094153"/>
            <a:ext cx="6617568" cy="375920"/>
          </a:xfrm>
          <a:prstGeom prst="rect">
            <a:avLst/>
          </a:prstGeom>
        </p:spPr>
        <p:txBody>
          <a:bodyPr lIns="0" tIns="0" rIns="0" bIns="0" rtlCol="0" anchor="t">
            <a:spAutoFit/>
          </a:bodyPr>
          <a:lstStyle/>
          <a:p>
            <a:pPr algn="ctr">
              <a:lnSpc>
                <a:spcPts val="2799"/>
              </a:lnSpc>
            </a:pPr>
            <a:r>
              <a:rPr lang="en-US" sz="2799">
                <a:solidFill>
                  <a:srgbClr val="967D55"/>
                </a:solidFill>
                <a:latin typeface="Alice"/>
              </a:rPr>
              <a:t>reallygreatsite.com</a:t>
            </a:r>
          </a:p>
        </p:txBody>
      </p:sp>
      <p:grpSp>
        <p:nvGrpSpPr>
          <p:cNvPr id="8" name="Group 8"/>
          <p:cNvGrpSpPr/>
          <p:nvPr/>
        </p:nvGrpSpPr>
        <p:grpSpPr>
          <a:xfrm>
            <a:off x="14847539" y="-1223329"/>
            <a:ext cx="3923933" cy="3923933"/>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TextBox 2"/>
          <p:cNvSpPr txBox="1"/>
          <p:nvPr/>
        </p:nvSpPr>
        <p:spPr>
          <a:xfrm>
            <a:off x="4312146" y="1056639"/>
            <a:ext cx="9663706" cy="1102866"/>
          </a:xfrm>
          <a:prstGeom prst="rect">
            <a:avLst/>
          </a:prstGeom>
        </p:spPr>
        <p:txBody>
          <a:bodyPr lIns="0" tIns="0" rIns="0" bIns="0" rtlCol="0" anchor="t">
            <a:spAutoFit/>
          </a:bodyPr>
          <a:lstStyle/>
          <a:p>
            <a:pPr algn="ctr">
              <a:lnSpc>
                <a:spcPts val="8640"/>
              </a:lnSpc>
            </a:pPr>
            <a:r>
              <a:rPr lang="zh-TW" altLang="en-US" sz="7200" b="1" dirty="0">
                <a:solidFill>
                  <a:schemeClr val="bg2">
                    <a:lumMod val="25000"/>
                  </a:schemeClr>
                </a:solidFill>
                <a:latin typeface="微軟正黑體" panose="020B0604030504040204" pitchFamily="34" charset="-120"/>
                <a:ea typeface="微軟正黑體" panose="020B0604030504040204" pitchFamily="34" charset="-120"/>
              </a:rPr>
              <a:t>題目</a:t>
            </a:r>
            <a:endParaRPr lang="en-US" sz="7200" b="1"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3" name="TextBox 3"/>
          <p:cNvSpPr txBox="1"/>
          <p:nvPr/>
        </p:nvSpPr>
        <p:spPr>
          <a:xfrm>
            <a:off x="5835216" y="9094153"/>
            <a:ext cx="6617568" cy="359073"/>
          </a:xfrm>
          <a:prstGeom prst="rect">
            <a:avLst/>
          </a:prstGeom>
        </p:spPr>
        <p:txBody>
          <a:bodyPr lIns="0" tIns="0" rIns="0" bIns="0" rtlCol="0" anchor="t">
            <a:spAutoFit/>
          </a:bodyPr>
          <a:lstStyle/>
          <a:p>
            <a:pPr algn="ctr">
              <a:lnSpc>
                <a:spcPts val="2799"/>
              </a:lnSpc>
            </a:pPr>
            <a:r>
              <a:rPr lang="en-US" sz="2799" dirty="0">
                <a:solidFill>
                  <a:srgbClr val="967D55"/>
                </a:solidFill>
                <a:latin typeface="Alice"/>
              </a:rPr>
              <a:t>01</a:t>
            </a:r>
          </a:p>
        </p:txBody>
      </p:sp>
      <p:sp>
        <p:nvSpPr>
          <p:cNvPr id="4" name="AutoShape 4"/>
          <p:cNvSpPr/>
          <p:nvPr/>
        </p:nvSpPr>
        <p:spPr>
          <a:xfrm>
            <a:off x="9780663" y="9258300"/>
            <a:ext cx="8507337" cy="0"/>
          </a:xfrm>
          <a:prstGeom prst="line">
            <a:avLst/>
          </a:prstGeom>
          <a:ln w="38100" cap="flat">
            <a:solidFill>
              <a:srgbClr val="967D55"/>
            </a:solidFill>
            <a:prstDash val="solid"/>
            <a:headEnd type="none" w="sm" len="sm"/>
            <a:tailEnd type="none" w="sm" len="sm"/>
          </a:ln>
        </p:spPr>
      </p:sp>
      <p:sp>
        <p:nvSpPr>
          <p:cNvPr id="5" name="AutoShape 5"/>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6" name="Group 6"/>
          <p:cNvGrpSpPr/>
          <p:nvPr/>
        </p:nvGrpSpPr>
        <p:grpSpPr>
          <a:xfrm>
            <a:off x="16564186" y="7450971"/>
            <a:ext cx="1549068" cy="154906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575667" y="-449433"/>
            <a:ext cx="5268290" cy="5268290"/>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666922" y="2529590"/>
            <a:ext cx="14954153" cy="3590727"/>
          </a:xfrm>
          <a:prstGeom prst="rect">
            <a:avLst/>
          </a:prstGeom>
        </p:spPr>
        <p:txBody>
          <a:bodyPr lIns="0" tIns="0" rIns="0" bIns="0" rtlCol="0" anchor="t">
            <a:spAutoFit/>
          </a:bodyPr>
          <a:lstStyle/>
          <a:p>
            <a:pPr algn="just">
              <a:lnSpc>
                <a:spcPts val="2799"/>
              </a:lnSpc>
            </a:pPr>
            <a:r>
              <a:rPr lang="en-US" sz="2799" dirty="0">
                <a:solidFill>
                  <a:srgbClr val="271905"/>
                </a:solidFill>
                <a:latin typeface="Alice"/>
              </a:rPr>
              <a:t>This is year 2200AD. Science has progressed a lot in two hundred years. Two hundred years is mentioned</a:t>
            </a:r>
            <a:r>
              <a:rPr lang="zh-TW" altLang="en-US" sz="2799" dirty="0">
                <a:solidFill>
                  <a:srgbClr val="271905"/>
                </a:solidFill>
                <a:latin typeface="Alice"/>
              </a:rPr>
              <a:t> </a:t>
            </a:r>
            <a:r>
              <a:rPr lang="en-US" sz="2799" dirty="0">
                <a:solidFill>
                  <a:srgbClr val="271905"/>
                </a:solidFill>
                <a:latin typeface="Alice"/>
              </a:rPr>
              <a:t>here because this problem is being sent back to 2000AD with the help of time machine. Now it is possible</a:t>
            </a:r>
            <a:r>
              <a:rPr lang="zh-TW" altLang="en-US" sz="2799" dirty="0">
                <a:solidFill>
                  <a:srgbClr val="271905"/>
                </a:solidFill>
                <a:latin typeface="Alice"/>
              </a:rPr>
              <a:t> </a:t>
            </a:r>
            <a:r>
              <a:rPr lang="en-US" sz="2799" dirty="0">
                <a:solidFill>
                  <a:srgbClr val="271905"/>
                </a:solidFill>
                <a:latin typeface="Alice"/>
              </a:rPr>
              <a:t>to establish direct connection between man and computer CPU. People can watch other peoples dream</a:t>
            </a:r>
            <a:r>
              <a:rPr lang="zh-TW" altLang="en-US" sz="2799" dirty="0">
                <a:solidFill>
                  <a:srgbClr val="271905"/>
                </a:solidFill>
                <a:latin typeface="Alice"/>
              </a:rPr>
              <a:t> </a:t>
            </a:r>
            <a:r>
              <a:rPr lang="en-US" sz="2799" dirty="0">
                <a:solidFill>
                  <a:srgbClr val="271905"/>
                </a:solidFill>
                <a:latin typeface="Alice"/>
              </a:rPr>
              <a:t>on 3D displayer (That is the monitor today) as if they were watching a movie. One problem in</a:t>
            </a:r>
            <a:r>
              <a:rPr lang="zh-TW" altLang="en-US" sz="2799" dirty="0">
                <a:solidFill>
                  <a:srgbClr val="271905"/>
                </a:solidFill>
                <a:latin typeface="Alice"/>
              </a:rPr>
              <a:t> </a:t>
            </a:r>
            <a:r>
              <a:rPr lang="en-US" sz="2799" dirty="0">
                <a:solidFill>
                  <a:srgbClr val="271905"/>
                </a:solidFill>
                <a:latin typeface="Alice"/>
              </a:rPr>
              <a:t>this century is that people have become so dependent on computers that their analytical ability is</a:t>
            </a:r>
            <a:r>
              <a:rPr lang="zh-TW" altLang="en-US" sz="2799" dirty="0">
                <a:solidFill>
                  <a:srgbClr val="271905"/>
                </a:solidFill>
                <a:latin typeface="Alice"/>
              </a:rPr>
              <a:t> </a:t>
            </a:r>
            <a:r>
              <a:rPr lang="en-US" sz="2799" dirty="0">
                <a:solidFill>
                  <a:srgbClr val="271905"/>
                </a:solidFill>
                <a:latin typeface="Alice"/>
              </a:rPr>
              <a:t>approaching zero. Computers can now read problems and solve them automatically. But they can</a:t>
            </a:r>
            <a:r>
              <a:rPr lang="zh-TW" altLang="en-US" sz="2799" dirty="0">
                <a:solidFill>
                  <a:srgbClr val="271905"/>
                </a:solidFill>
                <a:latin typeface="Alice"/>
              </a:rPr>
              <a:t> </a:t>
            </a:r>
            <a:r>
              <a:rPr lang="en-US" sz="2799" dirty="0">
                <a:solidFill>
                  <a:srgbClr val="271905"/>
                </a:solidFill>
                <a:latin typeface="Alice"/>
              </a:rPr>
              <a:t>solve only difficult problems. There are no easy problems now. Our chief scientist is in great trouble</a:t>
            </a:r>
            <a:r>
              <a:rPr lang="zh-TW" altLang="en-US" sz="2799" dirty="0">
                <a:solidFill>
                  <a:srgbClr val="271905"/>
                </a:solidFill>
                <a:latin typeface="Alice"/>
              </a:rPr>
              <a:t> </a:t>
            </a:r>
            <a:r>
              <a:rPr lang="en-US" sz="2799" dirty="0">
                <a:solidFill>
                  <a:srgbClr val="271905"/>
                </a:solidFill>
                <a:latin typeface="Alice"/>
              </a:rPr>
              <a:t>as he has forgotten the number of his combination lock. For security reasons computers today cannot</a:t>
            </a:r>
            <a:r>
              <a:rPr lang="zh-TW" altLang="en-US" sz="2799" dirty="0">
                <a:solidFill>
                  <a:srgbClr val="271905"/>
                </a:solidFill>
                <a:latin typeface="Alice"/>
              </a:rPr>
              <a:t> </a:t>
            </a:r>
            <a:r>
              <a:rPr lang="en-US" sz="2799" dirty="0">
                <a:solidFill>
                  <a:srgbClr val="271905"/>
                </a:solidFill>
                <a:latin typeface="Alice"/>
              </a:rPr>
              <a:t>solve combination lock related problems.</a:t>
            </a:r>
          </a:p>
        </p:txBody>
      </p:sp>
      <p:sp>
        <p:nvSpPr>
          <p:cNvPr id="13" name="TextBox 12">
            <a:extLst>
              <a:ext uri="{FF2B5EF4-FFF2-40B4-BE49-F238E27FC236}">
                <a16:creationId xmlns:a16="http://schemas.microsoft.com/office/drawing/2014/main" id="{6F662108-F240-4F50-93A4-51982D6E0AAD}"/>
              </a:ext>
            </a:extLst>
          </p:cNvPr>
          <p:cNvSpPr txBox="1"/>
          <p:nvPr/>
        </p:nvSpPr>
        <p:spPr>
          <a:xfrm>
            <a:off x="1604953" y="6447944"/>
            <a:ext cx="14954153" cy="2154436"/>
          </a:xfrm>
          <a:prstGeom prst="rect">
            <a:avLst/>
          </a:prstGeom>
        </p:spPr>
        <p:txBody>
          <a:bodyPr lIns="0" tIns="0" rIns="0" bIns="0" rtlCol="0" anchor="t">
            <a:spAutoFit/>
          </a:bodyPr>
          <a:lstStyle/>
          <a:p>
            <a:pPr algn="just">
              <a:lnSpc>
                <a:spcPts val="2799"/>
              </a:lnSpc>
            </a:pPr>
            <a:r>
              <a:rPr lang="zh-TW" altLang="en-US" sz="2799" dirty="0">
                <a:solidFill>
                  <a:srgbClr val="271905"/>
                </a:solidFill>
                <a:latin typeface="微軟正黑體" panose="020B0604030504040204" pitchFamily="34" charset="-120"/>
                <a:ea typeface="微軟正黑體" panose="020B0604030504040204" pitchFamily="34" charset="-120"/>
              </a:rPr>
              <a:t>今年是公元</a:t>
            </a:r>
            <a:r>
              <a:rPr lang="en-US" altLang="zh-TW" sz="2799" dirty="0">
                <a:solidFill>
                  <a:srgbClr val="271905"/>
                </a:solidFill>
                <a:latin typeface="微軟正黑體" panose="020B0604030504040204" pitchFamily="34" charset="-120"/>
                <a:ea typeface="微軟正黑體" panose="020B0604030504040204" pitchFamily="34" charset="-120"/>
              </a:rPr>
              <a:t>2200</a:t>
            </a:r>
            <a:r>
              <a:rPr lang="zh-TW" altLang="en-US" sz="2799" dirty="0">
                <a:solidFill>
                  <a:srgbClr val="271905"/>
                </a:solidFill>
                <a:latin typeface="微軟正黑體" panose="020B0604030504040204" pitchFamily="34" charset="-120"/>
                <a:ea typeface="微軟正黑體" panose="020B0604030504040204" pitchFamily="34" charset="-120"/>
              </a:rPr>
              <a:t>年。在過去的</a:t>
            </a:r>
            <a:r>
              <a:rPr lang="en-US" altLang="zh-TW" sz="2799" dirty="0">
                <a:solidFill>
                  <a:srgbClr val="271905"/>
                </a:solidFill>
                <a:latin typeface="微軟正黑體" panose="020B0604030504040204" pitchFamily="34" charset="-120"/>
                <a:ea typeface="微軟正黑體" panose="020B0604030504040204" pitchFamily="34" charset="-120"/>
              </a:rPr>
              <a:t>200</a:t>
            </a:r>
            <a:r>
              <a:rPr lang="zh-TW" altLang="en-US" sz="2799" dirty="0">
                <a:solidFill>
                  <a:srgbClr val="271905"/>
                </a:solidFill>
                <a:latin typeface="微軟正黑體" panose="020B0604030504040204" pitchFamily="34" charset="-120"/>
                <a:ea typeface="微軟正黑體" panose="020B0604030504040204" pitchFamily="34" charset="-120"/>
              </a:rPr>
              <a:t>年中，科學取得了很大進步。這裡提到了兩百年，因為這個問題是在時光機的幫助下被發送回公元</a:t>
            </a:r>
            <a:r>
              <a:rPr lang="en-US" altLang="zh-TW" sz="2799" dirty="0">
                <a:solidFill>
                  <a:srgbClr val="271905"/>
                </a:solidFill>
                <a:latin typeface="微軟正黑體" panose="020B0604030504040204" pitchFamily="34" charset="-120"/>
                <a:ea typeface="微軟正黑體" panose="020B0604030504040204" pitchFamily="34" charset="-120"/>
              </a:rPr>
              <a:t>2000</a:t>
            </a:r>
            <a:r>
              <a:rPr lang="zh-TW" altLang="en-US" sz="2799" dirty="0">
                <a:solidFill>
                  <a:srgbClr val="271905"/>
                </a:solidFill>
                <a:latin typeface="微軟正黑體" panose="020B0604030504040204" pitchFamily="34" charset="-120"/>
                <a:ea typeface="微軟正黑體" panose="020B0604030504040204" pitchFamily="34" charset="-120"/>
              </a:rPr>
              <a:t>年的。現在可以在人與電腦之間建立直接連接。人們可以在</a:t>
            </a:r>
            <a:r>
              <a:rPr lang="en-US" altLang="zh-TW" sz="2799" dirty="0">
                <a:solidFill>
                  <a:srgbClr val="271905"/>
                </a:solidFill>
                <a:latin typeface="微軟正黑體" panose="020B0604030504040204" pitchFamily="34" charset="-120"/>
                <a:ea typeface="微軟正黑體" panose="020B0604030504040204" pitchFamily="34" charset="-120"/>
              </a:rPr>
              <a:t>3D</a:t>
            </a:r>
            <a:r>
              <a:rPr lang="zh-TW" altLang="en-US" sz="2799" dirty="0">
                <a:solidFill>
                  <a:srgbClr val="271905"/>
                </a:solidFill>
                <a:latin typeface="微軟正黑體" panose="020B0604030504040204" pitchFamily="34" charset="-120"/>
                <a:ea typeface="微軟正黑體" panose="020B0604030504040204" pitchFamily="34" charset="-120"/>
              </a:rPr>
              <a:t>顯示器上觀看別人的夢，就像在看電影一樣。本世紀最大的一個問題是，人們對電腦的依賴性變得如此之高，以至於他們的分析能力接近於零。現在，電腦可以讀取問題並自動解決，但是他們只能解決困難的問題</a:t>
            </a:r>
            <a:r>
              <a:rPr lang="en-US" altLang="zh-TW" sz="2799" dirty="0">
                <a:solidFill>
                  <a:srgbClr val="271905"/>
                </a:solidFill>
                <a:latin typeface="微軟正黑體" panose="020B0604030504040204" pitchFamily="34" charset="-120"/>
                <a:ea typeface="微軟正黑體" panose="020B0604030504040204" pitchFamily="34" charset="-120"/>
              </a:rPr>
              <a:t>(</a:t>
            </a:r>
            <a:r>
              <a:rPr lang="zh-TW" altLang="en-US" sz="2799" dirty="0">
                <a:solidFill>
                  <a:srgbClr val="271905"/>
                </a:solidFill>
                <a:latin typeface="微軟正黑體" panose="020B0604030504040204" pitchFamily="34" charset="-120"/>
                <a:ea typeface="微軟正黑體" panose="020B0604030504040204" pitchFamily="34" charset="-120"/>
              </a:rPr>
              <a:t>現在已經沒有簡單的問題了</a:t>
            </a:r>
            <a:r>
              <a:rPr lang="en-US" altLang="zh-TW" sz="2799" dirty="0">
                <a:solidFill>
                  <a:srgbClr val="271905"/>
                </a:solidFill>
                <a:latin typeface="微軟正黑體" panose="020B0604030504040204" pitchFamily="34" charset="-120"/>
                <a:ea typeface="微軟正黑體" panose="020B0604030504040204" pitchFamily="34" charset="-120"/>
              </a:rPr>
              <a:t>)</a:t>
            </a:r>
            <a:r>
              <a:rPr lang="zh-TW" altLang="en-US" sz="2799" dirty="0">
                <a:solidFill>
                  <a:srgbClr val="271905"/>
                </a:solidFill>
                <a:latin typeface="微軟正黑體" panose="020B0604030504040204" pitchFamily="34" charset="-120"/>
                <a:ea typeface="微軟正黑體" panose="020B0604030504040204" pitchFamily="34" charset="-120"/>
              </a:rPr>
              <a:t>。我們的首席科學家遇到了很大的麻煩，因為他忘記了密碼。出於安全原因，當今的電腦無法解決與密碼相關的問題。</a:t>
            </a:r>
            <a:endParaRPr lang="en-US" sz="2799" dirty="0">
              <a:solidFill>
                <a:srgbClr val="271905"/>
              </a:solidFill>
              <a:latin typeface="微軟正黑體" panose="020B0604030504040204" pitchFamily="34" charset="-120"/>
              <a:ea typeface="微軟正黑體" panose="020B0604030504040204" pitchFamily="34"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TextBox 2"/>
          <p:cNvSpPr txBox="1"/>
          <p:nvPr/>
        </p:nvSpPr>
        <p:spPr>
          <a:xfrm>
            <a:off x="4312146" y="1056639"/>
            <a:ext cx="9663706" cy="1102866"/>
          </a:xfrm>
          <a:prstGeom prst="rect">
            <a:avLst/>
          </a:prstGeom>
        </p:spPr>
        <p:txBody>
          <a:bodyPr lIns="0" tIns="0" rIns="0" bIns="0" rtlCol="0" anchor="t">
            <a:spAutoFit/>
          </a:bodyPr>
          <a:lstStyle/>
          <a:p>
            <a:pPr algn="ctr">
              <a:lnSpc>
                <a:spcPts val="8640"/>
              </a:lnSpc>
            </a:pPr>
            <a:r>
              <a:rPr lang="zh-TW" altLang="en-US" sz="7200" b="1" dirty="0">
                <a:solidFill>
                  <a:schemeClr val="bg2">
                    <a:lumMod val="25000"/>
                  </a:schemeClr>
                </a:solidFill>
                <a:latin typeface="微軟正黑體" panose="020B0604030504040204" pitchFamily="34" charset="-120"/>
                <a:ea typeface="微軟正黑體" panose="020B0604030504040204" pitchFamily="34" charset="-120"/>
              </a:rPr>
              <a:t>題目</a:t>
            </a:r>
            <a:endParaRPr lang="en-US" sz="7200" b="1"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3" name="TextBox 3"/>
          <p:cNvSpPr txBox="1"/>
          <p:nvPr/>
        </p:nvSpPr>
        <p:spPr>
          <a:xfrm>
            <a:off x="5835216" y="9094153"/>
            <a:ext cx="6617568" cy="359073"/>
          </a:xfrm>
          <a:prstGeom prst="rect">
            <a:avLst/>
          </a:prstGeom>
        </p:spPr>
        <p:txBody>
          <a:bodyPr lIns="0" tIns="0" rIns="0" bIns="0" rtlCol="0" anchor="t">
            <a:spAutoFit/>
          </a:bodyPr>
          <a:lstStyle/>
          <a:p>
            <a:pPr algn="ctr">
              <a:lnSpc>
                <a:spcPts val="2799"/>
              </a:lnSpc>
            </a:pPr>
            <a:r>
              <a:rPr lang="en-US" sz="2799" dirty="0">
                <a:solidFill>
                  <a:srgbClr val="967D55"/>
                </a:solidFill>
                <a:latin typeface="Alice"/>
              </a:rPr>
              <a:t>02</a:t>
            </a:r>
          </a:p>
        </p:txBody>
      </p:sp>
      <p:sp>
        <p:nvSpPr>
          <p:cNvPr id="4" name="AutoShape 4"/>
          <p:cNvSpPr/>
          <p:nvPr/>
        </p:nvSpPr>
        <p:spPr>
          <a:xfrm>
            <a:off x="9780663" y="9258300"/>
            <a:ext cx="8507337" cy="0"/>
          </a:xfrm>
          <a:prstGeom prst="line">
            <a:avLst/>
          </a:prstGeom>
          <a:ln w="38100" cap="flat">
            <a:solidFill>
              <a:srgbClr val="967D55"/>
            </a:solidFill>
            <a:prstDash val="solid"/>
            <a:headEnd type="none" w="sm" len="sm"/>
            <a:tailEnd type="none" w="sm" len="sm"/>
          </a:ln>
        </p:spPr>
      </p:sp>
      <p:sp>
        <p:nvSpPr>
          <p:cNvPr id="5" name="AutoShape 5"/>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6" name="Group 6"/>
          <p:cNvGrpSpPr/>
          <p:nvPr/>
        </p:nvGrpSpPr>
        <p:grpSpPr>
          <a:xfrm>
            <a:off x="16564186" y="7450971"/>
            <a:ext cx="1549068" cy="154906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575667" y="-449433"/>
            <a:ext cx="5268290" cy="5268290"/>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2613314" y="2453772"/>
            <a:ext cx="13061369" cy="2872581"/>
          </a:xfrm>
          <a:prstGeom prst="rect">
            <a:avLst/>
          </a:prstGeom>
        </p:spPr>
        <p:txBody>
          <a:bodyPr wrap="square" lIns="0" tIns="0" rIns="0" bIns="0" rtlCol="0" anchor="t">
            <a:spAutoFit/>
          </a:bodyPr>
          <a:lstStyle/>
          <a:p>
            <a:pPr algn="just">
              <a:lnSpc>
                <a:spcPts val="2799"/>
              </a:lnSpc>
            </a:pPr>
            <a:r>
              <a:rPr lang="en-US" sz="2799" dirty="0">
                <a:solidFill>
                  <a:srgbClr val="271905"/>
                </a:solidFill>
                <a:latin typeface="Alice"/>
              </a:rPr>
              <a:t>In a mid-summer night the scientist has a dream where he sees a lot of unsigned integer numbers flying around. He records them with the help of his computer, Then he has a clue that if the numbers are (X1, X2, . . . , </a:t>
            </a:r>
            <a:r>
              <a:rPr lang="en-US" sz="2799" dirty="0" err="1">
                <a:solidFill>
                  <a:srgbClr val="271905"/>
                </a:solidFill>
                <a:latin typeface="Alice"/>
              </a:rPr>
              <a:t>Xn</a:t>
            </a:r>
            <a:r>
              <a:rPr lang="en-US" sz="2799" dirty="0">
                <a:solidFill>
                  <a:srgbClr val="271905"/>
                </a:solidFill>
                <a:latin typeface="Alice"/>
              </a:rPr>
              <a:t>) he will have to find an integer number A (This A is the combination lock code) such that</a:t>
            </a:r>
          </a:p>
          <a:p>
            <a:pPr algn="just">
              <a:lnSpc>
                <a:spcPts val="2799"/>
              </a:lnSpc>
            </a:pPr>
            <a:endParaRPr lang="en-US" sz="2799" dirty="0">
              <a:solidFill>
                <a:srgbClr val="271905"/>
              </a:solidFill>
              <a:latin typeface="Alice"/>
            </a:endParaRPr>
          </a:p>
          <a:p>
            <a:pPr algn="just">
              <a:lnSpc>
                <a:spcPts val="2799"/>
              </a:lnSpc>
            </a:pPr>
            <a:r>
              <a:rPr lang="en-US" sz="2799" dirty="0">
                <a:solidFill>
                  <a:srgbClr val="271905"/>
                </a:solidFill>
                <a:latin typeface="Alice"/>
              </a:rPr>
              <a:t>(|X1 − A| + |X2 − A| + . . . + |</a:t>
            </a:r>
            <a:r>
              <a:rPr lang="en-US" sz="2799" dirty="0" err="1">
                <a:solidFill>
                  <a:srgbClr val="271905"/>
                </a:solidFill>
                <a:latin typeface="Alice"/>
              </a:rPr>
              <a:t>Xn</a:t>
            </a:r>
            <a:r>
              <a:rPr lang="en-US" sz="2799" dirty="0">
                <a:solidFill>
                  <a:srgbClr val="271905"/>
                </a:solidFill>
                <a:latin typeface="Alice"/>
              </a:rPr>
              <a:t> − A|)</a:t>
            </a:r>
          </a:p>
          <a:p>
            <a:pPr algn="just">
              <a:lnSpc>
                <a:spcPts val="2799"/>
              </a:lnSpc>
            </a:pPr>
            <a:endParaRPr lang="en-US" sz="2799" dirty="0">
              <a:solidFill>
                <a:srgbClr val="271905"/>
              </a:solidFill>
              <a:latin typeface="Alice"/>
            </a:endParaRPr>
          </a:p>
          <a:p>
            <a:pPr algn="just">
              <a:lnSpc>
                <a:spcPts val="2799"/>
              </a:lnSpc>
            </a:pPr>
            <a:r>
              <a:rPr lang="en-US" sz="2799" dirty="0">
                <a:solidFill>
                  <a:srgbClr val="271905"/>
                </a:solidFill>
                <a:latin typeface="Alice"/>
              </a:rPr>
              <a:t>is minimum.</a:t>
            </a:r>
          </a:p>
        </p:txBody>
      </p:sp>
      <p:sp>
        <p:nvSpPr>
          <p:cNvPr id="13" name="TextBox 12">
            <a:extLst>
              <a:ext uri="{FF2B5EF4-FFF2-40B4-BE49-F238E27FC236}">
                <a16:creationId xmlns:a16="http://schemas.microsoft.com/office/drawing/2014/main" id="{6F662108-F240-4F50-93A4-51982D6E0AAD}"/>
              </a:ext>
            </a:extLst>
          </p:cNvPr>
          <p:cNvSpPr txBox="1"/>
          <p:nvPr/>
        </p:nvSpPr>
        <p:spPr>
          <a:xfrm>
            <a:off x="2613314" y="6349487"/>
            <a:ext cx="14954153" cy="1795363"/>
          </a:xfrm>
          <a:prstGeom prst="rect">
            <a:avLst/>
          </a:prstGeom>
        </p:spPr>
        <p:txBody>
          <a:bodyPr lIns="0" tIns="0" rIns="0" bIns="0" rtlCol="0" anchor="t">
            <a:spAutoFit/>
          </a:bodyPr>
          <a:lstStyle/>
          <a:p>
            <a:pPr algn="just">
              <a:lnSpc>
                <a:spcPts val="2799"/>
              </a:lnSpc>
            </a:pPr>
            <a:r>
              <a:rPr lang="zh-TW" altLang="en-US" sz="2799" dirty="0">
                <a:solidFill>
                  <a:srgbClr val="271905"/>
                </a:solidFill>
                <a:latin typeface="微軟正黑體" panose="020B0604030504040204" pitchFamily="34" charset="-120"/>
                <a:ea typeface="微軟正黑體" panose="020B0604030504040204" pitchFamily="34" charset="-120"/>
              </a:rPr>
              <a:t>在仲夏夜裡，科學家做了一個夢，在那裡他看到許多無號整數飛來飛去。</a:t>
            </a:r>
          </a:p>
          <a:p>
            <a:pPr algn="just">
              <a:lnSpc>
                <a:spcPts val="2799"/>
              </a:lnSpc>
            </a:pPr>
            <a:r>
              <a:rPr lang="zh-TW" altLang="en-US" sz="2799" dirty="0">
                <a:solidFill>
                  <a:srgbClr val="271905"/>
                </a:solidFill>
                <a:latin typeface="微軟正黑體" panose="020B0604030504040204" pitchFamily="34" charset="-120"/>
                <a:ea typeface="微軟正黑體" panose="020B0604030504040204" pitchFamily="34" charset="-120"/>
              </a:rPr>
              <a:t>他在電腦的幫助下記錄了它們，然後他知道如果數字為</a:t>
            </a:r>
            <a:r>
              <a:rPr lang="en-US" altLang="zh-TW" sz="2799" dirty="0">
                <a:solidFill>
                  <a:srgbClr val="271905"/>
                </a:solidFill>
                <a:latin typeface="微軟正黑體" panose="020B0604030504040204" pitchFamily="34" charset="-120"/>
                <a:ea typeface="微軟正黑體" panose="020B0604030504040204" pitchFamily="34" charset="-120"/>
              </a:rPr>
              <a:t>(X1</a:t>
            </a:r>
            <a:r>
              <a:rPr lang="zh-TW" altLang="en-US" sz="2799" dirty="0">
                <a:solidFill>
                  <a:srgbClr val="271905"/>
                </a:solidFill>
                <a:latin typeface="微軟正黑體" panose="020B0604030504040204" pitchFamily="34" charset="-120"/>
                <a:ea typeface="微軟正黑體" panose="020B0604030504040204" pitchFamily="34" charset="-120"/>
              </a:rPr>
              <a:t>，</a:t>
            </a:r>
            <a:r>
              <a:rPr lang="en-US" altLang="zh-TW" sz="2799" dirty="0">
                <a:solidFill>
                  <a:srgbClr val="271905"/>
                </a:solidFill>
                <a:latin typeface="微軟正黑體" panose="020B0604030504040204" pitchFamily="34" charset="-120"/>
                <a:ea typeface="微軟正黑體" panose="020B0604030504040204" pitchFamily="34" charset="-120"/>
              </a:rPr>
              <a:t>X2</a:t>
            </a:r>
            <a:r>
              <a:rPr lang="zh-TW" altLang="en-US" sz="2799" dirty="0">
                <a:solidFill>
                  <a:srgbClr val="271905"/>
                </a:solidFill>
                <a:latin typeface="微軟正黑體" panose="020B0604030504040204" pitchFamily="34" charset="-120"/>
                <a:ea typeface="微軟正黑體" panose="020B0604030504040204" pitchFamily="34" charset="-120"/>
              </a:rPr>
              <a:t>，</a:t>
            </a:r>
            <a:r>
              <a:rPr lang="en-US" altLang="zh-TW" sz="2799" dirty="0">
                <a:solidFill>
                  <a:srgbClr val="271905"/>
                </a:solidFill>
                <a:latin typeface="微軟正黑體" panose="020B0604030504040204" pitchFamily="34" charset="-120"/>
                <a:ea typeface="微軟正黑體" panose="020B0604030504040204" pitchFamily="34" charset="-120"/>
              </a:rPr>
              <a:t>...</a:t>
            </a:r>
            <a:r>
              <a:rPr lang="zh-TW" altLang="en-US" sz="2799" dirty="0">
                <a:solidFill>
                  <a:srgbClr val="271905"/>
                </a:solidFill>
                <a:latin typeface="微軟正黑體" panose="020B0604030504040204" pitchFamily="34" charset="-120"/>
                <a:ea typeface="微軟正黑體" panose="020B0604030504040204" pitchFamily="34" charset="-120"/>
              </a:rPr>
              <a:t>，</a:t>
            </a:r>
            <a:r>
              <a:rPr lang="en-US" altLang="zh-TW" sz="2799" dirty="0" err="1">
                <a:solidFill>
                  <a:srgbClr val="271905"/>
                </a:solidFill>
                <a:latin typeface="微軟正黑體" panose="020B0604030504040204" pitchFamily="34" charset="-120"/>
                <a:ea typeface="微軟正黑體" panose="020B0604030504040204" pitchFamily="34" charset="-120"/>
              </a:rPr>
              <a:t>Xn</a:t>
            </a:r>
            <a:r>
              <a:rPr lang="en-US" altLang="zh-TW" sz="2799" dirty="0">
                <a:solidFill>
                  <a:srgbClr val="271905"/>
                </a:solidFill>
                <a:latin typeface="微軟正黑體" panose="020B0604030504040204" pitchFamily="34" charset="-120"/>
                <a:ea typeface="微軟正黑體" panose="020B0604030504040204" pitchFamily="34" charset="-120"/>
              </a:rPr>
              <a:t>)</a:t>
            </a:r>
            <a:r>
              <a:rPr lang="zh-TW" altLang="en-US" sz="2799" dirty="0">
                <a:solidFill>
                  <a:srgbClr val="271905"/>
                </a:solidFill>
                <a:latin typeface="微軟正黑體" panose="020B0604030504040204" pitchFamily="34" charset="-120"/>
                <a:ea typeface="微軟正黑體" panose="020B0604030504040204" pitchFamily="34" charset="-120"/>
              </a:rPr>
              <a:t>。</a:t>
            </a:r>
          </a:p>
          <a:p>
            <a:pPr algn="just">
              <a:lnSpc>
                <a:spcPts val="2799"/>
              </a:lnSpc>
            </a:pPr>
            <a:r>
              <a:rPr lang="zh-TW" altLang="en-US" sz="2799" dirty="0">
                <a:solidFill>
                  <a:srgbClr val="271905"/>
                </a:solidFill>
                <a:latin typeface="微軟正黑體" panose="020B0604030504040204" pitchFamily="34" charset="-120"/>
                <a:ea typeface="微軟正黑體" panose="020B0604030504040204" pitchFamily="34" charset="-120"/>
              </a:rPr>
              <a:t>他需要找到一個整數</a:t>
            </a:r>
            <a:r>
              <a:rPr lang="en-US" altLang="zh-TW" sz="2799" dirty="0">
                <a:solidFill>
                  <a:srgbClr val="271905"/>
                </a:solidFill>
                <a:latin typeface="微軟正黑體" panose="020B0604030504040204" pitchFamily="34" charset="-120"/>
                <a:ea typeface="微軟正黑體" panose="020B0604030504040204" pitchFamily="34" charset="-120"/>
              </a:rPr>
              <a:t>A(</a:t>
            </a:r>
            <a:r>
              <a:rPr lang="zh-TW" altLang="en-US" sz="2799" dirty="0">
                <a:solidFill>
                  <a:srgbClr val="271905"/>
                </a:solidFill>
                <a:latin typeface="微軟正黑體" panose="020B0604030504040204" pitchFamily="34" charset="-120"/>
                <a:ea typeface="微軟正黑體" panose="020B0604030504040204" pitchFamily="34" charset="-120"/>
              </a:rPr>
              <a:t>此</a:t>
            </a:r>
            <a:r>
              <a:rPr lang="en-US" altLang="zh-TW" sz="2799" dirty="0">
                <a:solidFill>
                  <a:srgbClr val="271905"/>
                </a:solidFill>
                <a:latin typeface="微軟正黑體" panose="020B0604030504040204" pitchFamily="34" charset="-120"/>
                <a:ea typeface="微軟正黑體" panose="020B0604030504040204" pitchFamily="34" charset="-120"/>
              </a:rPr>
              <a:t>A</a:t>
            </a:r>
            <a:r>
              <a:rPr lang="zh-TW" altLang="en-US" sz="2799" dirty="0">
                <a:solidFill>
                  <a:srgbClr val="271905"/>
                </a:solidFill>
                <a:latin typeface="微軟正黑體" panose="020B0604030504040204" pitchFamily="34" charset="-120"/>
                <a:ea typeface="微軟正黑體" panose="020B0604030504040204" pitchFamily="34" charset="-120"/>
              </a:rPr>
              <a:t>為密碼</a:t>
            </a:r>
            <a:r>
              <a:rPr lang="en-US" altLang="zh-TW" sz="2799" dirty="0">
                <a:solidFill>
                  <a:srgbClr val="271905"/>
                </a:solidFill>
                <a:latin typeface="微軟正黑體" panose="020B0604030504040204" pitchFamily="34" charset="-120"/>
                <a:ea typeface="微軟正黑體" panose="020B0604030504040204" pitchFamily="34" charset="-120"/>
              </a:rPr>
              <a:t>)</a:t>
            </a:r>
            <a:r>
              <a:rPr lang="zh-TW" altLang="en-US" sz="2799" dirty="0">
                <a:solidFill>
                  <a:srgbClr val="271905"/>
                </a:solidFill>
                <a:latin typeface="微軟正黑體" panose="020B0604030504040204" pitchFamily="34" charset="-120"/>
                <a:ea typeface="微軟正黑體" panose="020B0604030504040204" pitchFamily="34" charset="-120"/>
              </a:rPr>
              <a:t>，使得能夠得到以下式子的最小值。</a:t>
            </a:r>
          </a:p>
          <a:p>
            <a:pPr algn="just">
              <a:lnSpc>
                <a:spcPts val="2799"/>
              </a:lnSpc>
            </a:pPr>
            <a:endParaRPr lang="zh-TW" altLang="en-US" sz="2799" dirty="0">
              <a:solidFill>
                <a:srgbClr val="271905"/>
              </a:solidFill>
              <a:latin typeface="微軟正黑體" panose="020B0604030504040204" pitchFamily="34" charset="-120"/>
              <a:ea typeface="微軟正黑體" panose="020B0604030504040204" pitchFamily="34" charset="-120"/>
            </a:endParaRPr>
          </a:p>
          <a:p>
            <a:pPr algn="just">
              <a:lnSpc>
                <a:spcPts val="2799"/>
              </a:lnSpc>
            </a:pPr>
            <a:r>
              <a:rPr lang="en-US" altLang="zh-TW" sz="2799" dirty="0">
                <a:solidFill>
                  <a:srgbClr val="271905"/>
                </a:solidFill>
                <a:latin typeface="微軟正黑體" panose="020B0604030504040204" pitchFamily="34" charset="-120"/>
                <a:ea typeface="微軟正黑體" panose="020B0604030504040204" pitchFamily="34" charset="-120"/>
              </a:rPr>
              <a:t>(|X1 − A| + |X2 − A| + . . . + |</a:t>
            </a:r>
            <a:r>
              <a:rPr lang="en-US" altLang="zh-TW" sz="2799" dirty="0" err="1">
                <a:solidFill>
                  <a:srgbClr val="271905"/>
                </a:solidFill>
                <a:latin typeface="微軟正黑體" panose="020B0604030504040204" pitchFamily="34" charset="-120"/>
                <a:ea typeface="微軟正黑體" panose="020B0604030504040204" pitchFamily="34" charset="-120"/>
              </a:rPr>
              <a:t>Xn</a:t>
            </a:r>
            <a:r>
              <a:rPr lang="en-US" altLang="zh-TW" sz="2799" dirty="0">
                <a:solidFill>
                  <a:srgbClr val="271905"/>
                </a:solidFill>
                <a:latin typeface="微軟正黑體" panose="020B0604030504040204" pitchFamily="34" charset="-120"/>
                <a:ea typeface="微軟正黑體" panose="020B0604030504040204" pitchFamily="34" charset="-120"/>
              </a:rPr>
              <a:t> − A|)</a:t>
            </a:r>
            <a:endParaRPr lang="en-US" sz="2799" dirty="0">
              <a:solidFill>
                <a:srgbClr val="271905"/>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89124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AutoShape 2"/>
          <p:cNvSpPr/>
          <p:nvPr/>
        </p:nvSpPr>
        <p:spPr>
          <a:xfrm>
            <a:off x="9780663" y="9239250"/>
            <a:ext cx="8507337" cy="0"/>
          </a:xfrm>
          <a:prstGeom prst="line">
            <a:avLst/>
          </a:prstGeom>
          <a:ln w="38100" cap="flat">
            <a:solidFill>
              <a:srgbClr val="967D55"/>
            </a:solidFill>
            <a:prstDash val="solid"/>
            <a:headEnd type="none" w="sm" len="sm"/>
            <a:tailEnd type="none" w="sm" len="sm"/>
          </a:ln>
        </p:spPr>
      </p:sp>
      <p:sp>
        <p:nvSpPr>
          <p:cNvPr id="3" name="TextBox 3"/>
          <p:cNvSpPr txBox="1"/>
          <p:nvPr/>
        </p:nvSpPr>
        <p:spPr>
          <a:xfrm>
            <a:off x="8298068" y="9094153"/>
            <a:ext cx="1691865" cy="359073"/>
          </a:xfrm>
          <a:prstGeom prst="rect">
            <a:avLst/>
          </a:prstGeom>
        </p:spPr>
        <p:txBody>
          <a:bodyPr lIns="0" tIns="0" rIns="0" bIns="0" rtlCol="0" anchor="t">
            <a:spAutoFit/>
          </a:bodyPr>
          <a:lstStyle/>
          <a:p>
            <a:pPr algn="ctr">
              <a:lnSpc>
                <a:spcPts val="2799"/>
              </a:lnSpc>
            </a:pPr>
            <a:r>
              <a:rPr lang="en-US" sz="2799" dirty="0">
                <a:solidFill>
                  <a:srgbClr val="967D55"/>
                </a:solidFill>
                <a:latin typeface="Alice"/>
              </a:rPr>
              <a:t>03</a:t>
            </a:r>
          </a:p>
        </p:txBody>
      </p:sp>
      <p:sp>
        <p:nvSpPr>
          <p:cNvPr id="4" name="AutoShape 4"/>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5" name="Group 5"/>
          <p:cNvGrpSpPr/>
          <p:nvPr/>
        </p:nvGrpSpPr>
        <p:grpSpPr>
          <a:xfrm>
            <a:off x="16675432" y="5850515"/>
            <a:ext cx="2712720" cy="2712720"/>
            <a:chOff x="0" y="0"/>
            <a:chExt cx="812800" cy="812800"/>
          </a:xfrm>
        </p:grpSpPr>
        <p:sp>
          <p:nvSpPr>
            <p:cNvPr id="6" name="Freeform 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731820" y="-930219"/>
            <a:ext cx="3521040" cy="3521040"/>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4312146" y="1050289"/>
            <a:ext cx="9663706" cy="1104900"/>
          </a:xfrm>
          <a:prstGeom prst="rect">
            <a:avLst/>
          </a:prstGeom>
        </p:spPr>
        <p:txBody>
          <a:bodyPr lIns="0" tIns="0" rIns="0" bIns="0" rtlCol="0" anchor="t">
            <a:spAutoFit/>
          </a:bodyPr>
          <a:lstStyle/>
          <a:p>
            <a:pPr algn="ctr">
              <a:lnSpc>
                <a:spcPts val="8640"/>
              </a:lnSpc>
            </a:pPr>
            <a:r>
              <a:rPr lang="zh-TW" altLang="en-US" sz="7200" b="1" dirty="0">
                <a:solidFill>
                  <a:schemeClr val="bg2">
                    <a:lumMod val="25000"/>
                  </a:schemeClr>
                </a:solidFill>
                <a:latin typeface="微軟正黑體" panose="020B0604030504040204" pitchFamily="34" charset="-120"/>
                <a:ea typeface="微軟正黑體" panose="020B0604030504040204" pitchFamily="34" charset="-120"/>
              </a:rPr>
              <a:t>輸入與輸出</a:t>
            </a:r>
            <a:endParaRPr lang="en-US" sz="7200" b="1"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29" name="TextBox 12">
            <a:extLst>
              <a:ext uri="{FF2B5EF4-FFF2-40B4-BE49-F238E27FC236}">
                <a16:creationId xmlns:a16="http://schemas.microsoft.com/office/drawing/2014/main" id="{54B1EB1B-1DC9-448E-80EF-DB2D071A954B}"/>
              </a:ext>
            </a:extLst>
          </p:cNvPr>
          <p:cNvSpPr txBox="1"/>
          <p:nvPr/>
        </p:nvSpPr>
        <p:spPr>
          <a:xfrm>
            <a:off x="2613315" y="2453772"/>
            <a:ext cx="7866794" cy="6463308"/>
          </a:xfrm>
          <a:prstGeom prst="rect">
            <a:avLst/>
          </a:prstGeom>
        </p:spPr>
        <p:txBody>
          <a:bodyPr wrap="square" lIns="0" tIns="0" rIns="0" bIns="0" rtlCol="0" anchor="t">
            <a:spAutoFit/>
          </a:bodyPr>
          <a:lstStyle/>
          <a:p>
            <a:pPr algn="just">
              <a:lnSpc>
                <a:spcPts val="2799"/>
              </a:lnSpc>
            </a:pPr>
            <a:r>
              <a:rPr lang="en-US" altLang="zh-TW" sz="2799" dirty="0">
                <a:solidFill>
                  <a:srgbClr val="271905"/>
                </a:solidFill>
                <a:latin typeface="Alice"/>
              </a:rPr>
              <a:t>Input</a:t>
            </a:r>
            <a:r>
              <a:rPr lang="zh-TW" altLang="en-US" sz="2799" dirty="0">
                <a:solidFill>
                  <a:srgbClr val="271905"/>
                </a:solidFill>
                <a:latin typeface="Alice"/>
              </a:rPr>
              <a:t>：</a:t>
            </a:r>
            <a:r>
              <a:rPr lang="en-US" sz="2799" dirty="0">
                <a:solidFill>
                  <a:srgbClr val="271905"/>
                </a:solidFill>
                <a:latin typeface="Alice"/>
              </a:rPr>
              <a:t>Input will contain several blocks. Each block will start with a number n (0 &lt; n ≤ 1000000) indicating</a:t>
            </a:r>
            <a:r>
              <a:rPr lang="zh-TW" altLang="en-US" sz="2799" dirty="0">
                <a:solidFill>
                  <a:srgbClr val="271905"/>
                </a:solidFill>
                <a:latin typeface="Alice"/>
              </a:rPr>
              <a:t> </a:t>
            </a:r>
            <a:r>
              <a:rPr lang="en-US" sz="2799" dirty="0">
                <a:solidFill>
                  <a:srgbClr val="271905"/>
                </a:solidFill>
                <a:latin typeface="Alice"/>
              </a:rPr>
              <a:t>how many numbers he saw in the dream. Next there will be n numbers. All the numbers will be less</a:t>
            </a:r>
            <a:r>
              <a:rPr lang="zh-TW" altLang="en-US" sz="2799" dirty="0">
                <a:solidFill>
                  <a:srgbClr val="271905"/>
                </a:solidFill>
                <a:latin typeface="Alice"/>
              </a:rPr>
              <a:t> </a:t>
            </a:r>
            <a:r>
              <a:rPr lang="en-US" sz="2799" dirty="0">
                <a:solidFill>
                  <a:srgbClr val="271905"/>
                </a:solidFill>
                <a:latin typeface="Alice"/>
              </a:rPr>
              <a:t>that 65536. The input will be terminated by end of file.</a:t>
            </a:r>
          </a:p>
          <a:p>
            <a:pPr algn="just">
              <a:lnSpc>
                <a:spcPts val="2799"/>
              </a:lnSpc>
            </a:pPr>
            <a:endParaRPr lang="en-US" sz="2799" dirty="0">
              <a:solidFill>
                <a:srgbClr val="271905"/>
              </a:solidFill>
              <a:latin typeface="Alice"/>
            </a:endParaRPr>
          </a:p>
          <a:p>
            <a:pPr algn="just">
              <a:lnSpc>
                <a:spcPts val="2799"/>
              </a:lnSpc>
            </a:pPr>
            <a:r>
              <a:rPr lang="en-US" sz="2799" dirty="0">
                <a:solidFill>
                  <a:srgbClr val="271905"/>
                </a:solidFill>
                <a:latin typeface="Alice"/>
              </a:rPr>
              <a:t>Output</a:t>
            </a:r>
            <a:r>
              <a:rPr lang="zh-TW" altLang="en-US" sz="2799" dirty="0">
                <a:solidFill>
                  <a:srgbClr val="271905"/>
                </a:solidFill>
                <a:latin typeface="Alice"/>
              </a:rPr>
              <a:t>：</a:t>
            </a:r>
            <a:r>
              <a:rPr lang="en-US" altLang="zh-TW" sz="2799" dirty="0">
                <a:solidFill>
                  <a:srgbClr val="271905"/>
                </a:solidFill>
                <a:latin typeface="Alice"/>
              </a:rPr>
              <a:t>For each set of input there will be one line of output. That line will contain the minimum possible value for A. Next it will contain how many numbers are there in the input that satisfy the property of A (The summation of absolute deviation from A is minimum). And finally you have to print how many possible different integer values are there for A (these values need not be present in the input). These numbers will be separated by single space.</a:t>
            </a:r>
            <a:endParaRPr lang="en-US" sz="2799" dirty="0">
              <a:solidFill>
                <a:srgbClr val="271905"/>
              </a:solidFill>
              <a:latin typeface="Alice"/>
            </a:endParaRPr>
          </a:p>
        </p:txBody>
      </p:sp>
      <p:sp>
        <p:nvSpPr>
          <p:cNvPr id="30" name="TextBox 12">
            <a:extLst>
              <a:ext uri="{FF2B5EF4-FFF2-40B4-BE49-F238E27FC236}">
                <a16:creationId xmlns:a16="http://schemas.microsoft.com/office/drawing/2014/main" id="{A4F83038-F2FD-4F5D-B9CF-800AEB3B8FC1}"/>
              </a:ext>
            </a:extLst>
          </p:cNvPr>
          <p:cNvSpPr txBox="1"/>
          <p:nvPr/>
        </p:nvSpPr>
        <p:spPr>
          <a:xfrm>
            <a:off x="10728372" y="2453772"/>
            <a:ext cx="4946313" cy="4739759"/>
          </a:xfrm>
          <a:prstGeom prst="rect">
            <a:avLst/>
          </a:prstGeom>
        </p:spPr>
        <p:txBody>
          <a:bodyPr wrap="square" lIns="0" tIns="0" rIns="0" bIns="0" rtlCol="0" anchor="t">
            <a:spAutoFit/>
          </a:bodyPr>
          <a:lstStyle/>
          <a:p>
            <a:pPr algn="just"/>
            <a:r>
              <a:rPr lang="zh-TW" altLang="en-US" sz="2800" dirty="0">
                <a:solidFill>
                  <a:srgbClr val="271905"/>
                </a:solidFill>
                <a:latin typeface="微軟正黑體" panose="020B0604030504040204" pitchFamily="34" charset="-120"/>
                <a:ea typeface="微軟正黑體" panose="020B0604030504040204" pitchFamily="34" charset="-120"/>
              </a:rPr>
              <a:t>輸入：輸入包含多組測資。每組測資第一行為數字</a:t>
            </a:r>
            <a:r>
              <a:rPr lang="en-US" altLang="zh-TW" sz="2800" dirty="0">
                <a:solidFill>
                  <a:srgbClr val="271905"/>
                </a:solidFill>
                <a:latin typeface="微軟正黑體" panose="020B0604030504040204" pitchFamily="34" charset="-120"/>
                <a:ea typeface="微軟正黑體" panose="020B0604030504040204" pitchFamily="34" charset="-120"/>
              </a:rPr>
              <a:t>n (0 &lt; n ≤ 1000000)</a:t>
            </a:r>
            <a:r>
              <a:rPr lang="zh-TW" altLang="en-US" sz="2800" dirty="0">
                <a:solidFill>
                  <a:srgbClr val="271905"/>
                </a:solidFill>
                <a:latin typeface="微軟正黑體" panose="020B0604030504040204" pitchFamily="34" charset="-120"/>
                <a:ea typeface="微軟正黑體" panose="020B0604030504040204" pitchFamily="34" charset="-120"/>
              </a:rPr>
              <a:t>，表示他在夢中看到了多少個數字。接下來有</a:t>
            </a:r>
            <a:r>
              <a:rPr lang="en-US" altLang="zh-TW" sz="2800" dirty="0">
                <a:solidFill>
                  <a:srgbClr val="271905"/>
                </a:solidFill>
                <a:latin typeface="微軟正黑體" panose="020B0604030504040204" pitchFamily="34" charset="-120"/>
                <a:ea typeface="微軟正黑體" panose="020B0604030504040204" pitchFamily="34" charset="-120"/>
              </a:rPr>
              <a:t>n</a:t>
            </a:r>
            <a:r>
              <a:rPr lang="zh-TW" altLang="en-US" sz="2800" dirty="0">
                <a:solidFill>
                  <a:srgbClr val="271905"/>
                </a:solidFill>
                <a:latin typeface="微軟正黑體" panose="020B0604030504040204" pitchFamily="34" charset="-120"/>
                <a:ea typeface="微軟正黑體" panose="020B0604030504040204" pitchFamily="34" charset="-120"/>
              </a:rPr>
              <a:t>個數字，所有數字都小於</a:t>
            </a:r>
            <a:r>
              <a:rPr lang="en-US" altLang="zh-TW" sz="2800" dirty="0">
                <a:solidFill>
                  <a:srgbClr val="271905"/>
                </a:solidFill>
                <a:latin typeface="微軟正黑體" panose="020B0604030504040204" pitchFamily="34" charset="-120"/>
                <a:ea typeface="微軟正黑體" panose="020B0604030504040204" pitchFamily="34" charset="-120"/>
              </a:rPr>
              <a:t>65536</a:t>
            </a:r>
            <a:r>
              <a:rPr lang="zh-TW" altLang="en-US" sz="2800" dirty="0">
                <a:solidFill>
                  <a:srgbClr val="271905"/>
                </a:solidFill>
                <a:latin typeface="微軟正黑體" panose="020B0604030504040204" pitchFamily="34" charset="-120"/>
                <a:ea typeface="微軟正黑體" panose="020B0604030504040204" pitchFamily="34" charset="-120"/>
              </a:rPr>
              <a:t>。</a:t>
            </a:r>
            <a:endParaRPr lang="en-US" altLang="zh-TW" sz="2800" dirty="0">
              <a:solidFill>
                <a:srgbClr val="271905"/>
              </a:solidFill>
              <a:latin typeface="微軟正黑體" panose="020B0604030504040204" pitchFamily="34" charset="-120"/>
              <a:ea typeface="微軟正黑體" panose="020B0604030504040204" pitchFamily="34" charset="-120"/>
            </a:endParaRPr>
          </a:p>
          <a:p>
            <a:pPr algn="just"/>
            <a:endParaRPr lang="en-US" sz="2800" dirty="0">
              <a:solidFill>
                <a:srgbClr val="271905"/>
              </a:solidFill>
              <a:latin typeface="微軟正黑體" panose="020B0604030504040204" pitchFamily="34" charset="-120"/>
              <a:ea typeface="微軟正黑體" panose="020B0604030504040204" pitchFamily="34" charset="-120"/>
            </a:endParaRPr>
          </a:p>
          <a:p>
            <a:pPr algn="just"/>
            <a:r>
              <a:rPr lang="zh-TW" altLang="en-US" sz="2800" dirty="0">
                <a:solidFill>
                  <a:srgbClr val="271905"/>
                </a:solidFill>
                <a:latin typeface="微軟正黑體" panose="020B0604030504040204" pitchFamily="34" charset="-120"/>
                <a:ea typeface="微軟正黑體" panose="020B0604030504040204" pitchFamily="34" charset="-120"/>
              </a:rPr>
              <a:t>輸出：對於每組測資，輸出三個整數。第一個數字是能得到該算式最小值的</a:t>
            </a:r>
            <a:r>
              <a:rPr lang="en-US" altLang="zh-TW" sz="2800" dirty="0">
                <a:solidFill>
                  <a:srgbClr val="271905"/>
                </a:solidFill>
                <a:latin typeface="微軟正黑體" panose="020B0604030504040204" pitchFamily="34" charset="-120"/>
                <a:ea typeface="微軟正黑體" panose="020B0604030504040204" pitchFamily="34" charset="-120"/>
              </a:rPr>
              <a:t>A</a:t>
            </a:r>
            <a:r>
              <a:rPr lang="zh-TW" altLang="en-US" sz="2800" dirty="0">
                <a:solidFill>
                  <a:srgbClr val="271905"/>
                </a:solidFill>
                <a:latin typeface="微軟正黑體" panose="020B0604030504040204" pitchFamily="34" charset="-120"/>
                <a:ea typeface="微軟正黑體" panose="020B0604030504040204" pitchFamily="34" charset="-120"/>
              </a:rPr>
              <a:t>。第二個數字是</a:t>
            </a:r>
            <a:r>
              <a:rPr lang="en-US" altLang="zh-TW" sz="2800" dirty="0">
                <a:solidFill>
                  <a:srgbClr val="271905"/>
                </a:solidFill>
                <a:latin typeface="微軟正黑體" panose="020B0604030504040204" pitchFamily="34" charset="-120"/>
                <a:ea typeface="微軟正黑體" panose="020B0604030504040204" pitchFamily="34" charset="-120"/>
              </a:rPr>
              <a:t>|Xi − A|</a:t>
            </a:r>
            <a:r>
              <a:rPr lang="zh-TW" altLang="en-US" sz="2800" dirty="0">
                <a:solidFill>
                  <a:srgbClr val="271905"/>
                </a:solidFill>
                <a:latin typeface="微軟正黑體" panose="020B0604030504040204" pitchFamily="34" charset="-120"/>
                <a:ea typeface="微軟正黑體" panose="020B0604030504040204" pitchFamily="34" charset="-120"/>
              </a:rPr>
              <a:t>為最小值的數量。第三行數字是可能有幾種最小值。</a:t>
            </a:r>
            <a:endParaRPr lang="en-US" sz="2800" dirty="0">
              <a:solidFill>
                <a:srgbClr val="271905"/>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52766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AutoShape 2"/>
          <p:cNvSpPr/>
          <p:nvPr/>
        </p:nvSpPr>
        <p:spPr>
          <a:xfrm>
            <a:off x="9780663" y="9239250"/>
            <a:ext cx="8507337" cy="0"/>
          </a:xfrm>
          <a:prstGeom prst="line">
            <a:avLst/>
          </a:prstGeom>
          <a:ln w="38100" cap="flat">
            <a:solidFill>
              <a:srgbClr val="967D55"/>
            </a:solidFill>
            <a:prstDash val="solid"/>
            <a:headEnd type="none" w="sm" len="sm"/>
            <a:tailEnd type="none" w="sm" len="sm"/>
          </a:ln>
        </p:spPr>
      </p:sp>
      <p:sp>
        <p:nvSpPr>
          <p:cNvPr id="3" name="TextBox 3"/>
          <p:cNvSpPr txBox="1"/>
          <p:nvPr/>
        </p:nvSpPr>
        <p:spPr>
          <a:xfrm>
            <a:off x="8298068" y="9094153"/>
            <a:ext cx="1691865" cy="359073"/>
          </a:xfrm>
          <a:prstGeom prst="rect">
            <a:avLst/>
          </a:prstGeom>
        </p:spPr>
        <p:txBody>
          <a:bodyPr lIns="0" tIns="0" rIns="0" bIns="0" rtlCol="0" anchor="t">
            <a:spAutoFit/>
          </a:bodyPr>
          <a:lstStyle/>
          <a:p>
            <a:pPr algn="ctr">
              <a:lnSpc>
                <a:spcPts val="2799"/>
              </a:lnSpc>
            </a:pPr>
            <a:r>
              <a:rPr lang="en-US" sz="2799" dirty="0">
                <a:solidFill>
                  <a:srgbClr val="967D55"/>
                </a:solidFill>
                <a:latin typeface="Alice"/>
              </a:rPr>
              <a:t>04</a:t>
            </a:r>
          </a:p>
        </p:txBody>
      </p:sp>
      <p:sp>
        <p:nvSpPr>
          <p:cNvPr id="4" name="AutoShape 4"/>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5" name="Group 5"/>
          <p:cNvGrpSpPr/>
          <p:nvPr/>
        </p:nvGrpSpPr>
        <p:grpSpPr>
          <a:xfrm>
            <a:off x="16675432" y="5850515"/>
            <a:ext cx="2712720" cy="2712720"/>
            <a:chOff x="0" y="0"/>
            <a:chExt cx="812800" cy="812800"/>
          </a:xfrm>
        </p:grpSpPr>
        <p:sp>
          <p:nvSpPr>
            <p:cNvPr id="6" name="Freeform 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731820" y="-930219"/>
            <a:ext cx="3521040" cy="3521040"/>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4312146" y="264477"/>
            <a:ext cx="9663706" cy="1104900"/>
          </a:xfrm>
          <a:prstGeom prst="rect">
            <a:avLst/>
          </a:prstGeom>
        </p:spPr>
        <p:txBody>
          <a:bodyPr lIns="0" tIns="0" rIns="0" bIns="0" rtlCol="0" anchor="t">
            <a:spAutoFit/>
          </a:bodyPr>
          <a:lstStyle/>
          <a:p>
            <a:pPr algn="ctr">
              <a:lnSpc>
                <a:spcPts val="8640"/>
              </a:lnSpc>
            </a:pPr>
            <a:r>
              <a:rPr lang="zh-TW" altLang="en-US" sz="7200" b="1" dirty="0">
                <a:solidFill>
                  <a:schemeClr val="bg2">
                    <a:lumMod val="25000"/>
                  </a:schemeClr>
                </a:solidFill>
                <a:latin typeface="微軟正黑體" panose="020B0604030504040204" pitchFamily="34" charset="-120"/>
                <a:ea typeface="微軟正黑體" panose="020B0604030504040204" pitchFamily="34" charset="-120"/>
              </a:rPr>
              <a:t>範例測資</a:t>
            </a:r>
            <a:endParaRPr lang="en-US" sz="7200" b="1" dirty="0">
              <a:solidFill>
                <a:schemeClr val="bg2">
                  <a:lumMod val="25000"/>
                </a:schemeClr>
              </a:solidFill>
              <a:latin typeface="微軟正黑體" panose="020B0604030504040204" pitchFamily="34" charset="-120"/>
              <a:ea typeface="微軟正黑體" panose="020B0604030504040204" pitchFamily="34" charset="-120"/>
            </a:endParaRPr>
          </a:p>
        </p:txBody>
      </p:sp>
      <p:grpSp>
        <p:nvGrpSpPr>
          <p:cNvPr id="15" name="Group 11">
            <a:extLst>
              <a:ext uri="{FF2B5EF4-FFF2-40B4-BE49-F238E27FC236}">
                <a16:creationId xmlns:a16="http://schemas.microsoft.com/office/drawing/2014/main" id="{77668887-DED1-4452-8949-87BAA434F55C}"/>
              </a:ext>
            </a:extLst>
          </p:cNvPr>
          <p:cNvGrpSpPr/>
          <p:nvPr/>
        </p:nvGrpSpPr>
        <p:grpSpPr>
          <a:xfrm>
            <a:off x="3103605" y="1843653"/>
            <a:ext cx="4904796" cy="1257362"/>
            <a:chOff x="0" y="0"/>
            <a:chExt cx="1291798" cy="298320"/>
          </a:xfrm>
        </p:grpSpPr>
        <p:sp>
          <p:nvSpPr>
            <p:cNvPr id="16" name="Freeform 12">
              <a:extLst>
                <a:ext uri="{FF2B5EF4-FFF2-40B4-BE49-F238E27FC236}">
                  <a16:creationId xmlns:a16="http://schemas.microsoft.com/office/drawing/2014/main" id="{A80768CF-561A-487E-8F31-A9C9CFDF2B5C}"/>
                </a:ext>
              </a:extLst>
            </p:cNvPr>
            <p:cNvSpPr/>
            <p:nvPr/>
          </p:nvSpPr>
          <p:spPr>
            <a:xfrm>
              <a:off x="0" y="0"/>
              <a:ext cx="1291798" cy="298321"/>
            </a:xfrm>
            <a:custGeom>
              <a:avLst/>
              <a:gdLst/>
              <a:ahLst/>
              <a:cxnLst/>
              <a:rect l="l" t="t" r="r" b="b"/>
              <a:pathLst>
                <a:path w="1291798" h="298321">
                  <a:moveTo>
                    <a:pt x="0" y="0"/>
                  </a:moveTo>
                  <a:lnTo>
                    <a:pt x="1291798" y="0"/>
                  </a:lnTo>
                  <a:lnTo>
                    <a:pt x="1291798" y="298321"/>
                  </a:lnTo>
                  <a:lnTo>
                    <a:pt x="0" y="298321"/>
                  </a:lnTo>
                  <a:close/>
                </a:path>
              </a:pathLst>
            </a:custGeom>
            <a:solidFill>
              <a:srgbClr val="000000">
                <a:alpha val="0"/>
              </a:srgbClr>
            </a:solidFill>
            <a:ln w="38100">
              <a:solidFill>
                <a:srgbClr val="967D55"/>
              </a:solidFill>
            </a:ln>
          </p:spPr>
        </p:sp>
        <p:sp>
          <p:nvSpPr>
            <p:cNvPr id="17" name="TextBox 13">
              <a:extLst>
                <a:ext uri="{FF2B5EF4-FFF2-40B4-BE49-F238E27FC236}">
                  <a16:creationId xmlns:a16="http://schemas.microsoft.com/office/drawing/2014/main" id="{A6D9F02D-18B7-4D27-BF46-193E60D7FCB9}"/>
                </a:ext>
              </a:extLst>
            </p:cNvPr>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8" name="TextBox 15">
            <a:extLst>
              <a:ext uri="{FF2B5EF4-FFF2-40B4-BE49-F238E27FC236}">
                <a16:creationId xmlns:a16="http://schemas.microsoft.com/office/drawing/2014/main" id="{F396DE2D-B564-4426-8BFA-57CE16178459}"/>
              </a:ext>
            </a:extLst>
          </p:cNvPr>
          <p:cNvSpPr txBox="1"/>
          <p:nvPr/>
        </p:nvSpPr>
        <p:spPr>
          <a:xfrm>
            <a:off x="3878604" y="2345075"/>
            <a:ext cx="3354798" cy="542521"/>
          </a:xfrm>
          <a:prstGeom prst="rect">
            <a:avLst/>
          </a:prstGeom>
        </p:spPr>
        <p:txBody>
          <a:bodyPr lIns="0" tIns="0" rIns="0" bIns="0" rtlCol="0" anchor="t">
            <a:spAutoFit/>
          </a:bodyPr>
          <a:lstStyle/>
          <a:p>
            <a:pPr algn="ctr">
              <a:lnSpc>
                <a:spcPts val="3600"/>
              </a:lnSpc>
            </a:pPr>
            <a:r>
              <a:rPr lang="en-US" altLang="zh-TW" sz="5400" dirty="0">
                <a:solidFill>
                  <a:schemeClr val="bg2">
                    <a:lumMod val="25000"/>
                  </a:schemeClr>
                </a:solidFill>
                <a:latin typeface="Bodoni FLF Italics"/>
              </a:rPr>
              <a:t>Input</a:t>
            </a:r>
            <a:endParaRPr lang="en-US" sz="5400" dirty="0">
              <a:solidFill>
                <a:schemeClr val="bg2">
                  <a:lumMod val="25000"/>
                </a:schemeClr>
              </a:solidFill>
              <a:latin typeface="Bodoni FLF Italics"/>
            </a:endParaRPr>
          </a:p>
        </p:txBody>
      </p:sp>
      <p:grpSp>
        <p:nvGrpSpPr>
          <p:cNvPr id="19" name="Group 16">
            <a:extLst>
              <a:ext uri="{FF2B5EF4-FFF2-40B4-BE49-F238E27FC236}">
                <a16:creationId xmlns:a16="http://schemas.microsoft.com/office/drawing/2014/main" id="{0DDFB33A-3FC3-4077-BC58-B854224A468D}"/>
              </a:ext>
            </a:extLst>
          </p:cNvPr>
          <p:cNvGrpSpPr/>
          <p:nvPr/>
        </p:nvGrpSpPr>
        <p:grpSpPr>
          <a:xfrm>
            <a:off x="10562429" y="1843651"/>
            <a:ext cx="4904796" cy="1257361"/>
            <a:chOff x="0" y="0"/>
            <a:chExt cx="1291798" cy="298320"/>
          </a:xfrm>
        </p:grpSpPr>
        <p:sp>
          <p:nvSpPr>
            <p:cNvPr id="20" name="Freeform 17">
              <a:extLst>
                <a:ext uri="{FF2B5EF4-FFF2-40B4-BE49-F238E27FC236}">
                  <a16:creationId xmlns:a16="http://schemas.microsoft.com/office/drawing/2014/main" id="{9E4F227A-0697-4F84-8AEA-A68163E23DD6}"/>
                </a:ext>
              </a:extLst>
            </p:cNvPr>
            <p:cNvSpPr/>
            <p:nvPr/>
          </p:nvSpPr>
          <p:spPr>
            <a:xfrm>
              <a:off x="0" y="0"/>
              <a:ext cx="1291798" cy="298321"/>
            </a:xfrm>
            <a:custGeom>
              <a:avLst/>
              <a:gdLst/>
              <a:ahLst/>
              <a:cxnLst/>
              <a:rect l="l" t="t" r="r" b="b"/>
              <a:pathLst>
                <a:path w="1291798" h="298321">
                  <a:moveTo>
                    <a:pt x="0" y="0"/>
                  </a:moveTo>
                  <a:lnTo>
                    <a:pt x="1291798" y="0"/>
                  </a:lnTo>
                  <a:lnTo>
                    <a:pt x="1291798" y="298321"/>
                  </a:lnTo>
                  <a:lnTo>
                    <a:pt x="0" y="298321"/>
                  </a:lnTo>
                  <a:close/>
                </a:path>
              </a:pathLst>
            </a:custGeom>
            <a:solidFill>
              <a:srgbClr val="000000">
                <a:alpha val="0"/>
              </a:srgbClr>
            </a:solidFill>
            <a:ln w="38100">
              <a:solidFill>
                <a:srgbClr val="967D55"/>
              </a:solidFill>
            </a:ln>
          </p:spPr>
        </p:sp>
        <p:sp>
          <p:nvSpPr>
            <p:cNvPr id="21" name="TextBox 18">
              <a:extLst>
                <a:ext uri="{FF2B5EF4-FFF2-40B4-BE49-F238E27FC236}">
                  <a16:creationId xmlns:a16="http://schemas.microsoft.com/office/drawing/2014/main" id="{ED9FABF8-4D95-4241-B717-4D0F80A95915}"/>
                </a:ext>
              </a:extLst>
            </p:cNvPr>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22" name="TextBox 19">
            <a:extLst>
              <a:ext uri="{FF2B5EF4-FFF2-40B4-BE49-F238E27FC236}">
                <a16:creationId xmlns:a16="http://schemas.microsoft.com/office/drawing/2014/main" id="{05E3DCA0-900C-4C0E-AA82-EABEDD68A610}"/>
              </a:ext>
            </a:extLst>
          </p:cNvPr>
          <p:cNvSpPr txBox="1"/>
          <p:nvPr/>
        </p:nvSpPr>
        <p:spPr>
          <a:xfrm>
            <a:off x="11337428" y="2345075"/>
            <a:ext cx="3354798" cy="542521"/>
          </a:xfrm>
          <a:prstGeom prst="rect">
            <a:avLst/>
          </a:prstGeom>
        </p:spPr>
        <p:txBody>
          <a:bodyPr lIns="0" tIns="0" rIns="0" bIns="0" rtlCol="0" anchor="t">
            <a:spAutoFit/>
          </a:bodyPr>
          <a:lstStyle/>
          <a:p>
            <a:pPr algn="ctr">
              <a:lnSpc>
                <a:spcPts val="3600"/>
              </a:lnSpc>
            </a:pPr>
            <a:r>
              <a:rPr lang="en-US" sz="5400" dirty="0">
                <a:solidFill>
                  <a:schemeClr val="bg2">
                    <a:lumMod val="25000"/>
                  </a:schemeClr>
                </a:solidFill>
                <a:latin typeface="Bodoni FLF Italics"/>
              </a:rPr>
              <a:t>Output</a:t>
            </a:r>
          </a:p>
        </p:txBody>
      </p:sp>
      <p:sp>
        <p:nvSpPr>
          <p:cNvPr id="23" name="TextBox 12">
            <a:extLst>
              <a:ext uri="{FF2B5EF4-FFF2-40B4-BE49-F238E27FC236}">
                <a16:creationId xmlns:a16="http://schemas.microsoft.com/office/drawing/2014/main" id="{B6727F04-CB89-4D84-B595-AE77421042E3}"/>
              </a:ext>
            </a:extLst>
          </p:cNvPr>
          <p:cNvSpPr txBox="1"/>
          <p:nvPr/>
        </p:nvSpPr>
        <p:spPr>
          <a:xfrm>
            <a:off x="5384274" y="3254058"/>
            <a:ext cx="2544763" cy="5416868"/>
          </a:xfrm>
          <a:prstGeom prst="rect">
            <a:avLst/>
          </a:prstGeom>
        </p:spPr>
        <p:txBody>
          <a:bodyPr wrap="square" lIns="0" tIns="0" rIns="0" bIns="0" rtlCol="0" anchor="t">
            <a:spAutoFit/>
          </a:bodyPr>
          <a:lstStyle/>
          <a:p>
            <a:r>
              <a:rPr lang="en-US" sz="4400" dirty="0">
                <a:solidFill>
                  <a:schemeClr val="bg2">
                    <a:lumMod val="25000"/>
                  </a:schemeClr>
                </a:solidFill>
                <a:latin typeface="Alice"/>
              </a:rPr>
              <a:t>2</a:t>
            </a:r>
          </a:p>
          <a:p>
            <a:r>
              <a:rPr lang="en-US" sz="4400" dirty="0">
                <a:solidFill>
                  <a:schemeClr val="bg2">
                    <a:lumMod val="25000"/>
                  </a:schemeClr>
                </a:solidFill>
                <a:latin typeface="Alice"/>
              </a:rPr>
              <a:t>10</a:t>
            </a:r>
          </a:p>
          <a:p>
            <a:r>
              <a:rPr lang="en-US" sz="4400" dirty="0">
                <a:solidFill>
                  <a:schemeClr val="bg2">
                    <a:lumMod val="25000"/>
                  </a:schemeClr>
                </a:solidFill>
                <a:latin typeface="Alice"/>
              </a:rPr>
              <a:t>10</a:t>
            </a:r>
          </a:p>
          <a:p>
            <a:r>
              <a:rPr lang="en-US" sz="4400" dirty="0">
                <a:solidFill>
                  <a:schemeClr val="bg2">
                    <a:lumMod val="25000"/>
                  </a:schemeClr>
                </a:solidFill>
                <a:latin typeface="Alice"/>
              </a:rPr>
              <a:t>4</a:t>
            </a:r>
          </a:p>
          <a:p>
            <a:r>
              <a:rPr lang="en-US" sz="4400" dirty="0">
                <a:solidFill>
                  <a:schemeClr val="bg2">
                    <a:lumMod val="25000"/>
                  </a:schemeClr>
                </a:solidFill>
                <a:latin typeface="Alice"/>
              </a:rPr>
              <a:t>1</a:t>
            </a:r>
          </a:p>
          <a:p>
            <a:r>
              <a:rPr lang="en-US" sz="4400" dirty="0">
                <a:solidFill>
                  <a:schemeClr val="bg2">
                    <a:lumMod val="25000"/>
                  </a:schemeClr>
                </a:solidFill>
                <a:latin typeface="Alice"/>
              </a:rPr>
              <a:t>2</a:t>
            </a:r>
          </a:p>
          <a:p>
            <a:r>
              <a:rPr lang="en-US" sz="4400" dirty="0">
                <a:solidFill>
                  <a:schemeClr val="bg2">
                    <a:lumMod val="25000"/>
                  </a:schemeClr>
                </a:solidFill>
                <a:latin typeface="Alice"/>
              </a:rPr>
              <a:t>2</a:t>
            </a:r>
          </a:p>
          <a:p>
            <a:r>
              <a:rPr lang="en-US" sz="4400" dirty="0">
                <a:solidFill>
                  <a:schemeClr val="bg2">
                    <a:lumMod val="25000"/>
                  </a:schemeClr>
                </a:solidFill>
                <a:latin typeface="Alice"/>
              </a:rPr>
              <a:t>4</a:t>
            </a:r>
          </a:p>
        </p:txBody>
      </p:sp>
      <p:sp>
        <p:nvSpPr>
          <p:cNvPr id="24" name="TextBox 12">
            <a:extLst>
              <a:ext uri="{FF2B5EF4-FFF2-40B4-BE49-F238E27FC236}">
                <a16:creationId xmlns:a16="http://schemas.microsoft.com/office/drawing/2014/main" id="{4DCAAD50-B946-47B6-8716-9ABA4B38AAB0}"/>
              </a:ext>
            </a:extLst>
          </p:cNvPr>
          <p:cNvSpPr txBox="1"/>
          <p:nvPr/>
        </p:nvSpPr>
        <p:spPr>
          <a:xfrm>
            <a:off x="12350068" y="3101014"/>
            <a:ext cx="2544763" cy="1477328"/>
          </a:xfrm>
          <a:prstGeom prst="rect">
            <a:avLst/>
          </a:prstGeom>
        </p:spPr>
        <p:txBody>
          <a:bodyPr wrap="square" lIns="0" tIns="0" rIns="0" bIns="0" rtlCol="0" anchor="t">
            <a:spAutoFit/>
          </a:bodyPr>
          <a:lstStyle/>
          <a:p>
            <a:r>
              <a:rPr lang="en-US" sz="4800" dirty="0">
                <a:solidFill>
                  <a:schemeClr val="bg2">
                    <a:lumMod val="25000"/>
                  </a:schemeClr>
                </a:solidFill>
                <a:latin typeface="Alice"/>
              </a:rPr>
              <a:t>10 2 1</a:t>
            </a:r>
          </a:p>
          <a:p>
            <a:r>
              <a:rPr lang="en-US" sz="4800" dirty="0">
                <a:solidFill>
                  <a:schemeClr val="bg2">
                    <a:lumMod val="25000"/>
                  </a:schemeClr>
                </a:solidFill>
                <a:latin typeface="Alice"/>
              </a:rPr>
              <a:t>2 2 1</a:t>
            </a:r>
          </a:p>
        </p:txBody>
      </p:sp>
    </p:spTree>
    <p:extLst>
      <p:ext uri="{BB962C8B-B14F-4D97-AF65-F5344CB8AC3E}">
        <p14:creationId xmlns:p14="http://schemas.microsoft.com/office/powerpoint/2010/main" val="741995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36" name="AutoShape 5">
            <a:extLst>
              <a:ext uri="{FF2B5EF4-FFF2-40B4-BE49-F238E27FC236}">
                <a16:creationId xmlns:a16="http://schemas.microsoft.com/office/drawing/2014/main" id="{D7DBD7E9-2AA4-43A3-B348-B376A1180725}"/>
              </a:ext>
            </a:extLst>
          </p:cNvPr>
          <p:cNvSpPr/>
          <p:nvPr/>
        </p:nvSpPr>
        <p:spPr>
          <a:xfrm>
            <a:off x="-293986" y="9258300"/>
            <a:ext cx="8507337" cy="0"/>
          </a:xfrm>
          <a:prstGeom prst="line">
            <a:avLst/>
          </a:prstGeom>
          <a:ln w="38100" cap="flat">
            <a:solidFill>
              <a:srgbClr val="F4EADB"/>
            </a:solidFill>
            <a:prstDash val="solid"/>
            <a:headEnd type="none" w="sm" len="sm"/>
            <a:tailEnd type="none" w="sm" len="sm"/>
          </a:ln>
        </p:spPr>
      </p:sp>
      <p:sp>
        <p:nvSpPr>
          <p:cNvPr id="37" name="AutoShape 6">
            <a:extLst>
              <a:ext uri="{FF2B5EF4-FFF2-40B4-BE49-F238E27FC236}">
                <a16:creationId xmlns:a16="http://schemas.microsoft.com/office/drawing/2014/main" id="{D359A18D-2714-4978-96E9-0F5CB91F5719}"/>
              </a:ext>
            </a:extLst>
          </p:cNvPr>
          <p:cNvSpPr/>
          <p:nvPr/>
        </p:nvSpPr>
        <p:spPr>
          <a:xfrm>
            <a:off x="58478" y="9258300"/>
            <a:ext cx="8507337" cy="0"/>
          </a:xfrm>
          <a:prstGeom prst="line">
            <a:avLst/>
          </a:prstGeom>
          <a:ln w="38100" cap="flat">
            <a:solidFill>
              <a:srgbClr val="F4EADB"/>
            </a:solidFill>
            <a:prstDash val="solid"/>
            <a:headEnd type="none" w="sm" len="sm"/>
            <a:tailEnd type="none" w="sm" len="sm"/>
          </a:ln>
        </p:spPr>
      </p:sp>
      <p:grpSp>
        <p:nvGrpSpPr>
          <p:cNvPr id="38" name="Group 7">
            <a:extLst>
              <a:ext uri="{FF2B5EF4-FFF2-40B4-BE49-F238E27FC236}">
                <a16:creationId xmlns:a16="http://schemas.microsoft.com/office/drawing/2014/main" id="{F8CEA509-7C56-4E57-9E94-D5591544C0E9}"/>
              </a:ext>
            </a:extLst>
          </p:cNvPr>
          <p:cNvGrpSpPr/>
          <p:nvPr/>
        </p:nvGrpSpPr>
        <p:grpSpPr>
          <a:xfrm>
            <a:off x="-293986" y="-804768"/>
            <a:ext cx="2645371" cy="2645371"/>
            <a:chOff x="0" y="0"/>
            <a:chExt cx="812800" cy="812800"/>
          </a:xfrm>
        </p:grpSpPr>
        <p:sp>
          <p:nvSpPr>
            <p:cNvPr id="39" name="Freeform 8">
              <a:extLst>
                <a:ext uri="{FF2B5EF4-FFF2-40B4-BE49-F238E27FC236}">
                  <a16:creationId xmlns:a16="http://schemas.microsoft.com/office/drawing/2014/main" id="{A8BC3301-B688-4C1B-B15B-26C2043BEC93}"/>
                </a:ext>
              </a:extLst>
            </p:cNvPr>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40" name="TextBox 9">
              <a:extLst>
                <a:ext uri="{FF2B5EF4-FFF2-40B4-BE49-F238E27FC236}">
                  <a16:creationId xmlns:a16="http://schemas.microsoft.com/office/drawing/2014/main" id="{FD134C8D-EE0A-4EDF-B7B1-92C11FBC3EBD}"/>
                </a:ext>
              </a:extLst>
            </p:cNvPr>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42" name="TextBox 11">
            <a:extLst>
              <a:ext uri="{FF2B5EF4-FFF2-40B4-BE49-F238E27FC236}">
                <a16:creationId xmlns:a16="http://schemas.microsoft.com/office/drawing/2014/main" id="{21828340-F53F-49A9-B590-64B8A5063462}"/>
              </a:ext>
            </a:extLst>
          </p:cNvPr>
          <p:cNvSpPr txBox="1"/>
          <p:nvPr/>
        </p:nvSpPr>
        <p:spPr>
          <a:xfrm>
            <a:off x="2743200" y="2982658"/>
            <a:ext cx="7779084" cy="419667"/>
          </a:xfrm>
          <a:prstGeom prst="rect">
            <a:avLst/>
          </a:prstGeom>
        </p:spPr>
        <p:txBody>
          <a:bodyPr lIns="0" tIns="0" rIns="0" bIns="0" rtlCol="0" anchor="t">
            <a:spAutoFit/>
          </a:bodyPr>
          <a:lstStyle/>
          <a:p>
            <a:pPr algn="just">
              <a:lnSpc>
                <a:spcPts val="2799"/>
              </a:lnSpc>
            </a:pPr>
            <a:r>
              <a:rPr lang="en-US" altLang="zh-TW" sz="4800" dirty="0">
                <a:solidFill>
                  <a:schemeClr val="bg2">
                    <a:lumMod val="25000"/>
                  </a:schemeClr>
                </a:solidFill>
                <a:latin typeface="Alice"/>
              </a:rPr>
              <a:t>Step 1</a:t>
            </a:r>
            <a:r>
              <a:rPr lang="zh-TW" altLang="en-US" sz="4800" dirty="0">
                <a:solidFill>
                  <a:schemeClr val="bg2">
                    <a:lumMod val="25000"/>
                  </a:schemeClr>
                </a:solidFill>
                <a:latin typeface="Alice"/>
              </a:rPr>
              <a:t>：</a:t>
            </a:r>
            <a:r>
              <a:rPr lang="zh-TW" altLang="en-US" sz="4800" dirty="0">
                <a:solidFill>
                  <a:schemeClr val="bg2">
                    <a:lumMod val="25000"/>
                  </a:schemeClr>
                </a:solidFill>
                <a:latin typeface="微軟正黑體" panose="020B0604030504040204" pitchFamily="34" charset="-120"/>
                <a:ea typeface="微軟正黑體" panose="020B0604030504040204" pitchFamily="34" charset="-120"/>
              </a:rPr>
              <a:t>輸入測資</a:t>
            </a:r>
            <a:endParaRPr lang="en-US" sz="4800"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44" name="TextBox 14">
            <a:extLst>
              <a:ext uri="{FF2B5EF4-FFF2-40B4-BE49-F238E27FC236}">
                <a16:creationId xmlns:a16="http://schemas.microsoft.com/office/drawing/2014/main" id="{6BD3010D-16FA-4694-BDA4-56E0E23B5246}"/>
              </a:ext>
            </a:extLst>
          </p:cNvPr>
          <p:cNvSpPr txBox="1"/>
          <p:nvPr/>
        </p:nvSpPr>
        <p:spPr>
          <a:xfrm>
            <a:off x="4312146" y="1050289"/>
            <a:ext cx="9663706" cy="1104900"/>
          </a:xfrm>
          <a:prstGeom prst="rect">
            <a:avLst/>
          </a:prstGeom>
        </p:spPr>
        <p:txBody>
          <a:bodyPr lIns="0" tIns="0" rIns="0" bIns="0" rtlCol="0" anchor="t">
            <a:spAutoFit/>
          </a:bodyPr>
          <a:lstStyle/>
          <a:p>
            <a:pPr algn="ctr">
              <a:lnSpc>
                <a:spcPts val="8640"/>
              </a:lnSpc>
            </a:pPr>
            <a:r>
              <a:rPr lang="zh-TW" altLang="en-US" sz="7200" b="1" dirty="0">
                <a:solidFill>
                  <a:schemeClr val="bg2">
                    <a:lumMod val="25000"/>
                  </a:schemeClr>
                </a:solidFill>
                <a:latin typeface="微軟正黑體" panose="020B0604030504040204" pitchFamily="34" charset="-120"/>
                <a:ea typeface="微軟正黑體" panose="020B0604030504040204" pitchFamily="34" charset="-120"/>
              </a:rPr>
              <a:t>程式碼說明</a:t>
            </a:r>
            <a:endParaRPr lang="en-US" sz="7200" b="1" dirty="0">
              <a:solidFill>
                <a:schemeClr val="bg2">
                  <a:lumMod val="25000"/>
                </a:schemeClr>
              </a:solidFill>
              <a:latin typeface="微軟正黑體" panose="020B0604030504040204" pitchFamily="34" charset="-120"/>
              <a:ea typeface="微軟正黑體" panose="020B0604030504040204" pitchFamily="34" charset="-120"/>
            </a:endParaRPr>
          </a:p>
        </p:txBody>
      </p:sp>
      <p:pic>
        <p:nvPicPr>
          <p:cNvPr id="46" name="圖片 45">
            <a:extLst>
              <a:ext uri="{FF2B5EF4-FFF2-40B4-BE49-F238E27FC236}">
                <a16:creationId xmlns:a16="http://schemas.microsoft.com/office/drawing/2014/main" id="{ED11E684-173C-480A-8E47-7DC4AF9DA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4526939"/>
            <a:ext cx="8449869" cy="3075028"/>
          </a:xfrm>
          <a:prstGeom prst="rect">
            <a:avLst/>
          </a:prstGeom>
        </p:spPr>
      </p:pic>
      <p:graphicFrame>
        <p:nvGraphicFramePr>
          <p:cNvPr id="47" name="表格 47">
            <a:extLst>
              <a:ext uri="{FF2B5EF4-FFF2-40B4-BE49-F238E27FC236}">
                <a16:creationId xmlns:a16="http://schemas.microsoft.com/office/drawing/2014/main" id="{744E45C5-6361-4502-91A9-417208B5139E}"/>
              </a:ext>
            </a:extLst>
          </p:cNvPr>
          <p:cNvGraphicFramePr>
            <a:graphicFrameLocks noGrp="1"/>
          </p:cNvGraphicFramePr>
          <p:nvPr>
            <p:extLst>
              <p:ext uri="{D42A27DB-BD31-4B8C-83A1-F6EECF244321}">
                <p14:modId xmlns:p14="http://schemas.microsoft.com/office/powerpoint/2010/main" val="1109315646"/>
              </p:ext>
            </p:extLst>
          </p:nvPr>
        </p:nvGraphicFramePr>
        <p:xfrm>
          <a:off x="11430000" y="4526939"/>
          <a:ext cx="6617568" cy="2711442"/>
        </p:xfrm>
        <a:graphic>
          <a:graphicData uri="http://schemas.openxmlformats.org/drawingml/2006/table">
            <a:tbl>
              <a:tblPr bandRow="1">
                <a:tableStyleId>{5C22544A-7EE6-4342-B048-85BDC9FD1C3A}</a:tableStyleId>
              </a:tblPr>
              <a:tblGrid>
                <a:gridCol w="3308784">
                  <a:extLst>
                    <a:ext uri="{9D8B030D-6E8A-4147-A177-3AD203B41FA5}">
                      <a16:colId xmlns:a16="http://schemas.microsoft.com/office/drawing/2014/main" val="2422572381"/>
                    </a:ext>
                  </a:extLst>
                </a:gridCol>
                <a:gridCol w="3308784">
                  <a:extLst>
                    <a:ext uri="{9D8B030D-6E8A-4147-A177-3AD203B41FA5}">
                      <a16:colId xmlns:a16="http://schemas.microsoft.com/office/drawing/2014/main" val="3561427018"/>
                    </a:ext>
                  </a:extLst>
                </a:gridCol>
              </a:tblGrid>
              <a:tr h="903814">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255"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已宣告變數</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374"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註解</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extLst>
                  <a:ext uri="{0D108BD9-81ED-4DB2-BD59-A6C34878D82A}">
                    <a16:rowId xmlns:a16="http://schemas.microsoft.com/office/drawing/2014/main" val="1770323289"/>
                  </a:ext>
                </a:extLst>
              </a:tr>
              <a:tr h="903814">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n</a:t>
                      </a:r>
                    </a:p>
                  </a:txBody>
                  <a:tcPr anchor="ctr">
                    <a:solidFill>
                      <a:srgbClr val="967D55"/>
                    </a:solidFill>
                  </a:tcPr>
                </a:tc>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255"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有幾個數字</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extLst>
                  <a:ext uri="{0D108BD9-81ED-4DB2-BD59-A6C34878D82A}">
                    <a16:rowId xmlns:a16="http://schemas.microsoft.com/office/drawing/2014/main" val="12322501"/>
                  </a:ext>
                </a:extLst>
              </a:tr>
              <a:tr h="903814">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en-US" altLang="zh-TW" sz="3200" b="1" i="0" u="none" strike="noStrike" kern="1200" cap="none" spc="255"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v</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en-US" altLang="zh-TW" sz="3200" b="1" i="0" u="none" strike="noStrike" kern="1200" cap="none" spc="255"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n</a:t>
                      </a:r>
                      <a:r>
                        <a:rPr kumimoji="0" lang="zh-TW" altLang="en-US" sz="3200" b="1" i="0" u="none" strike="noStrike" kern="1200" cap="none" spc="255"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個數字</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extLst>
                  <a:ext uri="{0D108BD9-81ED-4DB2-BD59-A6C34878D82A}">
                    <a16:rowId xmlns:a16="http://schemas.microsoft.com/office/drawing/2014/main" val="3588477276"/>
                  </a:ext>
                </a:extLst>
              </a:tr>
            </a:tbl>
          </a:graphicData>
        </a:graphic>
      </p:graphicFrame>
      <p:sp>
        <p:nvSpPr>
          <p:cNvPr id="48" name="AutoShape 2">
            <a:extLst>
              <a:ext uri="{FF2B5EF4-FFF2-40B4-BE49-F238E27FC236}">
                <a16:creationId xmlns:a16="http://schemas.microsoft.com/office/drawing/2014/main" id="{D4121726-95C8-4CC4-9FEB-97F6FB5D79CB}"/>
              </a:ext>
            </a:extLst>
          </p:cNvPr>
          <p:cNvSpPr/>
          <p:nvPr/>
        </p:nvSpPr>
        <p:spPr>
          <a:xfrm>
            <a:off x="9933063" y="9391650"/>
            <a:ext cx="8507337" cy="0"/>
          </a:xfrm>
          <a:prstGeom prst="line">
            <a:avLst/>
          </a:prstGeom>
          <a:ln w="38100" cap="flat">
            <a:solidFill>
              <a:srgbClr val="967D55"/>
            </a:solidFill>
            <a:prstDash val="solid"/>
            <a:headEnd type="none" w="sm" len="sm"/>
            <a:tailEnd type="none" w="sm" len="sm"/>
          </a:ln>
        </p:spPr>
      </p:sp>
      <p:sp>
        <p:nvSpPr>
          <p:cNvPr id="49" name="TextBox 3">
            <a:extLst>
              <a:ext uri="{FF2B5EF4-FFF2-40B4-BE49-F238E27FC236}">
                <a16:creationId xmlns:a16="http://schemas.microsoft.com/office/drawing/2014/main" id="{9D1A0425-776C-4A6D-9ACD-8B5E61DD3AC8}"/>
              </a:ext>
            </a:extLst>
          </p:cNvPr>
          <p:cNvSpPr txBox="1"/>
          <p:nvPr/>
        </p:nvSpPr>
        <p:spPr>
          <a:xfrm>
            <a:off x="8450468" y="9246553"/>
            <a:ext cx="1691865" cy="359073"/>
          </a:xfrm>
          <a:prstGeom prst="rect">
            <a:avLst/>
          </a:prstGeom>
        </p:spPr>
        <p:txBody>
          <a:bodyPr lIns="0" tIns="0" rIns="0" bIns="0" rtlCol="0" anchor="t">
            <a:spAutoFit/>
          </a:bodyPr>
          <a:lstStyle/>
          <a:p>
            <a:pPr algn="ctr">
              <a:lnSpc>
                <a:spcPts val="2799"/>
              </a:lnSpc>
            </a:pPr>
            <a:r>
              <a:rPr lang="en-US" sz="2799" dirty="0">
                <a:solidFill>
                  <a:srgbClr val="967D55"/>
                </a:solidFill>
                <a:latin typeface="Alice"/>
              </a:rPr>
              <a:t>05</a:t>
            </a:r>
          </a:p>
        </p:txBody>
      </p:sp>
      <p:sp>
        <p:nvSpPr>
          <p:cNvPr id="50" name="AutoShape 4">
            <a:extLst>
              <a:ext uri="{FF2B5EF4-FFF2-40B4-BE49-F238E27FC236}">
                <a16:creationId xmlns:a16="http://schemas.microsoft.com/office/drawing/2014/main" id="{EEBE7DA8-F9D0-47C3-9517-2BF4FEBAED03}"/>
              </a:ext>
            </a:extLst>
          </p:cNvPr>
          <p:cNvSpPr/>
          <p:nvPr/>
        </p:nvSpPr>
        <p:spPr>
          <a:xfrm>
            <a:off x="210878" y="9410700"/>
            <a:ext cx="8507337" cy="0"/>
          </a:xfrm>
          <a:prstGeom prst="line">
            <a:avLst/>
          </a:prstGeom>
          <a:ln w="38100" cap="flat">
            <a:solidFill>
              <a:srgbClr val="967D55"/>
            </a:solidFill>
            <a:prstDash val="solid"/>
            <a:headEnd type="none" w="sm" len="sm"/>
            <a:tailEnd type="none" w="sm" len="sm"/>
          </a:ln>
        </p:spPr>
      </p:sp>
    </p:spTree>
    <p:extLst>
      <p:ext uri="{BB962C8B-B14F-4D97-AF65-F5344CB8AC3E}">
        <p14:creationId xmlns:p14="http://schemas.microsoft.com/office/powerpoint/2010/main" val="318940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36" name="AutoShape 5">
            <a:extLst>
              <a:ext uri="{FF2B5EF4-FFF2-40B4-BE49-F238E27FC236}">
                <a16:creationId xmlns:a16="http://schemas.microsoft.com/office/drawing/2014/main" id="{D7DBD7E9-2AA4-43A3-B348-B376A1180725}"/>
              </a:ext>
            </a:extLst>
          </p:cNvPr>
          <p:cNvSpPr/>
          <p:nvPr/>
        </p:nvSpPr>
        <p:spPr>
          <a:xfrm>
            <a:off x="-293986" y="9258300"/>
            <a:ext cx="8507337" cy="0"/>
          </a:xfrm>
          <a:prstGeom prst="line">
            <a:avLst/>
          </a:prstGeom>
          <a:ln w="38100" cap="flat">
            <a:solidFill>
              <a:srgbClr val="F4EADB"/>
            </a:solidFill>
            <a:prstDash val="solid"/>
            <a:headEnd type="none" w="sm" len="sm"/>
            <a:tailEnd type="none" w="sm" len="sm"/>
          </a:ln>
        </p:spPr>
      </p:sp>
      <p:sp>
        <p:nvSpPr>
          <p:cNvPr id="37" name="AutoShape 6">
            <a:extLst>
              <a:ext uri="{FF2B5EF4-FFF2-40B4-BE49-F238E27FC236}">
                <a16:creationId xmlns:a16="http://schemas.microsoft.com/office/drawing/2014/main" id="{D359A18D-2714-4978-96E9-0F5CB91F5719}"/>
              </a:ext>
            </a:extLst>
          </p:cNvPr>
          <p:cNvSpPr/>
          <p:nvPr/>
        </p:nvSpPr>
        <p:spPr>
          <a:xfrm>
            <a:off x="58478" y="9258300"/>
            <a:ext cx="8507337" cy="0"/>
          </a:xfrm>
          <a:prstGeom prst="line">
            <a:avLst/>
          </a:prstGeom>
          <a:ln w="38100" cap="flat">
            <a:solidFill>
              <a:srgbClr val="F4EADB"/>
            </a:solidFill>
            <a:prstDash val="solid"/>
            <a:headEnd type="none" w="sm" len="sm"/>
            <a:tailEnd type="none" w="sm" len="sm"/>
          </a:ln>
        </p:spPr>
      </p:sp>
      <p:grpSp>
        <p:nvGrpSpPr>
          <p:cNvPr id="38" name="Group 7">
            <a:extLst>
              <a:ext uri="{FF2B5EF4-FFF2-40B4-BE49-F238E27FC236}">
                <a16:creationId xmlns:a16="http://schemas.microsoft.com/office/drawing/2014/main" id="{F8CEA509-7C56-4E57-9E94-D5591544C0E9}"/>
              </a:ext>
            </a:extLst>
          </p:cNvPr>
          <p:cNvGrpSpPr/>
          <p:nvPr/>
        </p:nvGrpSpPr>
        <p:grpSpPr>
          <a:xfrm>
            <a:off x="-293986" y="-804768"/>
            <a:ext cx="2645371" cy="2645371"/>
            <a:chOff x="0" y="0"/>
            <a:chExt cx="812800" cy="812800"/>
          </a:xfrm>
        </p:grpSpPr>
        <p:sp>
          <p:nvSpPr>
            <p:cNvPr id="39" name="Freeform 8">
              <a:extLst>
                <a:ext uri="{FF2B5EF4-FFF2-40B4-BE49-F238E27FC236}">
                  <a16:creationId xmlns:a16="http://schemas.microsoft.com/office/drawing/2014/main" id="{A8BC3301-B688-4C1B-B15B-26C2043BEC93}"/>
                </a:ext>
              </a:extLst>
            </p:cNvPr>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40" name="TextBox 9">
              <a:extLst>
                <a:ext uri="{FF2B5EF4-FFF2-40B4-BE49-F238E27FC236}">
                  <a16:creationId xmlns:a16="http://schemas.microsoft.com/office/drawing/2014/main" id="{FD134C8D-EE0A-4EDF-B7B1-92C11FBC3EBD}"/>
                </a:ext>
              </a:extLst>
            </p:cNvPr>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42" name="TextBox 11">
            <a:extLst>
              <a:ext uri="{FF2B5EF4-FFF2-40B4-BE49-F238E27FC236}">
                <a16:creationId xmlns:a16="http://schemas.microsoft.com/office/drawing/2014/main" id="{21828340-F53F-49A9-B590-64B8A5063462}"/>
              </a:ext>
            </a:extLst>
          </p:cNvPr>
          <p:cNvSpPr txBox="1"/>
          <p:nvPr/>
        </p:nvSpPr>
        <p:spPr>
          <a:xfrm>
            <a:off x="2743200" y="2982658"/>
            <a:ext cx="7779084" cy="419667"/>
          </a:xfrm>
          <a:prstGeom prst="rect">
            <a:avLst/>
          </a:prstGeom>
        </p:spPr>
        <p:txBody>
          <a:bodyPr lIns="0" tIns="0" rIns="0" bIns="0" rtlCol="0" anchor="t">
            <a:spAutoFit/>
          </a:bodyPr>
          <a:lstStyle/>
          <a:p>
            <a:pPr algn="just">
              <a:lnSpc>
                <a:spcPts val="2799"/>
              </a:lnSpc>
            </a:pPr>
            <a:r>
              <a:rPr lang="en-US" altLang="zh-TW" sz="4800" dirty="0">
                <a:solidFill>
                  <a:schemeClr val="bg2">
                    <a:lumMod val="25000"/>
                  </a:schemeClr>
                </a:solidFill>
                <a:latin typeface="Alice"/>
              </a:rPr>
              <a:t>Step 2</a:t>
            </a:r>
            <a:r>
              <a:rPr lang="zh-TW" altLang="en-US" sz="4800" dirty="0">
                <a:solidFill>
                  <a:schemeClr val="bg2">
                    <a:lumMod val="25000"/>
                  </a:schemeClr>
                </a:solidFill>
                <a:latin typeface="Alice"/>
              </a:rPr>
              <a:t>：</a:t>
            </a:r>
            <a:r>
              <a:rPr lang="zh-TW" altLang="en-US" sz="4800" dirty="0">
                <a:solidFill>
                  <a:schemeClr val="bg2">
                    <a:lumMod val="25000"/>
                  </a:schemeClr>
                </a:solidFill>
                <a:latin typeface="微軟正黑體" panose="020B0604030504040204" pitchFamily="34" charset="-120"/>
                <a:ea typeface="微軟正黑體" panose="020B0604030504040204" pitchFamily="34" charset="-120"/>
              </a:rPr>
              <a:t>排列數字並求答案</a:t>
            </a:r>
            <a:endParaRPr lang="en-US" sz="4800"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44" name="TextBox 14">
            <a:extLst>
              <a:ext uri="{FF2B5EF4-FFF2-40B4-BE49-F238E27FC236}">
                <a16:creationId xmlns:a16="http://schemas.microsoft.com/office/drawing/2014/main" id="{6BD3010D-16FA-4694-BDA4-56E0E23B5246}"/>
              </a:ext>
            </a:extLst>
          </p:cNvPr>
          <p:cNvSpPr txBox="1"/>
          <p:nvPr/>
        </p:nvSpPr>
        <p:spPr>
          <a:xfrm>
            <a:off x="4312146" y="1050289"/>
            <a:ext cx="9663706" cy="1104900"/>
          </a:xfrm>
          <a:prstGeom prst="rect">
            <a:avLst/>
          </a:prstGeom>
        </p:spPr>
        <p:txBody>
          <a:bodyPr lIns="0" tIns="0" rIns="0" bIns="0" rtlCol="0" anchor="t">
            <a:spAutoFit/>
          </a:bodyPr>
          <a:lstStyle/>
          <a:p>
            <a:pPr algn="ctr">
              <a:lnSpc>
                <a:spcPts val="8640"/>
              </a:lnSpc>
            </a:pPr>
            <a:r>
              <a:rPr lang="zh-TW" altLang="en-US" sz="7200" b="1" dirty="0">
                <a:solidFill>
                  <a:schemeClr val="bg2">
                    <a:lumMod val="25000"/>
                  </a:schemeClr>
                </a:solidFill>
                <a:latin typeface="微軟正黑體" panose="020B0604030504040204" pitchFamily="34" charset="-120"/>
                <a:ea typeface="微軟正黑體" panose="020B0604030504040204" pitchFamily="34" charset="-120"/>
              </a:rPr>
              <a:t>程式碼說明</a:t>
            </a:r>
            <a:endParaRPr lang="en-US" sz="7200" b="1" dirty="0">
              <a:solidFill>
                <a:schemeClr val="bg2">
                  <a:lumMod val="25000"/>
                </a:schemeClr>
              </a:solidFill>
              <a:latin typeface="微軟正黑體" panose="020B0604030504040204" pitchFamily="34" charset="-120"/>
              <a:ea typeface="微軟正黑體" panose="020B0604030504040204" pitchFamily="34" charset="-120"/>
            </a:endParaRPr>
          </a:p>
        </p:txBody>
      </p:sp>
      <p:graphicFrame>
        <p:nvGraphicFramePr>
          <p:cNvPr id="47" name="表格 47">
            <a:extLst>
              <a:ext uri="{FF2B5EF4-FFF2-40B4-BE49-F238E27FC236}">
                <a16:creationId xmlns:a16="http://schemas.microsoft.com/office/drawing/2014/main" id="{744E45C5-6361-4502-91A9-417208B5139E}"/>
              </a:ext>
            </a:extLst>
          </p:cNvPr>
          <p:cNvGraphicFramePr>
            <a:graphicFrameLocks noGrp="1"/>
          </p:cNvGraphicFramePr>
          <p:nvPr>
            <p:extLst>
              <p:ext uri="{D42A27DB-BD31-4B8C-83A1-F6EECF244321}">
                <p14:modId xmlns:p14="http://schemas.microsoft.com/office/powerpoint/2010/main" val="2068452336"/>
              </p:ext>
            </p:extLst>
          </p:nvPr>
        </p:nvGraphicFramePr>
        <p:xfrm>
          <a:off x="11430000" y="4526939"/>
          <a:ext cx="6617568" cy="3615256"/>
        </p:xfrm>
        <a:graphic>
          <a:graphicData uri="http://schemas.openxmlformats.org/drawingml/2006/table">
            <a:tbl>
              <a:tblPr bandRow="1">
                <a:tableStyleId>{5C22544A-7EE6-4342-B048-85BDC9FD1C3A}</a:tableStyleId>
              </a:tblPr>
              <a:tblGrid>
                <a:gridCol w="3308784">
                  <a:extLst>
                    <a:ext uri="{9D8B030D-6E8A-4147-A177-3AD203B41FA5}">
                      <a16:colId xmlns:a16="http://schemas.microsoft.com/office/drawing/2014/main" val="2422572381"/>
                    </a:ext>
                  </a:extLst>
                </a:gridCol>
                <a:gridCol w="3308784">
                  <a:extLst>
                    <a:ext uri="{9D8B030D-6E8A-4147-A177-3AD203B41FA5}">
                      <a16:colId xmlns:a16="http://schemas.microsoft.com/office/drawing/2014/main" val="3561427018"/>
                    </a:ext>
                  </a:extLst>
                </a:gridCol>
              </a:tblGrid>
              <a:tr h="903814">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255"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已宣告變數</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374"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註解</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extLst>
                  <a:ext uri="{0D108BD9-81ED-4DB2-BD59-A6C34878D82A}">
                    <a16:rowId xmlns:a16="http://schemas.microsoft.com/office/drawing/2014/main" val="1770323289"/>
                  </a:ext>
                </a:extLst>
              </a:tr>
              <a:tr h="903814">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en-US" altLang="zh-TW" sz="3200" b="1" i="0" u="none" strike="noStrike" kern="1200" cap="none" spc="0" normalizeH="0" baseline="0" noProof="0" dirty="0">
                          <a:ln>
                            <a:noFill/>
                          </a:ln>
                          <a:solidFill>
                            <a:srgbClr val="F4EADB"/>
                          </a:solidFill>
                          <a:effectLst/>
                          <a:uLnTx/>
                          <a:uFillTx/>
                          <a:latin typeface="Alice" panose="02020500000000000000" charset="0"/>
                          <a:ea typeface="微軟正黑體" panose="020B0604030504040204" pitchFamily="34" charset="-120"/>
                          <a:cs typeface="+mn-cs"/>
                        </a:rPr>
                        <a:t>n</a:t>
                      </a:r>
                    </a:p>
                  </a:txBody>
                  <a:tcPr anchor="ctr">
                    <a:solidFill>
                      <a:srgbClr val="967D55"/>
                    </a:solidFill>
                  </a:tcPr>
                </a:tc>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255"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有幾個數字</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extLst>
                  <a:ext uri="{0D108BD9-81ED-4DB2-BD59-A6C34878D82A}">
                    <a16:rowId xmlns:a16="http://schemas.microsoft.com/office/drawing/2014/main" val="12322501"/>
                  </a:ext>
                </a:extLst>
              </a:tr>
              <a:tr h="903814">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en-US" altLang="zh-TW" sz="3200" b="1" i="0" u="none" strike="noStrike" kern="1200" cap="none" spc="255" normalizeH="0" baseline="0" noProof="0" dirty="0">
                          <a:ln>
                            <a:noFill/>
                          </a:ln>
                          <a:solidFill>
                            <a:srgbClr val="F4EADB"/>
                          </a:solidFill>
                          <a:effectLst/>
                          <a:uLnTx/>
                          <a:uFillTx/>
                          <a:latin typeface="Alice" panose="02020500000000000000" charset="0"/>
                          <a:ea typeface="微軟正黑體" panose="020B0604030504040204" pitchFamily="34" charset="-120"/>
                          <a:cs typeface="+mn-cs"/>
                        </a:rPr>
                        <a:t>v</a:t>
                      </a:r>
                      <a:endParaRPr kumimoji="0" lang="en-US" altLang="zh-TW" sz="3200" b="1" i="0" u="none" strike="noStrike" kern="1200" cap="none" spc="0" normalizeH="0" baseline="0" noProof="0" dirty="0">
                        <a:ln>
                          <a:noFill/>
                        </a:ln>
                        <a:solidFill>
                          <a:srgbClr val="F4EADB"/>
                        </a:solidFill>
                        <a:effectLst/>
                        <a:uLnTx/>
                        <a:uFillTx/>
                        <a:latin typeface="Alice" panose="02020500000000000000" charset="0"/>
                        <a:ea typeface="微軟正黑體" panose="020B0604030504040204" pitchFamily="34" charset="-120"/>
                        <a:cs typeface="+mn-cs"/>
                      </a:endParaRPr>
                    </a:p>
                  </a:txBody>
                  <a:tcPr anchor="ctr">
                    <a:solidFill>
                      <a:srgbClr val="967D55"/>
                    </a:solidFill>
                  </a:tcPr>
                </a:tc>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en-US" altLang="zh-TW" sz="3200" b="1" i="0" u="none" strike="noStrike" kern="1200" cap="none" spc="255"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n</a:t>
                      </a:r>
                      <a:r>
                        <a:rPr kumimoji="0" lang="zh-TW" altLang="en-US" sz="3200" b="1" i="0" u="none" strike="noStrike" kern="1200" cap="none" spc="255"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個數字</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extLst>
                  <a:ext uri="{0D108BD9-81ED-4DB2-BD59-A6C34878D82A}">
                    <a16:rowId xmlns:a16="http://schemas.microsoft.com/office/drawing/2014/main" val="3588477276"/>
                  </a:ext>
                </a:extLst>
              </a:tr>
              <a:tr h="903814">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en-US" altLang="zh-TW" sz="3200" b="1" i="0" u="none" strike="noStrike" kern="1200" cap="none" spc="0" normalizeH="0" baseline="0" noProof="0" dirty="0">
                          <a:ln>
                            <a:noFill/>
                          </a:ln>
                          <a:solidFill>
                            <a:srgbClr val="F4EADB"/>
                          </a:solidFill>
                          <a:effectLst/>
                          <a:uLnTx/>
                          <a:uFillTx/>
                          <a:latin typeface="Alice" panose="02020500000000000000" charset="0"/>
                          <a:ea typeface="微軟正黑體" panose="020B0604030504040204" pitchFamily="34" charset="-120"/>
                          <a:cs typeface="+mn-cs"/>
                        </a:rPr>
                        <a:t>num</a:t>
                      </a:r>
                    </a:p>
                  </a:txBody>
                  <a:tcPr anchor="ctr">
                    <a:solidFill>
                      <a:srgbClr val="967D55"/>
                    </a:solidFill>
                  </a:tcPr>
                </a:tc>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a:t>
                      </a:r>
                      <a:r>
                        <a:rPr kumimoji="0" lang="en-US" altLang="zh-TW" sz="3200" b="1" i="0" u="none" strike="noStrike" kern="1200" cap="none" spc="0" normalizeH="0" baseline="0" noProof="0" dirty="0">
                          <a:ln>
                            <a:noFill/>
                          </a:ln>
                          <a:solidFill>
                            <a:srgbClr val="F4EADB"/>
                          </a:solidFill>
                          <a:effectLst/>
                          <a:uLnTx/>
                          <a:uFillTx/>
                          <a:latin typeface="Alice" panose="02020500000000000000" charset="0"/>
                          <a:ea typeface="微軟正黑體" panose="020B0604030504040204" pitchFamily="34" charset="-120"/>
                          <a:cs typeface="+mn-cs"/>
                        </a:rPr>
                        <a:t>Xi-A</a:t>
                      </a:r>
                      <a:r>
                        <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a:t>
                      </a:r>
                      <a:r>
                        <a:rPr kumimoji="0" lang="zh-TW" altLang="en-US"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最小值</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extLst>
                  <a:ext uri="{0D108BD9-81ED-4DB2-BD59-A6C34878D82A}">
                    <a16:rowId xmlns:a16="http://schemas.microsoft.com/office/drawing/2014/main" val="726464520"/>
                  </a:ext>
                </a:extLst>
              </a:tr>
            </a:tbl>
          </a:graphicData>
        </a:graphic>
      </p:graphicFrame>
      <p:sp>
        <p:nvSpPr>
          <p:cNvPr id="48" name="AutoShape 2">
            <a:extLst>
              <a:ext uri="{FF2B5EF4-FFF2-40B4-BE49-F238E27FC236}">
                <a16:creationId xmlns:a16="http://schemas.microsoft.com/office/drawing/2014/main" id="{D4121726-95C8-4CC4-9FEB-97F6FB5D79CB}"/>
              </a:ext>
            </a:extLst>
          </p:cNvPr>
          <p:cNvSpPr/>
          <p:nvPr/>
        </p:nvSpPr>
        <p:spPr>
          <a:xfrm>
            <a:off x="9933063" y="9391650"/>
            <a:ext cx="8507337" cy="0"/>
          </a:xfrm>
          <a:prstGeom prst="line">
            <a:avLst/>
          </a:prstGeom>
          <a:ln w="38100" cap="flat">
            <a:solidFill>
              <a:srgbClr val="967D55"/>
            </a:solidFill>
            <a:prstDash val="solid"/>
            <a:headEnd type="none" w="sm" len="sm"/>
            <a:tailEnd type="none" w="sm" len="sm"/>
          </a:ln>
        </p:spPr>
      </p:sp>
      <p:sp>
        <p:nvSpPr>
          <p:cNvPr id="49" name="TextBox 3">
            <a:extLst>
              <a:ext uri="{FF2B5EF4-FFF2-40B4-BE49-F238E27FC236}">
                <a16:creationId xmlns:a16="http://schemas.microsoft.com/office/drawing/2014/main" id="{9D1A0425-776C-4A6D-9ACD-8B5E61DD3AC8}"/>
              </a:ext>
            </a:extLst>
          </p:cNvPr>
          <p:cNvSpPr txBox="1"/>
          <p:nvPr/>
        </p:nvSpPr>
        <p:spPr>
          <a:xfrm>
            <a:off x="8450468" y="9246553"/>
            <a:ext cx="1691865" cy="359073"/>
          </a:xfrm>
          <a:prstGeom prst="rect">
            <a:avLst/>
          </a:prstGeom>
        </p:spPr>
        <p:txBody>
          <a:bodyPr lIns="0" tIns="0" rIns="0" bIns="0" rtlCol="0" anchor="t">
            <a:spAutoFit/>
          </a:bodyPr>
          <a:lstStyle/>
          <a:p>
            <a:pPr algn="ctr">
              <a:lnSpc>
                <a:spcPts val="2799"/>
              </a:lnSpc>
            </a:pPr>
            <a:r>
              <a:rPr lang="en-US" sz="2799" dirty="0">
                <a:solidFill>
                  <a:srgbClr val="967D55"/>
                </a:solidFill>
                <a:latin typeface="Alice"/>
              </a:rPr>
              <a:t>06</a:t>
            </a:r>
          </a:p>
        </p:txBody>
      </p:sp>
      <p:sp>
        <p:nvSpPr>
          <p:cNvPr id="50" name="AutoShape 4">
            <a:extLst>
              <a:ext uri="{FF2B5EF4-FFF2-40B4-BE49-F238E27FC236}">
                <a16:creationId xmlns:a16="http://schemas.microsoft.com/office/drawing/2014/main" id="{EEBE7DA8-F9D0-47C3-9517-2BF4FEBAED03}"/>
              </a:ext>
            </a:extLst>
          </p:cNvPr>
          <p:cNvSpPr/>
          <p:nvPr/>
        </p:nvSpPr>
        <p:spPr>
          <a:xfrm>
            <a:off x="210878" y="9410700"/>
            <a:ext cx="8507337" cy="0"/>
          </a:xfrm>
          <a:prstGeom prst="line">
            <a:avLst/>
          </a:prstGeom>
          <a:ln w="38100" cap="flat">
            <a:solidFill>
              <a:srgbClr val="967D55"/>
            </a:solidFill>
            <a:prstDash val="solid"/>
            <a:headEnd type="none" w="sm" len="sm"/>
            <a:tailEnd type="none" w="sm" len="sm"/>
          </a:ln>
        </p:spPr>
      </p:sp>
      <p:pic>
        <p:nvPicPr>
          <p:cNvPr id="3" name="圖片 2">
            <a:extLst>
              <a:ext uri="{FF2B5EF4-FFF2-40B4-BE49-F238E27FC236}">
                <a16:creationId xmlns:a16="http://schemas.microsoft.com/office/drawing/2014/main" id="{B393E31F-A23B-4E83-BC10-E9E4DEFFBD69}"/>
              </a:ext>
            </a:extLst>
          </p:cNvPr>
          <p:cNvPicPr>
            <a:picLocks noChangeAspect="1"/>
          </p:cNvPicPr>
          <p:nvPr/>
        </p:nvPicPr>
        <p:blipFill>
          <a:blip r:embed="rId2"/>
          <a:stretch>
            <a:fillRect/>
          </a:stretch>
        </p:blipFill>
        <p:spPr>
          <a:xfrm>
            <a:off x="1752600" y="3977697"/>
            <a:ext cx="9219146" cy="4851361"/>
          </a:xfrm>
          <a:prstGeom prst="rect">
            <a:avLst/>
          </a:prstGeom>
        </p:spPr>
      </p:pic>
    </p:spTree>
    <p:extLst>
      <p:ext uri="{BB962C8B-B14F-4D97-AF65-F5344CB8AC3E}">
        <p14:creationId xmlns:p14="http://schemas.microsoft.com/office/powerpoint/2010/main" val="1002239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36" name="AutoShape 5">
            <a:extLst>
              <a:ext uri="{FF2B5EF4-FFF2-40B4-BE49-F238E27FC236}">
                <a16:creationId xmlns:a16="http://schemas.microsoft.com/office/drawing/2014/main" id="{D7DBD7E9-2AA4-43A3-B348-B376A1180725}"/>
              </a:ext>
            </a:extLst>
          </p:cNvPr>
          <p:cNvSpPr/>
          <p:nvPr/>
        </p:nvSpPr>
        <p:spPr>
          <a:xfrm>
            <a:off x="-293986" y="9258300"/>
            <a:ext cx="8507337" cy="0"/>
          </a:xfrm>
          <a:prstGeom prst="line">
            <a:avLst/>
          </a:prstGeom>
          <a:ln w="38100" cap="flat">
            <a:solidFill>
              <a:srgbClr val="F4EADB"/>
            </a:solidFill>
            <a:prstDash val="solid"/>
            <a:headEnd type="none" w="sm" len="sm"/>
            <a:tailEnd type="none" w="sm" len="sm"/>
          </a:ln>
        </p:spPr>
      </p:sp>
      <p:sp>
        <p:nvSpPr>
          <p:cNvPr id="37" name="AutoShape 6">
            <a:extLst>
              <a:ext uri="{FF2B5EF4-FFF2-40B4-BE49-F238E27FC236}">
                <a16:creationId xmlns:a16="http://schemas.microsoft.com/office/drawing/2014/main" id="{D359A18D-2714-4978-96E9-0F5CB91F5719}"/>
              </a:ext>
            </a:extLst>
          </p:cNvPr>
          <p:cNvSpPr/>
          <p:nvPr/>
        </p:nvSpPr>
        <p:spPr>
          <a:xfrm>
            <a:off x="58478" y="9258300"/>
            <a:ext cx="8507337" cy="0"/>
          </a:xfrm>
          <a:prstGeom prst="line">
            <a:avLst/>
          </a:prstGeom>
          <a:ln w="38100" cap="flat">
            <a:solidFill>
              <a:srgbClr val="F4EADB"/>
            </a:solidFill>
            <a:prstDash val="solid"/>
            <a:headEnd type="none" w="sm" len="sm"/>
            <a:tailEnd type="none" w="sm" len="sm"/>
          </a:ln>
        </p:spPr>
      </p:sp>
      <p:grpSp>
        <p:nvGrpSpPr>
          <p:cNvPr id="38" name="Group 7">
            <a:extLst>
              <a:ext uri="{FF2B5EF4-FFF2-40B4-BE49-F238E27FC236}">
                <a16:creationId xmlns:a16="http://schemas.microsoft.com/office/drawing/2014/main" id="{F8CEA509-7C56-4E57-9E94-D5591544C0E9}"/>
              </a:ext>
            </a:extLst>
          </p:cNvPr>
          <p:cNvGrpSpPr/>
          <p:nvPr/>
        </p:nvGrpSpPr>
        <p:grpSpPr>
          <a:xfrm>
            <a:off x="-293986" y="-804768"/>
            <a:ext cx="2645371" cy="2645371"/>
            <a:chOff x="0" y="0"/>
            <a:chExt cx="812800" cy="812800"/>
          </a:xfrm>
        </p:grpSpPr>
        <p:sp>
          <p:nvSpPr>
            <p:cNvPr id="39" name="Freeform 8">
              <a:extLst>
                <a:ext uri="{FF2B5EF4-FFF2-40B4-BE49-F238E27FC236}">
                  <a16:creationId xmlns:a16="http://schemas.microsoft.com/office/drawing/2014/main" id="{A8BC3301-B688-4C1B-B15B-26C2043BEC93}"/>
                </a:ext>
              </a:extLst>
            </p:cNvPr>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40" name="TextBox 9">
              <a:extLst>
                <a:ext uri="{FF2B5EF4-FFF2-40B4-BE49-F238E27FC236}">
                  <a16:creationId xmlns:a16="http://schemas.microsoft.com/office/drawing/2014/main" id="{FD134C8D-EE0A-4EDF-B7B1-92C11FBC3EBD}"/>
                </a:ext>
              </a:extLst>
            </p:cNvPr>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44" name="TextBox 14">
            <a:extLst>
              <a:ext uri="{FF2B5EF4-FFF2-40B4-BE49-F238E27FC236}">
                <a16:creationId xmlns:a16="http://schemas.microsoft.com/office/drawing/2014/main" id="{6BD3010D-16FA-4694-BDA4-56E0E23B5246}"/>
              </a:ext>
            </a:extLst>
          </p:cNvPr>
          <p:cNvSpPr txBox="1"/>
          <p:nvPr/>
        </p:nvSpPr>
        <p:spPr>
          <a:xfrm>
            <a:off x="-685800" y="4348909"/>
            <a:ext cx="9663706" cy="1104900"/>
          </a:xfrm>
          <a:prstGeom prst="rect">
            <a:avLst/>
          </a:prstGeom>
        </p:spPr>
        <p:txBody>
          <a:bodyPr lIns="0" tIns="0" rIns="0" bIns="0" rtlCol="0" anchor="t">
            <a:spAutoFit/>
          </a:bodyPr>
          <a:lstStyle/>
          <a:p>
            <a:pPr algn="ctr">
              <a:lnSpc>
                <a:spcPts val="8640"/>
              </a:lnSpc>
            </a:pPr>
            <a:r>
              <a:rPr lang="zh-TW" altLang="en-US" sz="7200" b="1" dirty="0">
                <a:solidFill>
                  <a:schemeClr val="bg2">
                    <a:lumMod val="25000"/>
                  </a:schemeClr>
                </a:solidFill>
                <a:latin typeface="微軟正黑體" panose="020B0604030504040204" pitchFamily="34" charset="-120"/>
                <a:ea typeface="微軟正黑體" panose="020B0604030504040204" pitchFamily="34" charset="-120"/>
              </a:rPr>
              <a:t>完整程式碼</a:t>
            </a:r>
            <a:endParaRPr lang="en-US" sz="7200" b="1"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49" name="TextBox 3">
            <a:extLst>
              <a:ext uri="{FF2B5EF4-FFF2-40B4-BE49-F238E27FC236}">
                <a16:creationId xmlns:a16="http://schemas.microsoft.com/office/drawing/2014/main" id="{9D1A0425-776C-4A6D-9ACD-8B5E61DD3AC8}"/>
              </a:ext>
            </a:extLst>
          </p:cNvPr>
          <p:cNvSpPr txBox="1"/>
          <p:nvPr/>
        </p:nvSpPr>
        <p:spPr>
          <a:xfrm>
            <a:off x="5851786" y="9246552"/>
            <a:ext cx="1691865" cy="359073"/>
          </a:xfrm>
          <a:prstGeom prst="rect">
            <a:avLst/>
          </a:prstGeom>
        </p:spPr>
        <p:txBody>
          <a:bodyPr lIns="0" tIns="0" rIns="0" bIns="0" rtlCol="0" anchor="t">
            <a:spAutoFit/>
          </a:bodyPr>
          <a:lstStyle/>
          <a:p>
            <a:pPr algn="ctr">
              <a:lnSpc>
                <a:spcPts val="2799"/>
              </a:lnSpc>
            </a:pPr>
            <a:r>
              <a:rPr lang="en-US" sz="2799" dirty="0">
                <a:solidFill>
                  <a:srgbClr val="967D55"/>
                </a:solidFill>
                <a:latin typeface="Alice"/>
              </a:rPr>
              <a:t>07</a:t>
            </a:r>
          </a:p>
        </p:txBody>
      </p:sp>
      <p:sp>
        <p:nvSpPr>
          <p:cNvPr id="50" name="AutoShape 4">
            <a:extLst>
              <a:ext uri="{FF2B5EF4-FFF2-40B4-BE49-F238E27FC236}">
                <a16:creationId xmlns:a16="http://schemas.microsoft.com/office/drawing/2014/main" id="{EEBE7DA8-F9D0-47C3-9517-2BF4FEBAED03}"/>
              </a:ext>
            </a:extLst>
          </p:cNvPr>
          <p:cNvSpPr/>
          <p:nvPr/>
        </p:nvSpPr>
        <p:spPr>
          <a:xfrm>
            <a:off x="-2150287" y="9426089"/>
            <a:ext cx="8507337" cy="0"/>
          </a:xfrm>
          <a:prstGeom prst="line">
            <a:avLst/>
          </a:prstGeom>
          <a:ln w="38100" cap="flat">
            <a:solidFill>
              <a:srgbClr val="967D55"/>
            </a:solidFill>
            <a:prstDash val="solid"/>
            <a:headEnd type="none" w="sm" len="sm"/>
            <a:tailEnd type="none" w="sm" len="sm"/>
          </a:ln>
        </p:spPr>
      </p:sp>
      <p:pic>
        <p:nvPicPr>
          <p:cNvPr id="4" name="圖片 3">
            <a:extLst>
              <a:ext uri="{FF2B5EF4-FFF2-40B4-BE49-F238E27FC236}">
                <a16:creationId xmlns:a16="http://schemas.microsoft.com/office/drawing/2014/main" id="{322981F1-6A19-4324-91BB-018056B95783}"/>
              </a:ext>
            </a:extLst>
          </p:cNvPr>
          <p:cNvPicPr>
            <a:picLocks noChangeAspect="1"/>
          </p:cNvPicPr>
          <p:nvPr/>
        </p:nvPicPr>
        <p:blipFill>
          <a:blip r:embed="rId2"/>
          <a:stretch>
            <a:fillRect/>
          </a:stretch>
        </p:blipFill>
        <p:spPr>
          <a:xfrm>
            <a:off x="8249154" y="403029"/>
            <a:ext cx="9663706" cy="9480941"/>
          </a:xfrm>
          <a:prstGeom prst="rect">
            <a:avLst/>
          </a:prstGeom>
        </p:spPr>
      </p:pic>
    </p:spTree>
    <p:extLst>
      <p:ext uri="{BB962C8B-B14F-4D97-AF65-F5344CB8AC3E}">
        <p14:creationId xmlns:p14="http://schemas.microsoft.com/office/powerpoint/2010/main" val="868150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36" name="AutoShape 5">
            <a:extLst>
              <a:ext uri="{FF2B5EF4-FFF2-40B4-BE49-F238E27FC236}">
                <a16:creationId xmlns:a16="http://schemas.microsoft.com/office/drawing/2014/main" id="{D7DBD7E9-2AA4-43A3-B348-B376A1180725}"/>
              </a:ext>
            </a:extLst>
          </p:cNvPr>
          <p:cNvSpPr/>
          <p:nvPr/>
        </p:nvSpPr>
        <p:spPr>
          <a:xfrm>
            <a:off x="-293986" y="9258300"/>
            <a:ext cx="8507337" cy="0"/>
          </a:xfrm>
          <a:prstGeom prst="line">
            <a:avLst/>
          </a:prstGeom>
          <a:ln w="38100" cap="flat">
            <a:solidFill>
              <a:srgbClr val="F4EADB"/>
            </a:solidFill>
            <a:prstDash val="solid"/>
            <a:headEnd type="none" w="sm" len="sm"/>
            <a:tailEnd type="none" w="sm" len="sm"/>
          </a:ln>
        </p:spPr>
      </p:sp>
      <p:sp>
        <p:nvSpPr>
          <p:cNvPr id="37" name="AutoShape 6">
            <a:extLst>
              <a:ext uri="{FF2B5EF4-FFF2-40B4-BE49-F238E27FC236}">
                <a16:creationId xmlns:a16="http://schemas.microsoft.com/office/drawing/2014/main" id="{D359A18D-2714-4978-96E9-0F5CB91F5719}"/>
              </a:ext>
            </a:extLst>
          </p:cNvPr>
          <p:cNvSpPr/>
          <p:nvPr/>
        </p:nvSpPr>
        <p:spPr>
          <a:xfrm>
            <a:off x="58478" y="9258300"/>
            <a:ext cx="8507337" cy="0"/>
          </a:xfrm>
          <a:prstGeom prst="line">
            <a:avLst/>
          </a:prstGeom>
          <a:ln w="38100" cap="flat">
            <a:solidFill>
              <a:srgbClr val="F4EADB"/>
            </a:solidFill>
            <a:prstDash val="solid"/>
            <a:headEnd type="none" w="sm" len="sm"/>
            <a:tailEnd type="none" w="sm" len="sm"/>
          </a:ln>
        </p:spPr>
      </p:sp>
      <p:grpSp>
        <p:nvGrpSpPr>
          <p:cNvPr id="38" name="Group 7">
            <a:extLst>
              <a:ext uri="{FF2B5EF4-FFF2-40B4-BE49-F238E27FC236}">
                <a16:creationId xmlns:a16="http://schemas.microsoft.com/office/drawing/2014/main" id="{F8CEA509-7C56-4E57-9E94-D5591544C0E9}"/>
              </a:ext>
            </a:extLst>
          </p:cNvPr>
          <p:cNvGrpSpPr/>
          <p:nvPr/>
        </p:nvGrpSpPr>
        <p:grpSpPr>
          <a:xfrm>
            <a:off x="-293986" y="-804768"/>
            <a:ext cx="2645371" cy="2645371"/>
            <a:chOff x="0" y="0"/>
            <a:chExt cx="812800" cy="812800"/>
          </a:xfrm>
        </p:grpSpPr>
        <p:sp>
          <p:nvSpPr>
            <p:cNvPr id="39" name="Freeform 8">
              <a:extLst>
                <a:ext uri="{FF2B5EF4-FFF2-40B4-BE49-F238E27FC236}">
                  <a16:creationId xmlns:a16="http://schemas.microsoft.com/office/drawing/2014/main" id="{A8BC3301-B688-4C1B-B15B-26C2043BEC93}"/>
                </a:ext>
              </a:extLst>
            </p:cNvPr>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40" name="TextBox 9">
              <a:extLst>
                <a:ext uri="{FF2B5EF4-FFF2-40B4-BE49-F238E27FC236}">
                  <a16:creationId xmlns:a16="http://schemas.microsoft.com/office/drawing/2014/main" id="{FD134C8D-EE0A-4EDF-B7B1-92C11FBC3EBD}"/>
                </a:ext>
              </a:extLst>
            </p:cNvPr>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42" name="TextBox 11">
            <a:extLst>
              <a:ext uri="{FF2B5EF4-FFF2-40B4-BE49-F238E27FC236}">
                <a16:creationId xmlns:a16="http://schemas.microsoft.com/office/drawing/2014/main" id="{21828340-F53F-49A9-B590-64B8A5063462}"/>
              </a:ext>
            </a:extLst>
          </p:cNvPr>
          <p:cNvSpPr txBox="1"/>
          <p:nvPr/>
        </p:nvSpPr>
        <p:spPr>
          <a:xfrm>
            <a:off x="2103382" y="3051417"/>
            <a:ext cx="15087600" cy="4431983"/>
          </a:xfrm>
          <a:prstGeom prst="rect">
            <a:avLst/>
          </a:prstGeom>
        </p:spPr>
        <p:txBody>
          <a:bodyPr wrap="square" lIns="0" tIns="0" rIns="0" bIns="0" rtlCol="0" anchor="t">
            <a:spAutoFit/>
          </a:bodyPr>
          <a:lstStyle/>
          <a:p>
            <a:r>
              <a:rPr lang="zh-TW" altLang="en-US" sz="4800" dirty="0">
                <a:solidFill>
                  <a:schemeClr val="bg2">
                    <a:lumMod val="25000"/>
                  </a:schemeClr>
                </a:solidFill>
                <a:latin typeface="微軟正黑體" panose="020B0604030504040204" pitchFamily="34" charset="-120"/>
                <a:ea typeface="微軟正黑體" panose="020B0604030504040204" pitchFamily="34" charset="-120"/>
              </a:rPr>
              <a:t>英文題目：</a:t>
            </a:r>
            <a:endParaRPr lang="en-US" altLang="zh-TW" sz="4800" dirty="0">
              <a:solidFill>
                <a:schemeClr val="bg2">
                  <a:lumMod val="25000"/>
                </a:schemeClr>
              </a:solidFill>
              <a:latin typeface="微軟正黑體" panose="020B0604030504040204" pitchFamily="34" charset="-120"/>
              <a:ea typeface="微軟正黑體" panose="020B0604030504040204" pitchFamily="34" charset="-120"/>
            </a:endParaRPr>
          </a:p>
          <a:p>
            <a:r>
              <a:rPr lang="en-US" sz="4800" dirty="0">
                <a:solidFill>
                  <a:schemeClr val="bg2">
                    <a:lumMod val="25000"/>
                  </a:schemeClr>
                </a:solidFill>
                <a:latin typeface="微軟正黑體" panose="020B0604030504040204" pitchFamily="34" charset="-120"/>
                <a:ea typeface="微軟正黑體" panose="020B0604030504040204" pitchFamily="34" charset="-120"/>
              </a:rPr>
              <a:t>https://vjudge.net/problem/UVA-10057</a:t>
            </a:r>
          </a:p>
          <a:p>
            <a:endParaRPr lang="en-US" sz="4800" dirty="0">
              <a:solidFill>
                <a:schemeClr val="bg2">
                  <a:lumMod val="25000"/>
                </a:schemeClr>
              </a:solidFill>
              <a:latin typeface="微軟正黑體" panose="020B0604030504040204" pitchFamily="34" charset="-120"/>
              <a:ea typeface="微軟正黑體" panose="020B0604030504040204" pitchFamily="34" charset="-120"/>
            </a:endParaRPr>
          </a:p>
          <a:p>
            <a:r>
              <a:rPr lang="zh-TW" altLang="en-US" sz="4800" dirty="0">
                <a:solidFill>
                  <a:schemeClr val="bg2">
                    <a:lumMod val="25000"/>
                  </a:schemeClr>
                </a:solidFill>
                <a:latin typeface="微軟正黑體" panose="020B0604030504040204" pitchFamily="34" charset="-120"/>
                <a:ea typeface="微軟正黑體" panose="020B0604030504040204" pitchFamily="34" charset="-120"/>
              </a:rPr>
              <a:t>中文題目：</a:t>
            </a:r>
            <a:r>
              <a:rPr lang="en-US" altLang="zh-TW" sz="4800" dirty="0">
                <a:solidFill>
                  <a:schemeClr val="bg2">
                    <a:lumMod val="25000"/>
                  </a:schemeClr>
                </a:solidFill>
                <a:latin typeface="微軟正黑體" panose="020B0604030504040204" pitchFamily="34" charset="-120"/>
                <a:ea typeface="微軟正黑體" panose="020B0604030504040204" pitchFamily="34" charset="-120"/>
              </a:rPr>
              <a:t>https://zerojudge.tw/ShowProblem?problemid=e606</a:t>
            </a:r>
            <a:endParaRPr lang="en-US" sz="4800"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44" name="TextBox 14">
            <a:extLst>
              <a:ext uri="{FF2B5EF4-FFF2-40B4-BE49-F238E27FC236}">
                <a16:creationId xmlns:a16="http://schemas.microsoft.com/office/drawing/2014/main" id="{6BD3010D-16FA-4694-BDA4-56E0E23B5246}"/>
              </a:ext>
            </a:extLst>
          </p:cNvPr>
          <p:cNvSpPr txBox="1"/>
          <p:nvPr/>
        </p:nvSpPr>
        <p:spPr>
          <a:xfrm>
            <a:off x="4312146" y="1050289"/>
            <a:ext cx="9663706" cy="1104900"/>
          </a:xfrm>
          <a:prstGeom prst="rect">
            <a:avLst/>
          </a:prstGeom>
        </p:spPr>
        <p:txBody>
          <a:bodyPr lIns="0" tIns="0" rIns="0" bIns="0" rtlCol="0" anchor="t">
            <a:spAutoFit/>
          </a:bodyPr>
          <a:lstStyle/>
          <a:p>
            <a:pPr algn="ctr">
              <a:lnSpc>
                <a:spcPts val="8640"/>
              </a:lnSpc>
            </a:pPr>
            <a:r>
              <a:rPr lang="zh-TW" altLang="en-US" sz="7200" b="1" dirty="0">
                <a:solidFill>
                  <a:schemeClr val="bg2">
                    <a:lumMod val="25000"/>
                  </a:schemeClr>
                </a:solidFill>
                <a:latin typeface="微軟正黑體" panose="020B0604030504040204" pitchFamily="34" charset="-120"/>
                <a:ea typeface="微軟正黑體" panose="020B0604030504040204" pitchFamily="34" charset="-120"/>
              </a:rPr>
              <a:t>資料來源</a:t>
            </a:r>
            <a:endParaRPr lang="en-US" sz="7200" b="1"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48" name="AutoShape 2">
            <a:extLst>
              <a:ext uri="{FF2B5EF4-FFF2-40B4-BE49-F238E27FC236}">
                <a16:creationId xmlns:a16="http://schemas.microsoft.com/office/drawing/2014/main" id="{D4121726-95C8-4CC4-9FEB-97F6FB5D79CB}"/>
              </a:ext>
            </a:extLst>
          </p:cNvPr>
          <p:cNvSpPr/>
          <p:nvPr/>
        </p:nvSpPr>
        <p:spPr>
          <a:xfrm>
            <a:off x="9933063" y="9391650"/>
            <a:ext cx="8507337" cy="0"/>
          </a:xfrm>
          <a:prstGeom prst="line">
            <a:avLst/>
          </a:prstGeom>
          <a:ln w="38100" cap="flat">
            <a:solidFill>
              <a:srgbClr val="967D55"/>
            </a:solidFill>
            <a:prstDash val="solid"/>
            <a:headEnd type="none" w="sm" len="sm"/>
            <a:tailEnd type="none" w="sm" len="sm"/>
          </a:ln>
        </p:spPr>
      </p:sp>
      <p:sp>
        <p:nvSpPr>
          <p:cNvPr id="49" name="TextBox 3">
            <a:extLst>
              <a:ext uri="{FF2B5EF4-FFF2-40B4-BE49-F238E27FC236}">
                <a16:creationId xmlns:a16="http://schemas.microsoft.com/office/drawing/2014/main" id="{9D1A0425-776C-4A6D-9ACD-8B5E61DD3AC8}"/>
              </a:ext>
            </a:extLst>
          </p:cNvPr>
          <p:cNvSpPr txBox="1"/>
          <p:nvPr/>
        </p:nvSpPr>
        <p:spPr>
          <a:xfrm>
            <a:off x="8450468" y="9246553"/>
            <a:ext cx="1691865" cy="359073"/>
          </a:xfrm>
          <a:prstGeom prst="rect">
            <a:avLst/>
          </a:prstGeom>
        </p:spPr>
        <p:txBody>
          <a:bodyPr lIns="0" tIns="0" rIns="0" bIns="0" rtlCol="0" anchor="t">
            <a:spAutoFit/>
          </a:bodyPr>
          <a:lstStyle/>
          <a:p>
            <a:pPr algn="ctr">
              <a:lnSpc>
                <a:spcPts val="2799"/>
              </a:lnSpc>
            </a:pPr>
            <a:r>
              <a:rPr lang="en-US" sz="2799" dirty="0">
                <a:solidFill>
                  <a:srgbClr val="967D55"/>
                </a:solidFill>
                <a:latin typeface="Alice"/>
              </a:rPr>
              <a:t>08</a:t>
            </a:r>
          </a:p>
        </p:txBody>
      </p:sp>
      <p:sp>
        <p:nvSpPr>
          <p:cNvPr id="50" name="AutoShape 4">
            <a:extLst>
              <a:ext uri="{FF2B5EF4-FFF2-40B4-BE49-F238E27FC236}">
                <a16:creationId xmlns:a16="http://schemas.microsoft.com/office/drawing/2014/main" id="{EEBE7DA8-F9D0-47C3-9517-2BF4FEBAED03}"/>
              </a:ext>
            </a:extLst>
          </p:cNvPr>
          <p:cNvSpPr/>
          <p:nvPr/>
        </p:nvSpPr>
        <p:spPr>
          <a:xfrm>
            <a:off x="210878" y="9410700"/>
            <a:ext cx="8507337" cy="0"/>
          </a:xfrm>
          <a:prstGeom prst="line">
            <a:avLst/>
          </a:prstGeom>
          <a:ln w="38100" cap="flat">
            <a:solidFill>
              <a:srgbClr val="967D55"/>
            </a:solidFill>
            <a:prstDash val="solid"/>
            <a:headEnd type="none" w="sm" len="sm"/>
            <a:tailEnd type="none" w="sm" len="sm"/>
          </a:ln>
        </p:spPr>
      </p:sp>
    </p:spTree>
    <p:extLst>
      <p:ext uri="{BB962C8B-B14F-4D97-AF65-F5344CB8AC3E}">
        <p14:creationId xmlns:p14="http://schemas.microsoft.com/office/powerpoint/2010/main" val="393040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2750</TotalTime>
  <Words>855</Words>
  <Application>Microsoft Office PowerPoint</Application>
  <PresentationFormat>自訂</PresentationFormat>
  <Paragraphs>69</Paragraphs>
  <Slides>10</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10</vt:i4>
      </vt:variant>
    </vt:vector>
  </HeadingPairs>
  <TitlesOfParts>
    <vt:vector size="16" baseType="lpstr">
      <vt:lpstr>Alice</vt:lpstr>
      <vt:lpstr>Bodoni FLF Italics</vt:lpstr>
      <vt:lpstr>微軟正黑體</vt:lpstr>
      <vt:lpstr>Arial</vt:lpstr>
      <vt:lpstr>Calibri</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cp:lastModifiedBy>陳芷芸 11360686 Jane</cp:lastModifiedBy>
  <cp:revision>7</cp:revision>
  <dcterms:created xsi:type="dcterms:W3CDTF">2006-08-16T00:00:00Z</dcterms:created>
  <dcterms:modified xsi:type="dcterms:W3CDTF">2023-07-15T13:47:51Z</dcterms:modified>
  <dc:identifier>DAFoJd3u5ms</dc:identifier>
</cp:coreProperties>
</file>