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67" r:id="rId4"/>
    <p:sldId id="269" r:id="rId5"/>
    <p:sldId id="271" r:id="rId6"/>
    <p:sldId id="272" r:id="rId7"/>
    <p:sldId id="273" r:id="rId8"/>
    <p:sldId id="274" r:id="rId9"/>
    <p:sldId id="265" r:id="rId10"/>
  </p:sldIdLst>
  <p:sldSz cx="18288000" cy="10287000"/>
  <p:notesSz cx="6858000" cy="9144000"/>
  <p:embeddedFontLst>
    <p:embeddedFont>
      <p:font typeface="Alice" panose="02020500000000000000" charset="0"/>
      <p:regular r:id="rId11"/>
    </p:embeddedFont>
    <p:embeddedFont>
      <p:font typeface="Bodoni FLF Italics" panose="0202050000000000000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微軟正黑體" panose="020B0604030504040204" pitchFamily="34" charset="-12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ADB"/>
    <a:srgbClr val="967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71284" y="4547249"/>
            <a:ext cx="9945432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altLang="zh-TW" sz="9600" dirty="0">
                <a:solidFill>
                  <a:srgbClr val="271905"/>
                </a:solidFill>
                <a:latin typeface="Alice"/>
              </a:rPr>
              <a:t>UVA11332</a:t>
            </a:r>
            <a:endParaRPr lang="en-US" sz="9600" dirty="0">
              <a:solidFill>
                <a:srgbClr val="271905"/>
              </a:solidFill>
              <a:latin typeface="Alice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4875708" y="-2383592"/>
            <a:ext cx="4767184" cy="476718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63492" y="8746101"/>
            <a:ext cx="3521040" cy="352104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10986615" y="9258300"/>
            <a:ext cx="7301385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12146" y="669750"/>
            <a:ext cx="9663706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835216" y="9094153"/>
            <a:ext cx="6617568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01</a:t>
            </a:r>
          </a:p>
        </p:txBody>
      </p:sp>
      <p:sp>
        <p:nvSpPr>
          <p:cNvPr id="4" name="AutoShape 4"/>
          <p:cNvSpPr/>
          <p:nvPr/>
        </p:nvSpPr>
        <p:spPr>
          <a:xfrm>
            <a:off x="9780663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564186" y="7450971"/>
            <a:ext cx="1549068" cy="154906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2575667" y="-449433"/>
            <a:ext cx="5268290" cy="526829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854209" y="2030367"/>
            <a:ext cx="12579580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800" dirty="0">
                <a:solidFill>
                  <a:srgbClr val="271905"/>
                </a:solidFill>
                <a:latin typeface="Alice"/>
              </a:rPr>
              <a:t>For a positive integer n, let f(n) denote the sum of the digits of n when represented in base 10. It is easy to see that the sequence of numbers n, f(n), f(f(n)), f(f(f(n))), . . . Eventually becomes a single digit number that repeats forever. Let this single digit be denoted g(n).</a:t>
            </a:r>
          </a:p>
          <a:p>
            <a:pPr algn="just"/>
            <a:r>
              <a:rPr lang="en-US" sz="2800" dirty="0">
                <a:solidFill>
                  <a:srgbClr val="271905"/>
                </a:solidFill>
                <a:latin typeface="Alice"/>
              </a:rPr>
              <a:t>For example, consider n = 1234567892.</a:t>
            </a:r>
          </a:p>
          <a:p>
            <a:pPr algn="just"/>
            <a:r>
              <a:rPr lang="en-US" sz="2800" dirty="0">
                <a:solidFill>
                  <a:srgbClr val="271905"/>
                </a:solidFill>
                <a:latin typeface="Alice"/>
              </a:rPr>
              <a:t>Then:</a:t>
            </a:r>
          </a:p>
          <a:p>
            <a:pPr algn="just"/>
            <a:r>
              <a:rPr lang="en-US" sz="2800" dirty="0">
                <a:solidFill>
                  <a:srgbClr val="271905"/>
                </a:solidFill>
                <a:latin typeface="Alice"/>
              </a:rPr>
              <a:t>	f(n) = 1+2+3+4+5+6+7+8+9+2 = 47</a:t>
            </a:r>
          </a:p>
          <a:p>
            <a:pPr algn="just"/>
            <a:r>
              <a:rPr lang="en-US" sz="2800" dirty="0">
                <a:solidFill>
                  <a:srgbClr val="271905"/>
                </a:solidFill>
                <a:latin typeface="Alice"/>
              </a:rPr>
              <a:t>	f(f(n)) = 4 + 7 = 11</a:t>
            </a:r>
          </a:p>
          <a:p>
            <a:pPr algn="just"/>
            <a:r>
              <a:rPr lang="en-US" sz="2800" dirty="0">
                <a:solidFill>
                  <a:srgbClr val="271905"/>
                </a:solidFill>
                <a:latin typeface="Alice"/>
              </a:rPr>
              <a:t>	f(f(f(n))) = 1 + 1 = 2</a:t>
            </a:r>
          </a:p>
          <a:p>
            <a:pPr algn="just"/>
            <a:r>
              <a:rPr lang="en-US" sz="2800" dirty="0">
                <a:solidFill>
                  <a:srgbClr val="271905"/>
                </a:solidFill>
                <a:latin typeface="Alice"/>
              </a:rPr>
              <a:t>	Therefore, g(1234567892) = 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62108-F240-4F50-93A4-51982D6E0AAD}"/>
              </a:ext>
            </a:extLst>
          </p:cNvPr>
          <p:cNvSpPr txBox="1"/>
          <p:nvPr/>
        </p:nvSpPr>
        <p:spPr>
          <a:xfrm>
            <a:off x="2685946" y="7096434"/>
            <a:ext cx="12747844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zh-TW" altLang="en-US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對於所有正整數</a:t>
            </a:r>
            <a:r>
              <a:rPr lang="en-US" altLang="zh-TW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，我們定義一函數</a:t>
            </a:r>
            <a:r>
              <a:rPr lang="en-US" altLang="zh-TW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f(n)</a:t>
            </a:r>
            <a:r>
              <a:rPr lang="zh-TW" altLang="en-US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的每一個十進位數字的總和，若再把</a:t>
            </a:r>
            <a:r>
              <a:rPr lang="en-US" altLang="zh-TW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f(n)</a:t>
            </a:r>
            <a:r>
              <a:rPr lang="zh-TW" altLang="en-US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代入函數中可得最到</a:t>
            </a:r>
            <a:r>
              <a:rPr lang="pt-BR" altLang="zh-TW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n, f(n), f(f(n)), f(f(f(n))), . . . </a:t>
            </a:r>
            <a:r>
              <a:rPr lang="zh-TW" altLang="en-US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最後得到僅有一位數字的值，並定義該值為</a:t>
            </a:r>
            <a:r>
              <a:rPr lang="en-US" altLang="zh-TW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g(n)</a:t>
            </a:r>
            <a:r>
              <a:rPr lang="zh-TW" altLang="en-US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780663" y="923925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8298068" y="9094153"/>
            <a:ext cx="169186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02</a:t>
            </a:r>
          </a:p>
        </p:txBody>
      </p:sp>
      <p:sp>
        <p:nvSpPr>
          <p:cNvPr id="4" name="AutoShape 4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6675432" y="5850515"/>
            <a:ext cx="2712720" cy="27127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31820" y="-930219"/>
            <a:ext cx="3521040" cy="352104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312146" y="1050289"/>
            <a:ext cx="966370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輸入與輸出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54B1EB1B-1DC9-448E-80EF-DB2D071A954B}"/>
              </a:ext>
            </a:extLst>
          </p:cNvPr>
          <p:cNvSpPr txBox="1"/>
          <p:nvPr/>
        </p:nvSpPr>
        <p:spPr>
          <a:xfrm>
            <a:off x="2613315" y="2650510"/>
            <a:ext cx="7866794" cy="4985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3600" dirty="0">
                <a:solidFill>
                  <a:srgbClr val="271905"/>
                </a:solidFill>
                <a:latin typeface="Alice"/>
              </a:rPr>
              <a:t>Input</a:t>
            </a:r>
            <a:r>
              <a:rPr lang="zh-TW" altLang="en-US" sz="3600" dirty="0">
                <a:solidFill>
                  <a:srgbClr val="271905"/>
                </a:solidFill>
                <a:latin typeface="Alice"/>
              </a:rPr>
              <a:t>：</a:t>
            </a:r>
            <a:r>
              <a:rPr lang="en-US" sz="3600" dirty="0">
                <a:solidFill>
                  <a:srgbClr val="271905"/>
                </a:solidFill>
                <a:latin typeface="Alice"/>
              </a:rPr>
              <a:t>Each line of input contains a single positive integer n at most 2,000,000,000. Input is terminated by n = 0 which should not be processed.</a:t>
            </a:r>
          </a:p>
          <a:p>
            <a:endParaRPr lang="en-US" sz="3600" dirty="0">
              <a:solidFill>
                <a:srgbClr val="271905"/>
              </a:solidFill>
              <a:latin typeface="Alice"/>
            </a:endParaRPr>
          </a:p>
          <a:p>
            <a:r>
              <a:rPr lang="en-US" sz="3600" dirty="0">
                <a:solidFill>
                  <a:srgbClr val="271905"/>
                </a:solidFill>
                <a:latin typeface="Alice"/>
              </a:rPr>
              <a:t>Output</a:t>
            </a:r>
            <a:r>
              <a:rPr lang="zh-TW" altLang="en-US" sz="3600" dirty="0">
                <a:solidFill>
                  <a:srgbClr val="271905"/>
                </a:solidFill>
                <a:latin typeface="Alice"/>
              </a:rPr>
              <a:t>：</a:t>
            </a:r>
            <a:r>
              <a:rPr lang="en-US" altLang="zh-TW" sz="3600" dirty="0">
                <a:solidFill>
                  <a:srgbClr val="271905"/>
                </a:solidFill>
                <a:latin typeface="Alice"/>
              </a:rPr>
              <a:t>For each such integer, you are to output a single line containing g(n).</a:t>
            </a:r>
          </a:p>
          <a:p>
            <a:endParaRPr lang="en-US" sz="3600" dirty="0">
              <a:solidFill>
                <a:srgbClr val="271905"/>
              </a:solidFill>
              <a:latin typeface="Alice"/>
            </a:endParaRP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A4F83038-F2FD-4F5D-B9CF-800AEB3B8FC1}"/>
              </a:ext>
            </a:extLst>
          </p:cNvPr>
          <p:cNvSpPr txBox="1"/>
          <p:nvPr/>
        </p:nvSpPr>
        <p:spPr>
          <a:xfrm>
            <a:off x="10697892" y="2713410"/>
            <a:ext cx="4946313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輸入：輸入的每一行會有一個正整數</a:t>
            </a:r>
            <a:r>
              <a:rPr lang="en-US" altLang="zh-TW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，其值最大到</a:t>
            </a:r>
            <a:r>
              <a:rPr lang="en-US" altLang="zh-TW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2,000,000,000</a:t>
            </a:r>
            <a:r>
              <a:rPr lang="zh-TW" altLang="en-US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。輸入是以</a:t>
            </a:r>
            <a:r>
              <a:rPr lang="en-US" altLang="zh-TW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值做為結束，該值不需要輸出。</a:t>
            </a:r>
            <a:endParaRPr lang="en-US" altLang="zh-TW" sz="3200" dirty="0">
              <a:solidFill>
                <a:srgbClr val="27190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solidFill>
                <a:srgbClr val="27190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 輸出</a:t>
            </a:r>
            <a:r>
              <a:rPr lang="en-US" altLang="zh-TW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g(n)</a:t>
            </a:r>
            <a:r>
              <a:rPr lang="zh-TW" altLang="en-US" sz="3200" dirty="0">
                <a:solidFill>
                  <a:srgbClr val="2719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endParaRPr lang="en-US" sz="3200" dirty="0">
              <a:solidFill>
                <a:srgbClr val="27190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276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780663" y="923925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8298068" y="9094153"/>
            <a:ext cx="169186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03</a:t>
            </a:r>
          </a:p>
        </p:txBody>
      </p:sp>
      <p:sp>
        <p:nvSpPr>
          <p:cNvPr id="4" name="AutoShape 4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6675432" y="5850515"/>
            <a:ext cx="2712720" cy="27127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31820" y="-930219"/>
            <a:ext cx="3521040" cy="352104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312146" y="264477"/>
            <a:ext cx="966370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範例測資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77668887-DED1-4452-8949-87BAA434F55C}"/>
              </a:ext>
            </a:extLst>
          </p:cNvPr>
          <p:cNvGrpSpPr/>
          <p:nvPr/>
        </p:nvGrpSpPr>
        <p:grpSpPr>
          <a:xfrm>
            <a:off x="3103605" y="1843653"/>
            <a:ext cx="4904796" cy="1257362"/>
            <a:chOff x="0" y="0"/>
            <a:chExt cx="1291798" cy="298320"/>
          </a:xfrm>
        </p:grpSpPr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A80768CF-561A-487E-8F31-A9C9CFDF2B5C}"/>
                </a:ext>
              </a:extLst>
            </p:cNvPr>
            <p:cNvSpPr/>
            <p:nvPr/>
          </p:nvSpPr>
          <p:spPr>
            <a:xfrm>
              <a:off x="0" y="0"/>
              <a:ext cx="1291798" cy="298321"/>
            </a:xfrm>
            <a:custGeom>
              <a:avLst/>
              <a:gdLst/>
              <a:ahLst/>
              <a:cxnLst/>
              <a:rect l="l" t="t" r="r" b="b"/>
              <a:pathLst>
                <a:path w="1291798" h="298321">
                  <a:moveTo>
                    <a:pt x="0" y="0"/>
                  </a:moveTo>
                  <a:lnTo>
                    <a:pt x="1291798" y="0"/>
                  </a:lnTo>
                  <a:lnTo>
                    <a:pt x="1291798" y="298321"/>
                  </a:lnTo>
                  <a:lnTo>
                    <a:pt x="0" y="298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967D55"/>
              </a:solidFill>
            </a:ln>
          </p:spPr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A6D9F02D-18B7-4D27-BF46-193E60D7FCB9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5">
            <a:extLst>
              <a:ext uri="{FF2B5EF4-FFF2-40B4-BE49-F238E27FC236}">
                <a16:creationId xmlns:a16="http://schemas.microsoft.com/office/drawing/2014/main" id="{F396DE2D-B564-4426-8BFA-57CE16178459}"/>
              </a:ext>
            </a:extLst>
          </p:cNvPr>
          <p:cNvSpPr txBox="1"/>
          <p:nvPr/>
        </p:nvSpPr>
        <p:spPr>
          <a:xfrm>
            <a:off x="3878604" y="2345075"/>
            <a:ext cx="3354798" cy="542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altLang="zh-TW" sz="5400" dirty="0">
                <a:solidFill>
                  <a:schemeClr val="bg2">
                    <a:lumMod val="25000"/>
                  </a:schemeClr>
                </a:solidFill>
                <a:latin typeface="Bodoni FLF Italics"/>
              </a:rPr>
              <a:t>Input</a:t>
            </a:r>
            <a:endParaRPr lang="en-US" sz="5400" dirty="0">
              <a:solidFill>
                <a:schemeClr val="bg2">
                  <a:lumMod val="25000"/>
                </a:schemeClr>
              </a:solidFill>
              <a:latin typeface="Bodoni FLF Italics"/>
            </a:endParaRPr>
          </a:p>
        </p:txBody>
      </p:sp>
      <p:grpSp>
        <p:nvGrpSpPr>
          <p:cNvPr id="19" name="Group 16">
            <a:extLst>
              <a:ext uri="{FF2B5EF4-FFF2-40B4-BE49-F238E27FC236}">
                <a16:creationId xmlns:a16="http://schemas.microsoft.com/office/drawing/2014/main" id="{0DDFB33A-3FC3-4077-BC58-B854224A468D}"/>
              </a:ext>
            </a:extLst>
          </p:cNvPr>
          <p:cNvGrpSpPr/>
          <p:nvPr/>
        </p:nvGrpSpPr>
        <p:grpSpPr>
          <a:xfrm>
            <a:off x="10562429" y="1843651"/>
            <a:ext cx="4904796" cy="1257361"/>
            <a:chOff x="0" y="0"/>
            <a:chExt cx="1291798" cy="298320"/>
          </a:xfrm>
        </p:grpSpPr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9E4F227A-0697-4F84-8AEA-A68163E23DD6}"/>
                </a:ext>
              </a:extLst>
            </p:cNvPr>
            <p:cNvSpPr/>
            <p:nvPr/>
          </p:nvSpPr>
          <p:spPr>
            <a:xfrm>
              <a:off x="0" y="0"/>
              <a:ext cx="1291798" cy="298321"/>
            </a:xfrm>
            <a:custGeom>
              <a:avLst/>
              <a:gdLst/>
              <a:ahLst/>
              <a:cxnLst/>
              <a:rect l="l" t="t" r="r" b="b"/>
              <a:pathLst>
                <a:path w="1291798" h="298321">
                  <a:moveTo>
                    <a:pt x="0" y="0"/>
                  </a:moveTo>
                  <a:lnTo>
                    <a:pt x="1291798" y="0"/>
                  </a:lnTo>
                  <a:lnTo>
                    <a:pt x="1291798" y="298321"/>
                  </a:lnTo>
                  <a:lnTo>
                    <a:pt x="0" y="298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967D55"/>
              </a:solidFill>
            </a:ln>
          </p:spPr>
        </p:sp>
        <p:sp>
          <p:nvSpPr>
            <p:cNvPr id="21" name="TextBox 18">
              <a:extLst>
                <a:ext uri="{FF2B5EF4-FFF2-40B4-BE49-F238E27FC236}">
                  <a16:creationId xmlns:a16="http://schemas.microsoft.com/office/drawing/2014/main" id="{ED9FABF8-4D95-4241-B717-4D0F80A95915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19">
            <a:extLst>
              <a:ext uri="{FF2B5EF4-FFF2-40B4-BE49-F238E27FC236}">
                <a16:creationId xmlns:a16="http://schemas.microsoft.com/office/drawing/2014/main" id="{05E3DCA0-900C-4C0E-AA82-EABEDD68A610}"/>
              </a:ext>
            </a:extLst>
          </p:cNvPr>
          <p:cNvSpPr txBox="1"/>
          <p:nvPr/>
        </p:nvSpPr>
        <p:spPr>
          <a:xfrm>
            <a:off x="11337428" y="2345075"/>
            <a:ext cx="3354798" cy="542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Bodoni FLF Italics"/>
              </a:rPr>
              <a:t>Output</a:t>
            </a: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B6727F04-CB89-4D84-B595-AE77421042E3}"/>
              </a:ext>
            </a:extLst>
          </p:cNvPr>
          <p:cNvSpPr txBox="1"/>
          <p:nvPr/>
        </p:nvSpPr>
        <p:spPr>
          <a:xfrm>
            <a:off x="4268093" y="3272988"/>
            <a:ext cx="2544763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2</a:t>
            </a:r>
          </a:p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11</a:t>
            </a:r>
          </a:p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47</a:t>
            </a:r>
          </a:p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1234567892</a:t>
            </a:r>
          </a:p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0</a:t>
            </a: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4DCAAD50-B946-47B6-8716-9ABA4B38AAB0}"/>
              </a:ext>
            </a:extLst>
          </p:cNvPr>
          <p:cNvSpPr txBox="1"/>
          <p:nvPr/>
        </p:nvSpPr>
        <p:spPr>
          <a:xfrm>
            <a:off x="11742445" y="3389020"/>
            <a:ext cx="2544763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199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5">
            <a:extLst>
              <a:ext uri="{FF2B5EF4-FFF2-40B4-BE49-F238E27FC236}">
                <a16:creationId xmlns:a16="http://schemas.microsoft.com/office/drawing/2014/main" id="{D7DBD7E9-2AA4-43A3-B348-B376A1180725}"/>
              </a:ext>
            </a:extLst>
          </p:cNvPr>
          <p:cNvSpPr/>
          <p:nvPr/>
        </p:nvSpPr>
        <p:spPr>
          <a:xfrm>
            <a:off x="-293986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D359A18D-2714-4978-96E9-0F5CB91F5719}"/>
              </a:ext>
            </a:extLst>
          </p:cNvPr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7">
            <a:extLst>
              <a:ext uri="{FF2B5EF4-FFF2-40B4-BE49-F238E27FC236}">
                <a16:creationId xmlns:a16="http://schemas.microsoft.com/office/drawing/2014/main" id="{F8CEA509-7C56-4E57-9E94-D5591544C0E9}"/>
              </a:ext>
            </a:extLst>
          </p:cNvPr>
          <p:cNvGrpSpPr/>
          <p:nvPr/>
        </p:nvGrpSpPr>
        <p:grpSpPr>
          <a:xfrm>
            <a:off x="-293986" y="-804768"/>
            <a:ext cx="2645371" cy="2645371"/>
            <a:chOff x="0" y="0"/>
            <a:chExt cx="812800" cy="812800"/>
          </a:xfrm>
        </p:grpSpPr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8BC3301-B688-4C1B-B15B-26C2043BEC9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FD134C8D-EE0A-4EDF-B7B1-92C11FBC3EB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TextBox 11">
            <a:extLst>
              <a:ext uri="{FF2B5EF4-FFF2-40B4-BE49-F238E27FC236}">
                <a16:creationId xmlns:a16="http://schemas.microsoft.com/office/drawing/2014/main" id="{21828340-F53F-49A9-B590-64B8A5063462}"/>
              </a:ext>
            </a:extLst>
          </p:cNvPr>
          <p:cNvSpPr txBox="1"/>
          <p:nvPr/>
        </p:nvSpPr>
        <p:spPr>
          <a:xfrm>
            <a:off x="2788886" y="3357972"/>
            <a:ext cx="7779084" cy="419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altLang="zh-TW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Step 1</a:t>
            </a:r>
            <a:r>
              <a:rPr lang="zh-TW" altLang="en-US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：</a:t>
            </a:r>
            <a:r>
              <a:rPr lang="zh-TW" altLang="en-US" sz="4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輸入測資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6BD3010D-16FA-4694-BDA4-56E0E23B5246}"/>
              </a:ext>
            </a:extLst>
          </p:cNvPr>
          <p:cNvSpPr txBox="1"/>
          <p:nvPr/>
        </p:nvSpPr>
        <p:spPr>
          <a:xfrm>
            <a:off x="4312146" y="1050289"/>
            <a:ext cx="966370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程式碼說明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7" name="表格 47">
            <a:extLst>
              <a:ext uri="{FF2B5EF4-FFF2-40B4-BE49-F238E27FC236}">
                <a16:creationId xmlns:a16="http://schemas.microsoft.com/office/drawing/2014/main" id="{744E45C5-6361-4502-91A9-417208B51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735533"/>
              </p:ext>
            </p:extLst>
          </p:nvPr>
        </p:nvGraphicFramePr>
        <p:xfrm>
          <a:off x="11430000" y="4526939"/>
          <a:ext cx="6617568" cy="18076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8784">
                  <a:extLst>
                    <a:ext uri="{9D8B030D-6E8A-4147-A177-3AD203B41FA5}">
                      <a16:colId xmlns:a16="http://schemas.microsoft.com/office/drawing/2014/main" val="2422572381"/>
                    </a:ext>
                  </a:extLst>
                </a:gridCol>
                <a:gridCol w="3308784">
                  <a:extLst>
                    <a:ext uri="{9D8B030D-6E8A-4147-A177-3AD203B41FA5}">
                      <a16:colId xmlns:a16="http://schemas.microsoft.com/office/drawing/2014/main" val="3561427018"/>
                    </a:ext>
                  </a:extLst>
                </a:gridCol>
              </a:tblGrid>
              <a:tr h="903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255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已宣告變數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374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註解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23289"/>
                  </a:ext>
                </a:extLst>
              </a:tr>
              <a:tr h="903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</a:t>
                      </a: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255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輸入的數字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501"/>
                  </a:ext>
                </a:extLst>
              </a:tr>
            </a:tbl>
          </a:graphicData>
        </a:graphic>
      </p:graphicFrame>
      <p:sp>
        <p:nvSpPr>
          <p:cNvPr id="48" name="AutoShape 2">
            <a:extLst>
              <a:ext uri="{FF2B5EF4-FFF2-40B4-BE49-F238E27FC236}">
                <a16:creationId xmlns:a16="http://schemas.microsoft.com/office/drawing/2014/main" id="{D4121726-95C8-4CC4-9FEB-97F6FB5D79CB}"/>
              </a:ext>
            </a:extLst>
          </p:cNvPr>
          <p:cNvSpPr/>
          <p:nvPr/>
        </p:nvSpPr>
        <p:spPr>
          <a:xfrm>
            <a:off x="9933063" y="939165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9D1A0425-776C-4A6D-9ACD-8B5E61DD3AC8}"/>
              </a:ext>
            </a:extLst>
          </p:cNvPr>
          <p:cNvSpPr txBox="1"/>
          <p:nvPr/>
        </p:nvSpPr>
        <p:spPr>
          <a:xfrm>
            <a:off x="8450468" y="9246553"/>
            <a:ext cx="169186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04</a:t>
            </a:r>
          </a:p>
        </p:txBody>
      </p:sp>
      <p:sp>
        <p:nvSpPr>
          <p:cNvPr id="50" name="AutoShape 4">
            <a:extLst>
              <a:ext uri="{FF2B5EF4-FFF2-40B4-BE49-F238E27FC236}">
                <a16:creationId xmlns:a16="http://schemas.microsoft.com/office/drawing/2014/main" id="{EEBE7DA8-F9D0-47C3-9517-2BF4FEBAED03}"/>
              </a:ext>
            </a:extLst>
          </p:cNvPr>
          <p:cNvSpPr/>
          <p:nvPr/>
        </p:nvSpPr>
        <p:spPr>
          <a:xfrm>
            <a:off x="210878" y="94107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D646F38-DA24-47C7-A470-FEA2581F6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81" y="5236227"/>
            <a:ext cx="8222489" cy="11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0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5">
            <a:extLst>
              <a:ext uri="{FF2B5EF4-FFF2-40B4-BE49-F238E27FC236}">
                <a16:creationId xmlns:a16="http://schemas.microsoft.com/office/drawing/2014/main" id="{D7DBD7E9-2AA4-43A3-B348-B376A1180725}"/>
              </a:ext>
            </a:extLst>
          </p:cNvPr>
          <p:cNvSpPr/>
          <p:nvPr/>
        </p:nvSpPr>
        <p:spPr>
          <a:xfrm>
            <a:off x="-293986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D359A18D-2714-4978-96E9-0F5CB91F5719}"/>
              </a:ext>
            </a:extLst>
          </p:cNvPr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7">
            <a:extLst>
              <a:ext uri="{FF2B5EF4-FFF2-40B4-BE49-F238E27FC236}">
                <a16:creationId xmlns:a16="http://schemas.microsoft.com/office/drawing/2014/main" id="{F8CEA509-7C56-4E57-9E94-D5591544C0E9}"/>
              </a:ext>
            </a:extLst>
          </p:cNvPr>
          <p:cNvGrpSpPr/>
          <p:nvPr/>
        </p:nvGrpSpPr>
        <p:grpSpPr>
          <a:xfrm>
            <a:off x="-293986" y="-804768"/>
            <a:ext cx="2645371" cy="2645371"/>
            <a:chOff x="0" y="0"/>
            <a:chExt cx="812800" cy="812800"/>
          </a:xfrm>
        </p:grpSpPr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8BC3301-B688-4C1B-B15B-26C2043BEC9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FD134C8D-EE0A-4EDF-B7B1-92C11FBC3EB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TextBox 11">
            <a:extLst>
              <a:ext uri="{FF2B5EF4-FFF2-40B4-BE49-F238E27FC236}">
                <a16:creationId xmlns:a16="http://schemas.microsoft.com/office/drawing/2014/main" id="{21828340-F53F-49A9-B590-64B8A5063462}"/>
              </a:ext>
            </a:extLst>
          </p:cNvPr>
          <p:cNvSpPr txBox="1"/>
          <p:nvPr/>
        </p:nvSpPr>
        <p:spPr>
          <a:xfrm>
            <a:off x="2743200" y="2982658"/>
            <a:ext cx="7779084" cy="418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altLang="zh-TW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Step 2</a:t>
            </a:r>
            <a:r>
              <a:rPr lang="zh-TW" altLang="en-US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：將</a:t>
            </a:r>
            <a:r>
              <a:rPr lang="en-US" altLang="zh-TW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g(n)</a:t>
            </a:r>
            <a:r>
              <a:rPr lang="zh-TW" altLang="en-US" sz="4800" dirty="0">
                <a:solidFill>
                  <a:schemeClr val="bg2">
                    <a:lumMod val="25000"/>
                  </a:schemeClr>
                </a:solidFill>
                <a:latin typeface="Alice"/>
              </a:rPr>
              <a:t>算出來並輸出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6BD3010D-16FA-4694-BDA4-56E0E23B5246}"/>
              </a:ext>
            </a:extLst>
          </p:cNvPr>
          <p:cNvSpPr txBox="1"/>
          <p:nvPr/>
        </p:nvSpPr>
        <p:spPr>
          <a:xfrm>
            <a:off x="4312146" y="1050289"/>
            <a:ext cx="966370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程式碼說明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AutoShape 2">
            <a:extLst>
              <a:ext uri="{FF2B5EF4-FFF2-40B4-BE49-F238E27FC236}">
                <a16:creationId xmlns:a16="http://schemas.microsoft.com/office/drawing/2014/main" id="{D4121726-95C8-4CC4-9FEB-97F6FB5D79CB}"/>
              </a:ext>
            </a:extLst>
          </p:cNvPr>
          <p:cNvSpPr/>
          <p:nvPr/>
        </p:nvSpPr>
        <p:spPr>
          <a:xfrm>
            <a:off x="9933063" y="939165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9D1A0425-776C-4A6D-9ACD-8B5E61DD3AC8}"/>
              </a:ext>
            </a:extLst>
          </p:cNvPr>
          <p:cNvSpPr txBox="1"/>
          <p:nvPr/>
        </p:nvSpPr>
        <p:spPr>
          <a:xfrm>
            <a:off x="8450468" y="9246553"/>
            <a:ext cx="169186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05</a:t>
            </a:r>
          </a:p>
        </p:txBody>
      </p:sp>
      <p:sp>
        <p:nvSpPr>
          <p:cNvPr id="50" name="AutoShape 4">
            <a:extLst>
              <a:ext uri="{FF2B5EF4-FFF2-40B4-BE49-F238E27FC236}">
                <a16:creationId xmlns:a16="http://schemas.microsoft.com/office/drawing/2014/main" id="{EEBE7DA8-F9D0-47C3-9517-2BF4FEBAED03}"/>
              </a:ext>
            </a:extLst>
          </p:cNvPr>
          <p:cNvSpPr/>
          <p:nvPr/>
        </p:nvSpPr>
        <p:spPr>
          <a:xfrm>
            <a:off x="210878" y="94107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E3AE99-8C29-49C6-A844-6BD63AA65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4186237"/>
            <a:ext cx="8024812" cy="4730168"/>
          </a:xfrm>
          <a:prstGeom prst="rect">
            <a:avLst/>
          </a:prstGeom>
        </p:spPr>
      </p:pic>
      <p:graphicFrame>
        <p:nvGraphicFramePr>
          <p:cNvPr id="18" name="表格 47">
            <a:extLst>
              <a:ext uri="{FF2B5EF4-FFF2-40B4-BE49-F238E27FC236}">
                <a16:creationId xmlns:a16="http://schemas.microsoft.com/office/drawing/2014/main" id="{85D9C9EB-8630-49E0-BCDB-EDA65C2F3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18608"/>
              </p:ext>
            </p:extLst>
          </p:nvPr>
        </p:nvGraphicFramePr>
        <p:xfrm>
          <a:off x="11430000" y="4526939"/>
          <a:ext cx="6617568" cy="27114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8784">
                  <a:extLst>
                    <a:ext uri="{9D8B030D-6E8A-4147-A177-3AD203B41FA5}">
                      <a16:colId xmlns:a16="http://schemas.microsoft.com/office/drawing/2014/main" val="2422572381"/>
                    </a:ext>
                  </a:extLst>
                </a:gridCol>
                <a:gridCol w="3308784">
                  <a:extLst>
                    <a:ext uri="{9D8B030D-6E8A-4147-A177-3AD203B41FA5}">
                      <a16:colId xmlns:a16="http://schemas.microsoft.com/office/drawing/2014/main" val="3561427018"/>
                    </a:ext>
                  </a:extLst>
                </a:gridCol>
              </a:tblGrid>
              <a:tr h="903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255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已宣告變數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374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註解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23289"/>
                  </a:ext>
                </a:extLst>
              </a:tr>
              <a:tr h="903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</a:t>
                      </a: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200" b="1" i="0" u="none" strike="noStrike" kern="1200" cap="none" spc="255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輸入的數字</a:t>
                      </a:r>
                      <a:endParaRPr kumimoji="0" lang="en-US" altLang="zh-TW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4EADB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501"/>
                  </a:ext>
                </a:extLst>
              </a:tr>
              <a:tr h="903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4EADB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f(n)</a:t>
                      </a:r>
                    </a:p>
                  </a:txBody>
                  <a:tcPr anchor="ctr">
                    <a:solidFill>
                      <a:srgbClr val="967D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8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23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5">
            <a:extLst>
              <a:ext uri="{FF2B5EF4-FFF2-40B4-BE49-F238E27FC236}">
                <a16:creationId xmlns:a16="http://schemas.microsoft.com/office/drawing/2014/main" id="{D7DBD7E9-2AA4-43A3-B348-B376A1180725}"/>
              </a:ext>
            </a:extLst>
          </p:cNvPr>
          <p:cNvSpPr/>
          <p:nvPr/>
        </p:nvSpPr>
        <p:spPr>
          <a:xfrm>
            <a:off x="-293986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D359A18D-2714-4978-96E9-0F5CB91F5719}"/>
              </a:ext>
            </a:extLst>
          </p:cNvPr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7">
            <a:extLst>
              <a:ext uri="{FF2B5EF4-FFF2-40B4-BE49-F238E27FC236}">
                <a16:creationId xmlns:a16="http://schemas.microsoft.com/office/drawing/2014/main" id="{F8CEA509-7C56-4E57-9E94-D5591544C0E9}"/>
              </a:ext>
            </a:extLst>
          </p:cNvPr>
          <p:cNvGrpSpPr/>
          <p:nvPr/>
        </p:nvGrpSpPr>
        <p:grpSpPr>
          <a:xfrm>
            <a:off x="-293986" y="-804768"/>
            <a:ext cx="2645371" cy="2645371"/>
            <a:chOff x="0" y="0"/>
            <a:chExt cx="812800" cy="812800"/>
          </a:xfrm>
        </p:grpSpPr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8BC3301-B688-4C1B-B15B-26C2043BEC9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FD134C8D-EE0A-4EDF-B7B1-92C11FBC3EB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4" name="TextBox 14">
            <a:extLst>
              <a:ext uri="{FF2B5EF4-FFF2-40B4-BE49-F238E27FC236}">
                <a16:creationId xmlns:a16="http://schemas.microsoft.com/office/drawing/2014/main" id="{6BD3010D-16FA-4694-BDA4-56E0E23B5246}"/>
              </a:ext>
            </a:extLst>
          </p:cNvPr>
          <p:cNvSpPr txBox="1"/>
          <p:nvPr/>
        </p:nvSpPr>
        <p:spPr>
          <a:xfrm>
            <a:off x="-685800" y="4348909"/>
            <a:ext cx="966370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完整程式碼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9D1A0425-776C-4A6D-9ACD-8B5E61DD3AC8}"/>
              </a:ext>
            </a:extLst>
          </p:cNvPr>
          <p:cNvSpPr txBox="1"/>
          <p:nvPr/>
        </p:nvSpPr>
        <p:spPr>
          <a:xfrm>
            <a:off x="5851786" y="9246552"/>
            <a:ext cx="169186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06</a:t>
            </a:r>
          </a:p>
        </p:txBody>
      </p:sp>
      <p:sp>
        <p:nvSpPr>
          <p:cNvPr id="50" name="AutoShape 4">
            <a:extLst>
              <a:ext uri="{FF2B5EF4-FFF2-40B4-BE49-F238E27FC236}">
                <a16:creationId xmlns:a16="http://schemas.microsoft.com/office/drawing/2014/main" id="{EEBE7DA8-F9D0-47C3-9517-2BF4FEBAED03}"/>
              </a:ext>
            </a:extLst>
          </p:cNvPr>
          <p:cNvSpPr/>
          <p:nvPr/>
        </p:nvSpPr>
        <p:spPr>
          <a:xfrm>
            <a:off x="-2150287" y="9426089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818613F-80FA-451F-812A-4E909A29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815" y="857792"/>
            <a:ext cx="8497524" cy="85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5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5">
            <a:extLst>
              <a:ext uri="{FF2B5EF4-FFF2-40B4-BE49-F238E27FC236}">
                <a16:creationId xmlns:a16="http://schemas.microsoft.com/office/drawing/2014/main" id="{D7DBD7E9-2AA4-43A3-B348-B376A1180725}"/>
              </a:ext>
            </a:extLst>
          </p:cNvPr>
          <p:cNvSpPr/>
          <p:nvPr/>
        </p:nvSpPr>
        <p:spPr>
          <a:xfrm>
            <a:off x="-293986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D359A18D-2714-4978-96E9-0F5CB91F5719}"/>
              </a:ext>
            </a:extLst>
          </p:cNvPr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7">
            <a:extLst>
              <a:ext uri="{FF2B5EF4-FFF2-40B4-BE49-F238E27FC236}">
                <a16:creationId xmlns:a16="http://schemas.microsoft.com/office/drawing/2014/main" id="{F8CEA509-7C56-4E57-9E94-D5591544C0E9}"/>
              </a:ext>
            </a:extLst>
          </p:cNvPr>
          <p:cNvGrpSpPr/>
          <p:nvPr/>
        </p:nvGrpSpPr>
        <p:grpSpPr>
          <a:xfrm>
            <a:off x="-293986" y="-804768"/>
            <a:ext cx="2645371" cy="2645371"/>
            <a:chOff x="0" y="0"/>
            <a:chExt cx="812800" cy="812800"/>
          </a:xfrm>
        </p:grpSpPr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8BC3301-B688-4C1B-B15B-26C2043BEC9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FD134C8D-EE0A-4EDF-B7B1-92C11FBC3EB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TextBox 11">
            <a:extLst>
              <a:ext uri="{FF2B5EF4-FFF2-40B4-BE49-F238E27FC236}">
                <a16:creationId xmlns:a16="http://schemas.microsoft.com/office/drawing/2014/main" id="{21828340-F53F-49A9-B590-64B8A5063462}"/>
              </a:ext>
            </a:extLst>
          </p:cNvPr>
          <p:cNvSpPr txBox="1"/>
          <p:nvPr/>
        </p:nvSpPr>
        <p:spPr>
          <a:xfrm>
            <a:off x="2103382" y="3051417"/>
            <a:ext cx="15498818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4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英文題目：</a:t>
            </a:r>
            <a:endParaRPr lang="en-US" altLang="zh-TW" sz="4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https://vjudge.net/problem/UVA-11332</a:t>
            </a:r>
          </a:p>
          <a:p>
            <a:endParaRPr lang="en-US" sz="4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中文題目：</a:t>
            </a:r>
            <a:r>
              <a:rPr lang="en-US" altLang="zh-TW" sz="4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https://zerojudge.tw/ShowProblem?problemid=c813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6BD3010D-16FA-4694-BDA4-56E0E23B5246}"/>
              </a:ext>
            </a:extLst>
          </p:cNvPr>
          <p:cNvSpPr txBox="1"/>
          <p:nvPr/>
        </p:nvSpPr>
        <p:spPr>
          <a:xfrm>
            <a:off x="4312146" y="1050289"/>
            <a:ext cx="966370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zh-TW" altLang="en-US" sz="7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lang="en-US" sz="7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AutoShape 2">
            <a:extLst>
              <a:ext uri="{FF2B5EF4-FFF2-40B4-BE49-F238E27FC236}">
                <a16:creationId xmlns:a16="http://schemas.microsoft.com/office/drawing/2014/main" id="{D4121726-95C8-4CC4-9FEB-97F6FB5D79CB}"/>
              </a:ext>
            </a:extLst>
          </p:cNvPr>
          <p:cNvSpPr/>
          <p:nvPr/>
        </p:nvSpPr>
        <p:spPr>
          <a:xfrm>
            <a:off x="9933063" y="939165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9D1A0425-776C-4A6D-9ACD-8B5E61DD3AC8}"/>
              </a:ext>
            </a:extLst>
          </p:cNvPr>
          <p:cNvSpPr txBox="1"/>
          <p:nvPr/>
        </p:nvSpPr>
        <p:spPr>
          <a:xfrm>
            <a:off x="8450468" y="9246553"/>
            <a:ext cx="169186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 dirty="0">
                <a:solidFill>
                  <a:srgbClr val="967D55"/>
                </a:solidFill>
                <a:latin typeface="Alice"/>
              </a:rPr>
              <a:t>07</a:t>
            </a:r>
          </a:p>
        </p:txBody>
      </p:sp>
      <p:sp>
        <p:nvSpPr>
          <p:cNvPr id="50" name="AutoShape 4">
            <a:extLst>
              <a:ext uri="{FF2B5EF4-FFF2-40B4-BE49-F238E27FC236}">
                <a16:creationId xmlns:a16="http://schemas.microsoft.com/office/drawing/2014/main" id="{EEBE7DA8-F9D0-47C3-9517-2BF4FEBAED03}"/>
              </a:ext>
            </a:extLst>
          </p:cNvPr>
          <p:cNvSpPr/>
          <p:nvPr/>
        </p:nvSpPr>
        <p:spPr>
          <a:xfrm>
            <a:off x="210878" y="94107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04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7D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493308" y="5967593"/>
            <a:ext cx="7301385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363492" y="8746101"/>
            <a:ext cx="3521040" cy="352104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312147" y="4786493"/>
            <a:ext cx="9663706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4EADB"/>
                </a:solidFill>
                <a:latin typeface="Bodoni FLF Italics"/>
              </a:rPr>
              <a:t>Thank You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835216" y="9094153"/>
            <a:ext cx="6617568" cy="375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967D55"/>
                </a:solidFill>
                <a:latin typeface="Alice"/>
              </a:rPr>
              <a:t>reallygreatsite.com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847539" y="-1223329"/>
            <a:ext cx="3923933" cy="392393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408</Words>
  <Application>Microsoft Office PowerPoint</Application>
  <PresentationFormat>自訂</PresentationFormat>
  <Paragraphs>58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Calibri</vt:lpstr>
      <vt:lpstr>Alice</vt:lpstr>
      <vt:lpstr>Bodoni FLF Italics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11360686@ms1.mcu.edu.tw</cp:lastModifiedBy>
  <cp:revision>8</cp:revision>
  <dcterms:created xsi:type="dcterms:W3CDTF">2006-08-16T00:00:00Z</dcterms:created>
  <dcterms:modified xsi:type="dcterms:W3CDTF">2023-07-20T15:24:15Z</dcterms:modified>
  <dc:identifier>DAFoJd3u5ms</dc:identifier>
</cp:coreProperties>
</file>