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5" r:id="rId3"/>
    <p:sldId id="279" r:id="rId4"/>
    <p:sldId id="269" r:id="rId5"/>
    <p:sldId id="270" r:id="rId6"/>
    <p:sldId id="271" r:id="rId7"/>
    <p:sldId id="272" r:id="rId8"/>
    <p:sldId id="273" r:id="rId9"/>
    <p:sldId id="263" r:id="rId10"/>
    <p:sldId id="278" r:id="rId11"/>
    <p:sldId id="264" r:id="rId12"/>
  </p:sldIdLst>
  <p:sldSz cx="18288000" cy="10287000"/>
  <p:notesSz cx="6858000" cy="9144000"/>
  <p:embeddedFontLst>
    <p:embeddedFont>
      <p:font typeface="微軟正黑體" panose="020B0604030504040204" pitchFamily="34" charset="-120"/>
      <p:regular r:id="rId13"/>
      <p:bold r:id="rId14"/>
    </p:embeddedFont>
    <p:embeddedFont>
      <p:font typeface="Calibri" panose="020F0502020204030204" pitchFamily="34" charset="0"/>
      <p:regular r:id="rId15"/>
      <p:bold r:id="rId16"/>
      <p:italic r:id="rId17"/>
      <p:boldItalic r:id="rId18"/>
    </p:embeddedFont>
    <p:embeddedFont>
      <p:font typeface="Goudy Old Style" panose="02020502050305020303" pitchFamily="18" charset="0"/>
      <p:regular r:id="rId19"/>
      <p:bold r:id="rId20"/>
      <p:italic r:id="rId21"/>
    </p:embeddedFont>
    <p:embeddedFont>
      <p:font typeface="Poppins Light" panose="020B0604020202020204" pitchFamily="34" charset="0"/>
      <p:regular r:id="rId22"/>
      <p:italic r:id="rId23"/>
    </p:embeddedFont>
    <p:embeddedFont>
      <p:font typeface="TAN Mon Cheri" pitchFamily="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E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48" autoAdjust="0"/>
  </p:normalViewPr>
  <p:slideViewPr>
    <p:cSldViewPr>
      <p:cViewPr varScale="1">
        <p:scale>
          <a:sx n="78" d="100"/>
          <a:sy n="78" d="100"/>
        </p:scale>
        <p:origin x="36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590247">
            <a:off x="15567631" y="650861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890320" y="4632401"/>
            <a:ext cx="12507360" cy="1664943"/>
          </a:xfrm>
          <a:prstGeom prst="rect">
            <a:avLst/>
          </a:prstGeom>
        </p:spPr>
        <p:txBody>
          <a:bodyPr lIns="0" tIns="0" rIns="0" bIns="0" rtlCol="0" anchor="t">
            <a:spAutoFit/>
          </a:bodyPr>
          <a:lstStyle/>
          <a:p>
            <a:pPr algn="ctr">
              <a:lnSpc>
                <a:spcPts val="12599"/>
              </a:lnSpc>
            </a:pPr>
            <a:r>
              <a:rPr lang="en-US" sz="9000" dirty="0">
                <a:solidFill>
                  <a:srgbClr val="348EC7"/>
                </a:solidFill>
                <a:latin typeface="TAN Mon Cheri"/>
              </a:rPr>
              <a:t>UVA</a:t>
            </a:r>
            <a:r>
              <a:rPr lang="en-US" sz="13800" dirty="0">
                <a:solidFill>
                  <a:srgbClr val="348EC7"/>
                </a:solidFill>
                <a:latin typeface="Goudy Old Style" panose="02020502050305020303" pitchFamily="18" charset="0"/>
              </a:rPr>
              <a:t>10226</a:t>
            </a:r>
          </a:p>
        </p:txBody>
      </p:sp>
      <p:sp>
        <p:nvSpPr>
          <p:cNvPr id="4" name="Freeform 4"/>
          <p:cNvSpPr/>
          <p:nvPr/>
        </p:nvSpPr>
        <p:spPr>
          <a:xfrm rot="1691208" flipH="1" flipV="1">
            <a:off x="463569" y="-152734"/>
            <a:ext cx="2461399" cy="4114800"/>
          </a:xfrm>
          <a:custGeom>
            <a:avLst/>
            <a:gdLst/>
            <a:ahLst/>
            <a:cxnLst/>
            <a:rect l="l" t="t" r="r" b="b"/>
            <a:pathLst>
              <a:path w="2461399" h="4114800">
                <a:moveTo>
                  <a:pt x="2461398" y="4114800"/>
                </a:moveTo>
                <a:lnTo>
                  <a:pt x="0" y="4114800"/>
                </a:lnTo>
                <a:lnTo>
                  <a:pt x="0" y="0"/>
                </a:lnTo>
                <a:lnTo>
                  <a:pt x="2461398" y="0"/>
                </a:lnTo>
                <a:lnTo>
                  <a:pt x="246139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028700" y="9795928"/>
            <a:ext cx="13224273" cy="0"/>
          </a:xfrm>
          <a:prstGeom prst="line">
            <a:avLst/>
          </a:prstGeom>
          <a:ln w="38100" cap="flat">
            <a:solidFill>
              <a:srgbClr val="70AFFF"/>
            </a:solidFill>
            <a:prstDash val="solid"/>
            <a:headEnd type="none" w="sm" len="sm"/>
            <a:tailEnd type="none" w="sm" len="sm"/>
          </a:ln>
        </p:spPr>
      </p:sp>
      <p:sp>
        <p:nvSpPr>
          <p:cNvPr id="6" name="AutoShape 6"/>
          <p:cNvSpPr/>
          <p:nvPr/>
        </p:nvSpPr>
        <p:spPr>
          <a:xfrm>
            <a:off x="4035027" y="654922"/>
            <a:ext cx="13224273" cy="0"/>
          </a:xfrm>
          <a:prstGeom prst="line">
            <a:avLst/>
          </a:prstGeom>
          <a:ln w="38100" cap="flat">
            <a:solidFill>
              <a:srgbClr val="70AFFF"/>
            </a:solidFill>
            <a:prstDash val="solid"/>
            <a:headEnd type="none" w="sm" len="sm"/>
            <a:tailEnd type="none" w="sm" len="sm"/>
          </a:ln>
        </p:spPr>
      </p:sp>
      <p:sp>
        <p:nvSpPr>
          <p:cNvPr id="7" name="AutoShape 7"/>
          <p:cNvSpPr/>
          <p:nvPr/>
        </p:nvSpPr>
        <p:spPr>
          <a:xfrm flipV="1">
            <a:off x="1028700" y="4299402"/>
            <a:ext cx="0" cy="5477476"/>
          </a:xfrm>
          <a:prstGeom prst="line">
            <a:avLst/>
          </a:prstGeom>
          <a:ln w="38100" cap="flat">
            <a:solidFill>
              <a:srgbClr val="70AFFF"/>
            </a:solidFill>
            <a:prstDash val="solid"/>
            <a:headEnd type="none" w="sm" len="sm"/>
            <a:tailEnd type="none" w="sm" len="sm"/>
          </a:ln>
        </p:spPr>
      </p:sp>
      <p:sp>
        <p:nvSpPr>
          <p:cNvPr id="8" name="AutoShape 8"/>
          <p:cNvSpPr/>
          <p:nvPr/>
        </p:nvSpPr>
        <p:spPr>
          <a:xfrm flipV="1">
            <a:off x="17240250" y="635872"/>
            <a:ext cx="0" cy="5477476"/>
          </a:xfrm>
          <a:prstGeom prst="line">
            <a:avLst/>
          </a:prstGeom>
          <a:ln w="38100" cap="flat">
            <a:solidFill>
              <a:srgbClr val="70A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10</a:t>
            </a:r>
          </a:p>
        </p:txBody>
      </p:sp>
      <p:grpSp>
        <p:nvGrpSpPr>
          <p:cNvPr id="12" name="Group 2">
            <a:extLst>
              <a:ext uri="{FF2B5EF4-FFF2-40B4-BE49-F238E27FC236}">
                <a16:creationId xmlns:a16="http://schemas.microsoft.com/office/drawing/2014/main" id="{472E7CFA-6DBB-47CD-A045-6D3D8C707F6A}"/>
              </a:ext>
            </a:extLst>
          </p:cNvPr>
          <p:cNvGrpSpPr/>
          <p:nvPr/>
        </p:nvGrpSpPr>
        <p:grpSpPr>
          <a:xfrm>
            <a:off x="0" y="-193175"/>
            <a:ext cx="18288000" cy="2765325"/>
            <a:chOff x="0" y="0"/>
            <a:chExt cx="5666449" cy="856823"/>
          </a:xfrm>
        </p:grpSpPr>
        <p:sp>
          <p:nvSpPr>
            <p:cNvPr id="14" name="Freeform 3">
              <a:extLst>
                <a:ext uri="{FF2B5EF4-FFF2-40B4-BE49-F238E27FC236}">
                  <a16:creationId xmlns:a16="http://schemas.microsoft.com/office/drawing/2014/main" id="{F6A46825-199A-478B-A9C5-1E34BF06E30A}"/>
                </a:ext>
              </a:extLst>
            </p:cNvPr>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6" name="TextBox 3">
            <a:extLst>
              <a:ext uri="{FF2B5EF4-FFF2-40B4-BE49-F238E27FC236}">
                <a16:creationId xmlns:a16="http://schemas.microsoft.com/office/drawing/2014/main" id="{BAB907CE-88CE-43F4-8360-4CEC668CC803}"/>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資料來源</a:t>
            </a:r>
            <a:endParaRPr lang="en-US" sz="9600" b="1" dirty="0">
              <a:solidFill>
                <a:schemeClr val="bg1"/>
              </a:solidFill>
              <a:latin typeface="微軟正黑體" panose="020B0604030504040204" pitchFamily="34" charset="-120"/>
              <a:ea typeface="微軟正黑體" panose="020B0604030504040204" pitchFamily="34" charset="-120"/>
            </a:endParaRPr>
          </a:p>
        </p:txBody>
      </p:sp>
      <p:sp>
        <p:nvSpPr>
          <p:cNvPr id="18" name="Freeform 2">
            <a:extLst>
              <a:ext uri="{FF2B5EF4-FFF2-40B4-BE49-F238E27FC236}">
                <a16:creationId xmlns:a16="http://schemas.microsoft.com/office/drawing/2014/main" id="{751AB8B4-8D73-4896-A8A2-B5C9C6B59C44}"/>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4CB6BEE6-CCF6-41DB-A274-7280BA56EB5A}"/>
              </a:ext>
            </a:extLst>
          </p:cNvPr>
          <p:cNvSpPr/>
          <p:nvPr/>
        </p:nvSpPr>
        <p:spPr>
          <a:xfrm rot="16594241" flipH="1" flipV="1">
            <a:off x="725414" y="695735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1">
            <a:extLst>
              <a:ext uri="{FF2B5EF4-FFF2-40B4-BE49-F238E27FC236}">
                <a16:creationId xmlns:a16="http://schemas.microsoft.com/office/drawing/2014/main" id="{50FC02AC-FEA9-47D3-9CAF-A70548BEC918}"/>
              </a:ext>
            </a:extLst>
          </p:cNvPr>
          <p:cNvSpPr txBox="1"/>
          <p:nvPr/>
        </p:nvSpPr>
        <p:spPr>
          <a:xfrm>
            <a:off x="2723130" y="3924686"/>
            <a:ext cx="12841740" cy="2810769"/>
          </a:xfrm>
          <a:prstGeom prst="rect">
            <a:avLst/>
          </a:prstGeom>
        </p:spPr>
        <p:txBody>
          <a:bodyPr wrap="square" lIns="0" tIns="0" rIns="0" bIns="0" rtlCol="0" anchor="t">
            <a:spAutoFit/>
          </a:bodyPr>
          <a:lstStyle/>
          <a:p>
            <a:pPr>
              <a:lnSpc>
                <a:spcPts val="5599"/>
              </a:lnSpc>
            </a:pPr>
            <a:r>
              <a:rPr lang="zh-TW" altLang="en-US" sz="5400" b="1" dirty="0">
                <a:solidFill>
                  <a:srgbClr val="348EC7"/>
                </a:solidFill>
                <a:latin typeface="微軟正黑體" panose="020B0604030504040204" pitchFamily="34" charset="-120"/>
                <a:ea typeface="微軟正黑體" panose="020B0604030504040204" pitchFamily="34" charset="-120"/>
              </a:rPr>
              <a:t>英文題目：</a:t>
            </a:r>
            <a:endParaRPr lang="en-US" altLang="zh-TW" sz="5400" b="1"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en-US" sz="3999" dirty="0">
                <a:solidFill>
                  <a:srgbClr val="348EC7"/>
                </a:solidFill>
                <a:latin typeface="微軟正黑體" panose="020B0604030504040204" pitchFamily="34" charset="-120"/>
                <a:ea typeface="微軟正黑體" panose="020B0604030504040204" pitchFamily="34" charset="-120"/>
              </a:rPr>
              <a:t>https://vjudge.net/problem/UVA-10226</a:t>
            </a:r>
          </a:p>
          <a:p>
            <a:pPr>
              <a:lnSpc>
                <a:spcPts val="5599"/>
              </a:lnSpc>
            </a:pP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endParaRPr lang="en-US" sz="3999" dirty="0">
              <a:solidFill>
                <a:srgbClr val="348EC7"/>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1208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3381701" y="3495675"/>
            <a:ext cx="11524598" cy="3133725"/>
          </a:xfrm>
          <a:prstGeom prst="rect">
            <a:avLst/>
          </a:prstGeom>
        </p:spPr>
        <p:txBody>
          <a:bodyPr lIns="0" tIns="0" rIns="0" bIns="0" rtlCol="0" anchor="t">
            <a:spAutoFit/>
          </a:bodyPr>
          <a:lstStyle/>
          <a:p>
            <a:pPr algn="ctr">
              <a:lnSpc>
                <a:spcPts val="12599"/>
              </a:lnSpc>
            </a:pPr>
            <a:r>
              <a:rPr lang="en-US" sz="9000">
                <a:solidFill>
                  <a:srgbClr val="348EC7"/>
                </a:solidFill>
                <a:latin typeface="TAN Mon Cheri"/>
              </a:rPr>
              <a:t>Thank you</a:t>
            </a:r>
          </a:p>
          <a:p>
            <a:pPr algn="ctr">
              <a:lnSpc>
                <a:spcPts val="12599"/>
              </a:lnSpc>
            </a:pPr>
            <a:r>
              <a:rPr lang="en-US" sz="9000">
                <a:solidFill>
                  <a:srgbClr val="348EC7"/>
                </a:solidFill>
                <a:latin typeface="TAN Mon Cheri"/>
              </a:rPr>
              <a:t>for listening!</a:t>
            </a:r>
          </a:p>
        </p:txBody>
      </p:sp>
      <p:sp>
        <p:nvSpPr>
          <p:cNvPr id="17" name="Freeform 2">
            <a:extLst>
              <a:ext uri="{FF2B5EF4-FFF2-40B4-BE49-F238E27FC236}">
                <a16:creationId xmlns:a16="http://schemas.microsoft.com/office/drawing/2014/main" id="{89C2D83F-66B4-4CFA-BF8F-87D6F9D9C929}"/>
              </a:ext>
            </a:extLst>
          </p:cNvPr>
          <p:cNvSpPr/>
          <p:nvPr/>
        </p:nvSpPr>
        <p:spPr>
          <a:xfrm rot="1590247">
            <a:off x="15567631" y="650861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4">
            <a:extLst>
              <a:ext uri="{FF2B5EF4-FFF2-40B4-BE49-F238E27FC236}">
                <a16:creationId xmlns:a16="http://schemas.microsoft.com/office/drawing/2014/main" id="{2BD86721-17D0-4247-97D0-AAA466E8E500}"/>
              </a:ext>
            </a:extLst>
          </p:cNvPr>
          <p:cNvSpPr/>
          <p:nvPr/>
        </p:nvSpPr>
        <p:spPr>
          <a:xfrm rot="1691208" flipH="1" flipV="1">
            <a:off x="463569" y="-152734"/>
            <a:ext cx="2461399" cy="4114800"/>
          </a:xfrm>
          <a:custGeom>
            <a:avLst/>
            <a:gdLst/>
            <a:ahLst/>
            <a:cxnLst/>
            <a:rect l="l" t="t" r="r" b="b"/>
            <a:pathLst>
              <a:path w="2461399" h="4114800">
                <a:moveTo>
                  <a:pt x="2461398" y="4114800"/>
                </a:moveTo>
                <a:lnTo>
                  <a:pt x="0" y="4114800"/>
                </a:lnTo>
                <a:lnTo>
                  <a:pt x="0" y="0"/>
                </a:lnTo>
                <a:lnTo>
                  <a:pt x="2461398" y="0"/>
                </a:lnTo>
                <a:lnTo>
                  <a:pt x="246139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AutoShape 5">
            <a:extLst>
              <a:ext uri="{FF2B5EF4-FFF2-40B4-BE49-F238E27FC236}">
                <a16:creationId xmlns:a16="http://schemas.microsoft.com/office/drawing/2014/main" id="{64CC3B23-4AC6-4695-BEB2-A1ACAC2BD151}"/>
              </a:ext>
            </a:extLst>
          </p:cNvPr>
          <p:cNvSpPr/>
          <p:nvPr/>
        </p:nvSpPr>
        <p:spPr>
          <a:xfrm>
            <a:off x="1028700" y="9795928"/>
            <a:ext cx="13224273" cy="0"/>
          </a:xfrm>
          <a:prstGeom prst="line">
            <a:avLst/>
          </a:prstGeom>
          <a:ln w="38100" cap="flat">
            <a:solidFill>
              <a:srgbClr val="70AFFF"/>
            </a:solidFill>
            <a:prstDash val="solid"/>
            <a:headEnd type="none" w="sm" len="sm"/>
            <a:tailEnd type="none" w="sm" len="sm"/>
          </a:ln>
        </p:spPr>
      </p:sp>
      <p:sp>
        <p:nvSpPr>
          <p:cNvPr id="20" name="AutoShape 6">
            <a:extLst>
              <a:ext uri="{FF2B5EF4-FFF2-40B4-BE49-F238E27FC236}">
                <a16:creationId xmlns:a16="http://schemas.microsoft.com/office/drawing/2014/main" id="{9088AC63-AEBF-4D3E-9ABF-E8709D5D9829}"/>
              </a:ext>
            </a:extLst>
          </p:cNvPr>
          <p:cNvSpPr/>
          <p:nvPr/>
        </p:nvSpPr>
        <p:spPr>
          <a:xfrm>
            <a:off x="4035027" y="654922"/>
            <a:ext cx="13224273" cy="0"/>
          </a:xfrm>
          <a:prstGeom prst="line">
            <a:avLst/>
          </a:prstGeom>
          <a:ln w="38100" cap="flat">
            <a:solidFill>
              <a:srgbClr val="70AFFF"/>
            </a:solidFill>
            <a:prstDash val="solid"/>
            <a:headEnd type="none" w="sm" len="sm"/>
            <a:tailEnd type="none" w="sm" len="sm"/>
          </a:ln>
        </p:spPr>
      </p:sp>
      <p:sp>
        <p:nvSpPr>
          <p:cNvPr id="21" name="AutoShape 7">
            <a:extLst>
              <a:ext uri="{FF2B5EF4-FFF2-40B4-BE49-F238E27FC236}">
                <a16:creationId xmlns:a16="http://schemas.microsoft.com/office/drawing/2014/main" id="{AF322172-F7C7-4BCA-A0D4-FD38330DEAA9}"/>
              </a:ext>
            </a:extLst>
          </p:cNvPr>
          <p:cNvSpPr/>
          <p:nvPr/>
        </p:nvSpPr>
        <p:spPr>
          <a:xfrm flipV="1">
            <a:off x="1028700" y="4299402"/>
            <a:ext cx="0" cy="5477476"/>
          </a:xfrm>
          <a:prstGeom prst="line">
            <a:avLst/>
          </a:prstGeom>
          <a:ln w="38100" cap="flat">
            <a:solidFill>
              <a:srgbClr val="70AFFF"/>
            </a:solidFill>
            <a:prstDash val="solid"/>
            <a:headEnd type="none" w="sm" len="sm"/>
            <a:tailEnd type="none" w="sm" len="sm"/>
          </a:ln>
        </p:spPr>
      </p:sp>
      <p:sp>
        <p:nvSpPr>
          <p:cNvPr id="22" name="AutoShape 8">
            <a:extLst>
              <a:ext uri="{FF2B5EF4-FFF2-40B4-BE49-F238E27FC236}">
                <a16:creationId xmlns:a16="http://schemas.microsoft.com/office/drawing/2014/main" id="{DA07AA8C-09A2-43C0-8F67-62F81AED4E92}"/>
              </a:ext>
            </a:extLst>
          </p:cNvPr>
          <p:cNvSpPr/>
          <p:nvPr/>
        </p:nvSpPr>
        <p:spPr>
          <a:xfrm flipV="1">
            <a:off x="17240250" y="635872"/>
            <a:ext cx="0" cy="5477476"/>
          </a:xfrm>
          <a:prstGeom prst="line">
            <a:avLst/>
          </a:prstGeom>
          <a:ln w="38100" cap="flat">
            <a:solidFill>
              <a:srgbClr val="70A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09800" y="3013139"/>
            <a:ext cx="14371689" cy="3693319"/>
          </a:xfrm>
          <a:prstGeom prst="rect">
            <a:avLst/>
          </a:prstGeom>
        </p:spPr>
        <p:txBody>
          <a:bodyPr wrap="square" lIns="0" tIns="0" rIns="0" bIns="0" rtlCol="0" anchor="t">
            <a:spAutoFit/>
          </a:bodyPr>
          <a:lstStyle/>
          <a:p>
            <a:pPr>
              <a:lnSpc>
                <a:spcPts val="3600"/>
              </a:lnSpc>
            </a:pPr>
            <a:r>
              <a:rPr lang="en-US" sz="3200" dirty="0">
                <a:solidFill>
                  <a:srgbClr val="348EC7"/>
                </a:solidFill>
                <a:latin typeface="Poppins Light"/>
              </a:rPr>
              <a:t>Hardwoods are the botanical group of trees that have broad leaves, produce a fruit or nut, and generally go dormant in the winter.</a:t>
            </a:r>
          </a:p>
          <a:p>
            <a:pPr>
              <a:lnSpc>
                <a:spcPts val="3600"/>
              </a:lnSpc>
            </a:pPr>
            <a:endParaRPr lang="en-US" sz="3200" dirty="0">
              <a:solidFill>
                <a:srgbClr val="348EC7"/>
              </a:solidFill>
              <a:latin typeface="Poppins Light"/>
            </a:endParaRPr>
          </a:p>
          <a:p>
            <a:pPr>
              <a:lnSpc>
                <a:spcPts val="3600"/>
              </a:lnSpc>
            </a:pPr>
            <a:r>
              <a:rPr lang="en-US" sz="3200" dirty="0">
                <a:solidFill>
                  <a:srgbClr val="348EC7"/>
                </a:solidFill>
                <a:latin typeface="Poppins Light"/>
              </a:rPr>
              <a:t>America’s temperate climates produce forests with hundreds of hardwood species —trees that share certain biological characteristics. Although oak, maple and cherry all are types of hardwood trees, for example, they are different species. Together, all the hardwood species represent 40 percent of the trees in the United States.</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2</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09800" y="6930311"/>
            <a:ext cx="14137140" cy="2308324"/>
          </a:xfrm>
          <a:prstGeom prst="rect">
            <a:avLst/>
          </a:prstGeom>
        </p:spPr>
        <p:txBody>
          <a:bodyPr wrap="square" lIns="0" tIns="0" rIns="0" bIns="0" rtlCol="0" anchor="t">
            <a:spAutoFit/>
          </a:bodyPr>
          <a:lstStyle/>
          <a:p>
            <a:pPr>
              <a:lnSpc>
                <a:spcPts val="3600"/>
              </a:lnSpc>
            </a:pPr>
            <a:r>
              <a:rPr lang="zh-TW" altLang="en-US" sz="3200" dirty="0">
                <a:solidFill>
                  <a:srgbClr val="348EC7"/>
                </a:solidFill>
                <a:latin typeface="微軟正黑體" panose="020B0604030504040204" pitchFamily="34" charset="-120"/>
                <a:ea typeface="微軟正黑體" panose="020B0604030504040204" pitchFamily="34" charset="-120"/>
              </a:rPr>
              <a:t>硬木是具有寬闊葉子、結出果實或堅果、通常在冬季休眠的植物群。</a:t>
            </a:r>
            <a:endParaRPr lang="en-US" altLang="zh-TW" sz="3200" dirty="0">
              <a:solidFill>
                <a:srgbClr val="348EC7"/>
              </a:solidFill>
              <a:latin typeface="微軟正黑體" panose="020B0604030504040204" pitchFamily="34" charset="-120"/>
              <a:ea typeface="微軟正黑體" panose="020B0604030504040204" pitchFamily="34" charset="-120"/>
            </a:endParaRPr>
          </a:p>
          <a:p>
            <a:pPr>
              <a:lnSpc>
                <a:spcPts val="3600"/>
              </a:lnSpc>
            </a:pPr>
            <a:endParaRPr lang="en-US" altLang="zh-TW" sz="3200" dirty="0">
              <a:solidFill>
                <a:srgbClr val="348EC7"/>
              </a:solidFill>
              <a:latin typeface="微軟正黑體" panose="020B0604030504040204" pitchFamily="34" charset="-120"/>
              <a:ea typeface="微軟正黑體" panose="020B0604030504040204" pitchFamily="34" charset="-120"/>
            </a:endParaRPr>
          </a:p>
          <a:p>
            <a:pPr>
              <a:lnSpc>
                <a:spcPts val="3600"/>
              </a:lnSpc>
            </a:pPr>
            <a:r>
              <a:rPr lang="zh-TW" altLang="en-US" sz="3200" dirty="0">
                <a:solidFill>
                  <a:srgbClr val="348EC7"/>
                </a:solidFill>
                <a:latin typeface="微軟正黑體" panose="020B0604030504040204" pitchFamily="34" charset="-120"/>
                <a:ea typeface="微軟正黑體" panose="020B0604030504040204" pitchFamily="34" charset="-120"/>
              </a:rPr>
              <a:t>美國的溫帶氣候孕育出擁有數百種闊葉樹種的森林，這些闊葉樹種具有某些共同的生物學特徵。 例如，雖然橡樹、楓樹和櫻桃樹都是硬木樹種，但它們是不同的物種。 所有硬木樹種加起來占美國樹木的 </a:t>
            </a:r>
            <a:r>
              <a:rPr lang="en-US" altLang="zh-TW" sz="3200" dirty="0">
                <a:solidFill>
                  <a:srgbClr val="348EC7"/>
                </a:solidFill>
                <a:latin typeface="微軟正黑體" panose="020B0604030504040204" pitchFamily="34" charset="-120"/>
                <a:ea typeface="微軟正黑體" panose="020B0604030504040204" pitchFamily="34" charset="-120"/>
              </a:rPr>
              <a:t>40%</a:t>
            </a:r>
            <a:r>
              <a:rPr lang="zh-TW" altLang="en-US" sz="3200" dirty="0">
                <a:solidFill>
                  <a:srgbClr val="348EC7"/>
                </a:solidFill>
                <a:latin typeface="微軟正黑體" panose="020B0604030504040204" pitchFamily="34" charset="-120"/>
                <a:ea typeface="微軟正黑體" panose="020B0604030504040204" pitchFamily="34" charset="-120"/>
              </a:rPr>
              <a:t>。</a:t>
            </a:r>
            <a:endParaRPr lang="en-US" sz="3200" dirty="0">
              <a:solidFill>
                <a:srgbClr val="348EC7"/>
              </a:solidFill>
              <a:latin typeface="微軟正黑體" panose="020B0604030504040204" pitchFamily="34" charset="-120"/>
              <a:ea typeface="微軟正黑體" panose="020B0604030504040204" pitchFamily="34" charset="-120"/>
            </a:endParaRPr>
          </a:p>
        </p:txBody>
      </p:sp>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4156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51464" y="2479889"/>
            <a:ext cx="13785071" cy="4601773"/>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On the other hand, softwoods, or conifers, from the Latin word meaning “cone-bearing”, have needles. Widely available US softwoods include cedar, fir, hemlock, pine, redwood, spruce and cypress. In a home, the softwoods are used primarily as structural lumber such as 2×4s and 2×6s, with some limited decorative applications.</a:t>
            </a:r>
          </a:p>
          <a:p>
            <a:pPr>
              <a:lnSpc>
                <a:spcPts val="3600"/>
              </a:lnSpc>
            </a:pPr>
            <a:endParaRPr lang="en-US" sz="2800" dirty="0">
              <a:solidFill>
                <a:srgbClr val="348EC7"/>
              </a:solidFill>
              <a:latin typeface="Poppins Light"/>
            </a:endParaRPr>
          </a:p>
          <a:p>
            <a:pPr>
              <a:lnSpc>
                <a:spcPts val="3600"/>
              </a:lnSpc>
            </a:pPr>
            <a:r>
              <a:rPr lang="en-US" sz="2800" dirty="0">
                <a:solidFill>
                  <a:srgbClr val="348EC7"/>
                </a:solidFill>
                <a:latin typeface="Poppins Light"/>
              </a:rPr>
              <a:t>Using satellite imaging technology, the Department of Natural Resources has compiled an inventory of every tree standing on a particular day. You are to compute the total fraction of the tree population represented by each species.</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3</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56544" y="7209644"/>
            <a:ext cx="14137140" cy="2737031"/>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另一方面，軟木或針葉樹，源自拉丁語，意思是“圓錐軸承”，有針。 廣泛使用的美國軟木包括雪松、冷杉、鐵杉、松樹、紅木、雲杉和柏樹。 在家庭中，軟木主要用作結構木材，例如 </a:t>
            </a:r>
            <a:r>
              <a:rPr lang="en-US" altLang="zh-TW" sz="2800" dirty="0">
                <a:solidFill>
                  <a:srgbClr val="348EC7"/>
                </a:solidFill>
                <a:latin typeface="微軟正黑體" panose="020B0604030504040204" pitchFamily="34" charset="-120"/>
                <a:ea typeface="微軟正黑體" panose="020B0604030504040204" pitchFamily="34" charset="-120"/>
              </a:rPr>
              <a:t>2×4 </a:t>
            </a:r>
            <a:r>
              <a:rPr lang="zh-TW" altLang="en-US" sz="2800" dirty="0">
                <a:solidFill>
                  <a:srgbClr val="348EC7"/>
                </a:solidFill>
                <a:latin typeface="微軟正黑體" panose="020B0604030504040204" pitchFamily="34" charset="-120"/>
                <a:ea typeface="微軟正黑體" panose="020B0604030504040204" pitchFamily="34" charset="-120"/>
              </a:rPr>
              <a:t>和 </a:t>
            </a:r>
            <a:r>
              <a:rPr lang="en-US" altLang="zh-TW" sz="2800" dirty="0">
                <a:solidFill>
                  <a:srgbClr val="348EC7"/>
                </a:solidFill>
                <a:latin typeface="微軟正黑體" panose="020B0604030504040204" pitchFamily="34" charset="-120"/>
                <a:ea typeface="微軟正黑體" panose="020B0604030504040204" pitchFamily="34" charset="-120"/>
              </a:rPr>
              <a:t>2×6</a:t>
            </a:r>
            <a:r>
              <a:rPr lang="zh-TW" altLang="en-US" sz="2800" dirty="0">
                <a:solidFill>
                  <a:srgbClr val="348EC7"/>
                </a:solidFill>
                <a:latin typeface="微軟正黑體" panose="020B0604030504040204" pitchFamily="34" charset="-120"/>
                <a:ea typeface="微軟正黑體" panose="020B0604030504040204" pitchFamily="34" charset="-120"/>
              </a:rPr>
              <a:t>，以及一些有限的裝飾應用。</a:t>
            </a:r>
            <a:endParaRPr lang="en-US" altLang="zh-TW" sz="2800" dirty="0">
              <a:solidFill>
                <a:srgbClr val="348EC7"/>
              </a:solidFill>
              <a:latin typeface="微軟正黑體" panose="020B0604030504040204" pitchFamily="34" charset="-120"/>
              <a:ea typeface="微軟正黑體" panose="020B0604030504040204" pitchFamily="34" charset="-120"/>
            </a:endParaRPr>
          </a:p>
          <a:p>
            <a:pPr>
              <a:lnSpc>
                <a:spcPts val="3600"/>
              </a:lnSpc>
            </a:pPr>
            <a:endParaRPr lang="en-US" sz="2800" dirty="0">
              <a:solidFill>
                <a:srgbClr val="348EC7"/>
              </a:solidFill>
              <a:latin typeface="微軟正黑體" panose="020B0604030504040204" pitchFamily="34" charset="-120"/>
              <a:ea typeface="微軟正黑體" panose="020B0604030504040204" pitchFamily="34" charset="-120"/>
            </a:endParaRPr>
          </a:p>
          <a:p>
            <a:pPr lvl="3">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利用衛星成像技術，自然資源部編制了特定日期每棵樹的清單。 您要計算每個物種所代表的樹木種群的總比例。</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23981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輸入</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09800" y="3311716"/>
            <a:ext cx="14137140" cy="2755113"/>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The first line is the number of test cases, followed by a blank line.</a:t>
            </a:r>
          </a:p>
          <a:p>
            <a:pPr>
              <a:lnSpc>
                <a:spcPts val="3600"/>
              </a:lnSpc>
            </a:pPr>
            <a:r>
              <a:rPr lang="en-US" sz="2800" dirty="0">
                <a:solidFill>
                  <a:srgbClr val="348EC7"/>
                </a:solidFill>
                <a:latin typeface="Poppins Light"/>
              </a:rPr>
              <a:t>Each test case of your program consists of a list of the species of every tree observed by the satellite; one tree per line. No species name exceeds 30 characters. There are no more than 10,000 species and no more than 1,000,000 trees.</a:t>
            </a:r>
          </a:p>
          <a:p>
            <a:pPr>
              <a:lnSpc>
                <a:spcPts val="3600"/>
              </a:lnSpc>
            </a:pPr>
            <a:r>
              <a:rPr lang="en-US" sz="2800" dirty="0">
                <a:solidFill>
                  <a:srgbClr val="348EC7"/>
                </a:solidFill>
                <a:latin typeface="Poppins Light"/>
              </a:rPr>
              <a:t>There is a blank line between each consecutive test cases.</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72245"/>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4</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09800" y="6402645"/>
            <a:ext cx="13856810" cy="1813702"/>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輸入的第</a:t>
            </a:r>
            <a:r>
              <a:rPr lang="en-US" altLang="zh-TW" sz="2800" dirty="0">
                <a:solidFill>
                  <a:srgbClr val="348EC7"/>
                </a:solidFill>
                <a:latin typeface="微軟正黑體" panose="020B0604030504040204" pitchFamily="34" charset="-120"/>
                <a:ea typeface="微軟正黑體" panose="020B0604030504040204" pitchFamily="34" charset="-120"/>
              </a:rPr>
              <a:t>1</a:t>
            </a:r>
            <a:r>
              <a:rPr lang="zh-TW" altLang="en-US" sz="2800" dirty="0">
                <a:solidFill>
                  <a:srgbClr val="348EC7"/>
                </a:solidFill>
                <a:latin typeface="微軟正黑體" panose="020B0604030504040204" pitchFamily="34" charset="-120"/>
                <a:ea typeface="微軟正黑體" panose="020B0604030504040204" pitchFamily="34" charset="-120"/>
              </a:rPr>
              <a:t>列有一個正整數</a:t>
            </a:r>
            <a:r>
              <a:rPr lang="en-US" altLang="zh-TW" sz="2800" dirty="0">
                <a:solidFill>
                  <a:srgbClr val="348EC7"/>
                </a:solidFill>
                <a:latin typeface="微軟正黑體" panose="020B0604030504040204" pitchFamily="34" charset="-120"/>
                <a:ea typeface="微軟正黑體" panose="020B0604030504040204" pitchFamily="34" charset="-120"/>
              </a:rPr>
              <a:t>n</a:t>
            </a:r>
            <a:r>
              <a:rPr lang="zh-TW" altLang="en-US" sz="2800" dirty="0">
                <a:solidFill>
                  <a:srgbClr val="348EC7"/>
                </a:solidFill>
                <a:latin typeface="微軟正黑體" panose="020B0604030504040204" pitchFamily="34" charset="-120"/>
                <a:ea typeface="微軟正黑體" panose="020B0604030504040204" pitchFamily="34" charset="-120"/>
              </a:rPr>
              <a:t>，代表以下有多少組測試資料。空一列之後才是測試資料。</a:t>
            </a:r>
          </a:p>
          <a:p>
            <a:pPr>
              <a:lnSpc>
                <a:spcPts val="3600"/>
              </a:lnSpc>
            </a:pPr>
            <a:endParaRPr lang="zh-TW" altLang="en-US" sz="2800" dirty="0">
              <a:solidFill>
                <a:srgbClr val="348EC7"/>
              </a:solidFill>
              <a:latin typeface="微軟正黑體" panose="020B0604030504040204" pitchFamily="34" charset="-120"/>
              <a:ea typeface="微軟正黑體" panose="020B0604030504040204" pitchFamily="34" charset="-120"/>
            </a:endParaRPr>
          </a:p>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每組測試資料含有一或多列（不會超過</a:t>
            </a:r>
            <a:r>
              <a:rPr lang="en-US" altLang="zh-TW" sz="2800" dirty="0">
                <a:solidFill>
                  <a:srgbClr val="348EC7"/>
                </a:solidFill>
                <a:latin typeface="微軟正黑體" panose="020B0604030504040204" pitchFamily="34" charset="-120"/>
                <a:ea typeface="微軟正黑體" panose="020B0604030504040204" pitchFamily="34" charset="-120"/>
              </a:rPr>
              <a:t>1000000</a:t>
            </a:r>
            <a:r>
              <a:rPr lang="zh-TW" altLang="en-US" sz="2800" dirty="0">
                <a:solidFill>
                  <a:srgbClr val="348EC7"/>
                </a:solidFill>
                <a:latin typeface="微軟正黑體" panose="020B0604030504040204" pitchFamily="34" charset="-120"/>
                <a:ea typeface="微軟正黑體" panose="020B0604030504040204" pitchFamily="34" charset="-120"/>
              </a:rPr>
              <a:t>列），每列有一樹木的名稱（最多</a:t>
            </a:r>
            <a:r>
              <a:rPr lang="en-US" altLang="zh-TW" sz="2800" dirty="0">
                <a:solidFill>
                  <a:srgbClr val="348EC7"/>
                </a:solidFill>
                <a:latin typeface="微軟正黑體" panose="020B0604030504040204" pitchFamily="34" charset="-120"/>
                <a:ea typeface="微軟正黑體" panose="020B0604030504040204" pitchFamily="34" charset="-120"/>
              </a:rPr>
              <a:t>30</a:t>
            </a:r>
            <a:r>
              <a:rPr lang="zh-TW" altLang="en-US" sz="2800" dirty="0">
                <a:solidFill>
                  <a:srgbClr val="348EC7"/>
                </a:solidFill>
                <a:latin typeface="微軟正黑體" panose="020B0604030504040204" pitchFamily="34" charset="-120"/>
                <a:ea typeface="微軟正黑體" panose="020B0604030504040204" pitchFamily="34" charset="-120"/>
              </a:rPr>
              <a:t>個字元）。測試資料間有一空白列。</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94418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輸出</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444349" y="3385513"/>
            <a:ext cx="14137140" cy="1846659"/>
          </a:xfrm>
          <a:prstGeom prst="rect">
            <a:avLst/>
          </a:prstGeom>
        </p:spPr>
        <p:txBody>
          <a:bodyPr wrap="square" lIns="0" tIns="0" rIns="0" bIns="0" rtlCol="0" anchor="t">
            <a:spAutoFit/>
          </a:bodyPr>
          <a:lstStyle/>
          <a:p>
            <a:pPr>
              <a:lnSpc>
                <a:spcPts val="3600"/>
              </a:lnSpc>
            </a:pPr>
            <a:r>
              <a:rPr lang="en-US" sz="3200" dirty="0">
                <a:solidFill>
                  <a:srgbClr val="348EC7"/>
                </a:solidFill>
                <a:latin typeface="Poppins Light"/>
              </a:rPr>
              <a:t>For each test case print the name of each species represented in the population, in alphabetical order, followed by the percentage of the population it represents, to 4 decimal places.</a:t>
            </a:r>
          </a:p>
          <a:p>
            <a:pPr>
              <a:lnSpc>
                <a:spcPts val="3600"/>
              </a:lnSpc>
            </a:pPr>
            <a:r>
              <a:rPr lang="en-US" sz="3200" dirty="0">
                <a:solidFill>
                  <a:srgbClr val="348EC7"/>
                </a:solidFill>
                <a:latin typeface="Poppins Light"/>
              </a:rPr>
              <a:t>Print a blank line between 2 consecutive test cases.</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5</a:t>
            </a:r>
          </a:p>
        </p:txBody>
      </p:sp>
      <p:sp>
        <p:nvSpPr>
          <p:cNvPr id="19" name="TextBox 8">
            <a:extLst>
              <a:ext uri="{FF2B5EF4-FFF2-40B4-BE49-F238E27FC236}">
                <a16:creationId xmlns:a16="http://schemas.microsoft.com/office/drawing/2014/main" id="{AFDA5E82-66A8-460A-B3E7-2DBEE1CC632E}"/>
              </a:ext>
            </a:extLst>
          </p:cNvPr>
          <p:cNvSpPr txBox="1"/>
          <p:nvPr/>
        </p:nvSpPr>
        <p:spPr>
          <a:xfrm>
            <a:off x="2439269" y="6066225"/>
            <a:ext cx="14091360" cy="923330"/>
          </a:xfrm>
          <a:prstGeom prst="rect">
            <a:avLst/>
          </a:prstGeom>
        </p:spPr>
        <p:txBody>
          <a:bodyPr wrap="square" lIns="0" tIns="0" rIns="0" bIns="0" rtlCol="0" anchor="t">
            <a:spAutoFit/>
          </a:bodyPr>
          <a:lstStyle/>
          <a:p>
            <a:pPr>
              <a:lnSpc>
                <a:spcPts val="3600"/>
              </a:lnSpc>
            </a:pPr>
            <a:r>
              <a:rPr lang="zh-TW" altLang="en-US" sz="3200" dirty="0">
                <a:solidFill>
                  <a:srgbClr val="348EC7"/>
                </a:solidFill>
                <a:latin typeface="微軟正黑體" panose="020B0604030504040204" pitchFamily="34" charset="-120"/>
                <a:ea typeface="微軟正黑體" panose="020B0604030504040204" pitchFamily="34" charset="-120"/>
              </a:rPr>
              <a:t>對每一組測試資料，輸出各樹種名稱（樹種不會超過</a:t>
            </a:r>
            <a:r>
              <a:rPr lang="en-US" altLang="zh-TW" sz="3200" dirty="0">
                <a:solidFill>
                  <a:srgbClr val="348EC7"/>
                </a:solidFill>
                <a:latin typeface="微軟正黑體" panose="020B0604030504040204" pitchFamily="34" charset="-120"/>
                <a:ea typeface="微軟正黑體" panose="020B0604030504040204" pitchFamily="34" charset="-120"/>
              </a:rPr>
              <a:t>10000</a:t>
            </a:r>
            <a:r>
              <a:rPr lang="zh-TW" altLang="en-US" sz="3200" dirty="0">
                <a:solidFill>
                  <a:srgbClr val="348EC7"/>
                </a:solidFill>
                <a:latin typeface="微軟正黑體" panose="020B0604030504040204" pitchFamily="34" charset="-120"/>
                <a:ea typeface="微軟正黑體" panose="020B0604030504040204" pitchFamily="34" charset="-120"/>
              </a:rPr>
              <a:t>種，按數種名稱字典順序排列）及所佔的比例（到小數點後</a:t>
            </a:r>
            <a:r>
              <a:rPr lang="en-US" altLang="zh-TW" sz="3200" dirty="0">
                <a:solidFill>
                  <a:srgbClr val="348EC7"/>
                </a:solidFill>
                <a:latin typeface="微軟正黑體" panose="020B0604030504040204" pitchFamily="34" charset="-120"/>
                <a:ea typeface="微軟正黑體" panose="020B0604030504040204" pitchFamily="34" charset="-120"/>
              </a:rPr>
              <a:t>4</a:t>
            </a:r>
            <a:r>
              <a:rPr lang="zh-TW" altLang="en-US" sz="3200" dirty="0">
                <a:solidFill>
                  <a:srgbClr val="348EC7"/>
                </a:solidFill>
                <a:latin typeface="微軟正黑體" panose="020B0604030504040204" pitchFamily="34" charset="-120"/>
                <a:ea typeface="微軟正黑體" panose="020B0604030504040204" pitchFamily="34" charset="-120"/>
              </a:rPr>
              <a:t>位）。測試資料間亦請空一列。</a:t>
            </a: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07997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範例測資</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329252" y="3238500"/>
            <a:ext cx="7239000" cy="533736"/>
          </a:xfrm>
          <a:prstGeom prst="rect">
            <a:avLst/>
          </a:prstGeom>
        </p:spPr>
        <p:txBody>
          <a:bodyPr wrap="square" lIns="0" tIns="0" rIns="0" bIns="0" rtlCol="0" anchor="t">
            <a:spAutoFit/>
          </a:bodyPr>
          <a:lstStyle/>
          <a:p>
            <a:pPr algn="ctr">
              <a:lnSpc>
                <a:spcPts val="3600"/>
              </a:lnSpc>
            </a:pPr>
            <a:r>
              <a:rPr lang="en-US" altLang="zh-TW" sz="5400" dirty="0">
                <a:solidFill>
                  <a:srgbClr val="348EC7"/>
                </a:solidFill>
                <a:latin typeface="Poppins Light"/>
              </a:rPr>
              <a:t>Input</a:t>
            </a:r>
            <a:r>
              <a:rPr lang="zh-TW" altLang="en-US" sz="5400" dirty="0">
                <a:solidFill>
                  <a:srgbClr val="348EC7"/>
                </a:solidFill>
                <a:latin typeface="Poppins Light"/>
              </a:rPr>
              <a:t>：</a:t>
            </a:r>
            <a:endParaRPr lang="en-US" altLang="zh-TW" sz="5400" dirty="0">
              <a:solidFill>
                <a:srgbClr val="348EC7"/>
              </a:solidFill>
              <a:latin typeface="Poppins Light"/>
            </a:endParaRP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6</a:t>
            </a: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8">
            <a:extLst>
              <a:ext uri="{FF2B5EF4-FFF2-40B4-BE49-F238E27FC236}">
                <a16:creationId xmlns:a16="http://schemas.microsoft.com/office/drawing/2014/main" id="{BB89F0B6-575D-4F50-9301-DA1AD157E456}"/>
              </a:ext>
            </a:extLst>
          </p:cNvPr>
          <p:cNvSpPr txBox="1"/>
          <p:nvPr/>
        </p:nvSpPr>
        <p:spPr>
          <a:xfrm>
            <a:off x="8364613" y="3241118"/>
            <a:ext cx="7239000" cy="2000548"/>
          </a:xfrm>
          <a:prstGeom prst="rect">
            <a:avLst/>
          </a:prstGeom>
        </p:spPr>
        <p:txBody>
          <a:bodyPr wrap="square" lIns="0" tIns="0" rIns="0" bIns="0" rtlCol="0" anchor="t">
            <a:spAutoFit/>
          </a:bodyPr>
          <a:lstStyle/>
          <a:p>
            <a:pPr algn="ctr">
              <a:lnSpc>
                <a:spcPts val="3600"/>
              </a:lnSpc>
            </a:pPr>
            <a:r>
              <a:rPr lang="en-US" altLang="zh-TW" sz="5400" dirty="0">
                <a:solidFill>
                  <a:srgbClr val="348EC7"/>
                </a:solidFill>
                <a:latin typeface="Poppins Light"/>
              </a:rPr>
              <a:t>Output</a:t>
            </a:r>
            <a:r>
              <a:rPr lang="zh-TW" altLang="en-US" sz="5400" dirty="0">
                <a:solidFill>
                  <a:srgbClr val="348EC7"/>
                </a:solidFill>
                <a:latin typeface="Poppins Light"/>
              </a:rPr>
              <a:t>：</a:t>
            </a:r>
          </a:p>
          <a:p>
            <a:pPr>
              <a:lnSpc>
                <a:spcPts val="3600"/>
              </a:lnSpc>
            </a:pPr>
            <a:endParaRPr lang="en-US" sz="5400" dirty="0">
              <a:solidFill>
                <a:srgbClr val="348EC7"/>
              </a:solidFill>
              <a:latin typeface="Poppins Light"/>
            </a:endParaRPr>
          </a:p>
          <a:p>
            <a:pPr>
              <a:lnSpc>
                <a:spcPts val="3600"/>
              </a:lnSpc>
            </a:pPr>
            <a:endParaRPr lang="en-US" sz="5400" dirty="0">
              <a:solidFill>
                <a:srgbClr val="348EC7"/>
              </a:solidFill>
              <a:latin typeface="Poppins Light"/>
            </a:endParaRPr>
          </a:p>
          <a:p>
            <a:pPr lvl="7"/>
            <a:endParaRPr lang="en-US" sz="4000" dirty="0">
              <a:solidFill>
                <a:srgbClr val="348EC7"/>
              </a:solidFill>
              <a:latin typeface="Poppins Light"/>
            </a:endParaRPr>
          </a:p>
        </p:txBody>
      </p:sp>
      <p:pic>
        <p:nvPicPr>
          <p:cNvPr id="4" name="圖片 3">
            <a:extLst>
              <a:ext uri="{FF2B5EF4-FFF2-40B4-BE49-F238E27FC236}">
                <a16:creationId xmlns:a16="http://schemas.microsoft.com/office/drawing/2014/main" id="{46B95FA3-1A5B-4C0F-894B-2C3F1CED614A}"/>
              </a:ext>
            </a:extLst>
          </p:cNvPr>
          <p:cNvPicPr>
            <a:picLocks noChangeAspect="1"/>
          </p:cNvPicPr>
          <p:nvPr/>
        </p:nvPicPr>
        <p:blipFill>
          <a:blip r:embed="rId4">
            <a:duotone>
              <a:schemeClr val="accent5">
                <a:shade val="45000"/>
                <a:satMod val="135000"/>
              </a:schemeClr>
              <a:prstClr val="white"/>
            </a:duotone>
          </a:blip>
          <a:stretch>
            <a:fillRect/>
          </a:stretch>
        </p:blipFill>
        <p:spPr>
          <a:xfrm>
            <a:off x="5358202" y="4076700"/>
            <a:ext cx="1080698" cy="5878997"/>
          </a:xfrm>
          <a:prstGeom prst="rect">
            <a:avLst/>
          </a:prstGeom>
        </p:spPr>
      </p:pic>
      <p:pic>
        <p:nvPicPr>
          <p:cNvPr id="6" name="圖片 5">
            <a:extLst>
              <a:ext uri="{FF2B5EF4-FFF2-40B4-BE49-F238E27FC236}">
                <a16:creationId xmlns:a16="http://schemas.microsoft.com/office/drawing/2014/main" id="{69882D07-1029-410F-9C07-834D9972D5CD}"/>
              </a:ext>
            </a:extLst>
          </p:cNvPr>
          <p:cNvPicPr>
            <a:picLocks noChangeAspect="1"/>
          </p:cNvPicPr>
          <p:nvPr/>
        </p:nvPicPr>
        <p:blipFill>
          <a:blip r:embed="rId5">
            <a:duotone>
              <a:schemeClr val="accent5">
                <a:shade val="45000"/>
                <a:satMod val="135000"/>
              </a:schemeClr>
              <a:prstClr val="white"/>
            </a:duotone>
          </a:blip>
          <a:stretch>
            <a:fillRect/>
          </a:stretch>
        </p:blipFill>
        <p:spPr>
          <a:xfrm>
            <a:off x="11255450" y="4089400"/>
            <a:ext cx="2003350" cy="5289892"/>
          </a:xfrm>
          <a:prstGeom prst="rect">
            <a:avLst/>
          </a:prstGeom>
        </p:spPr>
      </p:pic>
    </p:spTree>
    <p:extLst>
      <p:ext uri="{BB962C8B-B14F-4D97-AF65-F5344CB8AC3E}">
        <p14:creationId xmlns:p14="http://schemas.microsoft.com/office/powerpoint/2010/main" val="302527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10210800" y="2781300"/>
            <a:ext cx="7543800" cy="718145"/>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1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輸入測資</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7</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6" name="表格 6">
            <a:extLst>
              <a:ext uri="{FF2B5EF4-FFF2-40B4-BE49-F238E27FC236}">
                <a16:creationId xmlns:a16="http://schemas.microsoft.com/office/drawing/2014/main" id="{2B686892-DA74-416F-96D3-3F0913FFACF3}"/>
              </a:ext>
            </a:extLst>
          </p:cNvPr>
          <p:cNvGraphicFramePr>
            <a:graphicFrameLocks noGrp="1"/>
          </p:cNvGraphicFramePr>
          <p:nvPr>
            <p:extLst>
              <p:ext uri="{D42A27DB-BD31-4B8C-83A1-F6EECF244321}">
                <p14:modId xmlns:p14="http://schemas.microsoft.com/office/powerpoint/2010/main" val="968197978"/>
              </p:ext>
            </p:extLst>
          </p:nvPr>
        </p:nvGraphicFramePr>
        <p:xfrm>
          <a:off x="10093960" y="4217670"/>
          <a:ext cx="6934200" cy="4572000"/>
        </p:xfrm>
        <a:graphic>
          <a:graphicData uri="http://schemas.openxmlformats.org/drawingml/2006/table">
            <a:tbl>
              <a:tblPr bandRow="1">
                <a:tableStyleId>{5C22544A-7EE6-4342-B048-85BDC9FD1C3A}</a:tableStyleId>
              </a:tblPr>
              <a:tblGrid>
                <a:gridCol w="4063041">
                  <a:extLst>
                    <a:ext uri="{9D8B030D-6E8A-4147-A177-3AD203B41FA5}">
                      <a16:colId xmlns:a16="http://schemas.microsoft.com/office/drawing/2014/main" val="777734920"/>
                    </a:ext>
                  </a:extLst>
                </a:gridCol>
                <a:gridCol w="2871159">
                  <a:extLst>
                    <a:ext uri="{9D8B030D-6E8A-4147-A177-3AD203B41FA5}">
                      <a16:colId xmlns:a16="http://schemas.microsoft.com/office/drawing/2014/main" val="188926180"/>
                    </a:ext>
                  </a:extLst>
                </a:gridCol>
              </a:tblGrid>
              <a:tr h="91440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k</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幾組測資</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700397"/>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s</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樹木名稱</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map</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該測資所有樹木</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total</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有多少樹木</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9807034"/>
                  </a:ext>
                </a:extLst>
              </a:tr>
            </a:tbl>
          </a:graphicData>
        </a:graphic>
      </p:graphicFrame>
      <p:pic>
        <p:nvPicPr>
          <p:cNvPr id="5" name="圖片 4">
            <a:extLst>
              <a:ext uri="{FF2B5EF4-FFF2-40B4-BE49-F238E27FC236}">
                <a16:creationId xmlns:a16="http://schemas.microsoft.com/office/drawing/2014/main" id="{E7A46D41-4BEE-45D4-A6A3-4119959430BC}"/>
              </a:ext>
            </a:extLst>
          </p:cNvPr>
          <p:cNvPicPr>
            <a:picLocks noChangeAspect="1"/>
          </p:cNvPicPr>
          <p:nvPr/>
        </p:nvPicPr>
        <p:blipFill>
          <a:blip r:embed="rId4"/>
          <a:stretch>
            <a:fillRect/>
          </a:stretch>
        </p:blipFill>
        <p:spPr>
          <a:xfrm>
            <a:off x="410500" y="2417175"/>
            <a:ext cx="8634850" cy="5452649"/>
          </a:xfrm>
          <a:prstGeom prst="rect">
            <a:avLst/>
          </a:prstGeom>
        </p:spPr>
      </p:pic>
    </p:spTree>
    <p:extLst>
      <p:ext uri="{BB962C8B-B14F-4D97-AF65-F5344CB8AC3E}">
        <p14:creationId xmlns:p14="http://schemas.microsoft.com/office/powerpoint/2010/main" val="361362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9753600" y="2909296"/>
            <a:ext cx="8077200" cy="718145"/>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2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輸出</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8</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20" name="表格 6">
            <a:extLst>
              <a:ext uri="{FF2B5EF4-FFF2-40B4-BE49-F238E27FC236}">
                <a16:creationId xmlns:a16="http://schemas.microsoft.com/office/drawing/2014/main" id="{E846D76B-E2C7-4ACB-9F09-6FAD384A1749}"/>
              </a:ext>
            </a:extLst>
          </p:cNvPr>
          <p:cNvGraphicFramePr>
            <a:graphicFrameLocks noGrp="1"/>
          </p:cNvGraphicFramePr>
          <p:nvPr>
            <p:extLst>
              <p:ext uri="{D42A27DB-BD31-4B8C-83A1-F6EECF244321}">
                <p14:modId xmlns:p14="http://schemas.microsoft.com/office/powerpoint/2010/main" val="1151006603"/>
              </p:ext>
            </p:extLst>
          </p:nvPr>
        </p:nvGraphicFramePr>
        <p:xfrm>
          <a:off x="10093960" y="4217670"/>
          <a:ext cx="6934200" cy="4572000"/>
        </p:xfrm>
        <a:graphic>
          <a:graphicData uri="http://schemas.openxmlformats.org/drawingml/2006/table">
            <a:tbl>
              <a:tblPr bandRow="1">
                <a:tableStyleId>{5C22544A-7EE6-4342-B048-85BDC9FD1C3A}</a:tableStyleId>
              </a:tblPr>
              <a:tblGrid>
                <a:gridCol w="4063041">
                  <a:extLst>
                    <a:ext uri="{9D8B030D-6E8A-4147-A177-3AD203B41FA5}">
                      <a16:colId xmlns:a16="http://schemas.microsoft.com/office/drawing/2014/main" val="777734920"/>
                    </a:ext>
                  </a:extLst>
                </a:gridCol>
                <a:gridCol w="2871159">
                  <a:extLst>
                    <a:ext uri="{9D8B030D-6E8A-4147-A177-3AD203B41FA5}">
                      <a16:colId xmlns:a16="http://schemas.microsoft.com/office/drawing/2014/main" val="188926180"/>
                    </a:ext>
                  </a:extLst>
                </a:gridCol>
              </a:tblGrid>
              <a:tr h="91440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k</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幾組測資</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700397"/>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s</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樹木名稱</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map</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該測資所有樹木</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total</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有多少樹木</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9807034"/>
                  </a:ext>
                </a:extLst>
              </a:tr>
            </a:tbl>
          </a:graphicData>
        </a:graphic>
      </p:graphicFrame>
      <p:pic>
        <p:nvPicPr>
          <p:cNvPr id="8" name="圖片 7">
            <a:extLst>
              <a:ext uri="{FF2B5EF4-FFF2-40B4-BE49-F238E27FC236}">
                <a16:creationId xmlns:a16="http://schemas.microsoft.com/office/drawing/2014/main" id="{6C92B106-A0A1-4339-86D7-45F0C4DBDED8}"/>
              </a:ext>
            </a:extLst>
          </p:cNvPr>
          <p:cNvPicPr>
            <a:picLocks noChangeAspect="1"/>
          </p:cNvPicPr>
          <p:nvPr/>
        </p:nvPicPr>
        <p:blipFill>
          <a:blip r:embed="rId4"/>
          <a:stretch>
            <a:fillRect/>
          </a:stretch>
        </p:blipFill>
        <p:spPr>
          <a:xfrm>
            <a:off x="76199" y="4582036"/>
            <a:ext cx="9170579" cy="1122928"/>
          </a:xfrm>
          <a:prstGeom prst="rect">
            <a:avLst/>
          </a:prstGeom>
        </p:spPr>
      </p:pic>
    </p:spTree>
    <p:extLst>
      <p:ext uri="{BB962C8B-B14F-4D97-AF65-F5344CB8AC3E}">
        <p14:creationId xmlns:p14="http://schemas.microsoft.com/office/powerpoint/2010/main" val="276602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175"/>
            <a:ext cx="18288000" cy="2765325"/>
            <a:chOff x="0" y="0"/>
            <a:chExt cx="5666449" cy="856823"/>
          </a:xfrm>
        </p:grpSpPr>
        <p:sp>
          <p:nvSpPr>
            <p:cNvPr id="3" name="Freeform 3"/>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3" name="TextBox 3">
            <a:extLst>
              <a:ext uri="{FF2B5EF4-FFF2-40B4-BE49-F238E27FC236}">
                <a16:creationId xmlns:a16="http://schemas.microsoft.com/office/drawing/2014/main" id="{2D86A196-FB11-4261-8DCD-E594F9825948}"/>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完整程式碼</a:t>
            </a:r>
            <a:endParaRPr lang="en-US" sz="9600" b="1" dirty="0">
              <a:solidFill>
                <a:schemeClr val="bg1"/>
              </a:solidFill>
              <a:latin typeface="微軟正黑體" panose="020B0604030504040204" pitchFamily="34" charset="-120"/>
              <a:ea typeface="微軟正黑體" panose="020B0604030504040204" pitchFamily="34" charset="-120"/>
            </a:endParaRPr>
          </a:p>
        </p:txBody>
      </p:sp>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9</a:t>
            </a:r>
          </a:p>
        </p:txBody>
      </p:sp>
      <p:sp>
        <p:nvSpPr>
          <p:cNvPr id="22" name="Freeform 2">
            <a:extLst>
              <a:ext uri="{FF2B5EF4-FFF2-40B4-BE49-F238E27FC236}">
                <a16:creationId xmlns:a16="http://schemas.microsoft.com/office/drawing/2014/main" id="{DE6F50B7-1084-4A50-84BB-F68A1D63F34D}"/>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
            <a:extLst>
              <a:ext uri="{FF2B5EF4-FFF2-40B4-BE49-F238E27FC236}">
                <a16:creationId xmlns:a16="http://schemas.microsoft.com/office/drawing/2014/main" id="{D1F3D797-7C00-479E-9C92-3CE574646709}"/>
              </a:ext>
            </a:extLst>
          </p:cNvPr>
          <p:cNvSpPr/>
          <p:nvPr/>
        </p:nvSpPr>
        <p:spPr>
          <a:xfrm rot="16594241" flipH="1" flipV="1">
            <a:off x="10250414" y="-810313"/>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
            <a:extLst>
              <a:ext uri="{FF2B5EF4-FFF2-40B4-BE49-F238E27FC236}">
                <a16:creationId xmlns:a16="http://schemas.microsoft.com/office/drawing/2014/main" id="{2368C70B-1D02-4E3C-BD9F-12BCA85BE535}"/>
              </a:ext>
            </a:extLst>
          </p:cNvPr>
          <p:cNvSpPr/>
          <p:nvPr/>
        </p:nvSpPr>
        <p:spPr>
          <a:xfrm rot="16594241" flipH="1" flipV="1">
            <a:off x="1033662" y="-78018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
            <a:extLst>
              <a:ext uri="{FF2B5EF4-FFF2-40B4-BE49-F238E27FC236}">
                <a16:creationId xmlns:a16="http://schemas.microsoft.com/office/drawing/2014/main" id="{99D99C00-A9F7-46E6-B819-174F8E8209A2}"/>
              </a:ext>
            </a:extLst>
          </p:cNvPr>
          <p:cNvSpPr/>
          <p:nvPr/>
        </p:nvSpPr>
        <p:spPr>
          <a:xfrm rot="16594241">
            <a:off x="5899489" y="-943292"/>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圖片 8">
            <a:extLst>
              <a:ext uri="{FF2B5EF4-FFF2-40B4-BE49-F238E27FC236}">
                <a16:creationId xmlns:a16="http://schemas.microsoft.com/office/drawing/2014/main" id="{84767BEC-73EC-45FF-95F0-F7AE031B7709}"/>
              </a:ext>
            </a:extLst>
          </p:cNvPr>
          <p:cNvPicPr>
            <a:picLocks noChangeAspect="1"/>
          </p:cNvPicPr>
          <p:nvPr/>
        </p:nvPicPr>
        <p:blipFill>
          <a:blip r:embed="rId4"/>
          <a:stretch>
            <a:fillRect/>
          </a:stretch>
        </p:blipFill>
        <p:spPr>
          <a:xfrm>
            <a:off x="0" y="2584496"/>
            <a:ext cx="8709611" cy="7702504"/>
          </a:xfrm>
          <a:prstGeom prst="rect">
            <a:avLst/>
          </a:prstGeom>
        </p:spPr>
      </p:pic>
      <p:pic>
        <p:nvPicPr>
          <p:cNvPr id="12" name="圖片 11">
            <a:extLst>
              <a:ext uri="{FF2B5EF4-FFF2-40B4-BE49-F238E27FC236}">
                <a16:creationId xmlns:a16="http://schemas.microsoft.com/office/drawing/2014/main" id="{BBDCDF99-AACA-416F-88C4-070401BCAC0A}"/>
              </a:ext>
            </a:extLst>
          </p:cNvPr>
          <p:cNvPicPr>
            <a:picLocks noChangeAspect="1"/>
          </p:cNvPicPr>
          <p:nvPr/>
        </p:nvPicPr>
        <p:blipFill>
          <a:blip r:embed="rId5"/>
          <a:stretch>
            <a:fillRect/>
          </a:stretch>
        </p:blipFill>
        <p:spPr>
          <a:xfrm>
            <a:off x="5959207" y="2572149"/>
            <a:ext cx="12286929" cy="165695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1135</TotalTime>
  <Words>679</Words>
  <Application>Microsoft Macintosh PowerPoint</Application>
  <PresentationFormat>自訂</PresentationFormat>
  <Paragraphs>69</Paragraphs>
  <Slides>11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11</vt:i4>
      </vt:variant>
    </vt:vector>
  </HeadingPairs>
  <TitlesOfParts>
    <vt:vector size="18" baseType="lpstr">
      <vt:lpstr>Arial</vt:lpstr>
      <vt:lpstr>微軟正黑體</vt:lpstr>
      <vt:lpstr>TAN Mon Cheri</vt:lpstr>
      <vt:lpstr>Calibri</vt:lpstr>
      <vt:lpstr>Goudy Old Style</vt:lpstr>
      <vt:lpstr>Poppins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dc:title>
  <cp:lastModifiedBy>咏帟 田</cp:lastModifiedBy>
  <cp:revision>9</cp:revision>
  <dcterms:created xsi:type="dcterms:W3CDTF">2006-08-16T00:00:00Z</dcterms:created>
  <dcterms:modified xsi:type="dcterms:W3CDTF">2023-08-12T01:05:53Z</dcterms:modified>
  <dc:identifier>DAFoJd3u5ms</dc:identifier>
</cp:coreProperties>
</file>