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5" r:id="rId7"/>
    <p:sldId id="266" r:id="rId8"/>
    <p:sldId id="263" r:id="rId9"/>
    <p:sldId id="264" r:id="rId10"/>
    <p:sldId id="267" r:id="rId11"/>
    <p:sldId id="268" r:id="rId12"/>
    <p:sldId id="269"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197"/>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3A07C0-60BC-F50D-6C34-CFAE0853C18C}"/>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A60DEF6C-DACF-2273-22EF-F780627567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CB8762E0-B8C0-9314-2339-68746C6B9EBA}"/>
              </a:ext>
            </a:extLst>
          </p:cNvPr>
          <p:cNvSpPr>
            <a:spLocks noGrp="1"/>
          </p:cNvSpPr>
          <p:nvPr>
            <p:ph type="dt" sz="half" idx="10"/>
          </p:nvPr>
        </p:nvSpPr>
        <p:spPr/>
        <p:txBody>
          <a:bodyPr/>
          <a:lstStyle/>
          <a:p>
            <a:fld id="{B82CF6C4-D6CE-0D47-9B8D-327AB9E3042D}" type="datetimeFigureOut">
              <a:rPr kumimoji="1" lang="zh-TW" altLang="en-US" smtClean="0"/>
              <a:t>2023/3/28</a:t>
            </a:fld>
            <a:endParaRPr kumimoji="1" lang="zh-TW" altLang="en-US"/>
          </a:p>
        </p:txBody>
      </p:sp>
      <p:sp>
        <p:nvSpPr>
          <p:cNvPr id="5" name="頁尾版面配置區 4">
            <a:extLst>
              <a:ext uri="{FF2B5EF4-FFF2-40B4-BE49-F238E27FC236}">
                <a16:creationId xmlns:a16="http://schemas.microsoft.com/office/drawing/2014/main" id="{A10E4278-461B-EE40-EE8A-67455AB5C77D}"/>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F46E1576-A71B-ECEE-E6A5-87C84B327D07}"/>
              </a:ext>
            </a:extLst>
          </p:cNvPr>
          <p:cNvSpPr>
            <a:spLocks noGrp="1"/>
          </p:cNvSpPr>
          <p:nvPr>
            <p:ph type="sldNum" sz="quarter" idx="12"/>
          </p:nvPr>
        </p:nvSpPr>
        <p:spPr/>
        <p:txBody>
          <a:body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54255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5D3DED-61E0-4995-238C-FCB899C01AEB}"/>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59754E15-5F1F-713F-980C-EB365D00CC51}"/>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A721E79B-CB71-28FF-65C0-D6A7F2C6AB98}"/>
              </a:ext>
            </a:extLst>
          </p:cNvPr>
          <p:cNvSpPr>
            <a:spLocks noGrp="1"/>
          </p:cNvSpPr>
          <p:nvPr>
            <p:ph type="dt" sz="half" idx="10"/>
          </p:nvPr>
        </p:nvSpPr>
        <p:spPr/>
        <p:txBody>
          <a:bodyPr/>
          <a:lstStyle/>
          <a:p>
            <a:fld id="{B82CF6C4-D6CE-0D47-9B8D-327AB9E3042D}" type="datetimeFigureOut">
              <a:rPr kumimoji="1" lang="zh-TW" altLang="en-US" smtClean="0"/>
              <a:t>2023/3/28</a:t>
            </a:fld>
            <a:endParaRPr kumimoji="1" lang="zh-TW" altLang="en-US"/>
          </a:p>
        </p:txBody>
      </p:sp>
      <p:sp>
        <p:nvSpPr>
          <p:cNvPr id="5" name="頁尾版面配置區 4">
            <a:extLst>
              <a:ext uri="{FF2B5EF4-FFF2-40B4-BE49-F238E27FC236}">
                <a16:creationId xmlns:a16="http://schemas.microsoft.com/office/drawing/2014/main" id="{3D044079-D724-481B-9F14-A9B6FCEC30A4}"/>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A55BEE8C-E0A0-4238-1690-AC93E6C1FA28}"/>
              </a:ext>
            </a:extLst>
          </p:cNvPr>
          <p:cNvSpPr>
            <a:spLocks noGrp="1"/>
          </p:cNvSpPr>
          <p:nvPr>
            <p:ph type="sldNum" sz="quarter" idx="12"/>
          </p:nvPr>
        </p:nvSpPr>
        <p:spPr/>
        <p:txBody>
          <a:body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270024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2C291D1-8457-10E1-6B07-85BA927236A5}"/>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018DCC88-9ED8-D84E-9E08-1DB2946EB25C}"/>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B9F87216-67BA-374D-1405-7ABA89AE3708}"/>
              </a:ext>
            </a:extLst>
          </p:cNvPr>
          <p:cNvSpPr>
            <a:spLocks noGrp="1"/>
          </p:cNvSpPr>
          <p:nvPr>
            <p:ph type="dt" sz="half" idx="10"/>
          </p:nvPr>
        </p:nvSpPr>
        <p:spPr/>
        <p:txBody>
          <a:bodyPr/>
          <a:lstStyle/>
          <a:p>
            <a:fld id="{B82CF6C4-D6CE-0D47-9B8D-327AB9E3042D}" type="datetimeFigureOut">
              <a:rPr kumimoji="1" lang="zh-TW" altLang="en-US" smtClean="0"/>
              <a:t>2023/3/28</a:t>
            </a:fld>
            <a:endParaRPr kumimoji="1" lang="zh-TW" altLang="en-US"/>
          </a:p>
        </p:txBody>
      </p:sp>
      <p:sp>
        <p:nvSpPr>
          <p:cNvPr id="5" name="頁尾版面配置區 4">
            <a:extLst>
              <a:ext uri="{FF2B5EF4-FFF2-40B4-BE49-F238E27FC236}">
                <a16:creationId xmlns:a16="http://schemas.microsoft.com/office/drawing/2014/main" id="{BD4529A5-ABBE-69CB-667E-9E60B79AF49F}"/>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32E2707-F180-5252-69A3-C926DD33DB65}"/>
              </a:ext>
            </a:extLst>
          </p:cNvPr>
          <p:cNvSpPr>
            <a:spLocks noGrp="1"/>
          </p:cNvSpPr>
          <p:nvPr>
            <p:ph type="sldNum" sz="quarter" idx="12"/>
          </p:nvPr>
        </p:nvSpPr>
        <p:spPr/>
        <p:txBody>
          <a:body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44419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70ECBE-4831-511D-DE71-2C0520F8FF02}"/>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B73171AE-1F69-D48B-43E5-85CDB18A97A2}"/>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B88C81B0-A94F-A2DD-B268-3A914E08E318}"/>
              </a:ext>
            </a:extLst>
          </p:cNvPr>
          <p:cNvSpPr>
            <a:spLocks noGrp="1"/>
          </p:cNvSpPr>
          <p:nvPr>
            <p:ph type="dt" sz="half" idx="10"/>
          </p:nvPr>
        </p:nvSpPr>
        <p:spPr/>
        <p:txBody>
          <a:bodyPr/>
          <a:lstStyle/>
          <a:p>
            <a:fld id="{B82CF6C4-D6CE-0D47-9B8D-327AB9E3042D}" type="datetimeFigureOut">
              <a:rPr kumimoji="1" lang="zh-TW" altLang="en-US" smtClean="0"/>
              <a:t>2023/3/28</a:t>
            </a:fld>
            <a:endParaRPr kumimoji="1" lang="zh-TW" altLang="en-US"/>
          </a:p>
        </p:txBody>
      </p:sp>
      <p:sp>
        <p:nvSpPr>
          <p:cNvPr id="5" name="頁尾版面配置區 4">
            <a:extLst>
              <a:ext uri="{FF2B5EF4-FFF2-40B4-BE49-F238E27FC236}">
                <a16:creationId xmlns:a16="http://schemas.microsoft.com/office/drawing/2014/main" id="{1361462A-01B9-1989-B06C-4308FA9436BD}"/>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508D302-8484-E34A-0857-87B276879A80}"/>
              </a:ext>
            </a:extLst>
          </p:cNvPr>
          <p:cNvSpPr>
            <a:spLocks noGrp="1"/>
          </p:cNvSpPr>
          <p:nvPr>
            <p:ph type="sldNum" sz="quarter" idx="12"/>
          </p:nvPr>
        </p:nvSpPr>
        <p:spPr/>
        <p:txBody>
          <a:body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2182226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D7C15A-8DE2-7669-9135-BB1343F544FE}"/>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529CE10F-241C-72B8-D526-EDC91310E9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9159B08E-20F0-3FD1-EFED-7CB2ED51507A}"/>
              </a:ext>
            </a:extLst>
          </p:cNvPr>
          <p:cNvSpPr>
            <a:spLocks noGrp="1"/>
          </p:cNvSpPr>
          <p:nvPr>
            <p:ph type="dt" sz="half" idx="10"/>
          </p:nvPr>
        </p:nvSpPr>
        <p:spPr/>
        <p:txBody>
          <a:bodyPr/>
          <a:lstStyle/>
          <a:p>
            <a:fld id="{B82CF6C4-D6CE-0D47-9B8D-327AB9E3042D}" type="datetimeFigureOut">
              <a:rPr kumimoji="1" lang="zh-TW" altLang="en-US" smtClean="0"/>
              <a:t>2023/3/28</a:t>
            </a:fld>
            <a:endParaRPr kumimoji="1" lang="zh-TW" altLang="en-US"/>
          </a:p>
        </p:txBody>
      </p:sp>
      <p:sp>
        <p:nvSpPr>
          <p:cNvPr id="5" name="頁尾版面配置區 4">
            <a:extLst>
              <a:ext uri="{FF2B5EF4-FFF2-40B4-BE49-F238E27FC236}">
                <a16:creationId xmlns:a16="http://schemas.microsoft.com/office/drawing/2014/main" id="{C58F3E63-CB88-84CF-F9FD-901256457BA5}"/>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93B39350-8A44-000E-E035-CDF9A2A58549}"/>
              </a:ext>
            </a:extLst>
          </p:cNvPr>
          <p:cNvSpPr>
            <a:spLocks noGrp="1"/>
          </p:cNvSpPr>
          <p:nvPr>
            <p:ph type="sldNum" sz="quarter" idx="12"/>
          </p:nvPr>
        </p:nvSpPr>
        <p:spPr/>
        <p:txBody>
          <a:body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256766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2FEBA1-4D94-B2B0-09C3-83FA3FEECA6C}"/>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297FB72B-925B-98A4-5DE5-A59CDB935D3C}"/>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A4BD2860-F981-8812-D3B4-AD95829AA328}"/>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4229FDB6-4376-30FD-2A88-9B1BFE606AF2}"/>
              </a:ext>
            </a:extLst>
          </p:cNvPr>
          <p:cNvSpPr>
            <a:spLocks noGrp="1"/>
          </p:cNvSpPr>
          <p:nvPr>
            <p:ph type="dt" sz="half" idx="10"/>
          </p:nvPr>
        </p:nvSpPr>
        <p:spPr/>
        <p:txBody>
          <a:bodyPr/>
          <a:lstStyle/>
          <a:p>
            <a:fld id="{B82CF6C4-D6CE-0D47-9B8D-327AB9E3042D}" type="datetimeFigureOut">
              <a:rPr kumimoji="1" lang="zh-TW" altLang="en-US" smtClean="0"/>
              <a:t>2023/3/28</a:t>
            </a:fld>
            <a:endParaRPr kumimoji="1" lang="zh-TW" altLang="en-US"/>
          </a:p>
        </p:txBody>
      </p:sp>
      <p:sp>
        <p:nvSpPr>
          <p:cNvPr id="6" name="頁尾版面配置區 5">
            <a:extLst>
              <a:ext uri="{FF2B5EF4-FFF2-40B4-BE49-F238E27FC236}">
                <a16:creationId xmlns:a16="http://schemas.microsoft.com/office/drawing/2014/main" id="{EB0B769C-7180-E01D-4433-329B9A53A1F0}"/>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AF03FBAE-101B-2B43-8991-7EC0397F6743}"/>
              </a:ext>
            </a:extLst>
          </p:cNvPr>
          <p:cNvSpPr>
            <a:spLocks noGrp="1"/>
          </p:cNvSpPr>
          <p:nvPr>
            <p:ph type="sldNum" sz="quarter" idx="12"/>
          </p:nvPr>
        </p:nvSpPr>
        <p:spPr/>
        <p:txBody>
          <a:body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2753287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372D49-C40C-554A-2B02-3947D96C7E92}"/>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FC823323-5BAC-9F59-8440-558AC8227D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079D2227-8281-EC8F-75B1-B2CB3A246748}"/>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9A30B656-CFE9-899F-9681-FEEAB8DA49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4FD45F01-D39D-CE6A-5F1E-488BAC44E8B7}"/>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5D62CCE3-8237-6A7A-731A-CCEECAE8E2C0}"/>
              </a:ext>
            </a:extLst>
          </p:cNvPr>
          <p:cNvSpPr>
            <a:spLocks noGrp="1"/>
          </p:cNvSpPr>
          <p:nvPr>
            <p:ph type="dt" sz="half" idx="10"/>
          </p:nvPr>
        </p:nvSpPr>
        <p:spPr/>
        <p:txBody>
          <a:bodyPr/>
          <a:lstStyle/>
          <a:p>
            <a:fld id="{B82CF6C4-D6CE-0D47-9B8D-327AB9E3042D}" type="datetimeFigureOut">
              <a:rPr kumimoji="1" lang="zh-TW" altLang="en-US" smtClean="0"/>
              <a:t>2023/3/28</a:t>
            </a:fld>
            <a:endParaRPr kumimoji="1" lang="zh-TW" altLang="en-US"/>
          </a:p>
        </p:txBody>
      </p:sp>
      <p:sp>
        <p:nvSpPr>
          <p:cNvPr id="8" name="頁尾版面配置區 7">
            <a:extLst>
              <a:ext uri="{FF2B5EF4-FFF2-40B4-BE49-F238E27FC236}">
                <a16:creationId xmlns:a16="http://schemas.microsoft.com/office/drawing/2014/main" id="{C4A710B5-CA32-E59F-0D59-BF12372D50E3}"/>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47E3C10F-6F2C-2A5B-DD6B-3AF519AB49D2}"/>
              </a:ext>
            </a:extLst>
          </p:cNvPr>
          <p:cNvSpPr>
            <a:spLocks noGrp="1"/>
          </p:cNvSpPr>
          <p:nvPr>
            <p:ph type="sldNum" sz="quarter" idx="12"/>
          </p:nvPr>
        </p:nvSpPr>
        <p:spPr/>
        <p:txBody>
          <a:body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290734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C7774D-7233-9F4B-F798-FF1E1DF6D7E9}"/>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1E989335-375D-3BF1-05E9-A44EEBDA8EF0}"/>
              </a:ext>
            </a:extLst>
          </p:cNvPr>
          <p:cNvSpPr>
            <a:spLocks noGrp="1"/>
          </p:cNvSpPr>
          <p:nvPr>
            <p:ph type="dt" sz="half" idx="10"/>
          </p:nvPr>
        </p:nvSpPr>
        <p:spPr/>
        <p:txBody>
          <a:bodyPr/>
          <a:lstStyle/>
          <a:p>
            <a:fld id="{B82CF6C4-D6CE-0D47-9B8D-327AB9E3042D}" type="datetimeFigureOut">
              <a:rPr kumimoji="1" lang="zh-TW" altLang="en-US" smtClean="0"/>
              <a:t>2023/3/28</a:t>
            </a:fld>
            <a:endParaRPr kumimoji="1" lang="zh-TW" altLang="en-US"/>
          </a:p>
        </p:txBody>
      </p:sp>
      <p:sp>
        <p:nvSpPr>
          <p:cNvPr id="4" name="頁尾版面配置區 3">
            <a:extLst>
              <a:ext uri="{FF2B5EF4-FFF2-40B4-BE49-F238E27FC236}">
                <a16:creationId xmlns:a16="http://schemas.microsoft.com/office/drawing/2014/main" id="{47DE00CA-5647-9CF4-AAAD-8A485950A775}"/>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6B83FB56-AC22-DB53-E358-35B8222F2857}"/>
              </a:ext>
            </a:extLst>
          </p:cNvPr>
          <p:cNvSpPr>
            <a:spLocks noGrp="1"/>
          </p:cNvSpPr>
          <p:nvPr>
            <p:ph type="sldNum" sz="quarter" idx="12"/>
          </p:nvPr>
        </p:nvSpPr>
        <p:spPr/>
        <p:txBody>
          <a:body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187373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988FAE1-FF34-05A7-6B14-83A132CEB4EA}"/>
              </a:ext>
            </a:extLst>
          </p:cNvPr>
          <p:cNvSpPr>
            <a:spLocks noGrp="1"/>
          </p:cNvSpPr>
          <p:nvPr>
            <p:ph type="dt" sz="half" idx="10"/>
          </p:nvPr>
        </p:nvSpPr>
        <p:spPr/>
        <p:txBody>
          <a:bodyPr/>
          <a:lstStyle/>
          <a:p>
            <a:fld id="{B82CF6C4-D6CE-0D47-9B8D-327AB9E3042D}" type="datetimeFigureOut">
              <a:rPr kumimoji="1" lang="zh-TW" altLang="en-US" smtClean="0"/>
              <a:t>2023/3/28</a:t>
            </a:fld>
            <a:endParaRPr kumimoji="1" lang="zh-TW" altLang="en-US"/>
          </a:p>
        </p:txBody>
      </p:sp>
      <p:sp>
        <p:nvSpPr>
          <p:cNvPr id="3" name="頁尾版面配置區 2">
            <a:extLst>
              <a:ext uri="{FF2B5EF4-FFF2-40B4-BE49-F238E27FC236}">
                <a16:creationId xmlns:a16="http://schemas.microsoft.com/office/drawing/2014/main" id="{C6F61A8C-6F20-4308-0568-796AB976385B}"/>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9DB187F8-26C3-01D4-6463-9A6F3B580C11}"/>
              </a:ext>
            </a:extLst>
          </p:cNvPr>
          <p:cNvSpPr>
            <a:spLocks noGrp="1"/>
          </p:cNvSpPr>
          <p:nvPr>
            <p:ph type="sldNum" sz="quarter" idx="12"/>
          </p:nvPr>
        </p:nvSpPr>
        <p:spPr/>
        <p:txBody>
          <a:body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147913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92117B-E2DE-3445-F697-BBCE96CEF5DC}"/>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8F4F67CA-6F35-8CBF-360C-6584A6F8A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CD3ACB68-DE64-DC89-227A-74B93E250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0EC82F61-B785-E8CC-E398-4C735FA32023}"/>
              </a:ext>
            </a:extLst>
          </p:cNvPr>
          <p:cNvSpPr>
            <a:spLocks noGrp="1"/>
          </p:cNvSpPr>
          <p:nvPr>
            <p:ph type="dt" sz="half" idx="10"/>
          </p:nvPr>
        </p:nvSpPr>
        <p:spPr/>
        <p:txBody>
          <a:bodyPr/>
          <a:lstStyle/>
          <a:p>
            <a:fld id="{B82CF6C4-D6CE-0D47-9B8D-327AB9E3042D}" type="datetimeFigureOut">
              <a:rPr kumimoji="1" lang="zh-TW" altLang="en-US" smtClean="0"/>
              <a:t>2023/3/28</a:t>
            </a:fld>
            <a:endParaRPr kumimoji="1" lang="zh-TW" altLang="en-US"/>
          </a:p>
        </p:txBody>
      </p:sp>
      <p:sp>
        <p:nvSpPr>
          <p:cNvPr id="6" name="頁尾版面配置區 5">
            <a:extLst>
              <a:ext uri="{FF2B5EF4-FFF2-40B4-BE49-F238E27FC236}">
                <a16:creationId xmlns:a16="http://schemas.microsoft.com/office/drawing/2014/main" id="{E30EE28E-4FF3-FDC9-3B22-F9A6B959123C}"/>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10ECB792-D78F-9651-CCF4-D50BD5A1BB5F}"/>
              </a:ext>
            </a:extLst>
          </p:cNvPr>
          <p:cNvSpPr>
            <a:spLocks noGrp="1"/>
          </p:cNvSpPr>
          <p:nvPr>
            <p:ph type="sldNum" sz="quarter" idx="12"/>
          </p:nvPr>
        </p:nvSpPr>
        <p:spPr/>
        <p:txBody>
          <a:body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2732394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70C2FA-87C8-9DE9-A97C-655D1E71E3A5}"/>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6ADBE9AA-789A-FE56-D523-C42266EBB5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0A43D27D-BB6E-1BBF-6423-E54B600C7E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A2A1EEF2-B998-25D2-9869-A4D8B84CD62D}"/>
              </a:ext>
            </a:extLst>
          </p:cNvPr>
          <p:cNvSpPr>
            <a:spLocks noGrp="1"/>
          </p:cNvSpPr>
          <p:nvPr>
            <p:ph type="dt" sz="half" idx="10"/>
          </p:nvPr>
        </p:nvSpPr>
        <p:spPr/>
        <p:txBody>
          <a:bodyPr/>
          <a:lstStyle/>
          <a:p>
            <a:fld id="{B82CF6C4-D6CE-0D47-9B8D-327AB9E3042D}" type="datetimeFigureOut">
              <a:rPr kumimoji="1" lang="zh-TW" altLang="en-US" smtClean="0"/>
              <a:t>2023/3/28</a:t>
            </a:fld>
            <a:endParaRPr kumimoji="1" lang="zh-TW" altLang="en-US"/>
          </a:p>
        </p:txBody>
      </p:sp>
      <p:sp>
        <p:nvSpPr>
          <p:cNvPr id="6" name="頁尾版面配置區 5">
            <a:extLst>
              <a:ext uri="{FF2B5EF4-FFF2-40B4-BE49-F238E27FC236}">
                <a16:creationId xmlns:a16="http://schemas.microsoft.com/office/drawing/2014/main" id="{93019646-F9BE-83E0-62A6-A8C28EFD347D}"/>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F9269AB2-33CC-90A7-3778-AAE967F09B04}"/>
              </a:ext>
            </a:extLst>
          </p:cNvPr>
          <p:cNvSpPr>
            <a:spLocks noGrp="1"/>
          </p:cNvSpPr>
          <p:nvPr>
            <p:ph type="sldNum" sz="quarter" idx="12"/>
          </p:nvPr>
        </p:nvSpPr>
        <p:spPr/>
        <p:txBody>
          <a:body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236279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0E2E43E-5E0E-1873-D835-DF2BF5662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BFB56549-04BD-D982-985E-9FC5D1C1F7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00941F0-0F4D-50D5-051C-0C66CD0A6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2CF6C4-D6CE-0D47-9B8D-327AB9E3042D}" type="datetimeFigureOut">
              <a:rPr kumimoji="1" lang="zh-TW" altLang="en-US" smtClean="0"/>
              <a:t>2023/3/28</a:t>
            </a:fld>
            <a:endParaRPr kumimoji="1" lang="zh-TW" altLang="en-US"/>
          </a:p>
        </p:txBody>
      </p:sp>
      <p:sp>
        <p:nvSpPr>
          <p:cNvPr id="5" name="頁尾版面配置區 4">
            <a:extLst>
              <a:ext uri="{FF2B5EF4-FFF2-40B4-BE49-F238E27FC236}">
                <a16:creationId xmlns:a16="http://schemas.microsoft.com/office/drawing/2014/main" id="{FB6238BF-36C4-98B2-1F2E-1670F88C61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067D7E1B-E9F3-809A-39EC-3BEC52A7E6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827519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onlinejudge.org/index.php?option=com_onlinejudge&amp;Itemid=8&amp;category=12&amp;page=show_problem&amp;problem=97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AF1E6A-6C5B-992C-B7A7-9EDCF4457D69}"/>
              </a:ext>
            </a:extLst>
          </p:cNvPr>
          <p:cNvSpPr>
            <a:spLocks noGrp="1"/>
          </p:cNvSpPr>
          <p:nvPr>
            <p:ph type="ctrTitle"/>
          </p:nvPr>
        </p:nvSpPr>
        <p:spPr/>
        <p:txBody>
          <a:bodyPr/>
          <a:lstStyle/>
          <a:p>
            <a:r>
              <a:rPr kumimoji="1" lang="en-US" altLang="zh-TW" dirty="0"/>
              <a:t>uva10035</a:t>
            </a:r>
            <a:endParaRPr kumimoji="1" lang="zh-TW" altLang="en-US" dirty="0"/>
          </a:p>
        </p:txBody>
      </p:sp>
      <p:sp>
        <p:nvSpPr>
          <p:cNvPr id="3" name="副標題 2">
            <a:extLst>
              <a:ext uri="{FF2B5EF4-FFF2-40B4-BE49-F238E27FC236}">
                <a16:creationId xmlns:a16="http://schemas.microsoft.com/office/drawing/2014/main" id="{79843656-5959-5BD1-A945-D845AC605540}"/>
              </a:ext>
            </a:extLst>
          </p:cNvPr>
          <p:cNvSpPr>
            <a:spLocks noGrp="1"/>
          </p:cNvSpPr>
          <p:nvPr>
            <p:ph type="subTitle" idx="1"/>
          </p:nvPr>
        </p:nvSpPr>
        <p:spPr/>
        <p:txBody>
          <a:bodyPr/>
          <a:lstStyle/>
          <a:p>
            <a:r>
              <a:rPr kumimoji="1" lang="zh-TW" altLang="en-US" dirty="0"/>
              <a:t>資工一乙</a:t>
            </a:r>
            <a:endParaRPr kumimoji="1" lang="en-US" altLang="zh-TW" dirty="0"/>
          </a:p>
          <a:p>
            <a:r>
              <a:rPr kumimoji="1" lang="en-US" altLang="zh-TW" dirty="0"/>
              <a:t>11360465</a:t>
            </a:r>
          </a:p>
          <a:p>
            <a:r>
              <a:rPr kumimoji="1" lang="zh-TW" altLang="en-US" dirty="0"/>
              <a:t>田咏帟</a:t>
            </a:r>
          </a:p>
        </p:txBody>
      </p:sp>
    </p:spTree>
    <p:extLst>
      <p:ext uri="{BB962C8B-B14F-4D97-AF65-F5344CB8AC3E}">
        <p14:creationId xmlns:p14="http://schemas.microsoft.com/office/powerpoint/2010/main" val="417983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p:txBody>
          <a:bodyPr/>
          <a:lstStyle/>
          <a:p>
            <a:r>
              <a:rPr kumimoji="1" lang="zh-TW" altLang="en-US" dirty="0"/>
              <a:t>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838200" y="1825625"/>
            <a:ext cx="2945524" cy="528692"/>
          </a:xfrm>
        </p:spPr>
        <p:txBody>
          <a:bodyPr>
            <a:normAutofit/>
          </a:bodyPr>
          <a:lstStyle/>
          <a:p>
            <a:r>
              <a:rPr kumimoji="1" lang="en-US" altLang="zh-TW" dirty="0"/>
              <a:t>Step 3:</a:t>
            </a:r>
            <a:r>
              <a:rPr kumimoji="1" lang="zh-TW" altLang="en-US" dirty="0"/>
              <a:t>輸出</a:t>
            </a:r>
            <a:r>
              <a:rPr kumimoji="1" lang="en-US" altLang="zh-TW" dirty="0" err="1"/>
              <a:t>ans</a:t>
            </a:r>
            <a:endParaRPr kumimoji="1" lang="en-US" altLang="zh-TW" dirty="0"/>
          </a:p>
          <a:p>
            <a:pPr marL="0" indent="0">
              <a:buNone/>
            </a:pPr>
            <a:endParaRPr kumimoji="1" lang="en-US" altLang="zh-TW" dirty="0"/>
          </a:p>
          <a:p>
            <a:endParaRPr kumimoji="1" lang="zh-TW" altLang="en-US" dirty="0"/>
          </a:p>
        </p:txBody>
      </p:sp>
      <p:graphicFrame>
        <p:nvGraphicFramePr>
          <p:cNvPr id="6" name="表格 6">
            <a:extLst>
              <a:ext uri="{FF2B5EF4-FFF2-40B4-BE49-F238E27FC236}">
                <a16:creationId xmlns:a16="http://schemas.microsoft.com/office/drawing/2014/main" id="{F61D0491-30FF-194C-2972-CE654F5AA79A}"/>
              </a:ext>
            </a:extLst>
          </p:cNvPr>
          <p:cNvGraphicFramePr>
            <a:graphicFrameLocks noGrp="1"/>
          </p:cNvGraphicFramePr>
          <p:nvPr/>
        </p:nvGraphicFramePr>
        <p:xfrm>
          <a:off x="665654" y="3200108"/>
          <a:ext cx="3033987" cy="2225040"/>
        </p:xfrm>
        <a:graphic>
          <a:graphicData uri="http://schemas.openxmlformats.org/drawingml/2006/table">
            <a:tbl>
              <a:tblPr firstRow="1" bandRow="1">
                <a:tableStyleId>{5C22544A-7EE6-4342-B048-85BDC9FD1C3A}</a:tableStyleId>
              </a:tblPr>
              <a:tblGrid>
                <a:gridCol w="1362843">
                  <a:extLst>
                    <a:ext uri="{9D8B030D-6E8A-4147-A177-3AD203B41FA5}">
                      <a16:colId xmlns:a16="http://schemas.microsoft.com/office/drawing/2014/main" val="2418069059"/>
                    </a:ext>
                  </a:extLst>
                </a:gridCol>
                <a:gridCol w="1671144">
                  <a:extLst>
                    <a:ext uri="{9D8B030D-6E8A-4147-A177-3AD203B41FA5}">
                      <a16:colId xmlns:a16="http://schemas.microsoft.com/office/drawing/2014/main" val="2448612621"/>
                    </a:ext>
                  </a:extLst>
                </a:gridCol>
              </a:tblGrid>
              <a:tr h="370840">
                <a:tc>
                  <a:txBody>
                    <a:bodyPr/>
                    <a:lstStyle/>
                    <a:p>
                      <a:r>
                        <a:rPr lang="zh-TW" altLang="en-US" dirty="0"/>
                        <a:t>已宣告變數</a:t>
                      </a:r>
                    </a:p>
                  </a:txBody>
                  <a:tcPr/>
                </a:tc>
                <a:tc>
                  <a:txBody>
                    <a:bodyPr/>
                    <a:lstStyle/>
                    <a:p>
                      <a:r>
                        <a:rPr lang="en-US" altLang="zh-TW" dirty="0"/>
                        <a:t>//</a:t>
                      </a:r>
                      <a:r>
                        <a:rPr lang="zh-TW" altLang="en-US" dirty="0"/>
                        <a:t>註解</a:t>
                      </a:r>
                    </a:p>
                  </a:txBody>
                  <a:tcPr/>
                </a:tc>
                <a:extLst>
                  <a:ext uri="{0D108BD9-81ED-4DB2-BD59-A6C34878D82A}">
                    <a16:rowId xmlns:a16="http://schemas.microsoft.com/office/drawing/2014/main" val="521329437"/>
                  </a:ext>
                </a:extLst>
              </a:tr>
              <a:tr h="370840">
                <a:tc>
                  <a:txBody>
                    <a:bodyPr/>
                    <a:lstStyle/>
                    <a:p>
                      <a:r>
                        <a:rPr lang="en-US" altLang="zh-TW" dirty="0"/>
                        <a:t>a</a:t>
                      </a:r>
                      <a:endParaRPr lang="zh-TW" altLang="en-US" dirty="0"/>
                    </a:p>
                  </a:txBody>
                  <a:tcPr/>
                </a:tc>
                <a:tc>
                  <a:txBody>
                    <a:bodyPr/>
                    <a:lstStyle/>
                    <a:p>
                      <a:r>
                        <a:rPr lang="zh-TW" altLang="en-US" dirty="0"/>
                        <a:t>正整數</a:t>
                      </a:r>
                      <a:r>
                        <a:rPr lang="en-US" altLang="zh-TW" dirty="0"/>
                        <a:t>1</a:t>
                      </a:r>
                      <a:endParaRPr lang="zh-TW" altLang="en-US" dirty="0"/>
                    </a:p>
                  </a:txBody>
                  <a:tcPr/>
                </a:tc>
                <a:extLst>
                  <a:ext uri="{0D108BD9-81ED-4DB2-BD59-A6C34878D82A}">
                    <a16:rowId xmlns:a16="http://schemas.microsoft.com/office/drawing/2014/main" val="129309989"/>
                  </a:ext>
                </a:extLst>
              </a:tr>
              <a:tr h="370840">
                <a:tc>
                  <a:txBody>
                    <a:bodyPr/>
                    <a:lstStyle/>
                    <a:p>
                      <a:r>
                        <a:rPr lang="en-US" altLang="zh-TW" dirty="0"/>
                        <a:t>b</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正整數</a:t>
                      </a:r>
                      <a:r>
                        <a:rPr lang="en-US" altLang="zh-TW" dirty="0"/>
                        <a:t>2</a:t>
                      </a:r>
                      <a:endParaRPr lang="zh-TW" altLang="en-US" dirty="0"/>
                    </a:p>
                  </a:txBody>
                  <a:tcPr/>
                </a:tc>
                <a:extLst>
                  <a:ext uri="{0D108BD9-81ED-4DB2-BD59-A6C34878D82A}">
                    <a16:rowId xmlns:a16="http://schemas.microsoft.com/office/drawing/2014/main" val="3894845530"/>
                  </a:ext>
                </a:extLst>
              </a:tr>
              <a:tr h="370840">
                <a:tc>
                  <a:txBody>
                    <a:bodyPr/>
                    <a:lstStyle/>
                    <a:p>
                      <a:r>
                        <a:rPr lang="en-US" altLang="zh-TW" dirty="0"/>
                        <a:t>t</a:t>
                      </a:r>
                      <a:endParaRPr lang="zh-TW" altLang="en-US" dirty="0"/>
                    </a:p>
                  </a:txBody>
                  <a:tcPr/>
                </a:tc>
                <a:tc>
                  <a:txBody>
                    <a:bodyPr/>
                    <a:lstStyle/>
                    <a:p>
                      <a:r>
                        <a:rPr lang="zh-TW" altLang="en-US" dirty="0"/>
                        <a:t>進位暫存</a:t>
                      </a:r>
                    </a:p>
                  </a:txBody>
                  <a:tcPr/>
                </a:tc>
                <a:extLst>
                  <a:ext uri="{0D108BD9-81ED-4DB2-BD59-A6C34878D82A}">
                    <a16:rowId xmlns:a16="http://schemas.microsoft.com/office/drawing/2014/main" val="1830035372"/>
                  </a:ext>
                </a:extLst>
              </a:tr>
              <a:tr h="370840">
                <a:tc>
                  <a:txBody>
                    <a:bodyPr/>
                    <a:lstStyle/>
                    <a:p>
                      <a:r>
                        <a:rPr lang="en-US" altLang="zh-TW" dirty="0" err="1"/>
                        <a:t>ans</a:t>
                      </a:r>
                      <a:endParaRPr lang="zh-TW" altLang="en-US" dirty="0"/>
                    </a:p>
                  </a:txBody>
                  <a:tcPr/>
                </a:tc>
                <a:tc>
                  <a:txBody>
                    <a:bodyPr/>
                    <a:lstStyle/>
                    <a:p>
                      <a:r>
                        <a:rPr lang="zh-TW" altLang="en-US" dirty="0"/>
                        <a:t>要輸出的答案</a:t>
                      </a:r>
                    </a:p>
                  </a:txBody>
                  <a:tcPr/>
                </a:tc>
                <a:extLst>
                  <a:ext uri="{0D108BD9-81ED-4DB2-BD59-A6C34878D82A}">
                    <a16:rowId xmlns:a16="http://schemas.microsoft.com/office/drawing/2014/main" val="165608653"/>
                  </a:ext>
                </a:extLst>
              </a:tr>
              <a:tr h="370840">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716877600"/>
                  </a:ext>
                </a:extLst>
              </a:tr>
            </a:tbl>
          </a:graphicData>
        </a:graphic>
      </p:graphicFrame>
      <p:pic>
        <p:nvPicPr>
          <p:cNvPr id="5" name="圖片 4" descr="一張含有 文字 的圖片&#10;&#10;自動產生的描述">
            <a:extLst>
              <a:ext uri="{FF2B5EF4-FFF2-40B4-BE49-F238E27FC236}">
                <a16:creationId xmlns:a16="http://schemas.microsoft.com/office/drawing/2014/main" id="{CC4FBA9C-705C-83A2-6944-ABE522D27357}"/>
              </a:ext>
            </a:extLst>
          </p:cNvPr>
          <p:cNvPicPr>
            <a:picLocks noChangeAspect="1"/>
          </p:cNvPicPr>
          <p:nvPr/>
        </p:nvPicPr>
        <p:blipFill>
          <a:blip r:embed="rId2"/>
          <a:stretch>
            <a:fillRect/>
          </a:stretch>
        </p:blipFill>
        <p:spPr>
          <a:xfrm>
            <a:off x="4171075" y="2089971"/>
            <a:ext cx="7759700" cy="2247900"/>
          </a:xfrm>
          <a:prstGeom prst="rect">
            <a:avLst/>
          </a:prstGeom>
        </p:spPr>
      </p:pic>
    </p:spTree>
    <p:extLst>
      <p:ext uri="{BB962C8B-B14F-4D97-AF65-F5344CB8AC3E}">
        <p14:creationId xmlns:p14="http://schemas.microsoft.com/office/powerpoint/2010/main" val="2375372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p:txBody>
          <a:bodyPr/>
          <a:lstStyle/>
          <a:p>
            <a:r>
              <a:rPr kumimoji="1" lang="zh-TW" altLang="en-US" dirty="0"/>
              <a:t>完整程式碼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838200" y="1825625"/>
            <a:ext cx="2945524" cy="528692"/>
          </a:xfrm>
        </p:spPr>
        <p:txBody>
          <a:bodyPr>
            <a:normAutofit/>
          </a:bodyPr>
          <a:lstStyle/>
          <a:p>
            <a:r>
              <a:rPr kumimoji="1" lang="en-US" altLang="zh-TW" dirty="0"/>
              <a:t>Step 2:</a:t>
            </a:r>
            <a:r>
              <a:rPr kumimoji="1" lang="zh-TW" altLang="en-US" dirty="0"/>
              <a:t>輸出</a:t>
            </a:r>
            <a:r>
              <a:rPr kumimoji="1" lang="en-US" altLang="zh-TW" dirty="0" err="1"/>
              <a:t>ans</a:t>
            </a:r>
            <a:endParaRPr kumimoji="1" lang="en-US" altLang="zh-TW" dirty="0"/>
          </a:p>
          <a:p>
            <a:pPr marL="0" indent="0">
              <a:buNone/>
            </a:pPr>
            <a:endParaRPr kumimoji="1" lang="en-US" altLang="zh-TW" dirty="0"/>
          </a:p>
          <a:p>
            <a:endParaRPr kumimoji="1" lang="zh-TW" altLang="en-US" dirty="0"/>
          </a:p>
        </p:txBody>
      </p:sp>
      <p:pic>
        <p:nvPicPr>
          <p:cNvPr id="7" name="圖片 6" descr="一張含有 文字 的圖片&#10;&#10;自動產生的描述">
            <a:extLst>
              <a:ext uri="{FF2B5EF4-FFF2-40B4-BE49-F238E27FC236}">
                <a16:creationId xmlns:a16="http://schemas.microsoft.com/office/drawing/2014/main" id="{5FA634D6-7288-DEA1-50CF-DA34F5E8987F}"/>
              </a:ext>
            </a:extLst>
          </p:cNvPr>
          <p:cNvPicPr>
            <a:picLocks noChangeAspect="1"/>
          </p:cNvPicPr>
          <p:nvPr/>
        </p:nvPicPr>
        <p:blipFill>
          <a:blip r:embed="rId2"/>
          <a:stretch>
            <a:fillRect/>
          </a:stretch>
        </p:blipFill>
        <p:spPr>
          <a:xfrm>
            <a:off x="278524" y="1825625"/>
            <a:ext cx="4955628" cy="4318000"/>
          </a:xfrm>
          <a:prstGeom prst="rect">
            <a:avLst/>
          </a:prstGeom>
        </p:spPr>
      </p:pic>
      <p:pic>
        <p:nvPicPr>
          <p:cNvPr id="9" name="圖片 8" descr="一張含有 文字, 螢幕, 屏幕、螢幕, 黑色 的圖片&#10;&#10;自動產生的描述">
            <a:extLst>
              <a:ext uri="{FF2B5EF4-FFF2-40B4-BE49-F238E27FC236}">
                <a16:creationId xmlns:a16="http://schemas.microsoft.com/office/drawing/2014/main" id="{3ACE8FA9-E27F-931F-6347-E7C9C12EF233}"/>
              </a:ext>
            </a:extLst>
          </p:cNvPr>
          <p:cNvPicPr>
            <a:picLocks noChangeAspect="1"/>
          </p:cNvPicPr>
          <p:nvPr/>
        </p:nvPicPr>
        <p:blipFill>
          <a:blip r:embed="rId3"/>
          <a:stretch>
            <a:fillRect/>
          </a:stretch>
        </p:blipFill>
        <p:spPr>
          <a:xfrm>
            <a:off x="6212709" y="1690688"/>
            <a:ext cx="5411733" cy="5071712"/>
          </a:xfrm>
          <a:prstGeom prst="rect">
            <a:avLst/>
          </a:prstGeom>
        </p:spPr>
      </p:pic>
    </p:spTree>
    <p:extLst>
      <p:ext uri="{BB962C8B-B14F-4D97-AF65-F5344CB8AC3E}">
        <p14:creationId xmlns:p14="http://schemas.microsoft.com/office/powerpoint/2010/main" val="288850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BFA3DC-FCF0-22C2-CC70-D8B3DFE9ECEA}"/>
              </a:ext>
            </a:extLst>
          </p:cNvPr>
          <p:cNvSpPr>
            <a:spLocks noGrp="1"/>
          </p:cNvSpPr>
          <p:nvPr>
            <p:ph type="title"/>
          </p:nvPr>
        </p:nvSpPr>
        <p:spPr/>
        <p:txBody>
          <a:bodyPr/>
          <a:lstStyle/>
          <a:p>
            <a:r>
              <a:rPr kumimoji="1" lang="zh-TW" altLang="en-US" dirty="0"/>
              <a:t>資料來源</a:t>
            </a:r>
          </a:p>
        </p:txBody>
      </p:sp>
      <p:sp>
        <p:nvSpPr>
          <p:cNvPr id="3" name="內容版面配置區 2">
            <a:extLst>
              <a:ext uri="{FF2B5EF4-FFF2-40B4-BE49-F238E27FC236}">
                <a16:creationId xmlns:a16="http://schemas.microsoft.com/office/drawing/2014/main" id="{E26D638B-CE1C-7515-5C45-77451670902F}"/>
              </a:ext>
            </a:extLst>
          </p:cNvPr>
          <p:cNvSpPr>
            <a:spLocks noGrp="1"/>
          </p:cNvSpPr>
          <p:nvPr>
            <p:ph idx="1"/>
          </p:nvPr>
        </p:nvSpPr>
        <p:spPr/>
        <p:txBody>
          <a:bodyPr/>
          <a:lstStyle/>
          <a:p>
            <a:r>
              <a:rPr kumimoji="1" lang="zh-TW" altLang="en-US" dirty="0"/>
              <a:t>英文題目：</a:t>
            </a:r>
            <a:r>
              <a:rPr kumimoji="1" lang="en-US" altLang="zh-TW" dirty="0">
                <a:hlinkClick r:id="rId2"/>
              </a:rPr>
              <a:t>https://onlinejudge.org/index.php?option=com_onlinejudge&amp;Itemid=8&amp;category=12&amp;page=show_problem&amp;problem=976</a:t>
            </a:r>
            <a:endParaRPr kumimoji="1" lang="en-US" altLang="zh-TW" dirty="0"/>
          </a:p>
          <a:p>
            <a:r>
              <a:rPr kumimoji="1" lang="zh-TW" altLang="en-US" dirty="0"/>
              <a:t>中文翻譯：</a:t>
            </a:r>
            <a:endParaRPr kumimoji="1" lang="en-US" altLang="zh-TW" dirty="0"/>
          </a:p>
          <a:p>
            <a:pPr marL="0" indent="0">
              <a:buNone/>
            </a:pPr>
            <a:r>
              <a:rPr kumimoji="1" lang="zh-TW" altLang="en-US" dirty="0"/>
              <a:t>    </a:t>
            </a:r>
            <a:r>
              <a:rPr kumimoji="1" lang="en-US" altLang="zh-TW" dirty="0"/>
              <a:t>https://</a:t>
            </a:r>
            <a:r>
              <a:rPr kumimoji="1" lang="en-US" altLang="zh-TW" dirty="0" err="1"/>
              <a:t>zerojudge.tw</a:t>
            </a:r>
            <a:r>
              <a:rPr kumimoji="1" lang="en-US" altLang="zh-TW" dirty="0"/>
              <a:t>/</a:t>
            </a:r>
            <a:r>
              <a:rPr kumimoji="1" lang="en-US" altLang="zh-TW" dirty="0" err="1"/>
              <a:t>ShowProblem?problemid</a:t>
            </a:r>
            <a:r>
              <a:rPr kumimoji="1" lang="en-US" altLang="zh-TW" dirty="0"/>
              <a:t>=c014</a:t>
            </a:r>
            <a:endParaRPr kumimoji="1" lang="zh-TW" altLang="en-US" dirty="0"/>
          </a:p>
        </p:txBody>
      </p:sp>
    </p:spTree>
    <p:extLst>
      <p:ext uri="{BB962C8B-B14F-4D97-AF65-F5344CB8AC3E}">
        <p14:creationId xmlns:p14="http://schemas.microsoft.com/office/powerpoint/2010/main" val="320741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77D65B-452A-FDEB-B50E-F3F09F913806}"/>
              </a:ext>
            </a:extLst>
          </p:cNvPr>
          <p:cNvSpPr>
            <a:spLocks noGrp="1"/>
          </p:cNvSpPr>
          <p:nvPr>
            <p:ph type="title"/>
          </p:nvPr>
        </p:nvSpPr>
        <p:spPr/>
        <p:txBody>
          <a:bodyPr/>
          <a:lstStyle/>
          <a:p>
            <a:pPr algn="ctr"/>
            <a:r>
              <a:rPr kumimoji="1" lang="zh-TW" altLang="en-US" dirty="0"/>
              <a:t>題目翻譯</a:t>
            </a:r>
          </a:p>
        </p:txBody>
      </p:sp>
      <p:sp>
        <p:nvSpPr>
          <p:cNvPr id="3" name="內容版面配置區 2">
            <a:extLst>
              <a:ext uri="{FF2B5EF4-FFF2-40B4-BE49-F238E27FC236}">
                <a16:creationId xmlns:a16="http://schemas.microsoft.com/office/drawing/2014/main" id="{6E615086-84B2-7B2F-EBAF-FC8D93021336}"/>
              </a:ext>
            </a:extLst>
          </p:cNvPr>
          <p:cNvSpPr>
            <a:spLocks noGrp="1"/>
          </p:cNvSpPr>
          <p:nvPr>
            <p:ph idx="1"/>
          </p:nvPr>
        </p:nvSpPr>
        <p:spPr>
          <a:xfrm>
            <a:off x="6096000" y="1825625"/>
            <a:ext cx="5257800" cy="4351338"/>
          </a:xfrm>
        </p:spPr>
        <p:txBody>
          <a:bodyPr>
            <a:normAutofit/>
          </a:bodyPr>
          <a:lstStyle/>
          <a:p>
            <a:pPr marL="0" indent="0">
              <a:buNone/>
            </a:pPr>
            <a:r>
              <a:rPr lang="zh-TW" altLang="en-US" sz="2400" b="0" i="0" dirty="0">
                <a:solidFill>
                  <a:srgbClr val="333333"/>
                </a:solidFill>
                <a:effectLst/>
                <a:latin typeface="Helvetica Neue" panose="02000503000000020004" pitchFamily="2" charset="0"/>
              </a:rPr>
              <a:t>在小學時我們都做過加法的運算，就是把</a:t>
            </a:r>
            <a:r>
              <a:rPr lang="en-US" altLang="zh-TW" sz="2400" b="0" i="0" dirty="0">
                <a:solidFill>
                  <a:srgbClr val="333333"/>
                </a:solidFill>
                <a:effectLst/>
                <a:latin typeface="Helvetica Neue" panose="02000503000000020004" pitchFamily="2" charset="0"/>
              </a:rPr>
              <a:t>2</a:t>
            </a:r>
            <a:r>
              <a:rPr lang="zh-TW" altLang="en-US" sz="2400" b="0" i="0" dirty="0">
                <a:solidFill>
                  <a:srgbClr val="333333"/>
                </a:solidFill>
                <a:effectLst/>
                <a:latin typeface="Helvetica Neue" panose="02000503000000020004" pitchFamily="2" charset="0"/>
              </a:rPr>
              <a:t>個整數靠右對齊然後，由右至左一位一位相加。如果相加的結果大於等於</a:t>
            </a:r>
            <a:r>
              <a:rPr lang="en-US" altLang="zh-TW" sz="2400" b="0" i="0" dirty="0">
                <a:solidFill>
                  <a:srgbClr val="333333"/>
                </a:solidFill>
                <a:effectLst/>
                <a:latin typeface="Helvetica Neue" panose="02000503000000020004" pitchFamily="2" charset="0"/>
              </a:rPr>
              <a:t>10</a:t>
            </a:r>
            <a:r>
              <a:rPr lang="zh-TW" altLang="en-US" sz="2400" b="0" i="0" dirty="0">
                <a:solidFill>
                  <a:srgbClr val="333333"/>
                </a:solidFill>
                <a:effectLst/>
                <a:latin typeface="Helvetica Neue" panose="02000503000000020004" pitchFamily="2" charset="0"/>
              </a:rPr>
              <a:t>就有進位（</a:t>
            </a:r>
            <a:r>
              <a:rPr lang="en-US" altLang="zh-TW" sz="2400" b="0" i="0" dirty="0">
                <a:solidFill>
                  <a:srgbClr val="333333"/>
                </a:solidFill>
                <a:effectLst/>
                <a:latin typeface="Helvetica Neue" panose="02000503000000020004" pitchFamily="2" charset="0"/>
              </a:rPr>
              <a:t>carry</a:t>
            </a:r>
            <a:r>
              <a:rPr lang="zh-TW" altLang="en-US" sz="2400" b="0" i="0" dirty="0">
                <a:solidFill>
                  <a:srgbClr val="333333"/>
                </a:solidFill>
                <a:effectLst/>
                <a:latin typeface="Helvetica Neue" panose="02000503000000020004" pitchFamily="2" charset="0"/>
              </a:rPr>
              <a:t>）的情況出現。你的任務就是要判斷</a:t>
            </a:r>
            <a:r>
              <a:rPr lang="en-US" altLang="zh-TW" sz="2400" b="0" i="0" dirty="0">
                <a:solidFill>
                  <a:srgbClr val="333333"/>
                </a:solidFill>
                <a:effectLst/>
                <a:latin typeface="Helvetica Neue" panose="02000503000000020004" pitchFamily="2" charset="0"/>
              </a:rPr>
              <a:t>2</a:t>
            </a:r>
            <a:r>
              <a:rPr lang="zh-TW" altLang="en-US" sz="2400" b="0" i="0" dirty="0">
                <a:solidFill>
                  <a:srgbClr val="333333"/>
                </a:solidFill>
                <a:effectLst/>
                <a:latin typeface="Helvetica Neue" panose="02000503000000020004" pitchFamily="2" charset="0"/>
              </a:rPr>
              <a:t>個整數相加時產生了幾次進位的情況。這將幫助小學老師分析加法題目的難度。</a:t>
            </a:r>
            <a:endParaRPr kumimoji="1" lang="zh-TW" altLang="en-US" sz="2400" dirty="0"/>
          </a:p>
        </p:txBody>
      </p:sp>
      <p:sp>
        <p:nvSpPr>
          <p:cNvPr id="4" name="文字方塊 3">
            <a:extLst>
              <a:ext uri="{FF2B5EF4-FFF2-40B4-BE49-F238E27FC236}">
                <a16:creationId xmlns:a16="http://schemas.microsoft.com/office/drawing/2014/main" id="{E845AE90-0F9C-01BD-980B-EB0B91082C32}"/>
              </a:ext>
            </a:extLst>
          </p:cNvPr>
          <p:cNvSpPr txBox="1"/>
          <p:nvPr/>
        </p:nvSpPr>
        <p:spPr>
          <a:xfrm>
            <a:off x="441434" y="1825625"/>
            <a:ext cx="4582510" cy="4524315"/>
          </a:xfrm>
          <a:prstGeom prst="rect">
            <a:avLst/>
          </a:prstGeom>
          <a:noFill/>
        </p:spPr>
        <p:txBody>
          <a:bodyPr wrap="square" rtlCol="0">
            <a:spAutoFit/>
          </a:bodyPr>
          <a:lstStyle/>
          <a:p>
            <a:r>
              <a:rPr lang="en-US" altLang="zh-TW" sz="2400" dirty="0"/>
              <a:t>Children are taught to add multi-digit numbers from right-to-left one digit at a time. Many find the “carry” operation - in which a 1 is carried from one digit position to be added to the next - to be a significant challenge. Your job is to count the number of carry operations for each of a set of addition problems so that educators may assess their difficulty.</a:t>
            </a:r>
            <a:endParaRPr kumimoji="1" lang="zh-TW" altLang="en-US" sz="2400" dirty="0"/>
          </a:p>
        </p:txBody>
      </p:sp>
    </p:spTree>
    <p:extLst>
      <p:ext uri="{BB962C8B-B14F-4D97-AF65-F5344CB8AC3E}">
        <p14:creationId xmlns:p14="http://schemas.microsoft.com/office/powerpoint/2010/main" val="322892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815639-0DA2-7330-CD02-60C03A7A3243}"/>
              </a:ext>
            </a:extLst>
          </p:cNvPr>
          <p:cNvSpPr>
            <a:spLocks noGrp="1"/>
          </p:cNvSpPr>
          <p:nvPr>
            <p:ph type="title"/>
          </p:nvPr>
        </p:nvSpPr>
        <p:spPr/>
        <p:txBody>
          <a:bodyPr/>
          <a:lstStyle/>
          <a:p>
            <a:pPr algn="ctr"/>
            <a:r>
              <a:rPr kumimoji="1" lang="zh-TW" altLang="en-US" dirty="0"/>
              <a:t>輸入與輸出</a:t>
            </a:r>
          </a:p>
        </p:txBody>
      </p:sp>
      <p:sp>
        <p:nvSpPr>
          <p:cNvPr id="3" name="內容版面配置區 2">
            <a:extLst>
              <a:ext uri="{FF2B5EF4-FFF2-40B4-BE49-F238E27FC236}">
                <a16:creationId xmlns:a16="http://schemas.microsoft.com/office/drawing/2014/main" id="{9CDD7478-9BE6-052E-14E7-2A94721A58C1}"/>
              </a:ext>
            </a:extLst>
          </p:cNvPr>
          <p:cNvSpPr>
            <a:spLocks noGrp="1"/>
          </p:cNvSpPr>
          <p:nvPr>
            <p:ph idx="1"/>
          </p:nvPr>
        </p:nvSpPr>
        <p:spPr>
          <a:xfrm>
            <a:off x="838200" y="1825625"/>
            <a:ext cx="5184228" cy="4351338"/>
          </a:xfrm>
        </p:spPr>
        <p:txBody>
          <a:bodyPr>
            <a:normAutofit/>
          </a:bodyPr>
          <a:lstStyle/>
          <a:p>
            <a:r>
              <a:rPr lang="en-US" altLang="zh-TW" sz="2400" dirty="0"/>
              <a:t>Input </a:t>
            </a:r>
            <a:r>
              <a:rPr lang="zh-TW" altLang="en-US" sz="2400" dirty="0"/>
              <a:t>：</a:t>
            </a:r>
            <a:r>
              <a:rPr lang="en-US" altLang="zh-TW" sz="2400" dirty="0"/>
              <a:t>Each line of input contains two unsigned integers less than 10 digits. The last line of input contains </a:t>
            </a:r>
          </a:p>
          <a:p>
            <a:pPr marL="0" indent="0">
              <a:buNone/>
            </a:pPr>
            <a:r>
              <a:rPr lang="zh-TW" altLang="en-US" sz="2400" dirty="0"/>
              <a:t>   </a:t>
            </a:r>
            <a:r>
              <a:rPr lang="en-US" altLang="zh-TW" sz="2400" dirty="0"/>
              <a:t>‘0 0’. </a:t>
            </a:r>
          </a:p>
          <a:p>
            <a:endParaRPr lang="en-US" altLang="zh-TW" sz="2400" dirty="0"/>
          </a:p>
          <a:p>
            <a:r>
              <a:rPr lang="en-US" altLang="zh-TW" sz="2400" dirty="0"/>
              <a:t>Output </a:t>
            </a:r>
            <a:r>
              <a:rPr lang="zh-TW" altLang="en-US" sz="2400" dirty="0"/>
              <a:t>：</a:t>
            </a:r>
            <a:r>
              <a:rPr lang="en-US" altLang="zh-TW" sz="2400" dirty="0"/>
              <a:t>For each line of input except the last you should compute and print the number of carry operations that would result from adding the two numbers, in the format shown below.</a:t>
            </a:r>
            <a:endParaRPr kumimoji="1" lang="zh-TW" altLang="en-US" sz="2400" dirty="0"/>
          </a:p>
        </p:txBody>
      </p:sp>
      <p:sp>
        <p:nvSpPr>
          <p:cNvPr id="4" name="文字方塊 3">
            <a:extLst>
              <a:ext uri="{FF2B5EF4-FFF2-40B4-BE49-F238E27FC236}">
                <a16:creationId xmlns:a16="http://schemas.microsoft.com/office/drawing/2014/main" id="{7EE3BC9D-6A96-6ADE-2815-3906C6A06CE7}"/>
              </a:ext>
            </a:extLst>
          </p:cNvPr>
          <p:cNvSpPr txBox="1"/>
          <p:nvPr/>
        </p:nvSpPr>
        <p:spPr>
          <a:xfrm>
            <a:off x="6169574" y="1825625"/>
            <a:ext cx="3815255" cy="3785652"/>
          </a:xfrm>
          <a:prstGeom prst="rect">
            <a:avLst/>
          </a:prstGeom>
          <a:noFill/>
        </p:spPr>
        <p:txBody>
          <a:bodyPr wrap="square" rtlCol="0">
            <a:spAutoFit/>
          </a:bodyPr>
          <a:lstStyle/>
          <a:p>
            <a:r>
              <a:rPr lang="zh-TW" altLang="en-US" sz="2400" b="0" i="0" dirty="0">
                <a:solidFill>
                  <a:srgbClr val="333333"/>
                </a:solidFill>
                <a:effectLst/>
                <a:latin typeface="Helvetica Neue" panose="02000503000000020004" pitchFamily="2" charset="0"/>
              </a:rPr>
              <a:t>輸入：每一列測試資料有</a:t>
            </a:r>
            <a:r>
              <a:rPr lang="en-US" altLang="zh-TW" sz="2400" b="0" i="0" dirty="0">
                <a:solidFill>
                  <a:srgbClr val="333333"/>
                </a:solidFill>
                <a:effectLst/>
                <a:latin typeface="Helvetica Neue" panose="02000503000000020004" pitchFamily="2" charset="0"/>
              </a:rPr>
              <a:t>2</a:t>
            </a:r>
            <a:r>
              <a:rPr lang="zh-TW" altLang="en-US" sz="2400" b="0" i="0" dirty="0">
                <a:solidFill>
                  <a:srgbClr val="333333"/>
                </a:solidFill>
                <a:effectLst/>
                <a:latin typeface="Helvetica Neue" panose="02000503000000020004" pitchFamily="2" charset="0"/>
              </a:rPr>
              <a:t>個正整數，長度均小於</a:t>
            </a:r>
            <a:r>
              <a:rPr lang="en-US" altLang="zh-TW" sz="2400" b="0" i="0" dirty="0">
                <a:solidFill>
                  <a:srgbClr val="333333"/>
                </a:solidFill>
                <a:effectLst/>
                <a:latin typeface="Helvetica Neue" panose="02000503000000020004" pitchFamily="2" charset="0"/>
              </a:rPr>
              <a:t>10</a:t>
            </a:r>
            <a:r>
              <a:rPr lang="zh-TW" altLang="en-US" sz="2400" b="0" i="0" dirty="0">
                <a:solidFill>
                  <a:srgbClr val="333333"/>
                </a:solidFill>
                <a:effectLst/>
                <a:latin typeface="Helvetica Neue" panose="02000503000000020004" pitchFamily="2" charset="0"/>
              </a:rPr>
              <a:t>位。最後一列有</a:t>
            </a:r>
            <a:r>
              <a:rPr lang="en-US" altLang="zh-TW" sz="2400" b="0" i="0" dirty="0">
                <a:solidFill>
                  <a:srgbClr val="333333"/>
                </a:solidFill>
                <a:effectLst/>
                <a:latin typeface="Helvetica Neue" panose="02000503000000020004" pitchFamily="2" charset="0"/>
              </a:rPr>
              <a:t>2</a:t>
            </a:r>
            <a:r>
              <a:rPr lang="zh-TW" altLang="en-US" sz="2400" b="0" i="0" dirty="0">
                <a:solidFill>
                  <a:srgbClr val="333333"/>
                </a:solidFill>
                <a:effectLst/>
                <a:latin typeface="Helvetica Neue" panose="02000503000000020004" pitchFamily="2" charset="0"/>
              </a:rPr>
              <a:t>個</a:t>
            </a:r>
            <a:r>
              <a:rPr lang="en-US" altLang="zh-TW" sz="2400" b="0" i="0" dirty="0">
                <a:solidFill>
                  <a:srgbClr val="333333"/>
                </a:solidFill>
                <a:effectLst/>
                <a:latin typeface="Helvetica Neue" panose="02000503000000020004" pitchFamily="2" charset="0"/>
              </a:rPr>
              <a:t>0</a:t>
            </a:r>
            <a:r>
              <a:rPr lang="zh-TW" altLang="en-US" sz="2400" b="0" i="0" dirty="0">
                <a:solidFill>
                  <a:srgbClr val="333333"/>
                </a:solidFill>
                <a:effectLst/>
                <a:latin typeface="Helvetica Neue" panose="02000503000000020004" pitchFamily="2" charset="0"/>
              </a:rPr>
              <a:t>代表輸入結束。</a:t>
            </a:r>
            <a:endParaRPr kumimoji="1" lang="en-US" altLang="zh-TW" sz="2400" dirty="0">
              <a:solidFill>
                <a:srgbClr val="333333"/>
              </a:solidFill>
              <a:latin typeface="Helvetica Neue" panose="02000503000000020004" pitchFamily="2" charset="0"/>
            </a:endParaRPr>
          </a:p>
          <a:p>
            <a:endParaRPr kumimoji="1" lang="en-US" altLang="zh-TW" sz="2400" dirty="0">
              <a:solidFill>
                <a:srgbClr val="333333"/>
              </a:solidFill>
              <a:latin typeface="Helvetica Neue" panose="02000503000000020004" pitchFamily="2" charset="0"/>
            </a:endParaRPr>
          </a:p>
          <a:p>
            <a:r>
              <a:rPr lang="zh-TW" altLang="en-US" sz="2400" b="0" i="0" dirty="0">
                <a:solidFill>
                  <a:srgbClr val="333333"/>
                </a:solidFill>
                <a:effectLst/>
                <a:latin typeface="Helvetica Neue" panose="02000503000000020004" pitchFamily="2" charset="0"/>
              </a:rPr>
              <a:t>輸出：每列測試資料輸出該</a:t>
            </a:r>
            <a:r>
              <a:rPr lang="en-US" altLang="zh-TW" sz="2400" b="0" i="0" dirty="0">
                <a:solidFill>
                  <a:srgbClr val="333333"/>
                </a:solidFill>
                <a:effectLst/>
                <a:latin typeface="Helvetica Neue" panose="02000503000000020004" pitchFamily="2" charset="0"/>
              </a:rPr>
              <a:t>2</a:t>
            </a:r>
            <a:r>
              <a:rPr lang="zh-TW" altLang="en-US" sz="2400" b="0" i="0" dirty="0">
                <a:solidFill>
                  <a:srgbClr val="333333"/>
                </a:solidFill>
                <a:effectLst/>
                <a:latin typeface="Helvetica Neue" panose="02000503000000020004" pitchFamily="2" charset="0"/>
              </a:rPr>
              <a:t>數相加時產生多少次進位，請參考</a:t>
            </a:r>
            <a:r>
              <a:rPr lang="en-US" altLang="zh-TW" sz="2400" b="0" i="0" dirty="0">
                <a:solidFill>
                  <a:srgbClr val="333333"/>
                </a:solidFill>
                <a:effectLst/>
                <a:latin typeface="Helvetica Neue" panose="02000503000000020004" pitchFamily="2" charset="0"/>
              </a:rPr>
              <a:t>Sample Output</a:t>
            </a:r>
            <a:r>
              <a:rPr lang="zh-TW" altLang="en-US" sz="2400" b="0" i="0" dirty="0">
                <a:solidFill>
                  <a:srgbClr val="333333"/>
                </a:solidFill>
                <a:effectLst/>
                <a:latin typeface="Helvetica Neue" panose="02000503000000020004" pitchFamily="2" charset="0"/>
              </a:rPr>
              <a:t>。注意進位超過</a:t>
            </a:r>
            <a:r>
              <a:rPr lang="en-US" altLang="zh-TW" sz="2400" b="0" i="0" dirty="0">
                <a:solidFill>
                  <a:srgbClr val="333333"/>
                </a:solidFill>
                <a:effectLst/>
                <a:latin typeface="Helvetica Neue" panose="02000503000000020004" pitchFamily="2" charset="0"/>
              </a:rPr>
              <a:t>1</a:t>
            </a:r>
            <a:r>
              <a:rPr lang="zh-TW" altLang="en-US" sz="2400" b="0" i="0" dirty="0">
                <a:solidFill>
                  <a:srgbClr val="333333"/>
                </a:solidFill>
                <a:effectLst/>
                <a:latin typeface="Helvetica Neue" panose="02000503000000020004" pitchFamily="2" charset="0"/>
              </a:rPr>
              <a:t>次時</a:t>
            </a:r>
            <a:r>
              <a:rPr lang="en-US" altLang="zh-TW" sz="2400" b="0" i="0" dirty="0">
                <a:solidFill>
                  <a:srgbClr val="333333"/>
                </a:solidFill>
                <a:effectLst/>
                <a:latin typeface="Helvetica Neue" panose="02000503000000020004" pitchFamily="2" charset="0"/>
              </a:rPr>
              <a:t>operation</a:t>
            </a:r>
            <a:r>
              <a:rPr lang="zh-TW" altLang="en-US" sz="2400" b="0" i="0" dirty="0">
                <a:solidFill>
                  <a:srgbClr val="333333"/>
                </a:solidFill>
                <a:effectLst/>
                <a:latin typeface="Helvetica Neue" panose="02000503000000020004" pitchFamily="2" charset="0"/>
              </a:rPr>
              <a:t>有加</a:t>
            </a:r>
            <a:r>
              <a:rPr lang="en-US" altLang="zh-TW" sz="2400" b="0" i="0" dirty="0">
                <a:solidFill>
                  <a:srgbClr val="333333"/>
                </a:solidFill>
                <a:effectLst/>
                <a:latin typeface="Helvetica Neue" panose="02000503000000020004" pitchFamily="2" charset="0"/>
              </a:rPr>
              <a:t>s</a:t>
            </a:r>
            <a:endParaRPr kumimoji="1" lang="zh-TW" altLang="en-US" sz="2400" dirty="0"/>
          </a:p>
        </p:txBody>
      </p:sp>
    </p:spTree>
    <p:extLst>
      <p:ext uri="{BB962C8B-B14F-4D97-AF65-F5344CB8AC3E}">
        <p14:creationId xmlns:p14="http://schemas.microsoft.com/office/powerpoint/2010/main" val="194268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E3CEB1-233E-2FF6-9775-32708B71C789}"/>
              </a:ext>
            </a:extLst>
          </p:cNvPr>
          <p:cNvSpPr>
            <a:spLocks noGrp="1"/>
          </p:cNvSpPr>
          <p:nvPr>
            <p:ph type="title"/>
          </p:nvPr>
        </p:nvSpPr>
        <p:spPr/>
        <p:txBody>
          <a:bodyPr/>
          <a:lstStyle/>
          <a:p>
            <a:pPr algn="ctr"/>
            <a:r>
              <a:rPr kumimoji="1" lang="zh-TW" altLang="en-US" dirty="0">
                <a:latin typeface="+mn-ea"/>
                <a:ea typeface="+mn-ea"/>
              </a:rPr>
              <a:t>範例測資</a:t>
            </a:r>
          </a:p>
        </p:txBody>
      </p:sp>
      <p:sp>
        <p:nvSpPr>
          <p:cNvPr id="3" name="內容版面配置區 2">
            <a:extLst>
              <a:ext uri="{FF2B5EF4-FFF2-40B4-BE49-F238E27FC236}">
                <a16:creationId xmlns:a16="http://schemas.microsoft.com/office/drawing/2014/main" id="{6D0ECA2A-22EB-59D8-D0A7-914B97441EFE}"/>
              </a:ext>
            </a:extLst>
          </p:cNvPr>
          <p:cNvSpPr>
            <a:spLocks noGrp="1"/>
          </p:cNvSpPr>
          <p:nvPr>
            <p:ph idx="1"/>
          </p:nvPr>
        </p:nvSpPr>
        <p:spPr>
          <a:xfrm>
            <a:off x="4548352" y="2506662"/>
            <a:ext cx="1547648" cy="4351338"/>
          </a:xfrm>
        </p:spPr>
        <p:txBody>
          <a:bodyPr/>
          <a:lstStyle/>
          <a:p>
            <a:pPr marL="0" indent="0">
              <a:buNone/>
            </a:pPr>
            <a:r>
              <a:rPr kumimoji="1" lang="zh-TW" altLang="en-US" dirty="0">
                <a:latin typeface="+mn-ea"/>
              </a:rPr>
              <a:t>輸入：</a:t>
            </a:r>
            <a:endParaRPr kumimoji="1" lang="en-US" altLang="zh-TW" dirty="0">
              <a:latin typeface="+mn-ea"/>
            </a:endParaRPr>
          </a:p>
          <a:p>
            <a:pPr marL="0" indent="0">
              <a:buNone/>
            </a:pPr>
            <a:r>
              <a:rPr lang="en-US" altLang="zh-TW" dirty="0"/>
              <a:t>123 456 </a:t>
            </a:r>
          </a:p>
          <a:p>
            <a:pPr marL="0" indent="0">
              <a:buNone/>
            </a:pPr>
            <a:r>
              <a:rPr lang="en-US" altLang="zh-TW" dirty="0"/>
              <a:t>555 555 </a:t>
            </a:r>
          </a:p>
          <a:p>
            <a:pPr marL="0" indent="0">
              <a:buNone/>
            </a:pPr>
            <a:r>
              <a:rPr lang="en-US" altLang="zh-TW" dirty="0"/>
              <a:t>123 594 </a:t>
            </a:r>
          </a:p>
          <a:p>
            <a:pPr marL="0" indent="0">
              <a:buNone/>
            </a:pPr>
            <a:r>
              <a:rPr lang="en-US" altLang="zh-TW" dirty="0"/>
              <a:t>0 0</a:t>
            </a:r>
            <a:endParaRPr kumimoji="1" lang="en-US" altLang="zh-TW" dirty="0"/>
          </a:p>
        </p:txBody>
      </p:sp>
      <p:sp>
        <p:nvSpPr>
          <p:cNvPr id="4" name="文字方塊 3">
            <a:extLst>
              <a:ext uri="{FF2B5EF4-FFF2-40B4-BE49-F238E27FC236}">
                <a16:creationId xmlns:a16="http://schemas.microsoft.com/office/drawing/2014/main" id="{DAC88B11-6B23-C9E3-F942-343B316337AC}"/>
              </a:ext>
            </a:extLst>
          </p:cNvPr>
          <p:cNvSpPr txBox="1"/>
          <p:nvPr/>
        </p:nvSpPr>
        <p:spPr>
          <a:xfrm>
            <a:off x="6096000" y="2521059"/>
            <a:ext cx="3457903" cy="1815882"/>
          </a:xfrm>
          <a:prstGeom prst="rect">
            <a:avLst/>
          </a:prstGeom>
          <a:noFill/>
        </p:spPr>
        <p:txBody>
          <a:bodyPr wrap="square" rtlCol="0">
            <a:spAutoFit/>
          </a:bodyPr>
          <a:lstStyle/>
          <a:p>
            <a:r>
              <a:rPr kumimoji="1" lang="zh-TW" altLang="en-US" sz="2800" dirty="0">
                <a:latin typeface="+mn-ea"/>
              </a:rPr>
              <a:t>輸出：</a:t>
            </a:r>
            <a:endParaRPr kumimoji="1" lang="en-US" altLang="zh-TW" sz="2800" dirty="0">
              <a:latin typeface="+mn-ea"/>
            </a:endParaRPr>
          </a:p>
          <a:p>
            <a:r>
              <a:rPr lang="en-US" altLang="zh-TW" sz="2800" dirty="0"/>
              <a:t>No carry operation. </a:t>
            </a:r>
          </a:p>
          <a:p>
            <a:r>
              <a:rPr lang="en-US" altLang="zh-TW" sz="2800" dirty="0"/>
              <a:t>3 carry operations. </a:t>
            </a:r>
          </a:p>
          <a:p>
            <a:r>
              <a:rPr lang="en-US" altLang="zh-TW" sz="2800" dirty="0"/>
              <a:t>1 carry operation.</a:t>
            </a:r>
            <a:endParaRPr kumimoji="1" lang="zh-TW" altLang="en-US" sz="2800" dirty="0">
              <a:latin typeface="+mn-ea"/>
            </a:endParaRPr>
          </a:p>
        </p:txBody>
      </p:sp>
    </p:spTree>
    <p:extLst>
      <p:ext uri="{BB962C8B-B14F-4D97-AF65-F5344CB8AC3E}">
        <p14:creationId xmlns:p14="http://schemas.microsoft.com/office/powerpoint/2010/main" val="4199891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E65E5A-5CD6-C66E-3604-DDB0B52212A8}"/>
              </a:ext>
            </a:extLst>
          </p:cNvPr>
          <p:cNvSpPr>
            <a:spLocks noGrp="1"/>
          </p:cNvSpPr>
          <p:nvPr>
            <p:ph type="title"/>
          </p:nvPr>
        </p:nvSpPr>
        <p:spPr/>
        <p:txBody>
          <a:bodyPr/>
          <a:lstStyle/>
          <a:p>
            <a:pPr algn="ctr"/>
            <a:r>
              <a:rPr kumimoji="1" lang="zh-TW" altLang="en-US" dirty="0"/>
              <a:t>第一筆測資</a:t>
            </a:r>
          </a:p>
        </p:txBody>
      </p:sp>
      <p:graphicFrame>
        <p:nvGraphicFramePr>
          <p:cNvPr id="6" name="表格 6">
            <a:extLst>
              <a:ext uri="{FF2B5EF4-FFF2-40B4-BE49-F238E27FC236}">
                <a16:creationId xmlns:a16="http://schemas.microsoft.com/office/drawing/2014/main" id="{2FC6874D-F7D3-D5DF-1799-3648486A2BE2}"/>
              </a:ext>
            </a:extLst>
          </p:cNvPr>
          <p:cNvGraphicFramePr>
            <a:graphicFrameLocks noGrp="1"/>
          </p:cNvGraphicFramePr>
          <p:nvPr>
            <p:ph idx="1"/>
            <p:extLst>
              <p:ext uri="{D42A27DB-BD31-4B8C-83A1-F6EECF244321}">
                <p14:modId xmlns:p14="http://schemas.microsoft.com/office/powerpoint/2010/main" val="80596248"/>
              </p:ext>
            </p:extLst>
          </p:nvPr>
        </p:nvGraphicFramePr>
        <p:xfrm>
          <a:off x="5202621" y="3653529"/>
          <a:ext cx="5478516" cy="1483360"/>
        </p:xfrm>
        <a:graphic>
          <a:graphicData uri="http://schemas.openxmlformats.org/drawingml/2006/table">
            <a:tbl>
              <a:tblPr firstRow="1" bandRow="1">
                <a:tableStyleId>{5C22544A-7EE6-4342-B048-85BDC9FD1C3A}</a:tableStyleId>
              </a:tblPr>
              <a:tblGrid>
                <a:gridCol w="1196490">
                  <a:extLst>
                    <a:ext uri="{9D8B030D-6E8A-4147-A177-3AD203B41FA5}">
                      <a16:colId xmlns:a16="http://schemas.microsoft.com/office/drawing/2014/main" val="4163238717"/>
                    </a:ext>
                  </a:extLst>
                </a:gridCol>
                <a:gridCol w="994917">
                  <a:extLst>
                    <a:ext uri="{9D8B030D-6E8A-4147-A177-3AD203B41FA5}">
                      <a16:colId xmlns:a16="http://schemas.microsoft.com/office/drawing/2014/main" val="2248011713"/>
                    </a:ext>
                  </a:extLst>
                </a:gridCol>
                <a:gridCol w="1095703">
                  <a:extLst>
                    <a:ext uri="{9D8B030D-6E8A-4147-A177-3AD203B41FA5}">
                      <a16:colId xmlns:a16="http://schemas.microsoft.com/office/drawing/2014/main" val="4250339313"/>
                    </a:ext>
                  </a:extLst>
                </a:gridCol>
                <a:gridCol w="1095703">
                  <a:extLst>
                    <a:ext uri="{9D8B030D-6E8A-4147-A177-3AD203B41FA5}">
                      <a16:colId xmlns:a16="http://schemas.microsoft.com/office/drawing/2014/main" val="287699426"/>
                    </a:ext>
                  </a:extLst>
                </a:gridCol>
                <a:gridCol w="1095703">
                  <a:extLst>
                    <a:ext uri="{9D8B030D-6E8A-4147-A177-3AD203B41FA5}">
                      <a16:colId xmlns:a16="http://schemas.microsoft.com/office/drawing/2014/main" val="1537639680"/>
                    </a:ext>
                  </a:extLst>
                </a:gridCol>
              </a:tblGrid>
              <a:tr h="370840">
                <a:tc>
                  <a:txBody>
                    <a:bodyPr/>
                    <a:lstStyle/>
                    <a:p>
                      <a:r>
                        <a:rPr lang="zh-TW" altLang="en-US" dirty="0"/>
                        <a:t>進位</a:t>
                      </a:r>
                      <a:r>
                        <a:rPr lang="en-US" altLang="zh-TW" dirty="0"/>
                        <a:t>(t)</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3820503877"/>
                  </a:ext>
                </a:extLst>
              </a:tr>
              <a:tr h="370840">
                <a:tc>
                  <a:txBody>
                    <a:bodyPr/>
                    <a:lstStyle/>
                    <a:p>
                      <a:r>
                        <a:rPr lang="zh-TW" altLang="en-US" dirty="0"/>
                        <a:t>正整數</a:t>
                      </a:r>
                      <a:r>
                        <a:rPr lang="en-US" altLang="zh-TW" dirty="0"/>
                        <a:t>1(a)</a:t>
                      </a:r>
                      <a:endParaRPr lang="zh-TW" altLang="en-US" dirty="0"/>
                    </a:p>
                  </a:txBody>
                  <a:tcPr/>
                </a:tc>
                <a:tc>
                  <a:txBody>
                    <a:bodyPr/>
                    <a:lstStyle/>
                    <a:p>
                      <a:endParaRPr lang="zh-TW" altLang="en-US"/>
                    </a:p>
                  </a:txBody>
                  <a:tcPr/>
                </a:tc>
                <a:tc>
                  <a:txBody>
                    <a:bodyPr/>
                    <a:lstStyle/>
                    <a:p>
                      <a:r>
                        <a:rPr lang="en-US" altLang="zh-TW" dirty="0"/>
                        <a:t>1</a:t>
                      </a:r>
                      <a:endParaRPr lang="zh-TW" altLang="en-US" dirty="0"/>
                    </a:p>
                  </a:txBody>
                  <a:tcPr/>
                </a:tc>
                <a:tc>
                  <a:txBody>
                    <a:bodyPr/>
                    <a:lstStyle/>
                    <a:p>
                      <a:r>
                        <a:rPr lang="en-US" altLang="zh-TW" dirty="0"/>
                        <a:t>2</a:t>
                      </a:r>
                      <a:endParaRPr lang="zh-TW" altLang="en-US" dirty="0"/>
                    </a:p>
                  </a:txBody>
                  <a:tcPr/>
                </a:tc>
                <a:tc>
                  <a:txBody>
                    <a:bodyPr/>
                    <a:lstStyle/>
                    <a:p>
                      <a:r>
                        <a:rPr lang="en-US" altLang="zh-TW" dirty="0"/>
                        <a:t>3</a:t>
                      </a:r>
                      <a:endParaRPr lang="zh-TW" altLang="en-US" dirty="0"/>
                    </a:p>
                  </a:txBody>
                  <a:tcPr/>
                </a:tc>
                <a:extLst>
                  <a:ext uri="{0D108BD9-81ED-4DB2-BD59-A6C34878D82A}">
                    <a16:rowId xmlns:a16="http://schemas.microsoft.com/office/drawing/2014/main" val="829712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正整數</a:t>
                      </a:r>
                      <a:r>
                        <a:rPr lang="en-US" altLang="zh-TW" dirty="0"/>
                        <a:t>2(b)</a:t>
                      </a:r>
                      <a:endParaRPr lang="zh-TW" altLang="en-US" dirty="0"/>
                    </a:p>
                  </a:txBody>
                  <a:tcPr/>
                </a:tc>
                <a:tc>
                  <a:txBody>
                    <a:bodyPr/>
                    <a:lstStyle/>
                    <a:p>
                      <a:endParaRPr lang="zh-TW" altLang="en-US"/>
                    </a:p>
                  </a:txBody>
                  <a:tcPr/>
                </a:tc>
                <a:tc>
                  <a:txBody>
                    <a:bodyPr/>
                    <a:lstStyle/>
                    <a:p>
                      <a:r>
                        <a:rPr lang="en-US" altLang="zh-TW" dirty="0"/>
                        <a:t>4</a:t>
                      </a:r>
                      <a:endParaRPr lang="zh-TW" altLang="en-US" dirty="0"/>
                    </a:p>
                  </a:txBody>
                  <a:tcPr/>
                </a:tc>
                <a:tc>
                  <a:txBody>
                    <a:bodyPr/>
                    <a:lstStyle/>
                    <a:p>
                      <a:r>
                        <a:rPr lang="en-US" altLang="zh-TW" dirty="0"/>
                        <a:t>5</a:t>
                      </a:r>
                      <a:endParaRPr lang="zh-TW" altLang="en-US" dirty="0"/>
                    </a:p>
                  </a:txBody>
                  <a:tcPr/>
                </a:tc>
                <a:tc>
                  <a:txBody>
                    <a:bodyPr/>
                    <a:lstStyle/>
                    <a:p>
                      <a:r>
                        <a:rPr lang="en-US" altLang="zh-TW" dirty="0"/>
                        <a:t>6</a:t>
                      </a:r>
                      <a:endParaRPr lang="zh-TW" altLang="en-US" dirty="0"/>
                    </a:p>
                  </a:txBody>
                  <a:tcPr/>
                </a:tc>
                <a:extLst>
                  <a:ext uri="{0D108BD9-81ED-4DB2-BD59-A6C34878D82A}">
                    <a16:rowId xmlns:a16="http://schemas.microsoft.com/office/drawing/2014/main" val="3204414598"/>
                  </a:ext>
                </a:extLst>
              </a:tr>
              <a:tr h="370840">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2733818003"/>
                  </a:ext>
                </a:extLst>
              </a:tr>
            </a:tbl>
          </a:graphicData>
        </a:graphic>
      </p:graphicFrame>
      <p:sp>
        <p:nvSpPr>
          <p:cNvPr id="4" name="內容版面配置區 2">
            <a:extLst>
              <a:ext uri="{FF2B5EF4-FFF2-40B4-BE49-F238E27FC236}">
                <a16:creationId xmlns:a16="http://schemas.microsoft.com/office/drawing/2014/main" id="{082A3B8F-B40A-5A6B-5A16-A35B8BFE1D9D}"/>
              </a:ext>
            </a:extLst>
          </p:cNvPr>
          <p:cNvSpPr txBox="1">
            <a:spLocks/>
          </p:cNvSpPr>
          <p:nvPr/>
        </p:nvSpPr>
        <p:spPr>
          <a:xfrm>
            <a:off x="554421" y="1979611"/>
            <a:ext cx="15476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TW" altLang="en-US" dirty="0">
                <a:latin typeface="+mn-ea"/>
              </a:rPr>
              <a:t>輸入：</a:t>
            </a:r>
            <a:endParaRPr kumimoji="1" lang="en-US" altLang="zh-TW" dirty="0">
              <a:latin typeface="+mn-ea"/>
            </a:endParaRPr>
          </a:p>
          <a:p>
            <a:pPr marL="0" indent="0">
              <a:buFont typeface="Arial" panose="020B0604020202020204" pitchFamily="34" charset="0"/>
              <a:buNone/>
            </a:pPr>
            <a:r>
              <a:rPr lang="en-US" altLang="zh-TW" dirty="0"/>
              <a:t>123 456 </a:t>
            </a:r>
          </a:p>
          <a:p>
            <a:pPr marL="0" indent="0">
              <a:buFont typeface="Arial" panose="020B0604020202020204" pitchFamily="34" charset="0"/>
              <a:buNone/>
            </a:pPr>
            <a:endParaRPr lang="en-US" altLang="zh-TW" dirty="0"/>
          </a:p>
        </p:txBody>
      </p:sp>
      <p:sp>
        <p:nvSpPr>
          <p:cNvPr id="5" name="文字方塊 4">
            <a:extLst>
              <a:ext uri="{FF2B5EF4-FFF2-40B4-BE49-F238E27FC236}">
                <a16:creationId xmlns:a16="http://schemas.microsoft.com/office/drawing/2014/main" id="{734934E8-E88B-06DB-DF6E-81CD3B8C3517}"/>
              </a:ext>
            </a:extLst>
          </p:cNvPr>
          <p:cNvSpPr txBox="1"/>
          <p:nvPr/>
        </p:nvSpPr>
        <p:spPr>
          <a:xfrm>
            <a:off x="2102069" y="1979611"/>
            <a:ext cx="3457903" cy="1384995"/>
          </a:xfrm>
          <a:prstGeom prst="rect">
            <a:avLst/>
          </a:prstGeom>
          <a:noFill/>
        </p:spPr>
        <p:txBody>
          <a:bodyPr wrap="square" rtlCol="0">
            <a:spAutoFit/>
          </a:bodyPr>
          <a:lstStyle/>
          <a:p>
            <a:r>
              <a:rPr kumimoji="1" lang="zh-TW" altLang="en-US" sz="2800" dirty="0">
                <a:latin typeface="+mn-ea"/>
              </a:rPr>
              <a:t>輸出：</a:t>
            </a:r>
            <a:endParaRPr kumimoji="1" lang="en-US" altLang="zh-TW" sz="2800" dirty="0">
              <a:latin typeface="+mn-ea"/>
            </a:endParaRPr>
          </a:p>
          <a:p>
            <a:r>
              <a:rPr lang="en-US" altLang="zh-TW" sz="2800" dirty="0"/>
              <a:t>No carry operation. </a:t>
            </a:r>
          </a:p>
          <a:p>
            <a:endParaRPr lang="en-US" altLang="zh-TW" sz="2800" dirty="0"/>
          </a:p>
        </p:txBody>
      </p:sp>
      <p:graphicFrame>
        <p:nvGraphicFramePr>
          <p:cNvPr id="8" name="表格 8">
            <a:extLst>
              <a:ext uri="{FF2B5EF4-FFF2-40B4-BE49-F238E27FC236}">
                <a16:creationId xmlns:a16="http://schemas.microsoft.com/office/drawing/2014/main" id="{290FCCBE-9C4D-5328-6518-77CD852B8FCD}"/>
              </a:ext>
            </a:extLst>
          </p:cNvPr>
          <p:cNvGraphicFramePr>
            <a:graphicFrameLocks noGrp="1"/>
          </p:cNvGraphicFramePr>
          <p:nvPr>
            <p:extLst>
              <p:ext uri="{D42A27DB-BD31-4B8C-83A1-F6EECF244321}">
                <p14:modId xmlns:p14="http://schemas.microsoft.com/office/powerpoint/2010/main" val="3364119020"/>
              </p:ext>
            </p:extLst>
          </p:nvPr>
        </p:nvGraphicFramePr>
        <p:xfrm>
          <a:off x="554420" y="3784440"/>
          <a:ext cx="2977056" cy="370840"/>
        </p:xfrm>
        <a:graphic>
          <a:graphicData uri="http://schemas.openxmlformats.org/drawingml/2006/table">
            <a:tbl>
              <a:tblPr firstRow="1" bandRow="1">
                <a:tableStyleId>{5C22544A-7EE6-4342-B048-85BDC9FD1C3A}</a:tableStyleId>
              </a:tblPr>
              <a:tblGrid>
                <a:gridCol w="2052146">
                  <a:extLst>
                    <a:ext uri="{9D8B030D-6E8A-4147-A177-3AD203B41FA5}">
                      <a16:colId xmlns:a16="http://schemas.microsoft.com/office/drawing/2014/main" val="1935082806"/>
                    </a:ext>
                  </a:extLst>
                </a:gridCol>
                <a:gridCol w="924910">
                  <a:extLst>
                    <a:ext uri="{9D8B030D-6E8A-4147-A177-3AD203B41FA5}">
                      <a16:colId xmlns:a16="http://schemas.microsoft.com/office/drawing/2014/main" val="3505002328"/>
                    </a:ext>
                  </a:extLst>
                </a:gridCol>
              </a:tblGrid>
              <a:tr h="370840">
                <a:tc>
                  <a:txBody>
                    <a:bodyPr/>
                    <a:lstStyle/>
                    <a:p>
                      <a:r>
                        <a:rPr lang="zh-TW" altLang="en-US" dirty="0"/>
                        <a:t>總進位次數</a:t>
                      </a:r>
                      <a:r>
                        <a:rPr lang="en-US" altLang="zh-TW" dirty="0"/>
                        <a:t>(</a:t>
                      </a:r>
                      <a:r>
                        <a:rPr lang="en-US" altLang="zh-TW" dirty="0" err="1"/>
                        <a:t>ans</a:t>
                      </a:r>
                      <a:r>
                        <a:rPr lang="en-US" altLang="zh-TW" dirty="0"/>
                        <a:t>)</a:t>
                      </a:r>
                      <a:endParaRPr lang="zh-TW" altLang="en-US" dirty="0"/>
                    </a:p>
                  </a:txBody>
                  <a:tcPr/>
                </a:tc>
                <a:tc>
                  <a:txBody>
                    <a:bodyPr/>
                    <a:lstStyle/>
                    <a:p>
                      <a:endParaRPr lang="zh-TW" altLang="en-US" dirty="0"/>
                    </a:p>
                  </a:txBody>
                  <a:tcPr/>
                </a:tc>
                <a:extLst>
                  <a:ext uri="{0D108BD9-81ED-4DB2-BD59-A6C34878D82A}">
                    <a16:rowId xmlns:a16="http://schemas.microsoft.com/office/drawing/2014/main" val="1382618940"/>
                  </a:ext>
                </a:extLst>
              </a:tr>
            </a:tbl>
          </a:graphicData>
        </a:graphic>
      </p:graphicFrame>
    </p:spTree>
    <p:extLst>
      <p:ext uri="{BB962C8B-B14F-4D97-AF65-F5344CB8AC3E}">
        <p14:creationId xmlns:p14="http://schemas.microsoft.com/office/powerpoint/2010/main" val="77489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E65E5A-5CD6-C66E-3604-DDB0B52212A8}"/>
              </a:ext>
            </a:extLst>
          </p:cNvPr>
          <p:cNvSpPr>
            <a:spLocks noGrp="1"/>
          </p:cNvSpPr>
          <p:nvPr>
            <p:ph type="title"/>
          </p:nvPr>
        </p:nvSpPr>
        <p:spPr/>
        <p:txBody>
          <a:bodyPr/>
          <a:lstStyle/>
          <a:p>
            <a:pPr algn="ctr"/>
            <a:r>
              <a:rPr kumimoji="1" lang="zh-TW" altLang="en-US" dirty="0"/>
              <a:t>第二筆測資</a:t>
            </a:r>
          </a:p>
        </p:txBody>
      </p:sp>
      <p:graphicFrame>
        <p:nvGraphicFramePr>
          <p:cNvPr id="6" name="表格 6">
            <a:extLst>
              <a:ext uri="{FF2B5EF4-FFF2-40B4-BE49-F238E27FC236}">
                <a16:creationId xmlns:a16="http://schemas.microsoft.com/office/drawing/2014/main" id="{2FC6874D-F7D3-D5DF-1799-3648486A2BE2}"/>
              </a:ext>
            </a:extLst>
          </p:cNvPr>
          <p:cNvGraphicFramePr>
            <a:graphicFrameLocks noGrp="1"/>
          </p:cNvGraphicFramePr>
          <p:nvPr>
            <p:ph idx="1"/>
            <p:extLst>
              <p:ext uri="{D42A27DB-BD31-4B8C-83A1-F6EECF244321}">
                <p14:modId xmlns:p14="http://schemas.microsoft.com/office/powerpoint/2010/main" val="315338142"/>
              </p:ext>
            </p:extLst>
          </p:nvPr>
        </p:nvGraphicFramePr>
        <p:xfrm>
          <a:off x="5202621" y="3653529"/>
          <a:ext cx="5478516" cy="1483360"/>
        </p:xfrm>
        <a:graphic>
          <a:graphicData uri="http://schemas.openxmlformats.org/drawingml/2006/table">
            <a:tbl>
              <a:tblPr firstRow="1" bandRow="1">
                <a:tableStyleId>{5C22544A-7EE6-4342-B048-85BDC9FD1C3A}</a:tableStyleId>
              </a:tblPr>
              <a:tblGrid>
                <a:gridCol w="1196490">
                  <a:extLst>
                    <a:ext uri="{9D8B030D-6E8A-4147-A177-3AD203B41FA5}">
                      <a16:colId xmlns:a16="http://schemas.microsoft.com/office/drawing/2014/main" val="4163238717"/>
                    </a:ext>
                  </a:extLst>
                </a:gridCol>
                <a:gridCol w="994917">
                  <a:extLst>
                    <a:ext uri="{9D8B030D-6E8A-4147-A177-3AD203B41FA5}">
                      <a16:colId xmlns:a16="http://schemas.microsoft.com/office/drawing/2014/main" val="2248011713"/>
                    </a:ext>
                  </a:extLst>
                </a:gridCol>
                <a:gridCol w="1095703">
                  <a:extLst>
                    <a:ext uri="{9D8B030D-6E8A-4147-A177-3AD203B41FA5}">
                      <a16:colId xmlns:a16="http://schemas.microsoft.com/office/drawing/2014/main" val="4250339313"/>
                    </a:ext>
                  </a:extLst>
                </a:gridCol>
                <a:gridCol w="1095703">
                  <a:extLst>
                    <a:ext uri="{9D8B030D-6E8A-4147-A177-3AD203B41FA5}">
                      <a16:colId xmlns:a16="http://schemas.microsoft.com/office/drawing/2014/main" val="287699426"/>
                    </a:ext>
                  </a:extLst>
                </a:gridCol>
                <a:gridCol w="1095703">
                  <a:extLst>
                    <a:ext uri="{9D8B030D-6E8A-4147-A177-3AD203B41FA5}">
                      <a16:colId xmlns:a16="http://schemas.microsoft.com/office/drawing/2014/main" val="1537639680"/>
                    </a:ext>
                  </a:extLst>
                </a:gridCol>
              </a:tblGrid>
              <a:tr h="370840">
                <a:tc>
                  <a:txBody>
                    <a:bodyPr/>
                    <a:lstStyle/>
                    <a:p>
                      <a:r>
                        <a:rPr lang="zh-TW" altLang="en-US" dirty="0"/>
                        <a:t>進位</a:t>
                      </a:r>
                      <a:r>
                        <a:rPr lang="en-US" altLang="zh-TW" dirty="0"/>
                        <a:t>(t)</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3820503877"/>
                  </a:ext>
                </a:extLst>
              </a:tr>
              <a:tr h="370840">
                <a:tc>
                  <a:txBody>
                    <a:bodyPr/>
                    <a:lstStyle/>
                    <a:p>
                      <a:r>
                        <a:rPr lang="zh-TW" altLang="en-US" dirty="0"/>
                        <a:t>正整數</a:t>
                      </a:r>
                      <a:r>
                        <a:rPr lang="en-US" altLang="zh-TW" dirty="0"/>
                        <a:t>1(a)</a:t>
                      </a:r>
                      <a:endParaRPr lang="zh-TW" altLang="en-US" dirty="0"/>
                    </a:p>
                  </a:txBody>
                  <a:tcPr/>
                </a:tc>
                <a:tc>
                  <a:txBody>
                    <a:bodyPr/>
                    <a:lstStyle/>
                    <a:p>
                      <a:endParaRPr lang="zh-TW" altLang="en-US"/>
                    </a:p>
                  </a:txBody>
                  <a:tcPr/>
                </a:tc>
                <a:tc>
                  <a:txBody>
                    <a:bodyPr/>
                    <a:lstStyle/>
                    <a:p>
                      <a:r>
                        <a:rPr lang="en-US" altLang="zh-TW" dirty="0"/>
                        <a:t>5</a:t>
                      </a:r>
                      <a:endParaRPr lang="zh-TW" altLang="en-US" dirty="0"/>
                    </a:p>
                  </a:txBody>
                  <a:tcPr/>
                </a:tc>
                <a:tc>
                  <a:txBody>
                    <a:bodyPr/>
                    <a:lstStyle/>
                    <a:p>
                      <a:r>
                        <a:rPr lang="en-US" altLang="zh-TW" dirty="0"/>
                        <a:t>5</a:t>
                      </a:r>
                      <a:endParaRPr lang="zh-TW" altLang="en-US" dirty="0"/>
                    </a:p>
                  </a:txBody>
                  <a:tcPr/>
                </a:tc>
                <a:tc>
                  <a:txBody>
                    <a:bodyPr/>
                    <a:lstStyle/>
                    <a:p>
                      <a:r>
                        <a:rPr lang="en-US" altLang="zh-TW" dirty="0"/>
                        <a:t>5</a:t>
                      </a:r>
                      <a:endParaRPr lang="zh-TW" altLang="en-US" dirty="0"/>
                    </a:p>
                  </a:txBody>
                  <a:tcPr/>
                </a:tc>
                <a:extLst>
                  <a:ext uri="{0D108BD9-81ED-4DB2-BD59-A6C34878D82A}">
                    <a16:rowId xmlns:a16="http://schemas.microsoft.com/office/drawing/2014/main" val="829712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正整數</a:t>
                      </a:r>
                      <a:r>
                        <a:rPr lang="en-US" altLang="zh-TW" dirty="0"/>
                        <a:t>2(b)</a:t>
                      </a:r>
                      <a:endParaRPr lang="zh-TW" altLang="en-US" dirty="0"/>
                    </a:p>
                  </a:txBody>
                  <a:tcPr/>
                </a:tc>
                <a:tc>
                  <a:txBody>
                    <a:bodyPr/>
                    <a:lstStyle/>
                    <a:p>
                      <a:endParaRPr lang="zh-TW" altLang="en-US"/>
                    </a:p>
                  </a:txBody>
                  <a:tcPr/>
                </a:tc>
                <a:tc>
                  <a:txBody>
                    <a:bodyPr/>
                    <a:lstStyle/>
                    <a:p>
                      <a:r>
                        <a:rPr lang="en-US" altLang="zh-TW" dirty="0"/>
                        <a:t>5</a:t>
                      </a:r>
                      <a:endParaRPr lang="zh-TW" altLang="en-US" dirty="0"/>
                    </a:p>
                  </a:txBody>
                  <a:tcPr/>
                </a:tc>
                <a:tc>
                  <a:txBody>
                    <a:bodyPr/>
                    <a:lstStyle/>
                    <a:p>
                      <a:r>
                        <a:rPr lang="en-US" altLang="zh-TW" dirty="0"/>
                        <a:t>5</a:t>
                      </a:r>
                      <a:endParaRPr lang="zh-TW" altLang="en-US" dirty="0"/>
                    </a:p>
                  </a:txBody>
                  <a:tcPr/>
                </a:tc>
                <a:tc>
                  <a:txBody>
                    <a:bodyPr/>
                    <a:lstStyle/>
                    <a:p>
                      <a:r>
                        <a:rPr lang="en-US" altLang="zh-TW" dirty="0"/>
                        <a:t>5</a:t>
                      </a:r>
                      <a:endParaRPr lang="zh-TW" altLang="en-US" dirty="0"/>
                    </a:p>
                  </a:txBody>
                  <a:tcPr/>
                </a:tc>
                <a:extLst>
                  <a:ext uri="{0D108BD9-81ED-4DB2-BD59-A6C34878D82A}">
                    <a16:rowId xmlns:a16="http://schemas.microsoft.com/office/drawing/2014/main" val="3204414598"/>
                  </a:ext>
                </a:extLst>
              </a:tr>
              <a:tr h="370840">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2733818003"/>
                  </a:ext>
                </a:extLst>
              </a:tr>
            </a:tbl>
          </a:graphicData>
        </a:graphic>
      </p:graphicFrame>
      <p:sp>
        <p:nvSpPr>
          <p:cNvPr id="4" name="內容版面配置區 2">
            <a:extLst>
              <a:ext uri="{FF2B5EF4-FFF2-40B4-BE49-F238E27FC236}">
                <a16:creationId xmlns:a16="http://schemas.microsoft.com/office/drawing/2014/main" id="{082A3B8F-B40A-5A6B-5A16-A35B8BFE1D9D}"/>
              </a:ext>
            </a:extLst>
          </p:cNvPr>
          <p:cNvSpPr txBox="1">
            <a:spLocks/>
          </p:cNvSpPr>
          <p:nvPr/>
        </p:nvSpPr>
        <p:spPr>
          <a:xfrm>
            <a:off x="554421" y="1979611"/>
            <a:ext cx="15476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TW" altLang="en-US" dirty="0">
                <a:latin typeface="+mn-ea"/>
              </a:rPr>
              <a:t>輸入：</a:t>
            </a:r>
            <a:endParaRPr kumimoji="1" lang="en-US" altLang="zh-TW" dirty="0">
              <a:latin typeface="+mn-ea"/>
            </a:endParaRPr>
          </a:p>
          <a:p>
            <a:pPr marL="0" indent="0">
              <a:buFont typeface="Arial" panose="020B0604020202020204" pitchFamily="34" charset="0"/>
              <a:buNone/>
            </a:pPr>
            <a:r>
              <a:rPr lang="en-US" altLang="zh-TW" dirty="0"/>
              <a:t>555 555 </a:t>
            </a:r>
          </a:p>
          <a:p>
            <a:pPr marL="0" indent="0">
              <a:buFont typeface="Arial" panose="020B0604020202020204" pitchFamily="34" charset="0"/>
              <a:buNone/>
            </a:pPr>
            <a:endParaRPr lang="en-US" altLang="zh-TW" dirty="0"/>
          </a:p>
        </p:txBody>
      </p:sp>
      <p:sp>
        <p:nvSpPr>
          <p:cNvPr id="5" name="文字方塊 4">
            <a:extLst>
              <a:ext uri="{FF2B5EF4-FFF2-40B4-BE49-F238E27FC236}">
                <a16:creationId xmlns:a16="http://schemas.microsoft.com/office/drawing/2014/main" id="{734934E8-E88B-06DB-DF6E-81CD3B8C3517}"/>
              </a:ext>
            </a:extLst>
          </p:cNvPr>
          <p:cNvSpPr txBox="1"/>
          <p:nvPr/>
        </p:nvSpPr>
        <p:spPr>
          <a:xfrm>
            <a:off x="2102069" y="1979611"/>
            <a:ext cx="3457903" cy="1384995"/>
          </a:xfrm>
          <a:prstGeom prst="rect">
            <a:avLst/>
          </a:prstGeom>
          <a:noFill/>
        </p:spPr>
        <p:txBody>
          <a:bodyPr wrap="square" rtlCol="0">
            <a:spAutoFit/>
          </a:bodyPr>
          <a:lstStyle/>
          <a:p>
            <a:r>
              <a:rPr kumimoji="1" lang="zh-TW" altLang="en-US" sz="2800" dirty="0">
                <a:latin typeface="+mn-ea"/>
              </a:rPr>
              <a:t>輸出：</a:t>
            </a:r>
            <a:endParaRPr kumimoji="1" lang="en-US" altLang="zh-TW" sz="2800" dirty="0">
              <a:latin typeface="+mn-ea"/>
            </a:endParaRPr>
          </a:p>
          <a:p>
            <a:r>
              <a:rPr lang="en-US" altLang="zh-TW" sz="2800" dirty="0"/>
              <a:t>3 carry operation</a:t>
            </a:r>
            <a:r>
              <a:rPr lang="en-US" altLang="zh-TW" sz="2800" dirty="0">
                <a:solidFill>
                  <a:srgbClr val="FF0000"/>
                </a:solidFill>
              </a:rPr>
              <a:t>s</a:t>
            </a:r>
            <a:r>
              <a:rPr lang="en-US" altLang="zh-TW" sz="2800" dirty="0"/>
              <a:t>. </a:t>
            </a:r>
          </a:p>
          <a:p>
            <a:endParaRPr lang="en-US" altLang="zh-TW" sz="2800" dirty="0"/>
          </a:p>
        </p:txBody>
      </p:sp>
      <p:graphicFrame>
        <p:nvGraphicFramePr>
          <p:cNvPr id="8" name="表格 8">
            <a:extLst>
              <a:ext uri="{FF2B5EF4-FFF2-40B4-BE49-F238E27FC236}">
                <a16:creationId xmlns:a16="http://schemas.microsoft.com/office/drawing/2014/main" id="{290FCCBE-9C4D-5328-6518-77CD852B8FCD}"/>
              </a:ext>
            </a:extLst>
          </p:cNvPr>
          <p:cNvGraphicFramePr>
            <a:graphicFrameLocks noGrp="1"/>
          </p:cNvGraphicFramePr>
          <p:nvPr/>
        </p:nvGraphicFramePr>
        <p:xfrm>
          <a:off x="554420" y="3784440"/>
          <a:ext cx="2977056" cy="370840"/>
        </p:xfrm>
        <a:graphic>
          <a:graphicData uri="http://schemas.openxmlformats.org/drawingml/2006/table">
            <a:tbl>
              <a:tblPr firstRow="1" bandRow="1">
                <a:tableStyleId>{5C22544A-7EE6-4342-B048-85BDC9FD1C3A}</a:tableStyleId>
              </a:tblPr>
              <a:tblGrid>
                <a:gridCol w="2052146">
                  <a:extLst>
                    <a:ext uri="{9D8B030D-6E8A-4147-A177-3AD203B41FA5}">
                      <a16:colId xmlns:a16="http://schemas.microsoft.com/office/drawing/2014/main" val="1935082806"/>
                    </a:ext>
                  </a:extLst>
                </a:gridCol>
                <a:gridCol w="924910">
                  <a:extLst>
                    <a:ext uri="{9D8B030D-6E8A-4147-A177-3AD203B41FA5}">
                      <a16:colId xmlns:a16="http://schemas.microsoft.com/office/drawing/2014/main" val="3505002328"/>
                    </a:ext>
                  </a:extLst>
                </a:gridCol>
              </a:tblGrid>
              <a:tr h="370840">
                <a:tc>
                  <a:txBody>
                    <a:bodyPr/>
                    <a:lstStyle/>
                    <a:p>
                      <a:r>
                        <a:rPr lang="zh-TW" altLang="en-US" dirty="0"/>
                        <a:t>總進位次數</a:t>
                      </a:r>
                      <a:r>
                        <a:rPr lang="en-US" altLang="zh-TW" dirty="0"/>
                        <a:t>(</a:t>
                      </a:r>
                      <a:r>
                        <a:rPr lang="en-US" altLang="zh-TW" dirty="0" err="1"/>
                        <a:t>ans</a:t>
                      </a:r>
                      <a:r>
                        <a:rPr lang="en-US" altLang="zh-TW" dirty="0"/>
                        <a:t>)</a:t>
                      </a:r>
                      <a:endParaRPr lang="zh-TW" altLang="en-US" dirty="0"/>
                    </a:p>
                  </a:txBody>
                  <a:tcPr/>
                </a:tc>
                <a:tc>
                  <a:txBody>
                    <a:bodyPr/>
                    <a:lstStyle/>
                    <a:p>
                      <a:endParaRPr lang="zh-TW" altLang="en-US" dirty="0"/>
                    </a:p>
                  </a:txBody>
                  <a:tcPr/>
                </a:tc>
                <a:extLst>
                  <a:ext uri="{0D108BD9-81ED-4DB2-BD59-A6C34878D82A}">
                    <a16:rowId xmlns:a16="http://schemas.microsoft.com/office/drawing/2014/main" val="1382618940"/>
                  </a:ext>
                </a:extLst>
              </a:tr>
            </a:tbl>
          </a:graphicData>
        </a:graphic>
      </p:graphicFrame>
    </p:spTree>
    <p:extLst>
      <p:ext uri="{BB962C8B-B14F-4D97-AF65-F5344CB8AC3E}">
        <p14:creationId xmlns:p14="http://schemas.microsoft.com/office/powerpoint/2010/main" val="168060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E65E5A-5CD6-C66E-3604-DDB0B52212A8}"/>
              </a:ext>
            </a:extLst>
          </p:cNvPr>
          <p:cNvSpPr>
            <a:spLocks noGrp="1"/>
          </p:cNvSpPr>
          <p:nvPr>
            <p:ph type="title"/>
          </p:nvPr>
        </p:nvSpPr>
        <p:spPr/>
        <p:txBody>
          <a:bodyPr/>
          <a:lstStyle/>
          <a:p>
            <a:pPr algn="ctr"/>
            <a:r>
              <a:rPr kumimoji="1" lang="zh-TW" altLang="en-US" dirty="0"/>
              <a:t>第二筆測資</a:t>
            </a:r>
          </a:p>
        </p:txBody>
      </p:sp>
      <p:graphicFrame>
        <p:nvGraphicFramePr>
          <p:cNvPr id="6" name="表格 6">
            <a:extLst>
              <a:ext uri="{FF2B5EF4-FFF2-40B4-BE49-F238E27FC236}">
                <a16:creationId xmlns:a16="http://schemas.microsoft.com/office/drawing/2014/main" id="{2FC6874D-F7D3-D5DF-1799-3648486A2BE2}"/>
              </a:ext>
            </a:extLst>
          </p:cNvPr>
          <p:cNvGraphicFramePr>
            <a:graphicFrameLocks noGrp="1"/>
          </p:cNvGraphicFramePr>
          <p:nvPr>
            <p:ph idx="1"/>
            <p:extLst>
              <p:ext uri="{D42A27DB-BD31-4B8C-83A1-F6EECF244321}">
                <p14:modId xmlns:p14="http://schemas.microsoft.com/office/powerpoint/2010/main" val="54624149"/>
              </p:ext>
            </p:extLst>
          </p:nvPr>
        </p:nvGraphicFramePr>
        <p:xfrm>
          <a:off x="5202621" y="3653529"/>
          <a:ext cx="5478516" cy="1483360"/>
        </p:xfrm>
        <a:graphic>
          <a:graphicData uri="http://schemas.openxmlformats.org/drawingml/2006/table">
            <a:tbl>
              <a:tblPr firstRow="1" bandRow="1">
                <a:tableStyleId>{5C22544A-7EE6-4342-B048-85BDC9FD1C3A}</a:tableStyleId>
              </a:tblPr>
              <a:tblGrid>
                <a:gridCol w="1196490">
                  <a:extLst>
                    <a:ext uri="{9D8B030D-6E8A-4147-A177-3AD203B41FA5}">
                      <a16:colId xmlns:a16="http://schemas.microsoft.com/office/drawing/2014/main" val="4163238717"/>
                    </a:ext>
                  </a:extLst>
                </a:gridCol>
                <a:gridCol w="994917">
                  <a:extLst>
                    <a:ext uri="{9D8B030D-6E8A-4147-A177-3AD203B41FA5}">
                      <a16:colId xmlns:a16="http://schemas.microsoft.com/office/drawing/2014/main" val="2248011713"/>
                    </a:ext>
                  </a:extLst>
                </a:gridCol>
                <a:gridCol w="1095703">
                  <a:extLst>
                    <a:ext uri="{9D8B030D-6E8A-4147-A177-3AD203B41FA5}">
                      <a16:colId xmlns:a16="http://schemas.microsoft.com/office/drawing/2014/main" val="4250339313"/>
                    </a:ext>
                  </a:extLst>
                </a:gridCol>
                <a:gridCol w="1095703">
                  <a:extLst>
                    <a:ext uri="{9D8B030D-6E8A-4147-A177-3AD203B41FA5}">
                      <a16:colId xmlns:a16="http://schemas.microsoft.com/office/drawing/2014/main" val="287699426"/>
                    </a:ext>
                  </a:extLst>
                </a:gridCol>
                <a:gridCol w="1095703">
                  <a:extLst>
                    <a:ext uri="{9D8B030D-6E8A-4147-A177-3AD203B41FA5}">
                      <a16:colId xmlns:a16="http://schemas.microsoft.com/office/drawing/2014/main" val="1537639680"/>
                    </a:ext>
                  </a:extLst>
                </a:gridCol>
              </a:tblGrid>
              <a:tr h="370840">
                <a:tc>
                  <a:txBody>
                    <a:bodyPr/>
                    <a:lstStyle/>
                    <a:p>
                      <a:r>
                        <a:rPr lang="zh-TW" altLang="en-US" dirty="0"/>
                        <a:t>進位</a:t>
                      </a:r>
                      <a:r>
                        <a:rPr lang="en-US" altLang="zh-TW" dirty="0"/>
                        <a:t>(t)</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3820503877"/>
                  </a:ext>
                </a:extLst>
              </a:tr>
              <a:tr h="370840">
                <a:tc>
                  <a:txBody>
                    <a:bodyPr/>
                    <a:lstStyle/>
                    <a:p>
                      <a:r>
                        <a:rPr lang="zh-TW" altLang="en-US" dirty="0"/>
                        <a:t>正整數</a:t>
                      </a:r>
                      <a:r>
                        <a:rPr lang="en-US" altLang="zh-TW" dirty="0"/>
                        <a:t>1(a)</a:t>
                      </a:r>
                      <a:endParaRPr lang="zh-TW" altLang="en-US" dirty="0"/>
                    </a:p>
                  </a:txBody>
                  <a:tcPr/>
                </a:tc>
                <a:tc>
                  <a:txBody>
                    <a:bodyPr/>
                    <a:lstStyle/>
                    <a:p>
                      <a:endParaRPr lang="zh-TW" altLang="en-US"/>
                    </a:p>
                  </a:txBody>
                  <a:tcPr/>
                </a:tc>
                <a:tc>
                  <a:txBody>
                    <a:bodyPr/>
                    <a:lstStyle/>
                    <a:p>
                      <a:r>
                        <a:rPr lang="en-US" altLang="zh-TW" dirty="0"/>
                        <a:t>1</a:t>
                      </a:r>
                      <a:endParaRPr lang="zh-TW" altLang="en-US" dirty="0"/>
                    </a:p>
                  </a:txBody>
                  <a:tcPr/>
                </a:tc>
                <a:tc>
                  <a:txBody>
                    <a:bodyPr/>
                    <a:lstStyle/>
                    <a:p>
                      <a:r>
                        <a:rPr lang="en-US" altLang="zh-TW" dirty="0"/>
                        <a:t>2</a:t>
                      </a:r>
                      <a:endParaRPr lang="zh-TW" altLang="en-US" dirty="0"/>
                    </a:p>
                  </a:txBody>
                  <a:tcPr/>
                </a:tc>
                <a:tc>
                  <a:txBody>
                    <a:bodyPr/>
                    <a:lstStyle/>
                    <a:p>
                      <a:r>
                        <a:rPr lang="en-US" altLang="zh-TW" dirty="0"/>
                        <a:t>3</a:t>
                      </a:r>
                      <a:endParaRPr lang="zh-TW" altLang="en-US" dirty="0"/>
                    </a:p>
                  </a:txBody>
                  <a:tcPr/>
                </a:tc>
                <a:extLst>
                  <a:ext uri="{0D108BD9-81ED-4DB2-BD59-A6C34878D82A}">
                    <a16:rowId xmlns:a16="http://schemas.microsoft.com/office/drawing/2014/main" val="829712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正整數</a:t>
                      </a:r>
                      <a:r>
                        <a:rPr lang="en-US" altLang="zh-TW" dirty="0"/>
                        <a:t>2(b)</a:t>
                      </a:r>
                      <a:endParaRPr lang="zh-TW" altLang="en-US" dirty="0"/>
                    </a:p>
                  </a:txBody>
                  <a:tcPr/>
                </a:tc>
                <a:tc>
                  <a:txBody>
                    <a:bodyPr/>
                    <a:lstStyle/>
                    <a:p>
                      <a:endParaRPr lang="zh-TW" altLang="en-US"/>
                    </a:p>
                  </a:txBody>
                  <a:tcPr/>
                </a:tc>
                <a:tc>
                  <a:txBody>
                    <a:bodyPr/>
                    <a:lstStyle/>
                    <a:p>
                      <a:r>
                        <a:rPr lang="en-US" altLang="zh-TW" dirty="0"/>
                        <a:t>5</a:t>
                      </a:r>
                      <a:endParaRPr lang="zh-TW" altLang="en-US" dirty="0"/>
                    </a:p>
                  </a:txBody>
                  <a:tcPr/>
                </a:tc>
                <a:tc>
                  <a:txBody>
                    <a:bodyPr/>
                    <a:lstStyle/>
                    <a:p>
                      <a:r>
                        <a:rPr lang="en-US" altLang="zh-TW" dirty="0"/>
                        <a:t>9</a:t>
                      </a:r>
                      <a:endParaRPr lang="zh-TW" altLang="en-US" dirty="0"/>
                    </a:p>
                  </a:txBody>
                  <a:tcPr/>
                </a:tc>
                <a:tc>
                  <a:txBody>
                    <a:bodyPr/>
                    <a:lstStyle/>
                    <a:p>
                      <a:r>
                        <a:rPr lang="en-US" altLang="zh-TW" dirty="0"/>
                        <a:t>4</a:t>
                      </a:r>
                      <a:endParaRPr lang="zh-TW" altLang="en-US" dirty="0"/>
                    </a:p>
                  </a:txBody>
                  <a:tcPr/>
                </a:tc>
                <a:extLst>
                  <a:ext uri="{0D108BD9-81ED-4DB2-BD59-A6C34878D82A}">
                    <a16:rowId xmlns:a16="http://schemas.microsoft.com/office/drawing/2014/main" val="3204414598"/>
                  </a:ext>
                </a:extLst>
              </a:tr>
              <a:tr h="370840">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2733818003"/>
                  </a:ext>
                </a:extLst>
              </a:tr>
            </a:tbl>
          </a:graphicData>
        </a:graphic>
      </p:graphicFrame>
      <p:sp>
        <p:nvSpPr>
          <p:cNvPr id="4" name="內容版面配置區 2">
            <a:extLst>
              <a:ext uri="{FF2B5EF4-FFF2-40B4-BE49-F238E27FC236}">
                <a16:creationId xmlns:a16="http://schemas.microsoft.com/office/drawing/2014/main" id="{082A3B8F-B40A-5A6B-5A16-A35B8BFE1D9D}"/>
              </a:ext>
            </a:extLst>
          </p:cNvPr>
          <p:cNvSpPr txBox="1">
            <a:spLocks/>
          </p:cNvSpPr>
          <p:nvPr/>
        </p:nvSpPr>
        <p:spPr>
          <a:xfrm>
            <a:off x="554421" y="1979611"/>
            <a:ext cx="15476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TW" altLang="en-US" dirty="0">
                <a:latin typeface="+mn-ea"/>
              </a:rPr>
              <a:t>輸入：</a:t>
            </a:r>
            <a:endParaRPr kumimoji="1" lang="en-US" altLang="zh-TW" dirty="0">
              <a:latin typeface="+mn-ea"/>
            </a:endParaRPr>
          </a:p>
          <a:p>
            <a:pPr marL="0" indent="0">
              <a:buFont typeface="Arial" panose="020B0604020202020204" pitchFamily="34" charset="0"/>
              <a:buNone/>
            </a:pPr>
            <a:r>
              <a:rPr lang="en-US" altLang="zh-TW" dirty="0"/>
              <a:t>123 594 </a:t>
            </a:r>
          </a:p>
          <a:p>
            <a:pPr marL="0" indent="0">
              <a:buFont typeface="Arial" panose="020B0604020202020204" pitchFamily="34" charset="0"/>
              <a:buNone/>
            </a:pPr>
            <a:endParaRPr lang="en-US" altLang="zh-TW" dirty="0"/>
          </a:p>
        </p:txBody>
      </p:sp>
      <p:sp>
        <p:nvSpPr>
          <p:cNvPr id="5" name="文字方塊 4">
            <a:extLst>
              <a:ext uri="{FF2B5EF4-FFF2-40B4-BE49-F238E27FC236}">
                <a16:creationId xmlns:a16="http://schemas.microsoft.com/office/drawing/2014/main" id="{734934E8-E88B-06DB-DF6E-81CD3B8C3517}"/>
              </a:ext>
            </a:extLst>
          </p:cNvPr>
          <p:cNvSpPr txBox="1"/>
          <p:nvPr/>
        </p:nvSpPr>
        <p:spPr>
          <a:xfrm>
            <a:off x="2102069" y="1979611"/>
            <a:ext cx="3457903" cy="1384995"/>
          </a:xfrm>
          <a:prstGeom prst="rect">
            <a:avLst/>
          </a:prstGeom>
          <a:noFill/>
        </p:spPr>
        <p:txBody>
          <a:bodyPr wrap="square" rtlCol="0">
            <a:spAutoFit/>
          </a:bodyPr>
          <a:lstStyle/>
          <a:p>
            <a:r>
              <a:rPr kumimoji="1" lang="zh-TW" altLang="en-US" sz="2800" dirty="0">
                <a:latin typeface="+mn-ea"/>
              </a:rPr>
              <a:t>輸出：</a:t>
            </a:r>
            <a:endParaRPr kumimoji="1" lang="en-US" altLang="zh-TW" sz="2800" dirty="0">
              <a:latin typeface="+mn-ea"/>
            </a:endParaRPr>
          </a:p>
          <a:p>
            <a:r>
              <a:rPr lang="en-US" altLang="zh-TW" sz="2800" dirty="0"/>
              <a:t>1 carry operation. </a:t>
            </a:r>
          </a:p>
          <a:p>
            <a:endParaRPr lang="en-US" altLang="zh-TW" sz="2800" dirty="0"/>
          </a:p>
        </p:txBody>
      </p:sp>
      <p:graphicFrame>
        <p:nvGraphicFramePr>
          <p:cNvPr id="8" name="表格 8">
            <a:extLst>
              <a:ext uri="{FF2B5EF4-FFF2-40B4-BE49-F238E27FC236}">
                <a16:creationId xmlns:a16="http://schemas.microsoft.com/office/drawing/2014/main" id="{290FCCBE-9C4D-5328-6518-77CD852B8FCD}"/>
              </a:ext>
            </a:extLst>
          </p:cNvPr>
          <p:cNvGraphicFramePr>
            <a:graphicFrameLocks noGrp="1"/>
          </p:cNvGraphicFramePr>
          <p:nvPr/>
        </p:nvGraphicFramePr>
        <p:xfrm>
          <a:off x="554420" y="3784440"/>
          <a:ext cx="2977056" cy="370840"/>
        </p:xfrm>
        <a:graphic>
          <a:graphicData uri="http://schemas.openxmlformats.org/drawingml/2006/table">
            <a:tbl>
              <a:tblPr firstRow="1" bandRow="1">
                <a:tableStyleId>{5C22544A-7EE6-4342-B048-85BDC9FD1C3A}</a:tableStyleId>
              </a:tblPr>
              <a:tblGrid>
                <a:gridCol w="2052146">
                  <a:extLst>
                    <a:ext uri="{9D8B030D-6E8A-4147-A177-3AD203B41FA5}">
                      <a16:colId xmlns:a16="http://schemas.microsoft.com/office/drawing/2014/main" val="1935082806"/>
                    </a:ext>
                  </a:extLst>
                </a:gridCol>
                <a:gridCol w="924910">
                  <a:extLst>
                    <a:ext uri="{9D8B030D-6E8A-4147-A177-3AD203B41FA5}">
                      <a16:colId xmlns:a16="http://schemas.microsoft.com/office/drawing/2014/main" val="3505002328"/>
                    </a:ext>
                  </a:extLst>
                </a:gridCol>
              </a:tblGrid>
              <a:tr h="370840">
                <a:tc>
                  <a:txBody>
                    <a:bodyPr/>
                    <a:lstStyle/>
                    <a:p>
                      <a:r>
                        <a:rPr lang="zh-TW" altLang="en-US" dirty="0"/>
                        <a:t>總進位次數</a:t>
                      </a:r>
                      <a:r>
                        <a:rPr lang="en-US" altLang="zh-TW" dirty="0"/>
                        <a:t>(</a:t>
                      </a:r>
                      <a:r>
                        <a:rPr lang="en-US" altLang="zh-TW" dirty="0" err="1"/>
                        <a:t>ans</a:t>
                      </a:r>
                      <a:r>
                        <a:rPr lang="en-US" altLang="zh-TW" dirty="0"/>
                        <a:t>)</a:t>
                      </a:r>
                      <a:endParaRPr lang="zh-TW" altLang="en-US" dirty="0"/>
                    </a:p>
                  </a:txBody>
                  <a:tcPr/>
                </a:tc>
                <a:tc>
                  <a:txBody>
                    <a:bodyPr/>
                    <a:lstStyle/>
                    <a:p>
                      <a:endParaRPr lang="zh-TW" altLang="en-US" dirty="0"/>
                    </a:p>
                  </a:txBody>
                  <a:tcPr/>
                </a:tc>
                <a:extLst>
                  <a:ext uri="{0D108BD9-81ED-4DB2-BD59-A6C34878D82A}">
                    <a16:rowId xmlns:a16="http://schemas.microsoft.com/office/drawing/2014/main" val="1382618940"/>
                  </a:ext>
                </a:extLst>
              </a:tr>
            </a:tbl>
          </a:graphicData>
        </a:graphic>
      </p:graphicFrame>
    </p:spTree>
    <p:extLst>
      <p:ext uri="{BB962C8B-B14F-4D97-AF65-F5344CB8AC3E}">
        <p14:creationId xmlns:p14="http://schemas.microsoft.com/office/powerpoint/2010/main" val="3091222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p:txBody>
          <a:bodyPr/>
          <a:lstStyle/>
          <a:p>
            <a:r>
              <a:rPr kumimoji="1" lang="zh-TW" altLang="en-US" dirty="0"/>
              <a:t>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838200" y="1825625"/>
            <a:ext cx="2945524" cy="528692"/>
          </a:xfrm>
        </p:spPr>
        <p:txBody>
          <a:bodyPr/>
          <a:lstStyle/>
          <a:p>
            <a:r>
              <a:rPr kumimoji="1" lang="en-US" altLang="zh-TW" dirty="0"/>
              <a:t>Step 1:</a:t>
            </a:r>
            <a:r>
              <a:rPr kumimoji="1" lang="zh-TW" altLang="en-US" dirty="0"/>
              <a:t>輸入測資</a:t>
            </a:r>
            <a:endParaRPr kumimoji="1" lang="en-US" altLang="zh-TW" dirty="0"/>
          </a:p>
          <a:p>
            <a:endParaRPr kumimoji="1" lang="zh-TW" altLang="en-US" dirty="0"/>
          </a:p>
        </p:txBody>
      </p:sp>
      <p:graphicFrame>
        <p:nvGraphicFramePr>
          <p:cNvPr id="6" name="表格 6">
            <a:extLst>
              <a:ext uri="{FF2B5EF4-FFF2-40B4-BE49-F238E27FC236}">
                <a16:creationId xmlns:a16="http://schemas.microsoft.com/office/drawing/2014/main" id="{F61D0491-30FF-194C-2972-CE654F5AA79A}"/>
              </a:ext>
            </a:extLst>
          </p:cNvPr>
          <p:cNvGraphicFramePr>
            <a:graphicFrameLocks noGrp="1"/>
          </p:cNvGraphicFramePr>
          <p:nvPr>
            <p:extLst>
              <p:ext uri="{D42A27DB-BD31-4B8C-83A1-F6EECF244321}">
                <p14:modId xmlns:p14="http://schemas.microsoft.com/office/powerpoint/2010/main" val="3425771431"/>
              </p:ext>
            </p:extLst>
          </p:nvPr>
        </p:nvGraphicFramePr>
        <p:xfrm>
          <a:off x="665654" y="3200108"/>
          <a:ext cx="3033987" cy="2225040"/>
        </p:xfrm>
        <a:graphic>
          <a:graphicData uri="http://schemas.openxmlformats.org/drawingml/2006/table">
            <a:tbl>
              <a:tblPr firstRow="1" bandRow="1">
                <a:tableStyleId>{5C22544A-7EE6-4342-B048-85BDC9FD1C3A}</a:tableStyleId>
              </a:tblPr>
              <a:tblGrid>
                <a:gridCol w="1362843">
                  <a:extLst>
                    <a:ext uri="{9D8B030D-6E8A-4147-A177-3AD203B41FA5}">
                      <a16:colId xmlns:a16="http://schemas.microsoft.com/office/drawing/2014/main" val="2418069059"/>
                    </a:ext>
                  </a:extLst>
                </a:gridCol>
                <a:gridCol w="1671144">
                  <a:extLst>
                    <a:ext uri="{9D8B030D-6E8A-4147-A177-3AD203B41FA5}">
                      <a16:colId xmlns:a16="http://schemas.microsoft.com/office/drawing/2014/main" val="2448612621"/>
                    </a:ext>
                  </a:extLst>
                </a:gridCol>
              </a:tblGrid>
              <a:tr h="370840">
                <a:tc>
                  <a:txBody>
                    <a:bodyPr/>
                    <a:lstStyle/>
                    <a:p>
                      <a:r>
                        <a:rPr lang="zh-TW" altLang="en-US" dirty="0"/>
                        <a:t>已宣告變數</a:t>
                      </a:r>
                    </a:p>
                  </a:txBody>
                  <a:tcPr/>
                </a:tc>
                <a:tc>
                  <a:txBody>
                    <a:bodyPr/>
                    <a:lstStyle/>
                    <a:p>
                      <a:r>
                        <a:rPr lang="en-US" altLang="zh-TW" dirty="0"/>
                        <a:t>//</a:t>
                      </a:r>
                      <a:r>
                        <a:rPr lang="zh-TW" altLang="en-US" dirty="0"/>
                        <a:t>註解</a:t>
                      </a:r>
                    </a:p>
                  </a:txBody>
                  <a:tcPr/>
                </a:tc>
                <a:extLst>
                  <a:ext uri="{0D108BD9-81ED-4DB2-BD59-A6C34878D82A}">
                    <a16:rowId xmlns:a16="http://schemas.microsoft.com/office/drawing/2014/main" val="521329437"/>
                  </a:ext>
                </a:extLst>
              </a:tr>
              <a:tr h="370840">
                <a:tc>
                  <a:txBody>
                    <a:bodyPr/>
                    <a:lstStyle/>
                    <a:p>
                      <a:r>
                        <a:rPr lang="en-US" altLang="zh-TW" dirty="0"/>
                        <a:t>a</a:t>
                      </a:r>
                      <a:endParaRPr lang="zh-TW" altLang="en-US" dirty="0"/>
                    </a:p>
                  </a:txBody>
                  <a:tcPr/>
                </a:tc>
                <a:tc>
                  <a:txBody>
                    <a:bodyPr/>
                    <a:lstStyle/>
                    <a:p>
                      <a:r>
                        <a:rPr lang="zh-TW" altLang="en-US" dirty="0"/>
                        <a:t>正整數</a:t>
                      </a:r>
                      <a:r>
                        <a:rPr lang="en-US" altLang="zh-TW" dirty="0"/>
                        <a:t>1</a:t>
                      </a:r>
                      <a:endParaRPr lang="zh-TW" altLang="en-US" dirty="0"/>
                    </a:p>
                  </a:txBody>
                  <a:tcPr/>
                </a:tc>
                <a:extLst>
                  <a:ext uri="{0D108BD9-81ED-4DB2-BD59-A6C34878D82A}">
                    <a16:rowId xmlns:a16="http://schemas.microsoft.com/office/drawing/2014/main" val="129309989"/>
                  </a:ext>
                </a:extLst>
              </a:tr>
              <a:tr h="370840">
                <a:tc>
                  <a:txBody>
                    <a:bodyPr/>
                    <a:lstStyle/>
                    <a:p>
                      <a:r>
                        <a:rPr lang="en-US" altLang="zh-TW" dirty="0"/>
                        <a:t>b</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正整數</a:t>
                      </a:r>
                      <a:r>
                        <a:rPr lang="en-US" altLang="zh-TW" dirty="0"/>
                        <a:t>2</a:t>
                      </a:r>
                      <a:endParaRPr lang="zh-TW" altLang="en-US" dirty="0"/>
                    </a:p>
                  </a:txBody>
                  <a:tcPr/>
                </a:tc>
                <a:extLst>
                  <a:ext uri="{0D108BD9-81ED-4DB2-BD59-A6C34878D82A}">
                    <a16:rowId xmlns:a16="http://schemas.microsoft.com/office/drawing/2014/main" val="3894845530"/>
                  </a:ext>
                </a:extLst>
              </a:tr>
              <a:tr h="370840">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830035372"/>
                  </a:ext>
                </a:extLst>
              </a:tr>
              <a:tr h="370840">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165608653"/>
                  </a:ext>
                </a:extLst>
              </a:tr>
              <a:tr h="370840">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716877600"/>
                  </a:ext>
                </a:extLst>
              </a:tr>
            </a:tbl>
          </a:graphicData>
        </a:graphic>
      </p:graphicFrame>
      <p:pic>
        <p:nvPicPr>
          <p:cNvPr id="5" name="圖片 4" descr="一張含有 文字 的圖片&#10;&#10;自動產生的描述">
            <a:extLst>
              <a:ext uri="{FF2B5EF4-FFF2-40B4-BE49-F238E27FC236}">
                <a16:creationId xmlns:a16="http://schemas.microsoft.com/office/drawing/2014/main" id="{9EDB760A-8740-7CDC-F003-611F76492DCB}"/>
              </a:ext>
            </a:extLst>
          </p:cNvPr>
          <p:cNvPicPr>
            <a:picLocks noChangeAspect="1"/>
          </p:cNvPicPr>
          <p:nvPr/>
        </p:nvPicPr>
        <p:blipFill>
          <a:blip r:embed="rId2"/>
          <a:stretch>
            <a:fillRect/>
          </a:stretch>
        </p:blipFill>
        <p:spPr>
          <a:xfrm>
            <a:off x="5422900" y="2354317"/>
            <a:ext cx="5930900" cy="647700"/>
          </a:xfrm>
          <a:prstGeom prst="rect">
            <a:avLst/>
          </a:prstGeom>
        </p:spPr>
      </p:pic>
    </p:spTree>
    <p:extLst>
      <p:ext uri="{BB962C8B-B14F-4D97-AF65-F5344CB8AC3E}">
        <p14:creationId xmlns:p14="http://schemas.microsoft.com/office/powerpoint/2010/main" val="209997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p:txBody>
          <a:bodyPr/>
          <a:lstStyle/>
          <a:p>
            <a:r>
              <a:rPr kumimoji="1" lang="zh-TW" altLang="en-US" dirty="0"/>
              <a:t>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838200" y="1825625"/>
            <a:ext cx="2945524" cy="528692"/>
          </a:xfrm>
        </p:spPr>
        <p:txBody>
          <a:bodyPr>
            <a:normAutofit/>
          </a:bodyPr>
          <a:lstStyle/>
          <a:p>
            <a:r>
              <a:rPr kumimoji="1" lang="en-US" altLang="zh-TW" dirty="0"/>
              <a:t>Step 2:</a:t>
            </a:r>
            <a:r>
              <a:rPr kumimoji="1" lang="zh-TW" altLang="en-US" dirty="0"/>
              <a:t>計算</a:t>
            </a:r>
            <a:r>
              <a:rPr kumimoji="1" lang="en-US" altLang="zh-TW" dirty="0" err="1"/>
              <a:t>ans</a:t>
            </a:r>
            <a:endParaRPr kumimoji="1" lang="en-US" altLang="zh-TW" dirty="0"/>
          </a:p>
          <a:p>
            <a:pPr marL="0" indent="0">
              <a:buNone/>
            </a:pPr>
            <a:endParaRPr kumimoji="1" lang="en-US" altLang="zh-TW" dirty="0"/>
          </a:p>
          <a:p>
            <a:endParaRPr kumimoji="1" lang="zh-TW" altLang="en-US" dirty="0"/>
          </a:p>
        </p:txBody>
      </p:sp>
      <p:graphicFrame>
        <p:nvGraphicFramePr>
          <p:cNvPr id="6" name="表格 6">
            <a:extLst>
              <a:ext uri="{FF2B5EF4-FFF2-40B4-BE49-F238E27FC236}">
                <a16:creationId xmlns:a16="http://schemas.microsoft.com/office/drawing/2014/main" id="{F61D0491-30FF-194C-2972-CE654F5AA79A}"/>
              </a:ext>
            </a:extLst>
          </p:cNvPr>
          <p:cNvGraphicFramePr>
            <a:graphicFrameLocks noGrp="1"/>
          </p:cNvGraphicFramePr>
          <p:nvPr>
            <p:extLst>
              <p:ext uri="{D42A27DB-BD31-4B8C-83A1-F6EECF244321}">
                <p14:modId xmlns:p14="http://schemas.microsoft.com/office/powerpoint/2010/main" val="262224753"/>
              </p:ext>
            </p:extLst>
          </p:nvPr>
        </p:nvGraphicFramePr>
        <p:xfrm>
          <a:off x="665654" y="3200108"/>
          <a:ext cx="3033987" cy="2225040"/>
        </p:xfrm>
        <a:graphic>
          <a:graphicData uri="http://schemas.openxmlformats.org/drawingml/2006/table">
            <a:tbl>
              <a:tblPr firstRow="1" bandRow="1">
                <a:tableStyleId>{5C22544A-7EE6-4342-B048-85BDC9FD1C3A}</a:tableStyleId>
              </a:tblPr>
              <a:tblGrid>
                <a:gridCol w="1362843">
                  <a:extLst>
                    <a:ext uri="{9D8B030D-6E8A-4147-A177-3AD203B41FA5}">
                      <a16:colId xmlns:a16="http://schemas.microsoft.com/office/drawing/2014/main" val="2418069059"/>
                    </a:ext>
                  </a:extLst>
                </a:gridCol>
                <a:gridCol w="1671144">
                  <a:extLst>
                    <a:ext uri="{9D8B030D-6E8A-4147-A177-3AD203B41FA5}">
                      <a16:colId xmlns:a16="http://schemas.microsoft.com/office/drawing/2014/main" val="2448612621"/>
                    </a:ext>
                  </a:extLst>
                </a:gridCol>
              </a:tblGrid>
              <a:tr h="370840">
                <a:tc>
                  <a:txBody>
                    <a:bodyPr/>
                    <a:lstStyle/>
                    <a:p>
                      <a:r>
                        <a:rPr lang="zh-TW" altLang="en-US" dirty="0"/>
                        <a:t>已宣告變數</a:t>
                      </a:r>
                    </a:p>
                  </a:txBody>
                  <a:tcPr/>
                </a:tc>
                <a:tc>
                  <a:txBody>
                    <a:bodyPr/>
                    <a:lstStyle/>
                    <a:p>
                      <a:r>
                        <a:rPr lang="en-US" altLang="zh-TW" dirty="0"/>
                        <a:t>//</a:t>
                      </a:r>
                      <a:r>
                        <a:rPr lang="zh-TW" altLang="en-US" dirty="0"/>
                        <a:t>註解</a:t>
                      </a:r>
                    </a:p>
                  </a:txBody>
                  <a:tcPr/>
                </a:tc>
                <a:extLst>
                  <a:ext uri="{0D108BD9-81ED-4DB2-BD59-A6C34878D82A}">
                    <a16:rowId xmlns:a16="http://schemas.microsoft.com/office/drawing/2014/main" val="521329437"/>
                  </a:ext>
                </a:extLst>
              </a:tr>
              <a:tr h="370840">
                <a:tc>
                  <a:txBody>
                    <a:bodyPr/>
                    <a:lstStyle/>
                    <a:p>
                      <a:r>
                        <a:rPr lang="en-US" altLang="zh-TW" dirty="0"/>
                        <a:t>a</a:t>
                      </a:r>
                      <a:endParaRPr lang="zh-TW" altLang="en-US" dirty="0"/>
                    </a:p>
                  </a:txBody>
                  <a:tcPr/>
                </a:tc>
                <a:tc>
                  <a:txBody>
                    <a:bodyPr/>
                    <a:lstStyle/>
                    <a:p>
                      <a:r>
                        <a:rPr lang="zh-TW" altLang="en-US" dirty="0"/>
                        <a:t>正整數</a:t>
                      </a:r>
                      <a:r>
                        <a:rPr lang="en-US" altLang="zh-TW" dirty="0"/>
                        <a:t>1</a:t>
                      </a:r>
                      <a:endParaRPr lang="zh-TW" altLang="en-US" dirty="0"/>
                    </a:p>
                  </a:txBody>
                  <a:tcPr/>
                </a:tc>
                <a:extLst>
                  <a:ext uri="{0D108BD9-81ED-4DB2-BD59-A6C34878D82A}">
                    <a16:rowId xmlns:a16="http://schemas.microsoft.com/office/drawing/2014/main" val="129309989"/>
                  </a:ext>
                </a:extLst>
              </a:tr>
              <a:tr h="370840">
                <a:tc>
                  <a:txBody>
                    <a:bodyPr/>
                    <a:lstStyle/>
                    <a:p>
                      <a:r>
                        <a:rPr lang="en-US" altLang="zh-TW" dirty="0"/>
                        <a:t>b</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正整數</a:t>
                      </a:r>
                      <a:r>
                        <a:rPr lang="en-US" altLang="zh-TW" dirty="0"/>
                        <a:t>2</a:t>
                      </a:r>
                      <a:endParaRPr lang="zh-TW" altLang="en-US" dirty="0"/>
                    </a:p>
                  </a:txBody>
                  <a:tcPr/>
                </a:tc>
                <a:extLst>
                  <a:ext uri="{0D108BD9-81ED-4DB2-BD59-A6C34878D82A}">
                    <a16:rowId xmlns:a16="http://schemas.microsoft.com/office/drawing/2014/main" val="3894845530"/>
                  </a:ext>
                </a:extLst>
              </a:tr>
              <a:tr h="370840">
                <a:tc>
                  <a:txBody>
                    <a:bodyPr/>
                    <a:lstStyle/>
                    <a:p>
                      <a:r>
                        <a:rPr lang="en-US" altLang="zh-TW" dirty="0"/>
                        <a:t>t</a:t>
                      </a:r>
                      <a:endParaRPr lang="zh-TW" altLang="en-US" dirty="0"/>
                    </a:p>
                  </a:txBody>
                  <a:tcPr/>
                </a:tc>
                <a:tc>
                  <a:txBody>
                    <a:bodyPr/>
                    <a:lstStyle/>
                    <a:p>
                      <a:r>
                        <a:rPr lang="zh-TW" altLang="en-US" dirty="0"/>
                        <a:t>進位暫存</a:t>
                      </a:r>
                    </a:p>
                  </a:txBody>
                  <a:tcPr/>
                </a:tc>
                <a:extLst>
                  <a:ext uri="{0D108BD9-81ED-4DB2-BD59-A6C34878D82A}">
                    <a16:rowId xmlns:a16="http://schemas.microsoft.com/office/drawing/2014/main" val="1830035372"/>
                  </a:ext>
                </a:extLst>
              </a:tr>
              <a:tr h="370840">
                <a:tc>
                  <a:txBody>
                    <a:bodyPr/>
                    <a:lstStyle/>
                    <a:p>
                      <a:r>
                        <a:rPr lang="en-US" altLang="zh-TW" dirty="0" err="1"/>
                        <a:t>ans</a:t>
                      </a:r>
                      <a:endParaRPr lang="zh-TW" altLang="en-US" dirty="0"/>
                    </a:p>
                  </a:txBody>
                  <a:tcPr/>
                </a:tc>
                <a:tc>
                  <a:txBody>
                    <a:bodyPr/>
                    <a:lstStyle/>
                    <a:p>
                      <a:r>
                        <a:rPr lang="zh-TW" altLang="en-US" dirty="0"/>
                        <a:t>要輸出的答案</a:t>
                      </a:r>
                    </a:p>
                  </a:txBody>
                  <a:tcPr/>
                </a:tc>
                <a:extLst>
                  <a:ext uri="{0D108BD9-81ED-4DB2-BD59-A6C34878D82A}">
                    <a16:rowId xmlns:a16="http://schemas.microsoft.com/office/drawing/2014/main" val="165608653"/>
                  </a:ext>
                </a:extLst>
              </a:tr>
              <a:tr h="370840">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716877600"/>
                  </a:ext>
                </a:extLst>
              </a:tr>
            </a:tbl>
          </a:graphicData>
        </a:graphic>
      </p:graphicFrame>
      <p:pic>
        <p:nvPicPr>
          <p:cNvPr id="7" name="圖片 6" descr="一張含有 文字, 屏幕、螢幕 的圖片&#10;&#10;自動產生的描述">
            <a:extLst>
              <a:ext uri="{FF2B5EF4-FFF2-40B4-BE49-F238E27FC236}">
                <a16:creationId xmlns:a16="http://schemas.microsoft.com/office/drawing/2014/main" id="{F678AFC0-AAEF-4B85-193E-23578B1B8ADB}"/>
              </a:ext>
            </a:extLst>
          </p:cNvPr>
          <p:cNvPicPr>
            <a:picLocks noChangeAspect="1"/>
          </p:cNvPicPr>
          <p:nvPr/>
        </p:nvPicPr>
        <p:blipFill>
          <a:blip r:embed="rId2"/>
          <a:stretch>
            <a:fillRect/>
          </a:stretch>
        </p:blipFill>
        <p:spPr>
          <a:xfrm>
            <a:off x="5425311" y="483476"/>
            <a:ext cx="6134100" cy="3365500"/>
          </a:xfrm>
          <a:prstGeom prst="rect">
            <a:avLst/>
          </a:prstGeom>
        </p:spPr>
      </p:pic>
    </p:spTree>
    <p:extLst>
      <p:ext uri="{BB962C8B-B14F-4D97-AF65-F5344CB8AC3E}">
        <p14:creationId xmlns:p14="http://schemas.microsoft.com/office/powerpoint/2010/main" val="237784273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5859</TotalTime>
  <Words>583</Words>
  <Application>Microsoft Macintosh PowerPoint</Application>
  <PresentationFormat>寬螢幕</PresentationFormat>
  <Paragraphs>108</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新細明體</vt:lpstr>
      <vt:lpstr>Arial</vt:lpstr>
      <vt:lpstr>Calibri</vt:lpstr>
      <vt:lpstr>Calibri Light</vt:lpstr>
      <vt:lpstr>Helvetica Neue</vt:lpstr>
      <vt:lpstr>Office 佈景主題</vt:lpstr>
      <vt:lpstr>uva10035</vt:lpstr>
      <vt:lpstr>題目翻譯</vt:lpstr>
      <vt:lpstr>輸入與輸出</vt:lpstr>
      <vt:lpstr>範例測資</vt:lpstr>
      <vt:lpstr>第一筆測資</vt:lpstr>
      <vt:lpstr>第二筆測資</vt:lpstr>
      <vt:lpstr>第二筆測資</vt:lpstr>
      <vt:lpstr>程式碼</vt:lpstr>
      <vt:lpstr>程式碼</vt:lpstr>
      <vt:lpstr>程式碼</vt:lpstr>
      <vt:lpstr>完整程式碼</vt:lpstr>
      <vt:lpstr>資料來源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uva10035</dc:title>
  <dc:creator>eric93522@gmail.com</dc:creator>
  <cp:lastModifiedBy>eric93522@gmail.com</cp:lastModifiedBy>
  <cp:revision>3</cp:revision>
  <dcterms:created xsi:type="dcterms:W3CDTF">2023-03-26T03:53:41Z</dcterms:created>
  <dcterms:modified xsi:type="dcterms:W3CDTF">2023-03-30T07:20:26Z</dcterms:modified>
</cp:coreProperties>
</file>