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63" r:id="rId8"/>
    <p:sldId id="264" r:id="rId9"/>
    <p:sldId id="272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197" autoAdjust="0"/>
  </p:normalViewPr>
  <p:slideViewPr>
    <p:cSldViewPr snapToGrid="0">
      <p:cViewPr>
        <p:scale>
          <a:sx n="95" d="100"/>
          <a:sy n="95" d="100"/>
        </p:scale>
        <p:origin x="1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A07C0-60BC-F50D-6C34-CFAE0853C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0DEF6C-DACF-2273-22EF-F78062756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8762E0-B8C0-9314-2339-68746C6B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0E4278-461B-EE40-EE8A-67455AB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E1576-A71B-ECEE-E6A5-87C84B32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55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D3DED-61E0-4995-238C-FCB899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754E15-5F1F-713F-980C-EB365D00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21E79B-CB71-28FF-65C0-D6A7F2C6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044079-D724-481B-9F14-A9B6FCEC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5BEE8C-E0A0-4238-1690-AC93E6C1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02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C291D1-8457-10E1-6B07-85BA9272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8DCC88-9ED8-D84E-9E08-1DB2946E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87216-67BA-374D-1405-7ABA89AE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529A5-ABBE-69CB-667E-9E60B79A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E2707-F180-5252-69A3-C926DD33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41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0ECBE-4831-511D-DE71-2C0520F8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3171AE-1F69-D48B-43E5-85CDB18A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C81B0-A94F-A2DD-B268-3A914E08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1462A-01B9-1989-B06C-4308FA94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8D302-8484-E34A-0857-87B27687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22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7C15A-8DE2-7669-9135-BB1343F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9CE10F-241C-72B8-D526-EDC91310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9B08E-20F0-3FD1-EFED-7CB2ED51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8F3E63-CB88-84CF-F9FD-9012564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B39350-8A44-000E-E035-CDF9A2A5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766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FEBA1-4D94-B2B0-09C3-83FA3FEE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FB72B-925B-98A4-5DE5-A59CDB935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BD2860-F981-8812-D3B4-AD95829A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29FDB6-4376-30FD-2A88-9B1BFE60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0B769C-7180-E01D-4433-329B9A53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03FBAE-101B-2B43-8991-7EC0397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2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72D49-C40C-554A-2B02-3947D96C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23323-5BAC-9F59-8440-558AC822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9D2227-8281-EC8F-75B1-B2CB3A24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30B656-CFE9-899F-9681-FEEAB8DA4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D45F01-D39D-CE6A-5F1E-488BAC44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62CCE3-8237-6A7A-731A-CCEECAE8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A710B5-CA32-E59F-0D59-BF12372D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E3C10F-6F2C-2A5B-DD6B-3AF519A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7774D-7233-9F4B-F798-FF1E1DF6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989335-375D-3BF1-05E9-A44EEBDA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E00CA-5647-9CF4-AAAD-8A485950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83FB56-AC22-DB53-E358-35B8222F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37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88FAE1-FF34-05A7-6B14-83A132CE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F61A8C-6F20-4308-0568-796AB97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B187F8-26C3-01D4-6463-9A6F3B5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91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117B-E2DE-3445-F697-BBCE96CE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4F67CA-6F35-8CBF-360C-6584A6F8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3ACB68-DE64-DC89-227A-74B93E250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C82F61-B785-E8CC-E398-4C735FA3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0EE28E-4FF3-FDC9-3B22-F9A6B959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ECB792-D78F-9651-CCF4-D50BD5A1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239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0C2FA-87C8-9DE9-A97C-655D1E71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DBE9AA-789A-FE56-D523-C42266EBB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43D27D-BB6E-1BBF-6423-E54B600C7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A1EEF2-B998-25D2-9869-A4D8B84C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019646-F9BE-83E0-62A6-A8C28EFD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269AB2-33CC-90A7-3778-AAE967F0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27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E2E43E-5E0E-1873-D835-DF2BF566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B56549-04BD-D982-985E-9FC5D1C1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0941F0-0F4D-50D5-051C-0C66CD0A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F6C4-D6CE-0D47-9B8D-327AB9E3042D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238BF-36C4-98B2-1F2E-1670F88C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D7E1B-E9F3-809A-39EC-3BEC52A7E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51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d189" TargetMode="External"/><Relationship Id="rId2" Type="http://schemas.openxmlformats.org/officeDocument/2006/relationships/hyperlink" Target="https://onlinejudge.org/index.php?option=onlinejudge&amp;Itemid=8&amp;page=show_problem&amp;problem=9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judge.tw/ShowProblem?problemid=a73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F1E6A-6C5B-992C-B7A7-9EDCF4457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983"/>
            <a:ext cx="9144000" cy="2387600"/>
          </a:xfrm>
        </p:spPr>
        <p:txBody>
          <a:bodyPr/>
          <a:lstStyle/>
          <a:p>
            <a:r>
              <a:rPr kumimoji="1" lang="en-US" altLang="zh-TW" dirty="0"/>
              <a:t>UVA10041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完整程式碼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FEDE9E-7252-21E9-441A-F9924AE9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07" y="1510281"/>
            <a:ext cx="574437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FA3DC-FCF0-22C2-CC70-D8B3DFE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D638B-CE1C-7515-5C45-7745167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英文題目：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>
                <a:hlinkClick r:id="rId2"/>
              </a:rPr>
              <a:t>	</a:t>
            </a:r>
            <a:r>
              <a:rPr lang="en-US" altLang="zh-TW" dirty="0">
                <a:hlinkClick r:id="rId2"/>
              </a:rPr>
              <a:t>Online Judge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中文題目：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>
                <a:hlinkClick r:id="rId3"/>
              </a:rPr>
              <a:t>	</a:t>
            </a:r>
            <a:r>
              <a:rPr lang="en-US" altLang="zh-TW" dirty="0">
                <a:hlinkClick r:id="rId4"/>
              </a:rPr>
              <a:t>a737. 10041 - Vito's family - </a:t>
            </a:r>
            <a:r>
              <a:rPr lang="zh-TW" altLang="en-US" dirty="0">
                <a:hlinkClick r:id="rId4"/>
              </a:rPr>
              <a:t>高中生程式解題系統 </a:t>
            </a:r>
            <a:r>
              <a:rPr lang="en-US" altLang="zh-TW" dirty="0">
                <a:hlinkClick r:id="rId4"/>
              </a:rPr>
              <a:t>(zerojudge.tw)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74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7D65B-452A-FDEB-B50E-F3F09F91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102"/>
            <a:ext cx="10515600" cy="1006475"/>
          </a:xfrm>
        </p:spPr>
        <p:txBody>
          <a:bodyPr/>
          <a:lstStyle/>
          <a:p>
            <a:pPr algn="ctr"/>
            <a:r>
              <a:rPr kumimoji="1" lang="zh-TW" altLang="en-US" dirty="0"/>
              <a:t>題目翻譯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66E656-A544-EEE3-B1F0-6965789627C4}"/>
              </a:ext>
            </a:extLst>
          </p:cNvPr>
          <p:cNvSpPr txBox="1"/>
          <p:nvPr/>
        </p:nvSpPr>
        <p:spPr>
          <a:xfrm>
            <a:off x="208547" y="1128500"/>
            <a:ext cx="55108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world-known gangster Vito </a:t>
            </a:r>
            <a:r>
              <a:rPr lang="en-US" altLang="zh-TW" dirty="0" err="1"/>
              <a:t>Deadstone</a:t>
            </a:r>
            <a:r>
              <a:rPr lang="en-US" altLang="zh-TW" dirty="0"/>
              <a:t> is moving to New York. He has a very big family there, all of them living in </a:t>
            </a:r>
            <a:r>
              <a:rPr lang="en-US" altLang="zh-TW" dirty="0" err="1"/>
              <a:t>Lamafia</a:t>
            </a:r>
            <a:r>
              <a:rPr lang="en-US" altLang="zh-TW" dirty="0"/>
              <a:t> Avenue. Since he will visit all his relatives very often, he is trying to find a house close to them. 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Vito wants to minimize the total distance to all of them and has blackmailed you to write a program that solves his problem.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C1EE5-87A4-B08C-1B6C-4B2289A65BB1}"/>
              </a:ext>
            </a:extLst>
          </p:cNvPr>
          <p:cNvSpPr txBox="1"/>
          <p:nvPr/>
        </p:nvSpPr>
        <p:spPr>
          <a:xfrm>
            <a:off x="5887453" y="123357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世界聞名的黑社會老大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Vito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Deadstone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要搬到紐約來了。在那裡他有一個大家族，並且他們都住在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Lamafia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大道上。因為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Vito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時常要拜訪所有的親戚，他想要找一間離他們最近的房子，也就是說他希望從他的家到所有的親戚的家的距離的和為最小。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他恐嚇你寫一個程式來幫助幫助他解決這個問題。</a:t>
            </a:r>
          </a:p>
        </p:txBody>
      </p:sp>
    </p:spTree>
    <p:extLst>
      <p:ext uri="{BB962C8B-B14F-4D97-AF65-F5344CB8AC3E}">
        <p14:creationId xmlns:p14="http://schemas.microsoft.com/office/powerpoint/2010/main" val="32289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15639-0DA2-7330-CD02-60C03A7A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輸入與輸出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D7478-9BE6-052E-14E7-2A94721A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4228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Input 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1600" dirty="0"/>
              <a:t>The input consists of several test cases. The first line contains the number of test cases. For each test case you will be given the integer number of relatives r (0 &lt; r &lt; 500) and the street numbers (also integers) s1, s2, . . . , </a:t>
            </a:r>
            <a:r>
              <a:rPr lang="en-US" altLang="zh-TW" sz="1600" dirty="0" err="1"/>
              <a:t>si</a:t>
            </a:r>
            <a:r>
              <a:rPr lang="en-US" altLang="zh-TW" sz="1600" dirty="0"/>
              <a:t> , . . . , </a:t>
            </a:r>
            <a:r>
              <a:rPr lang="en-US" altLang="zh-TW" sz="1600" dirty="0" err="1"/>
              <a:t>sr</a:t>
            </a:r>
            <a:r>
              <a:rPr lang="en-US" altLang="zh-TW" sz="1600" dirty="0"/>
              <a:t> where they live (0 &lt; </a:t>
            </a:r>
            <a:r>
              <a:rPr lang="en-US" altLang="zh-TW" sz="1600" dirty="0" err="1"/>
              <a:t>si</a:t>
            </a:r>
            <a:r>
              <a:rPr lang="en-US" altLang="zh-TW" sz="1600" dirty="0"/>
              <a:t> &lt; 30000 ). Note that several relatives could live in the same street number.	</a:t>
            </a:r>
          </a:p>
          <a:p>
            <a:endParaRPr lang="en-US" altLang="zh-TW" sz="2000" dirty="0"/>
          </a:p>
          <a:p>
            <a:r>
              <a:rPr lang="en-US" altLang="zh-TW" sz="2000" dirty="0"/>
              <a:t>Output 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1800" dirty="0"/>
              <a:t>For each test case your program must write the minimal sum of distances from the optimal Vito’s house to each one of his relatives. The distance between two street numbers </a:t>
            </a:r>
            <a:r>
              <a:rPr lang="en-US" altLang="zh-TW" sz="1800" dirty="0" err="1"/>
              <a:t>si</a:t>
            </a:r>
            <a:r>
              <a:rPr lang="en-US" altLang="zh-TW" sz="1800" dirty="0"/>
              <a:t> and </a:t>
            </a:r>
            <a:r>
              <a:rPr lang="en-US" altLang="zh-TW" sz="1800" dirty="0" err="1"/>
              <a:t>sj</a:t>
            </a:r>
            <a:r>
              <a:rPr lang="en-US" altLang="zh-TW" sz="1800" dirty="0"/>
              <a:t> is </a:t>
            </a:r>
            <a:r>
              <a:rPr lang="en-US" altLang="zh-TW" sz="1800" dirty="0" err="1"/>
              <a:t>dij</a:t>
            </a:r>
            <a:r>
              <a:rPr lang="en-US" altLang="zh-TW" sz="1800" dirty="0"/>
              <a:t> = |</a:t>
            </a:r>
            <a:r>
              <a:rPr lang="en-US" altLang="zh-TW" sz="1800" dirty="0" err="1"/>
              <a:t>si</a:t>
            </a:r>
            <a:r>
              <a:rPr lang="en-US" altLang="zh-TW" sz="1800" dirty="0"/>
              <a:t> − </a:t>
            </a:r>
            <a:r>
              <a:rPr lang="en-US" altLang="zh-TW" sz="1800" dirty="0" err="1"/>
              <a:t>sj</a:t>
            </a:r>
            <a:r>
              <a:rPr lang="en-US" altLang="zh-TW" sz="1800" dirty="0"/>
              <a:t> |.</a:t>
            </a:r>
            <a:endParaRPr kumimoji="1" lang="zh-TW" alt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E3BC9D-6A96-6ADE-2815-3906C6A06CE7}"/>
              </a:ext>
            </a:extLst>
          </p:cNvPr>
          <p:cNvSpPr txBox="1"/>
          <p:nvPr/>
        </p:nvSpPr>
        <p:spPr>
          <a:xfrm>
            <a:off x="6169574" y="1825625"/>
            <a:ext cx="55858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輸入</a:t>
            </a:r>
            <a:r>
              <a:rPr lang="zh-TW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：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輸入的第一列有一個整數代表以下有多少組測試資料。</a:t>
            </a:r>
          </a:p>
          <a:p>
            <a:pPr algn="l"/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每組測試資料一列，第一個整數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r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（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0 &lt; r &lt; 500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），代表他親戚的數目。接下來的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r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個整數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s1,s2,......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sr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為這些親戚房子的門牌號碼（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0 &lt;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si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 &lt;30000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）。注意：有些親戚的門牌號碼會相同。</a:t>
            </a:r>
          </a:p>
          <a:p>
            <a:endParaRPr kumimoji="1" lang="en-US" altLang="zh-TW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輸出：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對每一組測試資料，輸出從他的新家到所有的親戚的家的距離的和為最小為多少。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個門牌號碼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si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、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sj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的距離為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si-sj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的絕對值。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268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D7CC33D8-9327-C3A5-B31D-91D3243C1046}"/>
              </a:ext>
            </a:extLst>
          </p:cNvPr>
          <p:cNvSpPr txBox="1">
            <a:spLocks/>
          </p:cNvSpPr>
          <p:nvPr/>
        </p:nvSpPr>
        <p:spPr>
          <a:xfrm>
            <a:off x="4574957" y="310742"/>
            <a:ext cx="2422585" cy="629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3600" dirty="0">
                <a:latin typeface="+mn-ea"/>
                <a:ea typeface="+mn-ea"/>
              </a:rPr>
              <a:t>範例測資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187E00-A8A2-2392-C698-C350FA2A4E01}"/>
              </a:ext>
            </a:extLst>
          </p:cNvPr>
          <p:cNvSpPr txBox="1"/>
          <p:nvPr/>
        </p:nvSpPr>
        <p:spPr>
          <a:xfrm>
            <a:off x="6341544" y="2284129"/>
            <a:ext cx="72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5F354F-F938-094D-2C0E-D5AAF56F28EF}"/>
              </a:ext>
            </a:extLst>
          </p:cNvPr>
          <p:cNvSpPr txBox="1"/>
          <p:nvPr/>
        </p:nvSpPr>
        <p:spPr>
          <a:xfrm>
            <a:off x="4574957" y="1607021"/>
            <a:ext cx="9702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zh-TW" altLang="en-US" sz="2000" dirty="0">
                <a:latin typeface="+mn-ea"/>
              </a:rPr>
              <a:t>輸入：</a:t>
            </a:r>
            <a:r>
              <a:rPr lang="en-US" altLang="zh-TW" sz="2000" dirty="0"/>
              <a:t>2 </a:t>
            </a:r>
          </a:p>
          <a:p>
            <a:pPr marL="0" indent="0" algn="ctr">
              <a:buNone/>
            </a:pPr>
            <a:r>
              <a:rPr lang="en-US" altLang="zh-TW" sz="2000" dirty="0"/>
              <a:t>2 2 4 </a:t>
            </a:r>
          </a:p>
          <a:p>
            <a:pPr marL="0" indent="0" algn="ctr">
              <a:buNone/>
            </a:pPr>
            <a:r>
              <a:rPr lang="en-US" altLang="zh-TW" sz="2000" dirty="0"/>
              <a:t>3 2 4 6</a:t>
            </a:r>
            <a:endParaRPr kumimoji="1" lang="en-US" altLang="zh-TW" sz="2000" dirty="0">
              <a:latin typeface="+mn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EADE74-667E-C805-CC3A-B1801B0A3A1B}"/>
              </a:ext>
            </a:extLst>
          </p:cNvPr>
          <p:cNvSpPr txBox="1"/>
          <p:nvPr/>
        </p:nvSpPr>
        <p:spPr>
          <a:xfrm>
            <a:off x="6341544" y="1607020"/>
            <a:ext cx="970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000" dirty="0">
                <a:latin typeface="+mn-ea"/>
              </a:rPr>
              <a:t>輸出：</a:t>
            </a:r>
            <a:endParaRPr kumimoji="1" lang="en-US" altLang="zh-TW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083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第一筆測資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73B8C6D-049B-2095-E571-D48510D01023}"/>
              </a:ext>
            </a:extLst>
          </p:cNvPr>
          <p:cNvSpPr txBox="1">
            <a:spLocks/>
          </p:cNvSpPr>
          <p:nvPr/>
        </p:nvSpPr>
        <p:spPr>
          <a:xfrm>
            <a:off x="1553609" y="1496429"/>
            <a:ext cx="1547648" cy="102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TW" altLang="en-US" sz="2000" dirty="0">
                <a:latin typeface="+mn-ea"/>
              </a:rPr>
              <a:t>輸入：</a:t>
            </a:r>
            <a:endParaRPr kumimoji="1" lang="en-US" altLang="zh-TW" sz="20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zh-TW" altLang="en-US" sz="2000" dirty="0"/>
              <a:t> </a:t>
            </a:r>
            <a:r>
              <a:rPr lang="en-US" altLang="zh-TW" sz="2000" dirty="0"/>
              <a:t>4</a:t>
            </a:r>
            <a:r>
              <a:rPr lang="zh-TW" altLang="en-US" sz="2000" dirty="0"/>
              <a:t> </a:t>
            </a:r>
            <a:r>
              <a:rPr lang="en-US" altLang="zh-TW" sz="2000" dirty="0"/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F8EA98-56A4-9463-F0F9-3A86DB79F871}"/>
              </a:ext>
            </a:extLst>
          </p:cNvPr>
          <p:cNvSpPr txBox="1"/>
          <p:nvPr/>
        </p:nvSpPr>
        <p:spPr>
          <a:xfrm>
            <a:off x="3101257" y="1495859"/>
            <a:ext cx="154764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zh-TW" altLang="en-US" sz="2000" dirty="0">
                <a:latin typeface="+mn-ea"/>
              </a:rPr>
              <a:t>輸出：</a:t>
            </a:r>
            <a:endParaRPr kumimoji="1" lang="en-US" altLang="zh-TW" sz="2000" dirty="0">
              <a:latin typeface="+mn-ea"/>
            </a:endParaRPr>
          </a:p>
          <a:p>
            <a:pPr>
              <a:spcBef>
                <a:spcPts val="1000"/>
              </a:spcBef>
            </a:pPr>
            <a:r>
              <a:rPr kumimoji="1" lang="en-US" altLang="zh-TW" sz="2000" dirty="0"/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ABBEA4-E0D1-3CE7-7DCF-5CE9D614E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46571"/>
              </p:ext>
            </p:extLst>
          </p:nvPr>
        </p:nvGraphicFramePr>
        <p:xfrm>
          <a:off x="6293278" y="1954772"/>
          <a:ext cx="4808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71">
                  <a:extLst>
                    <a:ext uri="{9D8B030D-6E8A-4147-A177-3AD203B41FA5}">
                      <a16:colId xmlns:a16="http://schemas.microsoft.com/office/drawing/2014/main" val="2024770657"/>
                    </a:ext>
                  </a:extLst>
                </a:gridCol>
                <a:gridCol w="1602871">
                  <a:extLst>
                    <a:ext uri="{9D8B030D-6E8A-4147-A177-3AD203B41FA5}">
                      <a16:colId xmlns:a16="http://schemas.microsoft.com/office/drawing/2014/main" val="1844373865"/>
                    </a:ext>
                  </a:extLst>
                </a:gridCol>
                <a:gridCol w="1602871">
                  <a:extLst>
                    <a:ext uri="{9D8B030D-6E8A-4147-A177-3AD203B41FA5}">
                      <a16:colId xmlns:a16="http://schemas.microsoft.com/office/drawing/2014/main" val="2515054601"/>
                    </a:ext>
                  </a:extLst>
                </a:gridCol>
              </a:tblGrid>
              <a:tr h="227744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30432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69067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vec</a:t>
                      </a:r>
                      <a:r>
                        <a:rPr lang="en-US" altLang="zh-TW" dirty="0"/>
                        <a:t>(sort)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9335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F27FC2-F010-5ED5-0E4C-ACC93420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97041"/>
              </p:ext>
            </p:extLst>
          </p:nvPr>
        </p:nvGraphicFramePr>
        <p:xfrm>
          <a:off x="1458951" y="3194383"/>
          <a:ext cx="3284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06">
                  <a:extLst>
                    <a:ext uri="{9D8B030D-6E8A-4147-A177-3AD203B41FA5}">
                      <a16:colId xmlns:a16="http://schemas.microsoft.com/office/drawing/2014/main" val="1219687569"/>
                    </a:ext>
                  </a:extLst>
                </a:gridCol>
                <a:gridCol w="1642306">
                  <a:extLst>
                    <a:ext uri="{9D8B030D-6E8A-4147-A177-3AD203B41FA5}">
                      <a16:colId xmlns:a16="http://schemas.microsoft.com/office/drawing/2014/main" val="219301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8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91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第二筆測資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1553609" y="1496429"/>
            <a:ext cx="1547648" cy="102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TW" altLang="en-US" sz="2000" dirty="0">
                <a:latin typeface="+mn-ea"/>
              </a:rPr>
              <a:t>輸入：</a:t>
            </a:r>
            <a:endParaRPr kumimoji="1" lang="en-US" altLang="zh-TW" sz="20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/>
              <a:t>3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 </a:t>
            </a:r>
            <a:r>
              <a:rPr lang="en-US" altLang="zh-TW" sz="2000" dirty="0"/>
              <a:t>4</a:t>
            </a:r>
            <a:r>
              <a:rPr lang="zh-TW" altLang="en-US" sz="2000" dirty="0"/>
              <a:t> </a:t>
            </a:r>
            <a:r>
              <a:rPr lang="en-US" altLang="zh-TW" sz="2000" dirty="0"/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3101257" y="1495859"/>
            <a:ext cx="154764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zh-TW" altLang="en-US" sz="2000" dirty="0">
                <a:latin typeface="+mn-ea"/>
              </a:rPr>
              <a:t>輸出：</a:t>
            </a:r>
            <a:endParaRPr kumimoji="1" lang="en-US" altLang="zh-TW" sz="2000" dirty="0">
              <a:latin typeface="+mn-ea"/>
            </a:endParaRPr>
          </a:p>
          <a:p>
            <a:pPr>
              <a:spcBef>
                <a:spcPts val="1000"/>
              </a:spcBef>
            </a:pPr>
            <a:r>
              <a:rPr kumimoji="1" lang="en-US" altLang="zh-TW" sz="2000" dirty="0"/>
              <a:t>4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DBCA525-108C-C782-DEDD-F8C71B50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32659"/>
              </p:ext>
            </p:extLst>
          </p:nvPr>
        </p:nvGraphicFramePr>
        <p:xfrm>
          <a:off x="5959736" y="1582553"/>
          <a:ext cx="5846184" cy="113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46">
                  <a:extLst>
                    <a:ext uri="{9D8B030D-6E8A-4147-A177-3AD203B41FA5}">
                      <a16:colId xmlns:a16="http://schemas.microsoft.com/office/drawing/2014/main" val="1416720055"/>
                    </a:ext>
                  </a:extLst>
                </a:gridCol>
                <a:gridCol w="1461546">
                  <a:extLst>
                    <a:ext uri="{9D8B030D-6E8A-4147-A177-3AD203B41FA5}">
                      <a16:colId xmlns:a16="http://schemas.microsoft.com/office/drawing/2014/main" val="3359343259"/>
                    </a:ext>
                  </a:extLst>
                </a:gridCol>
                <a:gridCol w="1461546">
                  <a:extLst>
                    <a:ext uri="{9D8B030D-6E8A-4147-A177-3AD203B41FA5}">
                      <a16:colId xmlns:a16="http://schemas.microsoft.com/office/drawing/2014/main" val="797984489"/>
                    </a:ext>
                  </a:extLst>
                </a:gridCol>
                <a:gridCol w="1461546">
                  <a:extLst>
                    <a:ext uri="{9D8B030D-6E8A-4147-A177-3AD203B41FA5}">
                      <a16:colId xmlns:a16="http://schemas.microsoft.com/office/drawing/2014/main" val="1056221217"/>
                    </a:ext>
                  </a:extLst>
                </a:gridCol>
              </a:tblGrid>
              <a:tr h="379711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1573"/>
                  </a:ext>
                </a:extLst>
              </a:tr>
              <a:tr h="37971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92183"/>
                  </a:ext>
                </a:extLst>
              </a:tr>
              <a:tr h="37971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vec</a:t>
                      </a:r>
                      <a:r>
                        <a:rPr lang="en-US" altLang="zh-TW" dirty="0"/>
                        <a:t>(sort)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97343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41F4892-B05B-5B29-5A41-2298296E7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42267"/>
              </p:ext>
            </p:extLst>
          </p:nvPr>
        </p:nvGraphicFramePr>
        <p:xfrm>
          <a:off x="1364294" y="2955466"/>
          <a:ext cx="3284612" cy="47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06">
                  <a:extLst>
                    <a:ext uri="{9D8B030D-6E8A-4147-A177-3AD203B41FA5}">
                      <a16:colId xmlns:a16="http://schemas.microsoft.com/office/drawing/2014/main" val="1219687569"/>
                    </a:ext>
                  </a:extLst>
                </a:gridCol>
                <a:gridCol w="1642306">
                  <a:extLst>
                    <a:ext uri="{9D8B030D-6E8A-4147-A177-3AD203B41FA5}">
                      <a16:colId xmlns:a16="http://schemas.microsoft.com/office/drawing/2014/main" val="2193019027"/>
                    </a:ext>
                  </a:extLst>
                </a:gridCol>
              </a:tblGrid>
              <a:tr h="47353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8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83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kumimoji="1" lang="en-US" altLang="zh-TW" sz="2000" dirty="0"/>
              <a:t>Step 1:</a:t>
            </a:r>
            <a:r>
              <a:rPr kumimoji="1" lang="zh-TW" altLang="en-US" sz="2000" dirty="0"/>
              <a:t>輸入測資</a:t>
            </a:r>
            <a:endParaRPr kumimoji="1" lang="en-US" altLang="zh-TW" sz="2000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44531"/>
              </p:ext>
            </p:extLst>
          </p:nvPr>
        </p:nvGraphicFramePr>
        <p:xfrm>
          <a:off x="1069676" y="2489254"/>
          <a:ext cx="4364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54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276487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總共有幾行測資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每行長度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  <a:r>
                        <a:rPr lang="en-US" altLang="zh-TW" dirty="0"/>
                        <a:t>vector</a:t>
                      </a:r>
                      <a:r>
                        <a:rPr lang="zh-TW" altLang="en-US" dirty="0"/>
                        <a:t>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72605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97E3B583-362D-7DBB-46E4-B90AF085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98" y="1434584"/>
            <a:ext cx="3947029" cy="24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Step 2:</a:t>
            </a:r>
            <a:r>
              <a:rPr kumimoji="1" lang="zh-TW" altLang="en-US" dirty="0"/>
              <a:t>排序找出中位數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D17319-7FA2-2D22-7C5C-632BF5E30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45011"/>
              </p:ext>
            </p:extLst>
          </p:nvPr>
        </p:nvGraphicFramePr>
        <p:xfrm>
          <a:off x="973639" y="3058160"/>
          <a:ext cx="3926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02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2162562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FE383AE1-7819-30C3-1BB3-A7B929E0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250" y="2793814"/>
            <a:ext cx="5746040" cy="5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kumimoji="1" lang="en-US" altLang="zh-TW" sz="2000" dirty="0"/>
              <a:t>Step 3:</a:t>
            </a:r>
            <a:r>
              <a:rPr kumimoji="1" lang="zh-TW" altLang="en-US" sz="2000" dirty="0"/>
              <a:t>計算答案</a:t>
            </a: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438ADC-33E4-1E46-4750-A1ECE8A0C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5"/>
          <a:stretch/>
        </p:blipFill>
        <p:spPr>
          <a:xfrm>
            <a:off x="5864131" y="1147314"/>
            <a:ext cx="5639587" cy="1508046"/>
          </a:xfrm>
          <a:prstGeom prst="rect">
            <a:avLst/>
          </a:prstGeom>
        </p:spPr>
      </p:pic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1E75E43-2A5F-9ECE-9F24-9ACB010C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29982"/>
              </p:ext>
            </p:extLst>
          </p:nvPr>
        </p:nvGraphicFramePr>
        <p:xfrm>
          <a:off x="998329" y="3090121"/>
          <a:ext cx="38157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859">
                  <a:extLst>
                    <a:ext uri="{9D8B030D-6E8A-4147-A177-3AD203B41FA5}">
                      <a16:colId xmlns:a16="http://schemas.microsoft.com/office/drawing/2014/main" val="2509017169"/>
                    </a:ext>
                  </a:extLst>
                </a:gridCol>
                <a:gridCol w="1907859">
                  <a:extLst>
                    <a:ext uri="{9D8B030D-6E8A-4147-A177-3AD203B41FA5}">
                      <a16:colId xmlns:a16="http://schemas.microsoft.com/office/drawing/2014/main" val="1557185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8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答案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98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582</Words>
  <Application>Microsoft Macintosh PowerPoint</Application>
  <PresentationFormat>寬螢幕</PresentationFormat>
  <Paragraphs>87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Helvetica Neue</vt:lpstr>
      <vt:lpstr>Office 佈景主題</vt:lpstr>
      <vt:lpstr>UVA10041</vt:lpstr>
      <vt:lpstr>題目翻譯</vt:lpstr>
      <vt:lpstr>輸入與輸出</vt:lpstr>
      <vt:lpstr>PowerPoint 簡報</vt:lpstr>
      <vt:lpstr>第一筆測資</vt:lpstr>
      <vt:lpstr>第二筆測資</vt:lpstr>
      <vt:lpstr>程式碼</vt:lpstr>
      <vt:lpstr>程式碼</vt:lpstr>
      <vt:lpstr>程式碼</vt:lpstr>
      <vt:lpstr>完整程式碼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uva10035</dc:title>
  <dc:creator>eric93522@gmail.com</dc:creator>
  <cp:lastModifiedBy>eric93522@gmail.com</cp:lastModifiedBy>
  <cp:revision>11</cp:revision>
  <dcterms:created xsi:type="dcterms:W3CDTF">2023-03-26T03:53:41Z</dcterms:created>
  <dcterms:modified xsi:type="dcterms:W3CDTF">2023-04-21T12:39:07Z</dcterms:modified>
</cp:coreProperties>
</file>