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504C7-A3B2-00B1-8C85-04BEB9AE4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D10A76-F8FA-1CCD-4575-C17C006F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41BFA-79CA-1C03-4D7A-A40C672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2B103-B05E-19FD-4E6F-FBAF4D23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09CD1C-18F2-122C-FA64-A39F42B8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25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977E6-E074-532D-DE82-A0701EF0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A5671D-C3A8-5B2A-00BC-295AA9DD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4BDF32-BEB2-86DE-D0F2-81B094B4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1F5489-2844-654D-75F8-B30DEA00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905A1A-8DB0-7D2B-5698-A47BA16E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7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9FAAD1-BD18-8F6A-7F40-BFA60072D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193ECF-F4E4-6FD7-35E0-3F03EC9E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4223BB-E57A-50D3-37AE-86CCDA98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184E7-DCD4-1058-1D18-EF24ED5F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1B808-EA10-F53E-A111-0D603B04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104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CA3CF-1C37-F190-CD94-8316C266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4A7958-F502-1078-86F2-58E672F4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F80031-B8BF-B3D0-96E7-D82C4829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1E634-DEB8-F4DF-FE52-54FF4DD6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6064E-08AF-B7F8-8BFC-315C9063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7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F5F2E-D551-6B70-8D7C-1C5EE4CF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733209-D6B3-C9E7-E06C-A7A6BCCE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512DD2-031F-757F-5236-D526CB9C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1F39F3-E03D-5E35-5A09-1877129F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73265-5870-9A82-B578-000EFEC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203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DC17C-F88C-387E-F3C9-5A7A160F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6C7EA-FC9B-838B-A555-C787F49F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90E62D-59D0-AC03-1CBA-1C6B37F9C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51945D-FD2A-137C-2A39-B5C34423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9B7C5-A9D0-1D3D-7A3C-00134EE5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2B4AE3-1576-907D-094B-CFEDAC2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38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DC1D-D5B7-8BE5-CB52-C65CFB40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D575D-2FEF-1090-CD4C-4D25BEC9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7A4FE7-133E-E7B1-C843-BC896DCCB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E3CCA1-6F7B-C051-A784-ACA6B6B1A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7D03A5-BA89-329B-774D-3C6512516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3AB01E-D628-0D06-3ED5-BA5F7DC2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F9735C-E6EF-C1FE-7ADC-9E527483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66AF05-FC02-A621-D382-209BDDFC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987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C535B-47A7-39A5-C979-931817D1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371F48-3132-861D-FCB2-492EB465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F593ED-C95D-3720-1854-8D299D17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9CCCD3-8984-A00D-588C-A2B7110A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893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614B3F-51E0-E782-658F-0B95FE0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3D819A-1750-0AFC-FBB4-DEC9CCA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855F15-0BA4-B6B1-4038-4E8476C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063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4D6CA-4D5C-BAB0-90F6-F590367A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DBD0D-7907-C8FF-D37F-E204713D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E199CA-E44B-31F1-110F-8AF32807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F8222D-5EA3-3603-5348-F67B033C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233C0D-F7D1-2EB0-578C-EE0FFF1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F0941-642C-B759-C86B-AF2DEF6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75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74825-BA2D-4C5E-FC34-10F49635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D25E41-5858-97E6-5B50-C55CAD946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B0CE4C-40AE-3009-4438-77005CBE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CDA78B-D6E6-74AE-DA2F-98A4ED35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3E3431-9316-10A7-19FE-73A582D3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51F5C-7911-83A8-D1F5-8D4C11C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5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62538D-D9AC-555B-197B-708193C8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AF48DC-990D-2596-4617-DE470304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6B987-D05B-2FCA-02A1-372BE8492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2848-76AE-5442-A83E-AB101A5F1874}" type="datetimeFigureOut">
              <a:rPr kumimoji="1" lang="zh-TW" altLang="en-US" smtClean="0"/>
              <a:t>2023/6/25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C3EA2-698D-4770-F622-63B470C19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3B42B1-8DA8-5F35-FF0A-D98BFFB99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E525-3AE3-9B48-842B-C576593D93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76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F1E6A-6C5B-992C-B7A7-9EDCF445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5600"/>
            <a:ext cx="9144000" cy="1066800"/>
          </a:xfrm>
        </p:spPr>
        <p:txBody>
          <a:bodyPr/>
          <a:lstStyle/>
          <a:p>
            <a:r>
              <a:rPr kumimoji="1" lang="en-US" altLang="zh-TW" dirty="0"/>
              <a:t>Uva10783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zh-TW" altLang="en-US" sz="5400"/>
              <a:t>完整程式碼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kumimoji="1" lang="en-US" altLang="zh-TW" sz="2200"/>
          </a:p>
          <a:p>
            <a:endParaRPr kumimoji="1" lang="zh-TW" altLang="en-US" sz="2200"/>
          </a:p>
        </p:txBody>
      </p:sp>
      <p:pic>
        <p:nvPicPr>
          <p:cNvPr id="5" name="圖片 4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48DD2AC0-835E-C715-5B4E-5583879B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05587"/>
            <a:ext cx="6903720" cy="52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FA3DC-FCF0-22C2-CC70-D8B3DFE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D638B-CE1C-7515-5C45-7745167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英文題目：</a:t>
            </a:r>
            <a:r>
              <a:rPr kumimoji="1" lang="en-US" altLang="zh-TW" dirty="0"/>
              <a:t>https://</a:t>
            </a:r>
            <a:r>
              <a:rPr kumimoji="1" lang="en-US" altLang="zh-TW" dirty="0" err="1"/>
              <a:t>onlinejudge.org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index.php?option</a:t>
            </a:r>
            <a:r>
              <a:rPr kumimoji="1" lang="en-US" altLang="zh-TW" dirty="0"/>
              <a:t>=</a:t>
            </a:r>
            <a:r>
              <a:rPr kumimoji="1" lang="en-US" altLang="zh-TW" dirty="0" err="1"/>
              <a:t>com_onlinejudge&amp;Itemid</a:t>
            </a:r>
            <a:r>
              <a:rPr kumimoji="1" lang="en-US" altLang="zh-TW" dirty="0"/>
              <a:t>=8&amp;category=24&amp;page=</a:t>
            </a:r>
            <a:r>
              <a:rPr kumimoji="1" lang="en-US" altLang="zh-TW" dirty="0" err="1"/>
              <a:t>show_problem&amp;problem</a:t>
            </a:r>
            <a:r>
              <a:rPr kumimoji="1" lang="en-US" altLang="zh-TW" dirty="0"/>
              <a:t>=1724</a:t>
            </a:r>
          </a:p>
          <a:p>
            <a:r>
              <a:rPr kumimoji="1" lang="zh-TW" altLang="en-US" dirty="0"/>
              <a:t>中文翻譯：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</a:t>
            </a:r>
            <a:r>
              <a:rPr kumimoji="1" lang="en-US" altLang="zh-TW" dirty="0"/>
              <a:t>https://</a:t>
            </a:r>
            <a:r>
              <a:rPr kumimoji="1" lang="en-US" altLang="zh-TW" dirty="0" err="1"/>
              <a:t>zerojudge.tw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ShowProblem?problemid</a:t>
            </a:r>
            <a:r>
              <a:rPr kumimoji="1" lang="en-US" altLang="zh-TW" dirty="0"/>
              <a:t>=c022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題目翻譯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15086-84B2-7B2F-EBAF-FC8D930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給你一個範圍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到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，請你找出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與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之間所有奇數的和。</a:t>
            </a:r>
          </a:p>
          <a:p>
            <a:pPr marL="0" indent="0" algn="l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例如：範圍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[3, 9]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中所有奇數的和就是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 + 5 + 7 + 9 = 24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45AE90-0F9C-01BD-980B-EB0B91082C32}"/>
              </a:ext>
            </a:extLst>
          </p:cNvPr>
          <p:cNvSpPr txBox="1"/>
          <p:nvPr/>
        </p:nvSpPr>
        <p:spPr>
          <a:xfrm>
            <a:off x="441434" y="1825625"/>
            <a:ext cx="4582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/>
              <a:t>Given a range [a, b], you are to find the summation of all the odd integers in this range. For example, the summation of all the odd integers in the range [3, 9] is 3 + 5 + 7 + 9 = 24.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15639-0DA2-7330-CD02-60C03A7A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輸入與輸出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D7478-9BE6-052E-14E7-2A94721A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4228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Input </a:t>
            </a:r>
            <a:r>
              <a:rPr lang="zh-TW" altLang="en-US" sz="2400" dirty="0"/>
              <a:t>：</a:t>
            </a:r>
            <a:r>
              <a:rPr lang="en-US" altLang="zh-TW" sz="2400" dirty="0"/>
              <a:t>There can be at multiple test cases. The first line of input gives you the number of test cases, T (1 ≤ T ≤ 100). Then T test cases follow. Each test case consists of 2 integers a and b (0 ≤ a ≤ b ≤ 100) in two separate lines.</a:t>
            </a:r>
          </a:p>
          <a:p>
            <a:r>
              <a:rPr lang="en-US" altLang="zh-TW" sz="2400" dirty="0"/>
              <a:t>Output </a:t>
            </a:r>
            <a:r>
              <a:rPr lang="zh-TW" altLang="en-US" sz="2400" dirty="0"/>
              <a:t>：</a:t>
            </a:r>
            <a:r>
              <a:rPr lang="en-US" altLang="zh-TW" sz="2400" dirty="0"/>
              <a:t>For each test case you are to print one line of output – the serial number of the test case followed by the summation of the odd integers in the range [a, b].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E3BC9D-6A96-6ADE-2815-3906C6A06CE7}"/>
              </a:ext>
            </a:extLst>
          </p:cNvPr>
          <p:cNvSpPr txBox="1"/>
          <p:nvPr/>
        </p:nvSpPr>
        <p:spPr>
          <a:xfrm>
            <a:off x="7252139" y="1825625"/>
            <a:ext cx="38152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輸入：輸入的第一列有一個整數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（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1≦T≦100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），代表以下有多少組測試資料。 每組測試資料為兩列，包含兩個數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與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（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0≦a≦b≦100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）。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kumimoji="1" lang="en-US" altLang="zh-TW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/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輸出：每組測試資料輸出一列，內容為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及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間所有奇數的和。</a:t>
            </a:r>
          </a:p>
          <a:p>
            <a:pPr algn="l"/>
            <a:b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26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3CEB1-233E-2FF6-9775-32708B7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+mn-ea"/>
                <a:ea typeface="+mn-ea"/>
              </a:rPr>
              <a:t>範例測資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ECA2A-22EB-59D8-D0A7-914B9744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683" y="2506662"/>
            <a:ext cx="154764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+mn-ea"/>
              </a:rPr>
              <a:t>輸入：</a:t>
            </a:r>
            <a:endParaRPr kumimoji="1"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/>
              <a:t>2 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3 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endParaRPr kumimoji="1"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C88B11-6B23-C9E3-F942-343B316337AC}"/>
              </a:ext>
            </a:extLst>
          </p:cNvPr>
          <p:cNvSpPr txBox="1"/>
          <p:nvPr/>
        </p:nvSpPr>
        <p:spPr>
          <a:xfrm>
            <a:off x="7283671" y="2506662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800" dirty="0"/>
              <a:t>Case 1: 9 </a:t>
            </a:r>
          </a:p>
          <a:p>
            <a:r>
              <a:rPr lang="en-US" altLang="zh-TW" sz="2800" dirty="0"/>
              <a:t>Case 2: 8</a:t>
            </a:r>
            <a:endParaRPr kumimoji="1"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989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第一筆測資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385847" y="2058384"/>
            <a:ext cx="34579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800" dirty="0"/>
              <a:t> </a:t>
            </a:r>
            <a:r>
              <a:rPr lang="en-US" altLang="zh-TW" sz="2400" dirty="0"/>
              <a:t>Case 1: 9</a:t>
            </a:r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4861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1</a:t>
            </a:r>
          </a:p>
          <a:p>
            <a:pPr marL="0" indent="0">
              <a:buNone/>
            </a:pPr>
            <a:r>
              <a:rPr lang="en-US" altLang="zh-TW" sz="2400" dirty="0"/>
              <a:t>5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F34DA18-0897-C80F-5C4E-A6CFD662FFB0}"/>
              </a:ext>
            </a:extLst>
          </p:cNvPr>
          <p:cNvCxnSpPr>
            <a:cxnSpLocks/>
          </p:cNvCxnSpPr>
          <p:nvPr/>
        </p:nvCxnSpPr>
        <p:spPr>
          <a:xfrm>
            <a:off x="5827983" y="4897821"/>
            <a:ext cx="3674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5727EA3-1CA9-C331-1E38-741DC4299253}"/>
              </a:ext>
            </a:extLst>
          </p:cNvPr>
          <p:cNvCxnSpPr>
            <a:cxnSpLocks/>
          </p:cNvCxnSpPr>
          <p:nvPr/>
        </p:nvCxnSpPr>
        <p:spPr>
          <a:xfrm flipV="1">
            <a:off x="7714592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9A6282-5A68-0CF5-67DA-EF9C9FF8AE2F}"/>
              </a:ext>
            </a:extLst>
          </p:cNvPr>
          <p:cNvCxnSpPr>
            <a:cxnSpLocks/>
          </p:cNvCxnSpPr>
          <p:nvPr/>
        </p:nvCxnSpPr>
        <p:spPr>
          <a:xfrm flipV="1">
            <a:off x="9502840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92D45B3-4B85-C15B-B369-892D2FEF9608}"/>
              </a:ext>
            </a:extLst>
          </p:cNvPr>
          <p:cNvCxnSpPr>
            <a:cxnSpLocks/>
          </p:cNvCxnSpPr>
          <p:nvPr/>
        </p:nvCxnSpPr>
        <p:spPr>
          <a:xfrm flipV="1">
            <a:off x="5827983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8">
            <a:extLst>
              <a:ext uri="{FF2B5EF4-FFF2-40B4-BE49-F238E27FC236}">
                <a16:creationId xmlns:a16="http://schemas.microsoft.com/office/drawing/2014/main" id="{A2AA4CE2-3FAE-031E-8F20-CA83B3451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52747"/>
              </p:ext>
            </p:extLst>
          </p:nvPr>
        </p:nvGraphicFramePr>
        <p:xfrm>
          <a:off x="554420" y="3784440"/>
          <a:ext cx="2977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46">
                  <a:extLst>
                    <a:ext uri="{9D8B030D-6E8A-4147-A177-3AD203B41FA5}">
                      <a16:colId xmlns:a16="http://schemas.microsoft.com/office/drawing/2014/main" val="1935082806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350500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奇數總和（</a:t>
                      </a:r>
                      <a:r>
                        <a:rPr lang="en-US" altLang="zh-TW" dirty="0"/>
                        <a:t>total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18940"/>
                  </a:ext>
                </a:extLst>
              </a:tr>
            </a:tbl>
          </a:graphicData>
        </a:graphic>
      </p:graphicFrame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3A435C6-B296-0B4A-BAEC-8E59A07E0C7F}"/>
              </a:ext>
            </a:extLst>
          </p:cNvPr>
          <p:cNvCxnSpPr>
            <a:cxnSpLocks/>
          </p:cNvCxnSpPr>
          <p:nvPr/>
        </p:nvCxnSpPr>
        <p:spPr>
          <a:xfrm flipV="1">
            <a:off x="6710854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FEEBDCF-8EFA-3DFC-2E59-F00B2BAF891A}"/>
              </a:ext>
            </a:extLst>
          </p:cNvPr>
          <p:cNvCxnSpPr>
            <a:cxnSpLocks/>
          </p:cNvCxnSpPr>
          <p:nvPr/>
        </p:nvCxnSpPr>
        <p:spPr>
          <a:xfrm flipV="1">
            <a:off x="8628992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第二筆測資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385847" y="2058384"/>
            <a:ext cx="34579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800" dirty="0"/>
              <a:t> </a:t>
            </a:r>
            <a:r>
              <a:rPr lang="en-US" altLang="zh-TW" sz="2400" dirty="0"/>
              <a:t>Case 1: 8 </a:t>
            </a:r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4861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3 </a:t>
            </a:r>
          </a:p>
          <a:p>
            <a:pPr marL="0" indent="0">
              <a:buNone/>
            </a:pPr>
            <a:r>
              <a:rPr lang="en-US" altLang="zh-TW" sz="2400" dirty="0"/>
              <a:t>5</a:t>
            </a:r>
            <a:endParaRPr kumimoji="1" lang="en-US" altLang="zh-TW" sz="24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F34DA18-0897-C80F-5C4E-A6CFD662FFB0}"/>
              </a:ext>
            </a:extLst>
          </p:cNvPr>
          <p:cNvCxnSpPr>
            <a:cxnSpLocks/>
          </p:cNvCxnSpPr>
          <p:nvPr/>
        </p:nvCxnSpPr>
        <p:spPr>
          <a:xfrm>
            <a:off x="5827983" y="4897821"/>
            <a:ext cx="3674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5727EA3-1CA9-C331-1E38-741DC4299253}"/>
              </a:ext>
            </a:extLst>
          </p:cNvPr>
          <p:cNvCxnSpPr>
            <a:cxnSpLocks/>
          </p:cNvCxnSpPr>
          <p:nvPr/>
        </p:nvCxnSpPr>
        <p:spPr>
          <a:xfrm flipV="1">
            <a:off x="7714592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9A6282-5A68-0CF5-67DA-EF9C9FF8AE2F}"/>
              </a:ext>
            </a:extLst>
          </p:cNvPr>
          <p:cNvCxnSpPr>
            <a:cxnSpLocks/>
          </p:cNvCxnSpPr>
          <p:nvPr/>
        </p:nvCxnSpPr>
        <p:spPr>
          <a:xfrm flipV="1">
            <a:off x="9502840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92D45B3-4B85-C15B-B369-892D2FEF9608}"/>
              </a:ext>
            </a:extLst>
          </p:cNvPr>
          <p:cNvCxnSpPr>
            <a:cxnSpLocks/>
          </p:cNvCxnSpPr>
          <p:nvPr/>
        </p:nvCxnSpPr>
        <p:spPr>
          <a:xfrm flipV="1">
            <a:off x="5827983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8">
            <a:extLst>
              <a:ext uri="{FF2B5EF4-FFF2-40B4-BE49-F238E27FC236}">
                <a16:creationId xmlns:a16="http://schemas.microsoft.com/office/drawing/2014/main" id="{A2AA4CE2-3FAE-031E-8F20-CA83B3451C30}"/>
              </a:ext>
            </a:extLst>
          </p:cNvPr>
          <p:cNvGraphicFramePr>
            <a:graphicFrameLocks noGrp="1"/>
          </p:cNvGraphicFramePr>
          <p:nvPr/>
        </p:nvGraphicFramePr>
        <p:xfrm>
          <a:off x="554420" y="3784440"/>
          <a:ext cx="2977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46">
                  <a:extLst>
                    <a:ext uri="{9D8B030D-6E8A-4147-A177-3AD203B41FA5}">
                      <a16:colId xmlns:a16="http://schemas.microsoft.com/office/drawing/2014/main" val="1935082806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350500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奇數總和（</a:t>
                      </a:r>
                      <a:r>
                        <a:rPr lang="en-US" altLang="zh-TW" dirty="0"/>
                        <a:t>total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18940"/>
                  </a:ext>
                </a:extLst>
              </a:tr>
            </a:tbl>
          </a:graphicData>
        </a:graphic>
      </p:graphicFrame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3A435C6-B296-0B4A-BAEC-8E59A07E0C7F}"/>
              </a:ext>
            </a:extLst>
          </p:cNvPr>
          <p:cNvCxnSpPr>
            <a:cxnSpLocks/>
          </p:cNvCxnSpPr>
          <p:nvPr/>
        </p:nvCxnSpPr>
        <p:spPr>
          <a:xfrm flipV="1">
            <a:off x="6710854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FEEBDCF-8EFA-3DFC-2E59-F00B2BAF891A}"/>
              </a:ext>
            </a:extLst>
          </p:cNvPr>
          <p:cNvCxnSpPr>
            <a:cxnSpLocks/>
          </p:cNvCxnSpPr>
          <p:nvPr/>
        </p:nvCxnSpPr>
        <p:spPr>
          <a:xfrm flipV="1">
            <a:off x="8628992" y="4666593"/>
            <a:ext cx="0" cy="231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/>
          <a:lstStyle/>
          <a:p>
            <a:r>
              <a:rPr kumimoji="1" lang="en-US" altLang="zh-TW" dirty="0"/>
              <a:t>Step 1:</a:t>
            </a:r>
            <a:r>
              <a:rPr kumimoji="1" lang="zh-TW" altLang="en-US" dirty="0"/>
              <a:t>輸入測資</a:t>
            </a: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9181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開頭的數字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結尾的數字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第幾個</a:t>
                      </a:r>
                      <a:r>
                        <a:rPr lang="en-US" altLang="zh-TW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7" name="圖片 6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C81D5FA1-59BB-3B4C-97DB-11180AC7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1825625"/>
            <a:ext cx="6146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dirty="0"/>
              <a:t>Step 2:</a:t>
            </a:r>
            <a:r>
              <a:rPr kumimoji="1" lang="zh-TW" altLang="en-US" dirty="0"/>
              <a:t>計算基數和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63431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開頭的數字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結尾的數字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第幾個</a:t>
                      </a:r>
                      <a:r>
                        <a:rPr lang="en-US" altLang="zh-TW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奇數總和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5" name="圖片 4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09193917-EAF1-65E2-9B70-43552E8D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78" y="1690688"/>
            <a:ext cx="5664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Step 3:</a:t>
            </a:r>
            <a:r>
              <a:rPr kumimoji="1" lang="zh-TW" altLang="en-US" dirty="0"/>
              <a:t>輸出</a:t>
            </a:r>
            <a:r>
              <a:rPr kumimoji="1" lang="en-US" altLang="zh-TW" dirty="0"/>
              <a:t>total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04285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開頭的數字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結尾的數字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第幾個</a:t>
                      </a:r>
                      <a:r>
                        <a:rPr lang="en-US" altLang="zh-TW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奇數總和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AC4CE463-EAF9-9C23-65DE-EE990FB5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93" y="2677292"/>
            <a:ext cx="7467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469</Words>
  <Application>Microsoft Macintosh PowerPoint</Application>
  <PresentationFormat>寬螢幕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Helvetica Neue</vt:lpstr>
      <vt:lpstr>Office 佈景主題</vt:lpstr>
      <vt:lpstr>Uva10783</vt:lpstr>
      <vt:lpstr>題目翻譯</vt:lpstr>
      <vt:lpstr>輸入與輸出</vt:lpstr>
      <vt:lpstr>範例測資</vt:lpstr>
      <vt:lpstr>第一筆測資</vt:lpstr>
      <vt:lpstr>第二筆測資</vt:lpstr>
      <vt:lpstr>程式碼</vt:lpstr>
      <vt:lpstr>程式碼</vt:lpstr>
      <vt:lpstr>程式碼</vt:lpstr>
      <vt:lpstr>完整程式碼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咏帟 田</dc:creator>
  <cp:lastModifiedBy>咏帟 田</cp:lastModifiedBy>
  <cp:revision>2</cp:revision>
  <dcterms:created xsi:type="dcterms:W3CDTF">2023-06-25T14:33:48Z</dcterms:created>
  <dcterms:modified xsi:type="dcterms:W3CDTF">2023-06-25T15:01:41Z</dcterms:modified>
</cp:coreProperties>
</file>