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4" r:id="rId3"/>
    <p:sldId id="267" r:id="rId4"/>
    <p:sldId id="269" r:id="rId5"/>
    <p:sldId id="271" r:id="rId6"/>
    <p:sldId id="272" r:id="rId7"/>
    <p:sldId id="273" r:id="rId8"/>
    <p:sldId id="274" r:id="rId9"/>
    <p:sldId id="265" r:id="rId10"/>
  </p:sldIdLst>
  <p:sldSz cx="18288000" cy="10287000"/>
  <p:notesSz cx="6858000" cy="9144000"/>
  <p:embeddedFontLst>
    <p:embeddedFont>
      <p:font typeface="Alice" panose="02020500000000000000" charset="0"/>
      <p:regular r:id="rId11"/>
    </p:embeddedFont>
    <p:embeddedFont>
      <p:font typeface="Bodoni FLF Italics" panose="02020500000000000000"/>
      <p:regular r:id="rId12"/>
    </p:embeddedFont>
    <p:embeddedFont>
      <p:font typeface="Calibri" panose="020F0502020204030204" pitchFamily="34" charset="0"/>
      <p:regular r:id="rId13"/>
      <p:bold r:id="rId14"/>
      <p:italic r:id="rId15"/>
      <p:boldItalic r:id="rId16"/>
    </p:embeddedFont>
    <p:embeddedFont>
      <p:font typeface="微軟正黑體" panose="020B0604030504040204" pitchFamily="34" charset="-120"/>
      <p:regular r:id="rId17"/>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ADB"/>
    <a:srgbClr val="967D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171284" y="4547249"/>
            <a:ext cx="9945432" cy="1466850"/>
          </a:xfrm>
          <a:prstGeom prst="rect">
            <a:avLst/>
          </a:prstGeom>
        </p:spPr>
        <p:txBody>
          <a:bodyPr lIns="0" tIns="0" rIns="0" bIns="0" rtlCol="0" anchor="t">
            <a:spAutoFit/>
          </a:bodyPr>
          <a:lstStyle/>
          <a:p>
            <a:pPr algn="ctr">
              <a:lnSpc>
                <a:spcPts val="11519"/>
              </a:lnSpc>
            </a:pPr>
            <a:r>
              <a:rPr lang="en-US" altLang="zh-TW" sz="9600" dirty="0">
                <a:solidFill>
                  <a:srgbClr val="271905"/>
                </a:solidFill>
                <a:latin typeface="Alice"/>
              </a:rPr>
              <a:t>UVA10008</a:t>
            </a:r>
            <a:endParaRPr lang="en-US" sz="9600" dirty="0">
              <a:solidFill>
                <a:srgbClr val="271905"/>
              </a:solidFill>
              <a:latin typeface="Alice"/>
            </a:endParaRPr>
          </a:p>
        </p:txBody>
      </p:sp>
      <p:grpSp>
        <p:nvGrpSpPr>
          <p:cNvPr id="3" name="Group 3"/>
          <p:cNvGrpSpPr/>
          <p:nvPr/>
        </p:nvGrpSpPr>
        <p:grpSpPr>
          <a:xfrm>
            <a:off x="14875708" y="-2383592"/>
            <a:ext cx="4767184" cy="4767184"/>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363492" y="8746101"/>
            <a:ext cx="3521040" cy="3521040"/>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0" name="AutoShape 10"/>
          <p:cNvSpPr/>
          <p:nvPr/>
        </p:nvSpPr>
        <p:spPr>
          <a:xfrm>
            <a:off x="10986615" y="9258300"/>
            <a:ext cx="7301385" cy="0"/>
          </a:xfrm>
          <a:prstGeom prst="line">
            <a:avLst/>
          </a:prstGeom>
          <a:ln w="38100" cap="flat">
            <a:solidFill>
              <a:srgbClr val="967D55"/>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312146" y="1056639"/>
            <a:ext cx="9663706" cy="1102866"/>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題目</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TextBox 3"/>
          <p:cNvSpPr txBox="1"/>
          <p:nvPr/>
        </p:nvSpPr>
        <p:spPr>
          <a:xfrm>
            <a:off x="5835216" y="9094153"/>
            <a:ext cx="6617568"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01</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564186" y="7450971"/>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2680865" y="2651278"/>
            <a:ext cx="14028546" cy="3077766"/>
          </a:xfrm>
          <a:prstGeom prst="rect">
            <a:avLst/>
          </a:prstGeom>
        </p:spPr>
        <p:txBody>
          <a:bodyPr wrap="square" lIns="0" tIns="0" rIns="0" bIns="0" rtlCol="0" anchor="t">
            <a:spAutoFit/>
          </a:bodyPr>
          <a:lstStyle/>
          <a:p>
            <a:pPr algn="just"/>
            <a:r>
              <a:rPr lang="en-US" sz="4000" dirty="0">
                <a:solidFill>
                  <a:srgbClr val="271905"/>
                </a:solidFill>
                <a:latin typeface="Alice"/>
              </a:rPr>
              <a:t>Cryptanalysis is the process of breaking someone else’s cryptographic writing. This sometimes involves some kind of statistical analysis of a passage of (encrypted) text. Your task is to write a program which performs a simple analysis of a given text.</a:t>
            </a:r>
          </a:p>
        </p:txBody>
      </p:sp>
      <p:sp>
        <p:nvSpPr>
          <p:cNvPr id="13" name="TextBox 12">
            <a:extLst>
              <a:ext uri="{FF2B5EF4-FFF2-40B4-BE49-F238E27FC236}">
                <a16:creationId xmlns:a16="http://schemas.microsoft.com/office/drawing/2014/main" id="{6F662108-F240-4F50-93A4-51982D6E0AAD}"/>
              </a:ext>
            </a:extLst>
          </p:cNvPr>
          <p:cNvSpPr txBox="1"/>
          <p:nvPr/>
        </p:nvSpPr>
        <p:spPr>
          <a:xfrm>
            <a:off x="2680866" y="6273056"/>
            <a:ext cx="14028546" cy="2462213"/>
          </a:xfrm>
          <a:prstGeom prst="rect">
            <a:avLst/>
          </a:prstGeom>
        </p:spPr>
        <p:txBody>
          <a:bodyPr wrap="square" lIns="0" tIns="0" rIns="0" bIns="0" rtlCol="0" anchor="t">
            <a:spAutoFit/>
          </a:bodyPr>
          <a:lstStyle/>
          <a:p>
            <a:r>
              <a:rPr lang="zh-TW" altLang="en-US" sz="4000" dirty="0">
                <a:solidFill>
                  <a:srgbClr val="271905"/>
                </a:solidFill>
                <a:latin typeface="微軟正黑體" panose="020B0604030504040204" pitchFamily="34" charset="-120"/>
                <a:ea typeface="微軟正黑體" panose="020B0604030504040204" pitchFamily="34" charset="-120"/>
              </a:rPr>
              <a:t>密碼翻譯（</a:t>
            </a:r>
            <a:r>
              <a:rPr lang="en-US" altLang="zh-TW" sz="4000" dirty="0">
                <a:solidFill>
                  <a:srgbClr val="271905"/>
                </a:solidFill>
                <a:latin typeface="微軟正黑體" panose="020B0604030504040204" pitchFamily="34" charset="-120"/>
                <a:ea typeface="微軟正黑體" panose="020B0604030504040204" pitchFamily="34" charset="-120"/>
              </a:rPr>
              <a:t>cryptanalysis</a:t>
            </a:r>
            <a:r>
              <a:rPr lang="zh-TW" altLang="en-US" sz="4000" dirty="0">
                <a:solidFill>
                  <a:srgbClr val="271905"/>
                </a:solidFill>
                <a:latin typeface="微軟正黑體" panose="020B0604030504040204" pitchFamily="34" charset="-120"/>
                <a:ea typeface="微軟正黑體" panose="020B0604030504040204" pitchFamily="34" charset="-120"/>
              </a:rPr>
              <a:t>）是指把某個人寫的密文（</a:t>
            </a:r>
            <a:r>
              <a:rPr lang="en-US" altLang="zh-TW" sz="4000" dirty="0">
                <a:solidFill>
                  <a:srgbClr val="271905"/>
                </a:solidFill>
                <a:latin typeface="微軟正黑體" panose="020B0604030504040204" pitchFamily="34" charset="-120"/>
                <a:ea typeface="微軟正黑體" panose="020B0604030504040204" pitchFamily="34" charset="-120"/>
              </a:rPr>
              <a:t>cryptographic writing</a:t>
            </a:r>
            <a:r>
              <a:rPr lang="zh-TW" altLang="en-US" sz="4000" dirty="0">
                <a:solidFill>
                  <a:srgbClr val="271905"/>
                </a:solidFill>
                <a:latin typeface="微軟正黑體" panose="020B0604030504040204" pitchFamily="34" charset="-120"/>
                <a:ea typeface="微軟正黑體" panose="020B0604030504040204" pitchFamily="34" charset="-120"/>
              </a:rPr>
              <a:t>）加以分解。這個程序通常會對密文訊息做統計分析。你的任務就是寫一個程式來對密文作簡單的分析。</a:t>
            </a:r>
            <a:endParaRPr lang="en-US" sz="4000" dirty="0">
              <a:solidFill>
                <a:srgbClr val="271905"/>
              </a:solidFill>
              <a:latin typeface="微軟正黑體" panose="020B0604030504040204" pitchFamily="34" charset="-120"/>
              <a:ea typeface="微軟正黑體" panose="020B0604030504040204"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AutoShape 2"/>
          <p:cNvSpPr/>
          <p:nvPr/>
        </p:nvSpPr>
        <p:spPr>
          <a:xfrm>
            <a:off x="9780663" y="9239250"/>
            <a:ext cx="8507337" cy="0"/>
          </a:xfrm>
          <a:prstGeom prst="line">
            <a:avLst/>
          </a:prstGeom>
          <a:ln w="38100" cap="flat">
            <a:solidFill>
              <a:srgbClr val="967D55"/>
            </a:solidFill>
            <a:prstDash val="solid"/>
            <a:headEnd type="none" w="sm" len="sm"/>
            <a:tailEnd type="none" w="sm" len="sm"/>
          </a:ln>
        </p:spPr>
      </p:sp>
      <p:sp>
        <p:nvSpPr>
          <p:cNvPr id="3" name="TextBox 3"/>
          <p:cNvSpPr txBox="1"/>
          <p:nvPr/>
        </p:nvSpPr>
        <p:spPr>
          <a:xfrm>
            <a:off x="8298068" y="90941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02</a:t>
            </a:r>
          </a:p>
        </p:txBody>
      </p:sp>
      <p:sp>
        <p:nvSpPr>
          <p:cNvPr id="4" name="AutoShape 4"/>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5" name="Group 5"/>
          <p:cNvGrpSpPr/>
          <p:nvPr/>
        </p:nvGrpSpPr>
        <p:grpSpPr>
          <a:xfrm>
            <a:off x="16675432" y="5850515"/>
            <a:ext cx="2712720" cy="2712720"/>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731820" y="-930219"/>
            <a:ext cx="3521040" cy="3521040"/>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312146" y="105028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輸入與輸出</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29" name="TextBox 12">
            <a:extLst>
              <a:ext uri="{FF2B5EF4-FFF2-40B4-BE49-F238E27FC236}">
                <a16:creationId xmlns:a16="http://schemas.microsoft.com/office/drawing/2014/main" id="{54B1EB1B-1DC9-448E-80EF-DB2D071A954B}"/>
              </a:ext>
            </a:extLst>
          </p:cNvPr>
          <p:cNvSpPr txBox="1"/>
          <p:nvPr/>
        </p:nvSpPr>
        <p:spPr>
          <a:xfrm>
            <a:off x="1468958" y="2806006"/>
            <a:ext cx="9207224" cy="6104235"/>
          </a:xfrm>
          <a:prstGeom prst="rect">
            <a:avLst/>
          </a:prstGeom>
        </p:spPr>
        <p:txBody>
          <a:bodyPr wrap="square" lIns="0" tIns="0" rIns="0" bIns="0" rtlCol="0" anchor="t">
            <a:spAutoFit/>
          </a:bodyPr>
          <a:lstStyle/>
          <a:p>
            <a:pPr algn="just">
              <a:lnSpc>
                <a:spcPts val="2799"/>
              </a:lnSpc>
            </a:pPr>
            <a:r>
              <a:rPr lang="en-US" altLang="zh-TW" sz="2400" dirty="0">
                <a:solidFill>
                  <a:srgbClr val="271905"/>
                </a:solidFill>
                <a:latin typeface="Alice"/>
              </a:rPr>
              <a:t>Input</a:t>
            </a:r>
            <a:r>
              <a:rPr lang="zh-TW" altLang="en-US" sz="2400" dirty="0">
                <a:solidFill>
                  <a:srgbClr val="271905"/>
                </a:solidFill>
                <a:latin typeface="Alice"/>
              </a:rPr>
              <a:t>：</a:t>
            </a:r>
            <a:r>
              <a:rPr lang="en-US" sz="2400" dirty="0">
                <a:solidFill>
                  <a:srgbClr val="271905"/>
                </a:solidFill>
                <a:latin typeface="Alice"/>
              </a:rPr>
              <a:t>The first line of input contains a single positive decimal integer n. This is the number of lines which follow in the input. The next n lines will contain zero or more characters (possibly including whitespace). This is the text which must be analyzed.</a:t>
            </a:r>
          </a:p>
          <a:p>
            <a:pPr algn="just">
              <a:lnSpc>
                <a:spcPts val="2799"/>
              </a:lnSpc>
            </a:pPr>
            <a:endParaRPr lang="en-US" sz="2400" dirty="0">
              <a:solidFill>
                <a:srgbClr val="271905"/>
              </a:solidFill>
              <a:latin typeface="Alice"/>
            </a:endParaRPr>
          </a:p>
          <a:p>
            <a:pPr algn="just">
              <a:lnSpc>
                <a:spcPts val="2799"/>
              </a:lnSpc>
            </a:pPr>
            <a:r>
              <a:rPr lang="en-US" sz="2400" dirty="0">
                <a:solidFill>
                  <a:srgbClr val="271905"/>
                </a:solidFill>
                <a:latin typeface="Alice"/>
              </a:rPr>
              <a:t>Output</a:t>
            </a:r>
            <a:r>
              <a:rPr lang="zh-TW" altLang="en-US" sz="2400" dirty="0">
                <a:solidFill>
                  <a:srgbClr val="271905"/>
                </a:solidFill>
                <a:latin typeface="Alice"/>
              </a:rPr>
              <a:t>：</a:t>
            </a:r>
            <a:r>
              <a:rPr lang="en-US" altLang="zh-TW" sz="2400" dirty="0">
                <a:solidFill>
                  <a:srgbClr val="271905"/>
                </a:solidFill>
                <a:latin typeface="Alice"/>
              </a:rPr>
              <a:t>Each line of output contains a single uppercase letter, followed by a single space, then followed by a positive decimal integer. The integer indicates how many times the corresponding letter appears in the input text. Upper and lower case letters in the input are to be considered the same. No other characters must be counted. The output must be sorted in descending count order; that is, the most frequent letter is on the first output line, and the last line of output indicates the least frequent letter. If two letters have the same frequency, then the letter which comes first in the alphabet must appear first in the output. If a letter does not appear in the text, then that letter must not appear in the output.</a:t>
            </a:r>
          </a:p>
          <a:p>
            <a:pPr algn="just">
              <a:lnSpc>
                <a:spcPts val="2799"/>
              </a:lnSpc>
            </a:pPr>
            <a:endParaRPr lang="en-US" sz="2400" dirty="0">
              <a:solidFill>
                <a:srgbClr val="271905"/>
              </a:solidFill>
              <a:latin typeface="Alice"/>
            </a:endParaRPr>
          </a:p>
        </p:txBody>
      </p:sp>
      <p:sp>
        <p:nvSpPr>
          <p:cNvPr id="30" name="TextBox 12">
            <a:extLst>
              <a:ext uri="{FF2B5EF4-FFF2-40B4-BE49-F238E27FC236}">
                <a16:creationId xmlns:a16="http://schemas.microsoft.com/office/drawing/2014/main" id="{A4F83038-F2FD-4F5D-B9CF-800AEB3B8FC1}"/>
              </a:ext>
            </a:extLst>
          </p:cNvPr>
          <p:cNvSpPr txBox="1"/>
          <p:nvPr/>
        </p:nvSpPr>
        <p:spPr>
          <a:xfrm>
            <a:off x="10924449" y="2781639"/>
            <a:ext cx="5508771" cy="5170646"/>
          </a:xfrm>
          <a:prstGeom prst="rect">
            <a:avLst/>
          </a:prstGeom>
        </p:spPr>
        <p:txBody>
          <a:bodyPr wrap="square" lIns="0" tIns="0" rIns="0" bIns="0" rtlCol="0" anchor="t">
            <a:spAutoFit/>
          </a:bodyPr>
          <a:lstStyle/>
          <a:p>
            <a:r>
              <a:rPr lang="zh-TW" altLang="en-US" sz="2400" dirty="0">
                <a:solidFill>
                  <a:srgbClr val="271905"/>
                </a:solidFill>
                <a:latin typeface="微軟正黑體" panose="020B0604030504040204" pitchFamily="34" charset="-120"/>
                <a:ea typeface="微軟正黑體" panose="020B0604030504040204" pitchFamily="34" charset="-120"/>
              </a:rPr>
              <a:t>輸入：輸入的第</a:t>
            </a:r>
            <a:r>
              <a:rPr lang="en-US" altLang="zh-TW" sz="2400" dirty="0">
                <a:solidFill>
                  <a:srgbClr val="271905"/>
                </a:solidFill>
                <a:latin typeface="微軟正黑體" panose="020B0604030504040204" pitchFamily="34" charset="-120"/>
                <a:ea typeface="微軟正黑體" panose="020B0604030504040204" pitchFamily="34" charset="-120"/>
              </a:rPr>
              <a:t>1</a:t>
            </a:r>
            <a:r>
              <a:rPr lang="zh-TW" altLang="en-US" sz="2400" dirty="0">
                <a:solidFill>
                  <a:srgbClr val="271905"/>
                </a:solidFill>
                <a:latin typeface="微軟正黑體" panose="020B0604030504040204" pitchFamily="34" charset="-120"/>
                <a:ea typeface="微軟正黑體" panose="020B0604030504040204" pitchFamily="34" charset="-120"/>
              </a:rPr>
              <a:t>列有一個正整數</a:t>
            </a:r>
            <a:r>
              <a:rPr lang="en-US" altLang="zh-TW" sz="2400" dirty="0">
                <a:solidFill>
                  <a:srgbClr val="271905"/>
                </a:solidFill>
                <a:latin typeface="微軟正黑體" panose="020B0604030504040204" pitchFamily="34" charset="-120"/>
                <a:ea typeface="微軟正黑體" panose="020B0604030504040204" pitchFamily="34" charset="-120"/>
              </a:rPr>
              <a:t>n</a:t>
            </a:r>
            <a:r>
              <a:rPr lang="zh-TW" altLang="en-US" sz="2400" dirty="0">
                <a:solidFill>
                  <a:srgbClr val="271905"/>
                </a:solidFill>
                <a:latin typeface="微軟正黑體" panose="020B0604030504040204" pitchFamily="34" charset="-120"/>
                <a:ea typeface="微軟正黑體" panose="020B0604030504040204" pitchFamily="34" charset="-120"/>
              </a:rPr>
              <a:t>，代表以下有多少列需要作分析的密文。 接下來的</a:t>
            </a:r>
            <a:r>
              <a:rPr lang="en-US" altLang="zh-TW" sz="2400" dirty="0">
                <a:solidFill>
                  <a:srgbClr val="271905"/>
                </a:solidFill>
                <a:latin typeface="微軟正黑體" panose="020B0604030504040204" pitchFamily="34" charset="-120"/>
                <a:ea typeface="微軟正黑體" panose="020B0604030504040204" pitchFamily="34" charset="-120"/>
              </a:rPr>
              <a:t>n</a:t>
            </a:r>
            <a:r>
              <a:rPr lang="zh-TW" altLang="en-US" sz="2400" dirty="0">
                <a:solidFill>
                  <a:srgbClr val="271905"/>
                </a:solidFill>
                <a:latin typeface="微軟正黑體" panose="020B0604030504040204" pitchFamily="34" charset="-120"/>
                <a:ea typeface="微軟正黑體" panose="020B0604030504040204" pitchFamily="34" charset="-120"/>
              </a:rPr>
              <a:t>列，每列含有</a:t>
            </a:r>
            <a:r>
              <a:rPr lang="en-US" altLang="zh-TW" sz="2400" dirty="0">
                <a:solidFill>
                  <a:srgbClr val="271905"/>
                </a:solidFill>
                <a:latin typeface="微軟正黑體" panose="020B0604030504040204" pitchFamily="34" charset="-120"/>
                <a:ea typeface="微軟正黑體" panose="020B0604030504040204" pitchFamily="34" charset="-120"/>
              </a:rPr>
              <a:t>0</a:t>
            </a:r>
            <a:r>
              <a:rPr lang="zh-TW" altLang="en-US" sz="2400" dirty="0">
                <a:solidFill>
                  <a:srgbClr val="271905"/>
                </a:solidFill>
                <a:latin typeface="微軟正黑體" panose="020B0604030504040204" pitchFamily="34" charset="-120"/>
                <a:ea typeface="微軟正黑體" panose="020B0604030504040204" pitchFamily="34" charset="-120"/>
              </a:rPr>
              <a:t>或多個字元（可能包含空白字元）。</a:t>
            </a:r>
            <a:endParaRPr lang="en-US" altLang="zh-TW" sz="2400" dirty="0">
              <a:solidFill>
                <a:srgbClr val="271905"/>
              </a:solidFill>
              <a:latin typeface="微軟正黑體" panose="020B0604030504040204" pitchFamily="34" charset="-120"/>
              <a:ea typeface="微軟正黑體" panose="020B0604030504040204" pitchFamily="34" charset="-120"/>
            </a:endParaRPr>
          </a:p>
          <a:p>
            <a:endParaRPr lang="en-US" sz="2400" dirty="0">
              <a:solidFill>
                <a:srgbClr val="271905"/>
              </a:solidFill>
              <a:latin typeface="微軟正黑體" panose="020B0604030504040204" pitchFamily="34" charset="-120"/>
              <a:ea typeface="微軟正黑體" panose="020B0604030504040204" pitchFamily="34" charset="-120"/>
            </a:endParaRPr>
          </a:p>
          <a:p>
            <a:r>
              <a:rPr lang="zh-TW" altLang="en-US" sz="2400" dirty="0">
                <a:solidFill>
                  <a:srgbClr val="271905"/>
                </a:solidFill>
                <a:latin typeface="微軟正黑體" panose="020B0604030504040204" pitchFamily="34" charset="-120"/>
                <a:ea typeface="微軟正黑體" panose="020B0604030504040204" pitchFamily="34" charset="-120"/>
              </a:rPr>
              <a:t>輸出：每列包含一個大寫字元（</a:t>
            </a:r>
            <a:r>
              <a:rPr lang="en-US" altLang="zh-TW" sz="2400" dirty="0">
                <a:solidFill>
                  <a:srgbClr val="271905"/>
                </a:solidFill>
                <a:latin typeface="微軟正黑體" panose="020B0604030504040204" pitchFamily="34" charset="-120"/>
                <a:ea typeface="微軟正黑體" panose="020B0604030504040204" pitchFamily="34" charset="-120"/>
              </a:rPr>
              <a:t>A~Z</a:t>
            </a:r>
            <a:r>
              <a:rPr lang="zh-TW" altLang="en-US" sz="2400" dirty="0">
                <a:solidFill>
                  <a:srgbClr val="271905"/>
                </a:solidFill>
                <a:latin typeface="微軟正黑體" panose="020B0604030504040204" pitchFamily="34" charset="-120"/>
                <a:ea typeface="微軟正黑體" panose="020B0604030504040204" pitchFamily="34" charset="-120"/>
              </a:rPr>
              <a:t>）和一個正整數。這個正整數代表該字元在輸入中出現的次數。輸入中大小寫（例如：</a:t>
            </a:r>
            <a:r>
              <a:rPr lang="en-US" altLang="zh-TW" sz="2400" dirty="0">
                <a:solidFill>
                  <a:srgbClr val="271905"/>
                </a:solidFill>
                <a:latin typeface="微軟正黑體" panose="020B0604030504040204" pitchFamily="34" charset="-120"/>
                <a:ea typeface="微軟正黑體" panose="020B0604030504040204" pitchFamily="34" charset="-120"/>
              </a:rPr>
              <a:t>A</a:t>
            </a:r>
            <a:r>
              <a:rPr lang="zh-TW" altLang="en-US" sz="2400" dirty="0">
                <a:solidFill>
                  <a:srgbClr val="271905"/>
                </a:solidFill>
                <a:latin typeface="微軟正黑體" panose="020B0604030504040204" pitchFamily="34" charset="-120"/>
                <a:ea typeface="微軟正黑體" panose="020B0604030504040204" pitchFamily="34" charset="-120"/>
              </a:rPr>
              <a:t>及</a:t>
            </a:r>
            <a:r>
              <a:rPr lang="en-US" altLang="zh-TW" sz="2400" dirty="0">
                <a:solidFill>
                  <a:srgbClr val="271905"/>
                </a:solidFill>
                <a:latin typeface="微軟正黑體" panose="020B0604030504040204" pitchFamily="34" charset="-120"/>
                <a:ea typeface="微軟正黑體" panose="020B0604030504040204" pitchFamily="34" charset="-120"/>
              </a:rPr>
              <a:t>a</a:t>
            </a:r>
            <a:r>
              <a:rPr lang="zh-TW" altLang="en-US" sz="2400" dirty="0">
                <a:solidFill>
                  <a:srgbClr val="271905"/>
                </a:solidFill>
                <a:latin typeface="微軟正黑體" panose="020B0604030504040204" pitchFamily="34" charset="-120"/>
                <a:ea typeface="微軟正黑體" panose="020B0604030504040204" pitchFamily="34" charset="-120"/>
              </a:rPr>
              <a:t>）視為相同的字元。輸出時請按照字元出現的次數由大到小排列，如果有</a:t>
            </a:r>
            <a:r>
              <a:rPr lang="en-US" altLang="zh-TW" sz="2400" dirty="0">
                <a:solidFill>
                  <a:srgbClr val="271905"/>
                </a:solidFill>
                <a:latin typeface="微軟正黑體" panose="020B0604030504040204" pitchFamily="34" charset="-120"/>
                <a:ea typeface="微軟正黑體" panose="020B0604030504040204" pitchFamily="34" charset="-120"/>
              </a:rPr>
              <a:t>2</a:t>
            </a:r>
            <a:r>
              <a:rPr lang="zh-TW" altLang="en-US" sz="2400" dirty="0">
                <a:solidFill>
                  <a:srgbClr val="271905"/>
                </a:solidFill>
                <a:latin typeface="微軟正黑體" panose="020B0604030504040204" pitchFamily="34" charset="-120"/>
                <a:ea typeface="微軟正黑體" panose="020B0604030504040204" pitchFamily="34" charset="-120"/>
              </a:rPr>
              <a:t>個以上的字元出現次數相同的話，則按照字元的大小（例如：</a:t>
            </a:r>
            <a:r>
              <a:rPr lang="en-US" altLang="zh-TW" sz="2400" dirty="0">
                <a:solidFill>
                  <a:srgbClr val="271905"/>
                </a:solidFill>
                <a:latin typeface="微軟正黑體" panose="020B0604030504040204" pitchFamily="34" charset="-120"/>
                <a:ea typeface="微軟正黑體" panose="020B0604030504040204" pitchFamily="34" charset="-120"/>
              </a:rPr>
              <a:t>A</a:t>
            </a:r>
            <a:r>
              <a:rPr lang="zh-TW" altLang="en-US" sz="2400" dirty="0">
                <a:solidFill>
                  <a:srgbClr val="271905"/>
                </a:solidFill>
                <a:latin typeface="微軟正黑體" panose="020B0604030504040204" pitchFamily="34" charset="-120"/>
                <a:ea typeface="微軟正黑體" panose="020B0604030504040204" pitchFamily="34" charset="-120"/>
              </a:rPr>
              <a:t>在</a:t>
            </a:r>
            <a:r>
              <a:rPr lang="en-US" altLang="zh-TW" sz="2400" dirty="0">
                <a:solidFill>
                  <a:srgbClr val="271905"/>
                </a:solidFill>
                <a:latin typeface="微軟正黑體" panose="020B0604030504040204" pitchFamily="34" charset="-120"/>
                <a:ea typeface="微軟正黑體" panose="020B0604030504040204" pitchFamily="34" charset="-120"/>
              </a:rPr>
              <a:t>H</a:t>
            </a:r>
            <a:r>
              <a:rPr lang="zh-TW" altLang="en-US" sz="2400" dirty="0">
                <a:solidFill>
                  <a:srgbClr val="271905"/>
                </a:solidFill>
                <a:latin typeface="微軟正黑體" panose="020B0604030504040204" pitchFamily="34" charset="-120"/>
                <a:ea typeface="微軟正黑體" panose="020B0604030504040204" pitchFamily="34" charset="-120"/>
              </a:rPr>
              <a:t>之前）由小到大排列。 請注意：如果某一字元未出現在輸入中，那他也不應出現在輸出中。</a:t>
            </a:r>
            <a:endParaRPr lang="en-US" sz="2400" dirty="0">
              <a:solidFill>
                <a:srgbClr val="271905"/>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5276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AutoShape 2"/>
          <p:cNvSpPr/>
          <p:nvPr/>
        </p:nvSpPr>
        <p:spPr>
          <a:xfrm>
            <a:off x="9780663" y="9239250"/>
            <a:ext cx="8507337" cy="0"/>
          </a:xfrm>
          <a:prstGeom prst="line">
            <a:avLst/>
          </a:prstGeom>
          <a:ln w="38100" cap="flat">
            <a:solidFill>
              <a:srgbClr val="967D55"/>
            </a:solidFill>
            <a:prstDash val="solid"/>
            <a:headEnd type="none" w="sm" len="sm"/>
            <a:tailEnd type="none" w="sm" len="sm"/>
          </a:ln>
        </p:spPr>
      </p:sp>
      <p:sp>
        <p:nvSpPr>
          <p:cNvPr id="3" name="TextBox 3"/>
          <p:cNvSpPr txBox="1"/>
          <p:nvPr/>
        </p:nvSpPr>
        <p:spPr>
          <a:xfrm>
            <a:off x="8298068" y="90941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03</a:t>
            </a:r>
          </a:p>
        </p:txBody>
      </p:sp>
      <p:sp>
        <p:nvSpPr>
          <p:cNvPr id="4" name="AutoShape 4"/>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5" name="Group 5"/>
          <p:cNvGrpSpPr/>
          <p:nvPr/>
        </p:nvGrpSpPr>
        <p:grpSpPr>
          <a:xfrm>
            <a:off x="16675432" y="5850515"/>
            <a:ext cx="2712720" cy="2712720"/>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731820" y="-930219"/>
            <a:ext cx="3521040" cy="3521040"/>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312146" y="264477"/>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範例測資</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grpSp>
        <p:nvGrpSpPr>
          <p:cNvPr id="15" name="Group 11">
            <a:extLst>
              <a:ext uri="{FF2B5EF4-FFF2-40B4-BE49-F238E27FC236}">
                <a16:creationId xmlns:a16="http://schemas.microsoft.com/office/drawing/2014/main" id="{77668887-DED1-4452-8949-87BAA434F55C}"/>
              </a:ext>
            </a:extLst>
          </p:cNvPr>
          <p:cNvGrpSpPr/>
          <p:nvPr/>
        </p:nvGrpSpPr>
        <p:grpSpPr>
          <a:xfrm>
            <a:off x="3103605" y="1843653"/>
            <a:ext cx="4904796" cy="1257362"/>
            <a:chOff x="0" y="0"/>
            <a:chExt cx="1291798" cy="298320"/>
          </a:xfrm>
        </p:grpSpPr>
        <p:sp>
          <p:nvSpPr>
            <p:cNvPr id="16" name="Freeform 12">
              <a:extLst>
                <a:ext uri="{FF2B5EF4-FFF2-40B4-BE49-F238E27FC236}">
                  <a16:creationId xmlns:a16="http://schemas.microsoft.com/office/drawing/2014/main" id="{A80768CF-561A-487E-8F31-A9C9CFDF2B5C}"/>
                </a:ext>
              </a:extLst>
            </p:cNvPr>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a:solidFill>
                <a:srgbClr val="967D55"/>
              </a:solidFill>
            </a:ln>
          </p:spPr>
        </p:sp>
        <p:sp>
          <p:nvSpPr>
            <p:cNvPr id="17" name="TextBox 13">
              <a:extLst>
                <a:ext uri="{FF2B5EF4-FFF2-40B4-BE49-F238E27FC236}">
                  <a16:creationId xmlns:a16="http://schemas.microsoft.com/office/drawing/2014/main" id="{A6D9F02D-18B7-4D27-BF46-193E60D7FCB9}"/>
                </a:ext>
              </a:extLst>
            </p:cNvPr>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8" name="TextBox 15">
            <a:extLst>
              <a:ext uri="{FF2B5EF4-FFF2-40B4-BE49-F238E27FC236}">
                <a16:creationId xmlns:a16="http://schemas.microsoft.com/office/drawing/2014/main" id="{F396DE2D-B564-4426-8BFA-57CE16178459}"/>
              </a:ext>
            </a:extLst>
          </p:cNvPr>
          <p:cNvSpPr txBox="1"/>
          <p:nvPr/>
        </p:nvSpPr>
        <p:spPr>
          <a:xfrm>
            <a:off x="3878604" y="2345075"/>
            <a:ext cx="3354798" cy="542521"/>
          </a:xfrm>
          <a:prstGeom prst="rect">
            <a:avLst/>
          </a:prstGeom>
        </p:spPr>
        <p:txBody>
          <a:bodyPr lIns="0" tIns="0" rIns="0" bIns="0" rtlCol="0" anchor="t">
            <a:spAutoFit/>
          </a:bodyPr>
          <a:lstStyle/>
          <a:p>
            <a:pPr algn="ctr">
              <a:lnSpc>
                <a:spcPts val="3600"/>
              </a:lnSpc>
            </a:pPr>
            <a:r>
              <a:rPr lang="en-US" altLang="zh-TW" sz="5400" dirty="0">
                <a:solidFill>
                  <a:schemeClr val="bg2">
                    <a:lumMod val="25000"/>
                  </a:schemeClr>
                </a:solidFill>
                <a:latin typeface="Bodoni FLF Italics"/>
              </a:rPr>
              <a:t>Input</a:t>
            </a:r>
            <a:endParaRPr lang="en-US" sz="5400" dirty="0">
              <a:solidFill>
                <a:schemeClr val="bg2">
                  <a:lumMod val="25000"/>
                </a:schemeClr>
              </a:solidFill>
              <a:latin typeface="Bodoni FLF Italics"/>
            </a:endParaRPr>
          </a:p>
        </p:txBody>
      </p:sp>
      <p:grpSp>
        <p:nvGrpSpPr>
          <p:cNvPr id="19" name="Group 16">
            <a:extLst>
              <a:ext uri="{FF2B5EF4-FFF2-40B4-BE49-F238E27FC236}">
                <a16:creationId xmlns:a16="http://schemas.microsoft.com/office/drawing/2014/main" id="{0DDFB33A-3FC3-4077-BC58-B854224A468D}"/>
              </a:ext>
            </a:extLst>
          </p:cNvPr>
          <p:cNvGrpSpPr/>
          <p:nvPr/>
        </p:nvGrpSpPr>
        <p:grpSpPr>
          <a:xfrm>
            <a:off x="10562429" y="1843651"/>
            <a:ext cx="4904796" cy="1257361"/>
            <a:chOff x="0" y="0"/>
            <a:chExt cx="1291798" cy="298320"/>
          </a:xfrm>
        </p:grpSpPr>
        <p:sp>
          <p:nvSpPr>
            <p:cNvPr id="20" name="Freeform 17">
              <a:extLst>
                <a:ext uri="{FF2B5EF4-FFF2-40B4-BE49-F238E27FC236}">
                  <a16:creationId xmlns:a16="http://schemas.microsoft.com/office/drawing/2014/main" id="{9E4F227A-0697-4F84-8AEA-A68163E23DD6}"/>
                </a:ext>
              </a:extLst>
            </p:cNvPr>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a:solidFill>
                <a:srgbClr val="967D55"/>
              </a:solidFill>
            </a:ln>
          </p:spPr>
        </p:sp>
        <p:sp>
          <p:nvSpPr>
            <p:cNvPr id="21" name="TextBox 18">
              <a:extLst>
                <a:ext uri="{FF2B5EF4-FFF2-40B4-BE49-F238E27FC236}">
                  <a16:creationId xmlns:a16="http://schemas.microsoft.com/office/drawing/2014/main" id="{ED9FABF8-4D95-4241-B717-4D0F80A95915}"/>
                </a:ext>
              </a:extLst>
            </p:cNvPr>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22" name="TextBox 19">
            <a:extLst>
              <a:ext uri="{FF2B5EF4-FFF2-40B4-BE49-F238E27FC236}">
                <a16:creationId xmlns:a16="http://schemas.microsoft.com/office/drawing/2014/main" id="{05E3DCA0-900C-4C0E-AA82-EABEDD68A610}"/>
              </a:ext>
            </a:extLst>
          </p:cNvPr>
          <p:cNvSpPr txBox="1"/>
          <p:nvPr/>
        </p:nvSpPr>
        <p:spPr>
          <a:xfrm>
            <a:off x="11337428" y="2345075"/>
            <a:ext cx="3354798" cy="542521"/>
          </a:xfrm>
          <a:prstGeom prst="rect">
            <a:avLst/>
          </a:prstGeom>
        </p:spPr>
        <p:txBody>
          <a:bodyPr lIns="0" tIns="0" rIns="0" bIns="0" rtlCol="0" anchor="t">
            <a:spAutoFit/>
          </a:bodyPr>
          <a:lstStyle/>
          <a:p>
            <a:pPr algn="ctr">
              <a:lnSpc>
                <a:spcPts val="3600"/>
              </a:lnSpc>
            </a:pPr>
            <a:r>
              <a:rPr lang="en-US" sz="5400" dirty="0">
                <a:solidFill>
                  <a:schemeClr val="bg2">
                    <a:lumMod val="25000"/>
                  </a:schemeClr>
                </a:solidFill>
                <a:latin typeface="Bodoni FLF Italics"/>
              </a:rPr>
              <a:t>Output</a:t>
            </a:r>
          </a:p>
        </p:txBody>
      </p:sp>
      <p:sp>
        <p:nvSpPr>
          <p:cNvPr id="23" name="TextBox 12">
            <a:extLst>
              <a:ext uri="{FF2B5EF4-FFF2-40B4-BE49-F238E27FC236}">
                <a16:creationId xmlns:a16="http://schemas.microsoft.com/office/drawing/2014/main" id="{B6727F04-CB89-4D84-B595-AE77421042E3}"/>
              </a:ext>
            </a:extLst>
          </p:cNvPr>
          <p:cNvSpPr txBox="1"/>
          <p:nvPr/>
        </p:nvSpPr>
        <p:spPr>
          <a:xfrm>
            <a:off x="2424299" y="3432868"/>
            <a:ext cx="7530811" cy="2708434"/>
          </a:xfrm>
          <a:prstGeom prst="rect">
            <a:avLst/>
          </a:prstGeom>
        </p:spPr>
        <p:txBody>
          <a:bodyPr wrap="square" lIns="0" tIns="0" rIns="0" bIns="0" rtlCol="0" anchor="t">
            <a:spAutoFit/>
          </a:bodyPr>
          <a:lstStyle/>
          <a:p>
            <a:r>
              <a:rPr lang="en-US" sz="4400" dirty="0">
                <a:solidFill>
                  <a:schemeClr val="bg2">
                    <a:lumMod val="25000"/>
                  </a:schemeClr>
                </a:solidFill>
                <a:latin typeface="Alice"/>
              </a:rPr>
              <a:t>3</a:t>
            </a:r>
          </a:p>
          <a:p>
            <a:r>
              <a:rPr lang="en-US" sz="4400" dirty="0">
                <a:solidFill>
                  <a:schemeClr val="bg2">
                    <a:lumMod val="25000"/>
                  </a:schemeClr>
                </a:solidFill>
                <a:latin typeface="Alice"/>
              </a:rPr>
              <a:t>This is a test.</a:t>
            </a:r>
          </a:p>
          <a:p>
            <a:r>
              <a:rPr lang="en-US" sz="4400" dirty="0">
                <a:solidFill>
                  <a:schemeClr val="bg2">
                    <a:lumMod val="25000"/>
                  </a:schemeClr>
                </a:solidFill>
                <a:latin typeface="Alice"/>
              </a:rPr>
              <a:t>Count me 1 2 3 4 5.</a:t>
            </a:r>
          </a:p>
          <a:p>
            <a:r>
              <a:rPr lang="en-US" sz="4400" dirty="0">
                <a:solidFill>
                  <a:schemeClr val="bg2">
                    <a:lumMod val="25000"/>
                  </a:schemeClr>
                </a:solidFill>
                <a:latin typeface="Alice"/>
              </a:rPr>
              <a:t>Wow!!!! Is this question easy?</a:t>
            </a:r>
          </a:p>
        </p:txBody>
      </p:sp>
      <p:sp>
        <p:nvSpPr>
          <p:cNvPr id="24" name="TextBox 12">
            <a:extLst>
              <a:ext uri="{FF2B5EF4-FFF2-40B4-BE49-F238E27FC236}">
                <a16:creationId xmlns:a16="http://schemas.microsoft.com/office/drawing/2014/main" id="{4DCAAD50-B946-47B6-8716-9ABA4B38AAB0}"/>
              </a:ext>
            </a:extLst>
          </p:cNvPr>
          <p:cNvSpPr txBox="1"/>
          <p:nvPr/>
        </p:nvSpPr>
        <p:spPr>
          <a:xfrm>
            <a:off x="11817894" y="3158244"/>
            <a:ext cx="2544763" cy="6032421"/>
          </a:xfrm>
          <a:prstGeom prst="rect">
            <a:avLst/>
          </a:prstGeom>
        </p:spPr>
        <p:txBody>
          <a:bodyPr wrap="square" lIns="0" tIns="0" rIns="0" bIns="0" rtlCol="0" anchor="t">
            <a:spAutoFit/>
          </a:bodyPr>
          <a:lstStyle/>
          <a:p>
            <a:pPr algn="ctr"/>
            <a:r>
              <a:rPr lang="pt-BR" sz="2800" dirty="0">
                <a:solidFill>
                  <a:schemeClr val="bg2">
                    <a:lumMod val="25000"/>
                  </a:schemeClr>
                </a:solidFill>
                <a:latin typeface="Alice"/>
              </a:rPr>
              <a:t>S 7</a:t>
            </a:r>
          </a:p>
          <a:p>
            <a:pPr algn="ctr"/>
            <a:r>
              <a:rPr lang="pt-BR" sz="2800" dirty="0">
                <a:solidFill>
                  <a:schemeClr val="bg2">
                    <a:lumMod val="25000"/>
                  </a:schemeClr>
                </a:solidFill>
                <a:latin typeface="Alice"/>
              </a:rPr>
              <a:t>T 6</a:t>
            </a:r>
          </a:p>
          <a:p>
            <a:pPr algn="ctr"/>
            <a:r>
              <a:rPr lang="pt-BR" sz="2800" dirty="0">
                <a:solidFill>
                  <a:schemeClr val="bg2">
                    <a:lumMod val="25000"/>
                  </a:schemeClr>
                </a:solidFill>
                <a:latin typeface="Alice"/>
              </a:rPr>
              <a:t>I 5</a:t>
            </a:r>
          </a:p>
          <a:p>
            <a:pPr algn="ctr"/>
            <a:r>
              <a:rPr lang="pt-BR" sz="2800" dirty="0">
                <a:solidFill>
                  <a:schemeClr val="bg2">
                    <a:lumMod val="25000"/>
                  </a:schemeClr>
                </a:solidFill>
                <a:latin typeface="Alice"/>
              </a:rPr>
              <a:t>E 4</a:t>
            </a:r>
          </a:p>
          <a:p>
            <a:pPr algn="ctr"/>
            <a:r>
              <a:rPr lang="pt-BR" sz="2800" dirty="0">
                <a:solidFill>
                  <a:schemeClr val="bg2">
                    <a:lumMod val="25000"/>
                  </a:schemeClr>
                </a:solidFill>
                <a:latin typeface="Alice"/>
              </a:rPr>
              <a:t>O 3</a:t>
            </a:r>
          </a:p>
          <a:p>
            <a:pPr algn="ctr"/>
            <a:r>
              <a:rPr lang="pt-BR" sz="2800" dirty="0">
                <a:solidFill>
                  <a:schemeClr val="bg2">
                    <a:lumMod val="25000"/>
                  </a:schemeClr>
                </a:solidFill>
                <a:latin typeface="Alice"/>
              </a:rPr>
              <a:t>A 2</a:t>
            </a:r>
          </a:p>
          <a:p>
            <a:pPr algn="ctr"/>
            <a:r>
              <a:rPr lang="pt-BR" sz="2800" dirty="0">
                <a:solidFill>
                  <a:schemeClr val="bg2">
                    <a:lumMod val="25000"/>
                  </a:schemeClr>
                </a:solidFill>
                <a:latin typeface="Alice"/>
              </a:rPr>
              <a:t>H 2</a:t>
            </a:r>
          </a:p>
          <a:p>
            <a:pPr algn="ctr"/>
            <a:r>
              <a:rPr lang="pt-BR" sz="2800" dirty="0">
                <a:solidFill>
                  <a:schemeClr val="bg2">
                    <a:lumMod val="25000"/>
                  </a:schemeClr>
                </a:solidFill>
                <a:latin typeface="Alice"/>
              </a:rPr>
              <a:t>N 2</a:t>
            </a:r>
          </a:p>
          <a:p>
            <a:pPr algn="ctr"/>
            <a:r>
              <a:rPr lang="pt-BR" sz="2800" dirty="0">
                <a:solidFill>
                  <a:schemeClr val="bg2">
                    <a:lumMod val="25000"/>
                  </a:schemeClr>
                </a:solidFill>
                <a:latin typeface="Alice"/>
              </a:rPr>
              <a:t>U 2</a:t>
            </a:r>
          </a:p>
          <a:p>
            <a:pPr algn="ctr"/>
            <a:r>
              <a:rPr lang="pt-BR" sz="2800" dirty="0">
                <a:solidFill>
                  <a:schemeClr val="bg2">
                    <a:lumMod val="25000"/>
                  </a:schemeClr>
                </a:solidFill>
                <a:latin typeface="Alice"/>
              </a:rPr>
              <a:t>W 2</a:t>
            </a:r>
          </a:p>
          <a:p>
            <a:pPr algn="ctr"/>
            <a:r>
              <a:rPr lang="pt-BR" sz="2800" dirty="0">
                <a:solidFill>
                  <a:schemeClr val="bg2">
                    <a:lumMod val="25000"/>
                  </a:schemeClr>
                </a:solidFill>
                <a:latin typeface="Alice"/>
              </a:rPr>
              <a:t>C 1</a:t>
            </a:r>
          </a:p>
          <a:p>
            <a:pPr algn="ctr"/>
            <a:r>
              <a:rPr lang="pt-BR" sz="2800" dirty="0">
                <a:solidFill>
                  <a:schemeClr val="bg2">
                    <a:lumMod val="25000"/>
                  </a:schemeClr>
                </a:solidFill>
                <a:latin typeface="Alice"/>
              </a:rPr>
              <a:t>M 1</a:t>
            </a:r>
          </a:p>
          <a:p>
            <a:pPr algn="ctr"/>
            <a:r>
              <a:rPr lang="pt-BR" sz="2800" dirty="0">
                <a:solidFill>
                  <a:schemeClr val="bg2">
                    <a:lumMod val="25000"/>
                  </a:schemeClr>
                </a:solidFill>
                <a:latin typeface="Alice"/>
              </a:rPr>
              <a:t>Q 1</a:t>
            </a:r>
          </a:p>
          <a:p>
            <a:pPr algn="ctr"/>
            <a:r>
              <a:rPr lang="pt-BR" sz="2800" dirty="0">
                <a:solidFill>
                  <a:schemeClr val="bg2">
                    <a:lumMod val="25000"/>
                  </a:schemeClr>
                </a:solidFill>
                <a:latin typeface="Alice"/>
              </a:rPr>
              <a:t>Y 1</a:t>
            </a:r>
            <a:endParaRPr lang="en-US" sz="2800" dirty="0">
              <a:solidFill>
                <a:schemeClr val="bg2">
                  <a:lumMod val="25000"/>
                </a:schemeClr>
              </a:solidFill>
              <a:latin typeface="Alice"/>
            </a:endParaRPr>
          </a:p>
        </p:txBody>
      </p:sp>
    </p:spTree>
    <p:extLst>
      <p:ext uri="{BB962C8B-B14F-4D97-AF65-F5344CB8AC3E}">
        <p14:creationId xmlns:p14="http://schemas.microsoft.com/office/powerpoint/2010/main" val="74199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F7D8E3D-832C-45E4-916F-34C7206BBB11}"/>
              </a:ext>
            </a:extLst>
          </p:cNvPr>
          <p:cNvPicPr>
            <a:picLocks noChangeAspect="1"/>
          </p:cNvPicPr>
          <p:nvPr/>
        </p:nvPicPr>
        <p:blipFill>
          <a:blip r:embed="rId2"/>
          <a:stretch>
            <a:fillRect/>
          </a:stretch>
        </p:blipFill>
        <p:spPr>
          <a:xfrm>
            <a:off x="2067822" y="4526939"/>
            <a:ext cx="9133578" cy="3657261"/>
          </a:xfrm>
          <a:prstGeom prst="rect">
            <a:avLst/>
          </a:prstGeom>
        </p:spPr>
      </p:pic>
      <p:sp>
        <p:nvSpPr>
          <p:cNvPr id="36" name="AutoShape 5">
            <a:extLst>
              <a:ext uri="{FF2B5EF4-FFF2-40B4-BE49-F238E27FC236}">
                <a16:creationId xmlns:a16="http://schemas.microsoft.com/office/drawing/2014/main" id="{D7DBD7E9-2AA4-43A3-B348-B376A1180725}"/>
              </a:ext>
            </a:extLst>
          </p:cNvPr>
          <p:cNvSpPr/>
          <p:nvPr/>
        </p:nvSpPr>
        <p:spPr>
          <a:xfrm>
            <a:off x="-293986" y="9258300"/>
            <a:ext cx="8507337" cy="0"/>
          </a:xfrm>
          <a:prstGeom prst="line">
            <a:avLst/>
          </a:prstGeom>
          <a:ln w="38100" cap="flat">
            <a:solidFill>
              <a:srgbClr val="F4EADB"/>
            </a:solidFill>
            <a:prstDash val="solid"/>
            <a:headEnd type="none" w="sm" len="sm"/>
            <a:tailEnd type="none" w="sm" len="sm"/>
          </a:ln>
        </p:spPr>
      </p:sp>
      <p:sp>
        <p:nvSpPr>
          <p:cNvPr id="37" name="AutoShape 6">
            <a:extLst>
              <a:ext uri="{FF2B5EF4-FFF2-40B4-BE49-F238E27FC236}">
                <a16:creationId xmlns:a16="http://schemas.microsoft.com/office/drawing/2014/main" id="{D359A18D-2714-4978-96E9-0F5CB91F5719}"/>
              </a:ext>
            </a:extLst>
          </p:cNvPr>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38" name="Group 7">
            <a:extLst>
              <a:ext uri="{FF2B5EF4-FFF2-40B4-BE49-F238E27FC236}">
                <a16:creationId xmlns:a16="http://schemas.microsoft.com/office/drawing/2014/main" id="{F8CEA509-7C56-4E57-9E94-D5591544C0E9}"/>
              </a:ext>
            </a:extLst>
          </p:cNvPr>
          <p:cNvGrpSpPr/>
          <p:nvPr/>
        </p:nvGrpSpPr>
        <p:grpSpPr>
          <a:xfrm>
            <a:off x="-293986" y="-804768"/>
            <a:ext cx="2645371" cy="2645371"/>
            <a:chOff x="0" y="0"/>
            <a:chExt cx="812800" cy="812800"/>
          </a:xfrm>
        </p:grpSpPr>
        <p:sp>
          <p:nvSpPr>
            <p:cNvPr id="39" name="Freeform 8">
              <a:extLst>
                <a:ext uri="{FF2B5EF4-FFF2-40B4-BE49-F238E27FC236}">
                  <a16:creationId xmlns:a16="http://schemas.microsoft.com/office/drawing/2014/main" id="{A8BC3301-B688-4C1B-B15B-26C2043BEC93}"/>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40" name="TextBox 9">
              <a:extLst>
                <a:ext uri="{FF2B5EF4-FFF2-40B4-BE49-F238E27FC236}">
                  <a16:creationId xmlns:a16="http://schemas.microsoft.com/office/drawing/2014/main" id="{FD134C8D-EE0A-4EDF-B7B1-92C11FBC3EB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2" name="TextBox 11">
            <a:extLst>
              <a:ext uri="{FF2B5EF4-FFF2-40B4-BE49-F238E27FC236}">
                <a16:creationId xmlns:a16="http://schemas.microsoft.com/office/drawing/2014/main" id="{21828340-F53F-49A9-B590-64B8A5063462}"/>
              </a:ext>
            </a:extLst>
          </p:cNvPr>
          <p:cNvSpPr txBox="1"/>
          <p:nvPr/>
        </p:nvSpPr>
        <p:spPr>
          <a:xfrm>
            <a:off x="2667000" y="3624081"/>
            <a:ext cx="10744200" cy="418513"/>
          </a:xfrm>
          <a:prstGeom prst="rect">
            <a:avLst/>
          </a:prstGeom>
        </p:spPr>
        <p:txBody>
          <a:bodyPr wrap="square" lIns="0" tIns="0" rIns="0" bIns="0" rtlCol="0" anchor="t">
            <a:spAutoFit/>
          </a:bodyPr>
          <a:lstStyle/>
          <a:p>
            <a:pPr algn="just">
              <a:lnSpc>
                <a:spcPts val="2799"/>
              </a:lnSpc>
            </a:pPr>
            <a:r>
              <a:rPr lang="en-US" altLang="zh-TW" sz="4800" dirty="0">
                <a:solidFill>
                  <a:schemeClr val="bg2">
                    <a:lumMod val="25000"/>
                  </a:schemeClr>
                </a:solidFill>
                <a:latin typeface="Alice"/>
              </a:rPr>
              <a:t>Step 1</a:t>
            </a:r>
            <a:r>
              <a:rPr lang="zh-TW" altLang="en-US" sz="4800" dirty="0">
                <a:solidFill>
                  <a:schemeClr val="bg2">
                    <a:lumMod val="25000"/>
                  </a:schemeClr>
                </a:solidFill>
                <a:latin typeface="Alice"/>
              </a:rPr>
              <a:t>：</a:t>
            </a:r>
            <a:r>
              <a:rPr lang="zh-TW" altLang="en-US" sz="4800" dirty="0">
                <a:solidFill>
                  <a:schemeClr val="bg2">
                    <a:lumMod val="25000"/>
                  </a:schemeClr>
                </a:solidFill>
                <a:latin typeface="微軟正黑體" panose="020B0604030504040204" pitchFamily="34" charset="-120"/>
                <a:ea typeface="微軟正黑體" panose="020B0604030504040204" pitchFamily="34" charset="-120"/>
              </a:rPr>
              <a:t>輸入測資並計算字母出現次數</a:t>
            </a:r>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4" name="TextBox 14">
            <a:extLst>
              <a:ext uri="{FF2B5EF4-FFF2-40B4-BE49-F238E27FC236}">
                <a16:creationId xmlns:a16="http://schemas.microsoft.com/office/drawing/2014/main" id="{6BD3010D-16FA-4694-BDA4-56E0E23B5246}"/>
              </a:ext>
            </a:extLst>
          </p:cNvPr>
          <p:cNvSpPr txBox="1"/>
          <p:nvPr/>
        </p:nvSpPr>
        <p:spPr>
          <a:xfrm>
            <a:off x="4312146" y="105028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程式碼說明</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graphicFrame>
        <p:nvGraphicFramePr>
          <p:cNvPr id="47" name="表格 47">
            <a:extLst>
              <a:ext uri="{FF2B5EF4-FFF2-40B4-BE49-F238E27FC236}">
                <a16:creationId xmlns:a16="http://schemas.microsoft.com/office/drawing/2014/main" id="{744E45C5-6361-4502-91A9-417208B5139E}"/>
              </a:ext>
            </a:extLst>
          </p:cNvPr>
          <p:cNvGraphicFramePr>
            <a:graphicFrameLocks noGrp="1"/>
          </p:cNvGraphicFramePr>
          <p:nvPr>
            <p:extLst>
              <p:ext uri="{D42A27DB-BD31-4B8C-83A1-F6EECF244321}">
                <p14:modId xmlns:p14="http://schemas.microsoft.com/office/powerpoint/2010/main" val="2708059304"/>
              </p:ext>
            </p:extLst>
          </p:nvPr>
        </p:nvGraphicFramePr>
        <p:xfrm>
          <a:off x="11506200" y="4340014"/>
          <a:ext cx="6617568" cy="3615256"/>
        </p:xfrm>
        <a:graphic>
          <a:graphicData uri="http://schemas.openxmlformats.org/drawingml/2006/table">
            <a:tbl>
              <a:tblPr bandRow="1">
                <a:tableStyleId>{5C22544A-7EE6-4342-B048-85BDC9FD1C3A}</a:tableStyleId>
              </a:tblPr>
              <a:tblGrid>
                <a:gridCol w="3308784">
                  <a:extLst>
                    <a:ext uri="{9D8B030D-6E8A-4147-A177-3AD203B41FA5}">
                      <a16:colId xmlns:a16="http://schemas.microsoft.com/office/drawing/2014/main" val="2422572381"/>
                    </a:ext>
                  </a:extLst>
                </a:gridCol>
                <a:gridCol w="3308784">
                  <a:extLst>
                    <a:ext uri="{9D8B030D-6E8A-4147-A177-3AD203B41FA5}">
                      <a16:colId xmlns:a16="http://schemas.microsoft.com/office/drawing/2014/main" val="3561427018"/>
                    </a:ext>
                  </a:extLst>
                </a:gridCol>
              </a:tblGrid>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已宣告變數</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374"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註解</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770323289"/>
                  </a:ext>
                </a:extLst>
              </a:tr>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err="1">
                          <a:ln>
                            <a:noFill/>
                          </a:ln>
                          <a:solidFill>
                            <a:srgbClr val="F4EADB"/>
                          </a:solidFill>
                          <a:effectLst/>
                          <a:uLnTx/>
                          <a:uFillTx/>
                          <a:latin typeface="微軟正黑體" panose="020B0604030504040204" pitchFamily="34" charset="-120"/>
                          <a:ea typeface="微軟正黑體" panose="020B0604030504040204" pitchFamily="34" charset="-120"/>
                          <a:cs typeface="+mn-cs"/>
                        </a:rPr>
                        <a:t>ans</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字母出現次數</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2322501"/>
                  </a:ext>
                </a:extLst>
              </a:tr>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n</a:t>
                      </a: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有多少列</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3630102869"/>
                  </a:ext>
                </a:extLst>
              </a:tr>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s</a:t>
                      </a: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輸入的字串</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3588477276"/>
                  </a:ext>
                </a:extLst>
              </a:tr>
            </a:tbl>
          </a:graphicData>
        </a:graphic>
      </p:graphicFrame>
      <p:sp>
        <p:nvSpPr>
          <p:cNvPr id="48" name="AutoShape 2">
            <a:extLst>
              <a:ext uri="{FF2B5EF4-FFF2-40B4-BE49-F238E27FC236}">
                <a16:creationId xmlns:a16="http://schemas.microsoft.com/office/drawing/2014/main" id="{D4121726-95C8-4CC4-9FEB-97F6FB5D79CB}"/>
              </a:ext>
            </a:extLst>
          </p:cNvPr>
          <p:cNvSpPr/>
          <p:nvPr/>
        </p:nvSpPr>
        <p:spPr>
          <a:xfrm>
            <a:off x="9933063" y="9391650"/>
            <a:ext cx="8507337" cy="0"/>
          </a:xfrm>
          <a:prstGeom prst="line">
            <a:avLst/>
          </a:prstGeom>
          <a:ln w="38100" cap="flat">
            <a:solidFill>
              <a:srgbClr val="967D55"/>
            </a:solidFill>
            <a:prstDash val="solid"/>
            <a:headEnd type="none" w="sm" len="sm"/>
            <a:tailEnd type="none" w="sm" len="sm"/>
          </a:ln>
        </p:spPr>
      </p:sp>
      <p:sp>
        <p:nvSpPr>
          <p:cNvPr id="49" name="TextBox 3">
            <a:extLst>
              <a:ext uri="{FF2B5EF4-FFF2-40B4-BE49-F238E27FC236}">
                <a16:creationId xmlns:a16="http://schemas.microsoft.com/office/drawing/2014/main" id="{9D1A0425-776C-4A6D-9ACD-8B5E61DD3AC8}"/>
              </a:ext>
            </a:extLst>
          </p:cNvPr>
          <p:cNvSpPr txBox="1"/>
          <p:nvPr/>
        </p:nvSpPr>
        <p:spPr>
          <a:xfrm>
            <a:off x="8450468" y="92465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04</a:t>
            </a:r>
          </a:p>
        </p:txBody>
      </p:sp>
      <p:sp>
        <p:nvSpPr>
          <p:cNvPr id="50" name="AutoShape 4">
            <a:extLst>
              <a:ext uri="{FF2B5EF4-FFF2-40B4-BE49-F238E27FC236}">
                <a16:creationId xmlns:a16="http://schemas.microsoft.com/office/drawing/2014/main" id="{EEBE7DA8-F9D0-47C3-9517-2BF4FEBAED03}"/>
              </a:ext>
            </a:extLst>
          </p:cNvPr>
          <p:cNvSpPr/>
          <p:nvPr/>
        </p:nvSpPr>
        <p:spPr>
          <a:xfrm>
            <a:off x="210878" y="9410700"/>
            <a:ext cx="8507337" cy="0"/>
          </a:xfrm>
          <a:prstGeom prst="line">
            <a:avLst/>
          </a:prstGeom>
          <a:ln w="38100" cap="flat">
            <a:solidFill>
              <a:srgbClr val="967D55"/>
            </a:solidFill>
            <a:prstDash val="solid"/>
            <a:headEnd type="none" w="sm" len="sm"/>
            <a:tailEnd type="none" w="sm" len="sm"/>
          </a:ln>
        </p:spPr>
      </p:sp>
    </p:spTree>
    <p:extLst>
      <p:ext uri="{BB962C8B-B14F-4D97-AF65-F5344CB8AC3E}">
        <p14:creationId xmlns:p14="http://schemas.microsoft.com/office/powerpoint/2010/main" val="3189403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9F8E2C0C-A480-4FD6-AF5A-7C09C4DB5A12}"/>
              </a:ext>
            </a:extLst>
          </p:cNvPr>
          <p:cNvPicPr>
            <a:picLocks noChangeAspect="1"/>
          </p:cNvPicPr>
          <p:nvPr/>
        </p:nvPicPr>
        <p:blipFill>
          <a:blip r:embed="rId2"/>
          <a:stretch>
            <a:fillRect/>
          </a:stretch>
        </p:blipFill>
        <p:spPr>
          <a:xfrm>
            <a:off x="2743200" y="3858784"/>
            <a:ext cx="13668675" cy="2971451"/>
          </a:xfrm>
          <a:prstGeom prst="rect">
            <a:avLst/>
          </a:prstGeom>
        </p:spPr>
      </p:pic>
      <p:sp>
        <p:nvSpPr>
          <p:cNvPr id="36" name="AutoShape 5">
            <a:extLst>
              <a:ext uri="{FF2B5EF4-FFF2-40B4-BE49-F238E27FC236}">
                <a16:creationId xmlns:a16="http://schemas.microsoft.com/office/drawing/2014/main" id="{D7DBD7E9-2AA4-43A3-B348-B376A1180725}"/>
              </a:ext>
            </a:extLst>
          </p:cNvPr>
          <p:cNvSpPr/>
          <p:nvPr/>
        </p:nvSpPr>
        <p:spPr>
          <a:xfrm>
            <a:off x="-293986" y="9258300"/>
            <a:ext cx="8507337" cy="0"/>
          </a:xfrm>
          <a:prstGeom prst="line">
            <a:avLst/>
          </a:prstGeom>
          <a:ln w="38100" cap="flat">
            <a:solidFill>
              <a:srgbClr val="F4EADB"/>
            </a:solidFill>
            <a:prstDash val="solid"/>
            <a:headEnd type="none" w="sm" len="sm"/>
            <a:tailEnd type="none" w="sm" len="sm"/>
          </a:ln>
        </p:spPr>
      </p:sp>
      <p:sp>
        <p:nvSpPr>
          <p:cNvPr id="37" name="AutoShape 6">
            <a:extLst>
              <a:ext uri="{FF2B5EF4-FFF2-40B4-BE49-F238E27FC236}">
                <a16:creationId xmlns:a16="http://schemas.microsoft.com/office/drawing/2014/main" id="{D359A18D-2714-4978-96E9-0F5CB91F5719}"/>
              </a:ext>
            </a:extLst>
          </p:cNvPr>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38" name="Group 7">
            <a:extLst>
              <a:ext uri="{FF2B5EF4-FFF2-40B4-BE49-F238E27FC236}">
                <a16:creationId xmlns:a16="http://schemas.microsoft.com/office/drawing/2014/main" id="{F8CEA509-7C56-4E57-9E94-D5591544C0E9}"/>
              </a:ext>
            </a:extLst>
          </p:cNvPr>
          <p:cNvGrpSpPr/>
          <p:nvPr/>
        </p:nvGrpSpPr>
        <p:grpSpPr>
          <a:xfrm>
            <a:off x="-293986" y="-804768"/>
            <a:ext cx="2645371" cy="2645371"/>
            <a:chOff x="0" y="0"/>
            <a:chExt cx="812800" cy="812800"/>
          </a:xfrm>
        </p:grpSpPr>
        <p:sp>
          <p:nvSpPr>
            <p:cNvPr id="39" name="Freeform 8">
              <a:extLst>
                <a:ext uri="{FF2B5EF4-FFF2-40B4-BE49-F238E27FC236}">
                  <a16:creationId xmlns:a16="http://schemas.microsoft.com/office/drawing/2014/main" id="{A8BC3301-B688-4C1B-B15B-26C2043BEC93}"/>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40" name="TextBox 9">
              <a:extLst>
                <a:ext uri="{FF2B5EF4-FFF2-40B4-BE49-F238E27FC236}">
                  <a16:creationId xmlns:a16="http://schemas.microsoft.com/office/drawing/2014/main" id="{FD134C8D-EE0A-4EDF-B7B1-92C11FBC3EB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2" name="TextBox 11">
            <a:extLst>
              <a:ext uri="{FF2B5EF4-FFF2-40B4-BE49-F238E27FC236}">
                <a16:creationId xmlns:a16="http://schemas.microsoft.com/office/drawing/2014/main" id="{21828340-F53F-49A9-B590-64B8A5063462}"/>
              </a:ext>
            </a:extLst>
          </p:cNvPr>
          <p:cNvSpPr txBox="1"/>
          <p:nvPr/>
        </p:nvSpPr>
        <p:spPr>
          <a:xfrm>
            <a:off x="2743200" y="3204238"/>
            <a:ext cx="10591800" cy="418513"/>
          </a:xfrm>
          <a:prstGeom prst="rect">
            <a:avLst/>
          </a:prstGeom>
        </p:spPr>
        <p:txBody>
          <a:bodyPr wrap="square" lIns="0" tIns="0" rIns="0" bIns="0" rtlCol="0" anchor="t">
            <a:spAutoFit/>
          </a:bodyPr>
          <a:lstStyle/>
          <a:p>
            <a:pPr>
              <a:lnSpc>
                <a:spcPts val="2799"/>
              </a:lnSpc>
            </a:pPr>
            <a:r>
              <a:rPr lang="en-US" altLang="zh-TW" sz="4800" dirty="0">
                <a:solidFill>
                  <a:schemeClr val="bg2">
                    <a:lumMod val="25000"/>
                  </a:schemeClr>
                </a:solidFill>
                <a:latin typeface="Alice"/>
              </a:rPr>
              <a:t>Step 2</a:t>
            </a:r>
            <a:r>
              <a:rPr lang="zh-TW" altLang="en-US" sz="4800" dirty="0">
                <a:solidFill>
                  <a:schemeClr val="bg2">
                    <a:lumMod val="25000"/>
                  </a:schemeClr>
                </a:solidFill>
                <a:latin typeface="Alice"/>
              </a:rPr>
              <a:t>：</a:t>
            </a:r>
            <a:r>
              <a:rPr lang="zh-TW" altLang="en-US" sz="4800" dirty="0">
                <a:solidFill>
                  <a:schemeClr val="bg2">
                    <a:lumMod val="25000"/>
                  </a:schemeClr>
                </a:solidFill>
                <a:latin typeface="微軟正黑體" panose="020B0604030504040204" pitchFamily="34" charset="-120"/>
                <a:ea typeface="微軟正黑體" panose="020B0604030504040204" pitchFamily="34" charset="-120"/>
              </a:rPr>
              <a:t>輸出</a:t>
            </a:r>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4" name="TextBox 14">
            <a:extLst>
              <a:ext uri="{FF2B5EF4-FFF2-40B4-BE49-F238E27FC236}">
                <a16:creationId xmlns:a16="http://schemas.microsoft.com/office/drawing/2014/main" id="{6BD3010D-16FA-4694-BDA4-56E0E23B5246}"/>
              </a:ext>
            </a:extLst>
          </p:cNvPr>
          <p:cNvSpPr txBox="1"/>
          <p:nvPr/>
        </p:nvSpPr>
        <p:spPr>
          <a:xfrm>
            <a:off x="4312146" y="105028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程式碼說明</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8" name="AutoShape 2">
            <a:extLst>
              <a:ext uri="{FF2B5EF4-FFF2-40B4-BE49-F238E27FC236}">
                <a16:creationId xmlns:a16="http://schemas.microsoft.com/office/drawing/2014/main" id="{D4121726-95C8-4CC4-9FEB-97F6FB5D79CB}"/>
              </a:ext>
            </a:extLst>
          </p:cNvPr>
          <p:cNvSpPr/>
          <p:nvPr/>
        </p:nvSpPr>
        <p:spPr>
          <a:xfrm>
            <a:off x="9933063" y="9391650"/>
            <a:ext cx="8507337" cy="0"/>
          </a:xfrm>
          <a:prstGeom prst="line">
            <a:avLst/>
          </a:prstGeom>
          <a:ln w="38100" cap="flat">
            <a:solidFill>
              <a:srgbClr val="967D55"/>
            </a:solidFill>
            <a:prstDash val="solid"/>
            <a:headEnd type="none" w="sm" len="sm"/>
            <a:tailEnd type="none" w="sm" len="sm"/>
          </a:ln>
        </p:spPr>
      </p:sp>
      <p:sp>
        <p:nvSpPr>
          <p:cNvPr id="49" name="TextBox 3">
            <a:extLst>
              <a:ext uri="{FF2B5EF4-FFF2-40B4-BE49-F238E27FC236}">
                <a16:creationId xmlns:a16="http://schemas.microsoft.com/office/drawing/2014/main" id="{9D1A0425-776C-4A6D-9ACD-8B5E61DD3AC8}"/>
              </a:ext>
            </a:extLst>
          </p:cNvPr>
          <p:cNvSpPr txBox="1"/>
          <p:nvPr/>
        </p:nvSpPr>
        <p:spPr>
          <a:xfrm>
            <a:off x="8450468" y="92465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05</a:t>
            </a:r>
          </a:p>
        </p:txBody>
      </p:sp>
      <p:sp>
        <p:nvSpPr>
          <p:cNvPr id="50" name="AutoShape 4">
            <a:extLst>
              <a:ext uri="{FF2B5EF4-FFF2-40B4-BE49-F238E27FC236}">
                <a16:creationId xmlns:a16="http://schemas.microsoft.com/office/drawing/2014/main" id="{EEBE7DA8-F9D0-47C3-9517-2BF4FEBAED03}"/>
              </a:ext>
            </a:extLst>
          </p:cNvPr>
          <p:cNvSpPr/>
          <p:nvPr/>
        </p:nvSpPr>
        <p:spPr>
          <a:xfrm>
            <a:off x="210878" y="9410700"/>
            <a:ext cx="8507337" cy="0"/>
          </a:xfrm>
          <a:prstGeom prst="line">
            <a:avLst/>
          </a:prstGeom>
          <a:ln w="38100" cap="flat">
            <a:solidFill>
              <a:srgbClr val="967D55"/>
            </a:solidFill>
            <a:prstDash val="solid"/>
            <a:headEnd type="none" w="sm" len="sm"/>
            <a:tailEnd type="none" w="sm" len="sm"/>
          </a:ln>
        </p:spPr>
      </p:sp>
      <p:graphicFrame>
        <p:nvGraphicFramePr>
          <p:cNvPr id="14" name="表格 47">
            <a:extLst>
              <a:ext uri="{FF2B5EF4-FFF2-40B4-BE49-F238E27FC236}">
                <a16:creationId xmlns:a16="http://schemas.microsoft.com/office/drawing/2014/main" id="{B778DF0D-CCDC-4623-B0F0-4697F35506CC}"/>
              </a:ext>
            </a:extLst>
          </p:cNvPr>
          <p:cNvGraphicFramePr>
            <a:graphicFrameLocks noGrp="1"/>
          </p:cNvGraphicFramePr>
          <p:nvPr>
            <p:extLst>
              <p:ext uri="{D42A27DB-BD31-4B8C-83A1-F6EECF244321}">
                <p14:modId xmlns:p14="http://schemas.microsoft.com/office/powerpoint/2010/main" val="3890913677"/>
              </p:ext>
            </p:extLst>
          </p:nvPr>
        </p:nvGraphicFramePr>
        <p:xfrm>
          <a:off x="11658600" y="5951662"/>
          <a:ext cx="6160368" cy="3302964"/>
        </p:xfrm>
        <a:graphic>
          <a:graphicData uri="http://schemas.openxmlformats.org/drawingml/2006/table">
            <a:tbl>
              <a:tblPr bandRow="1">
                <a:tableStyleId>{5C22544A-7EE6-4342-B048-85BDC9FD1C3A}</a:tableStyleId>
              </a:tblPr>
              <a:tblGrid>
                <a:gridCol w="3080184">
                  <a:extLst>
                    <a:ext uri="{9D8B030D-6E8A-4147-A177-3AD203B41FA5}">
                      <a16:colId xmlns:a16="http://schemas.microsoft.com/office/drawing/2014/main" val="2422572381"/>
                    </a:ext>
                  </a:extLst>
                </a:gridCol>
                <a:gridCol w="3080184">
                  <a:extLst>
                    <a:ext uri="{9D8B030D-6E8A-4147-A177-3AD203B41FA5}">
                      <a16:colId xmlns:a16="http://schemas.microsoft.com/office/drawing/2014/main" val="3561427018"/>
                    </a:ext>
                  </a:extLst>
                </a:gridCol>
              </a:tblGrid>
              <a:tr h="825741">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已宣告變數</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374"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註解</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770323289"/>
                  </a:ext>
                </a:extLst>
              </a:tr>
              <a:tr h="825741">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err="1">
                          <a:ln>
                            <a:noFill/>
                          </a:ln>
                          <a:solidFill>
                            <a:srgbClr val="F4EADB"/>
                          </a:solidFill>
                          <a:effectLst/>
                          <a:uLnTx/>
                          <a:uFillTx/>
                          <a:latin typeface="微軟正黑體" panose="020B0604030504040204" pitchFamily="34" charset="-120"/>
                          <a:ea typeface="微軟正黑體" panose="020B0604030504040204" pitchFamily="34" charset="-120"/>
                          <a:cs typeface="+mn-cs"/>
                        </a:rPr>
                        <a:t>ans</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字母出現次數</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2322501"/>
                  </a:ext>
                </a:extLst>
              </a:tr>
              <a:tr h="825741">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n</a:t>
                      </a: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有多少列</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3630102869"/>
                  </a:ext>
                </a:extLst>
              </a:tr>
              <a:tr h="825741">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s</a:t>
                      </a: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輸入的字串</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3588477276"/>
                  </a:ext>
                </a:extLst>
              </a:tr>
            </a:tbl>
          </a:graphicData>
        </a:graphic>
      </p:graphicFrame>
    </p:spTree>
    <p:extLst>
      <p:ext uri="{BB962C8B-B14F-4D97-AF65-F5344CB8AC3E}">
        <p14:creationId xmlns:p14="http://schemas.microsoft.com/office/powerpoint/2010/main" val="1002239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6" name="AutoShape 5">
            <a:extLst>
              <a:ext uri="{FF2B5EF4-FFF2-40B4-BE49-F238E27FC236}">
                <a16:creationId xmlns:a16="http://schemas.microsoft.com/office/drawing/2014/main" id="{D7DBD7E9-2AA4-43A3-B348-B376A1180725}"/>
              </a:ext>
            </a:extLst>
          </p:cNvPr>
          <p:cNvSpPr/>
          <p:nvPr/>
        </p:nvSpPr>
        <p:spPr>
          <a:xfrm>
            <a:off x="-293986" y="9258300"/>
            <a:ext cx="8507337" cy="0"/>
          </a:xfrm>
          <a:prstGeom prst="line">
            <a:avLst/>
          </a:prstGeom>
          <a:ln w="38100" cap="flat">
            <a:solidFill>
              <a:srgbClr val="F4EADB"/>
            </a:solidFill>
            <a:prstDash val="solid"/>
            <a:headEnd type="none" w="sm" len="sm"/>
            <a:tailEnd type="none" w="sm" len="sm"/>
          </a:ln>
        </p:spPr>
      </p:sp>
      <p:sp>
        <p:nvSpPr>
          <p:cNvPr id="37" name="AutoShape 6">
            <a:extLst>
              <a:ext uri="{FF2B5EF4-FFF2-40B4-BE49-F238E27FC236}">
                <a16:creationId xmlns:a16="http://schemas.microsoft.com/office/drawing/2014/main" id="{D359A18D-2714-4978-96E9-0F5CB91F5719}"/>
              </a:ext>
            </a:extLst>
          </p:cNvPr>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38" name="Group 7">
            <a:extLst>
              <a:ext uri="{FF2B5EF4-FFF2-40B4-BE49-F238E27FC236}">
                <a16:creationId xmlns:a16="http://schemas.microsoft.com/office/drawing/2014/main" id="{F8CEA509-7C56-4E57-9E94-D5591544C0E9}"/>
              </a:ext>
            </a:extLst>
          </p:cNvPr>
          <p:cNvGrpSpPr/>
          <p:nvPr/>
        </p:nvGrpSpPr>
        <p:grpSpPr>
          <a:xfrm>
            <a:off x="-293986" y="-804768"/>
            <a:ext cx="2645371" cy="2645371"/>
            <a:chOff x="0" y="0"/>
            <a:chExt cx="812800" cy="812800"/>
          </a:xfrm>
        </p:grpSpPr>
        <p:sp>
          <p:nvSpPr>
            <p:cNvPr id="39" name="Freeform 8">
              <a:extLst>
                <a:ext uri="{FF2B5EF4-FFF2-40B4-BE49-F238E27FC236}">
                  <a16:creationId xmlns:a16="http://schemas.microsoft.com/office/drawing/2014/main" id="{A8BC3301-B688-4C1B-B15B-26C2043BEC93}"/>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40" name="TextBox 9">
              <a:extLst>
                <a:ext uri="{FF2B5EF4-FFF2-40B4-BE49-F238E27FC236}">
                  <a16:creationId xmlns:a16="http://schemas.microsoft.com/office/drawing/2014/main" id="{FD134C8D-EE0A-4EDF-B7B1-92C11FBC3EB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4" name="TextBox 14">
            <a:extLst>
              <a:ext uri="{FF2B5EF4-FFF2-40B4-BE49-F238E27FC236}">
                <a16:creationId xmlns:a16="http://schemas.microsoft.com/office/drawing/2014/main" id="{6BD3010D-16FA-4694-BDA4-56E0E23B5246}"/>
              </a:ext>
            </a:extLst>
          </p:cNvPr>
          <p:cNvSpPr txBox="1"/>
          <p:nvPr/>
        </p:nvSpPr>
        <p:spPr>
          <a:xfrm>
            <a:off x="-685800" y="434890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完整程式碼</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9" name="TextBox 3">
            <a:extLst>
              <a:ext uri="{FF2B5EF4-FFF2-40B4-BE49-F238E27FC236}">
                <a16:creationId xmlns:a16="http://schemas.microsoft.com/office/drawing/2014/main" id="{9D1A0425-776C-4A6D-9ACD-8B5E61DD3AC8}"/>
              </a:ext>
            </a:extLst>
          </p:cNvPr>
          <p:cNvSpPr txBox="1"/>
          <p:nvPr/>
        </p:nvSpPr>
        <p:spPr>
          <a:xfrm>
            <a:off x="5851786" y="9246552"/>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06</a:t>
            </a:r>
          </a:p>
        </p:txBody>
      </p:sp>
      <p:sp>
        <p:nvSpPr>
          <p:cNvPr id="50" name="AutoShape 4">
            <a:extLst>
              <a:ext uri="{FF2B5EF4-FFF2-40B4-BE49-F238E27FC236}">
                <a16:creationId xmlns:a16="http://schemas.microsoft.com/office/drawing/2014/main" id="{EEBE7DA8-F9D0-47C3-9517-2BF4FEBAED03}"/>
              </a:ext>
            </a:extLst>
          </p:cNvPr>
          <p:cNvSpPr/>
          <p:nvPr/>
        </p:nvSpPr>
        <p:spPr>
          <a:xfrm>
            <a:off x="-2150287" y="9426089"/>
            <a:ext cx="8507337" cy="0"/>
          </a:xfrm>
          <a:prstGeom prst="line">
            <a:avLst/>
          </a:prstGeom>
          <a:ln w="38100" cap="flat">
            <a:solidFill>
              <a:srgbClr val="967D55"/>
            </a:solidFill>
            <a:prstDash val="solid"/>
            <a:headEnd type="none" w="sm" len="sm"/>
            <a:tailEnd type="none" w="sm" len="sm"/>
          </a:ln>
        </p:spPr>
      </p:sp>
      <p:pic>
        <p:nvPicPr>
          <p:cNvPr id="4" name="圖片 3">
            <a:extLst>
              <a:ext uri="{FF2B5EF4-FFF2-40B4-BE49-F238E27FC236}">
                <a16:creationId xmlns:a16="http://schemas.microsoft.com/office/drawing/2014/main" id="{7A2412A0-3449-4CF0-AE73-958141206089}"/>
              </a:ext>
            </a:extLst>
          </p:cNvPr>
          <p:cNvPicPr>
            <a:picLocks noChangeAspect="1"/>
          </p:cNvPicPr>
          <p:nvPr/>
        </p:nvPicPr>
        <p:blipFill>
          <a:blip r:embed="rId2"/>
          <a:stretch>
            <a:fillRect/>
          </a:stretch>
        </p:blipFill>
        <p:spPr>
          <a:xfrm>
            <a:off x="7086600" y="681375"/>
            <a:ext cx="10915650" cy="8051260"/>
          </a:xfrm>
          <a:prstGeom prst="rect">
            <a:avLst/>
          </a:prstGeom>
        </p:spPr>
      </p:pic>
    </p:spTree>
    <p:extLst>
      <p:ext uri="{BB962C8B-B14F-4D97-AF65-F5344CB8AC3E}">
        <p14:creationId xmlns:p14="http://schemas.microsoft.com/office/powerpoint/2010/main" val="86815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6" name="AutoShape 5">
            <a:extLst>
              <a:ext uri="{FF2B5EF4-FFF2-40B4-BE49-F238E27FC236}">
                <a16:creationId xmlns:a16="http://schemas.microsoft.com/office/drawing/2014/main" id="{D7DBD7E9-2AA4-43A3-B348-B376A1180725}"/>
              </a:ext>
            </a:extLst>
          </p:cNvPr>
          <p:cNvSpPr/>
          <p:nvPr/>
        </p:nvSpPr>
        <p:spPr>
          <a:xfrm>
            <a:off x="-293986" y="9258300"/>
            <a:ext cx="8507337" cy="0"/>
          </a:xfrm>
          <a:prstGeom prst="line">
            <a:avLst/>
          </a:prstGeom>
          <a:ln w="38100" cap="flat">
            <a:solidFill>
              <a:srgbClr val="F4EADB"/>
            </a:solidFill>
            <a:prstDash val="solid"/>
            <a:headEnd type="none" w="sm" len="sm"/>
            <a:tailEnd type="none" w="sm" len="sm"/>
          </a:ln>
        </p:spPr>
      </p:sp>
      <p:sp>
        <p:nvSpPr>
          <p:cNvPr id="37" name="AutoShape 6">
            <a:extLst>
              <a:ext uri="{FF2B5EF4-FFF2-40B4-BE49-F238E27FC236}">
                <a16:creationId xmlns:a16="http://schemas.microsoft.com/office/drawing/2014/main" id="{D359A18D-2714-4978-96E9-0F5CB91F5719}"/>
              </a:ext>
            </a:extLst>
          </p:cNvPr>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38" name="Group 7">
            <a:extLst>
              <a:ext uri="{FF2B5EF4-FFF2-40B4-BE49-F238E27FC236}">
                <a16:creationId xmlns:a16="http://schemas.microsoft.com/office/drawing/2014/main" id="{F8CEA509-7C56-4E57-9E94-D5591544C0E9}"/>
              </a:ext>
            </a:extLst>
          </p:cNvPr>
          <p:cNvGrpSpPr/>
          <p:nvPr/>
        </p:nvGrpSpPr>
        <p:grpSpPr>
          <a:xfrm>
            <a:off x="-293986" y="-804768"/>
            <a:ext cx="2645371" cy="2645371"/>
            <a:chOff x="0" y="0"/>
            <a:chExt cx="812800" cy="812800"/>
          </a:xfrm>
        </p:grpSpPr>
        <p:sp>
          <p:nvSpPr>
            <p:cNvPr id="39" name="Freeform 8">
              <a:extLst>
                <a:ext uri="{FF2B5EF4-FFF2-40B4-BE49-F238E27FC236}">
                  <a16:creationId xmlns:a16="http://schemas.microsoft.com/office/drawing/2014/main" id="{A8BC3301-B688-4C1B-B15B-26C2043BEC93}"/>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40" name="TextBox 9">
              <a:extLst>
                <a:ext uri="{FF2B5EF4-FFF2-40B4-BE49-F238E27FC236}">
                  <a16:creationId xmlns:a16="http://schemas.microsoft.com/office/drawing/2014/main" id="{FD134C8D-EE0A-4EDF-B7B1-92C11FBC3EB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2" name="TextBox 11">
            <a:extLst>
              <a:ext uri="{FF2B5EF4-FFF2-40B4-BE49-F238E27FC236}">
                <a16:creationId xmlns:a16="http://schemas.microsoft.com/office/drawing/2014/main" id="{21828340-F53F-49A9-B590-64B8A5063462}"/>
              </a:ext>
            </a:extLst>
          </p:cNvPr>
          <p:cNvSpPr txBox="1"/>
          <p:nvPr/>
        </p:nvSpPr>
        <p:spPr>
          <a:xfrm>
            <a:off x="2103382" y="3051417"/>
            <a:ext cx="15346418" cy="3693319"/>
          </a:xfrm>
          <a:prstGeom prst="rect">
            <a:avLst/>
          </a:prstGeom>
        </p:spPr>
        <p:txBody>
          <a:bodyPr wrap="square" lIns="0" tIns="0" rIns="0" bIns="0" rtlCol="0" anchor="t">
            <a:spAutoFit/>
          </a:bodyPr>
          <a:lstStyle/>
          <a:p>
            <a:r>
              <a:rPr lang="zh-TW" altLang="en-US" sz="4800" dirty="0">
                <a:solidFill>
                  <a:schemeClr val="bg2">
                    <a:lumMod val="25000"/>
                  </a:schemeClr>
                </a:solidFill>
                <a:latin typeface="微軟正黑體" panose="020B0604030504040204" pitchFamily="34" charset="-120"/>
                <a:ea typeface="微軟正黑體" panose="020B0604030504040204" pitchFamily="34" charset="-120"/>
              </a:rPr>
              <a:t>英文題目：</a:t>
            </a:r>
            <a:endParaRPr lang="en-US" altLang="zh-TW" sz="4800" dirty="0">
              <a:solidFill>
                <a:schemeClr val="bg2">
                  <a:lumMod val="25000"/>
                </a:schemeClr>
              </a:solidFill>
              <a:latin typeface="微軟正黑體" panose="020B0604030504040204" pitchFamily="34" charset="-120"/>
              <a:ea typeface="微軟正黑體" panose="020B0604030504040204" pitchFamily="34" charset="-120"/>
            </a:endParaRPr>
          </a:p>
          <a:p>
            <a:r>
              <a:rPr lang="en-US" sz="4800" dirty="0">
                <a:solidFill>
                  <a:schemeClr val="bg2">
                    <a:lumMod val="25000"/>
                  </a:schemeClr>
                </a:solidFill>
                <a:latin typeface="微軟正黑體" panose="020B0604030504040204" pitchFamily="34" charset="-120"/>
                <a:ea typeface="微軟正黑體" panose="020B0604030504040204" pitchFamily="34" charset="-120"/>
              </a:rPr>
              <a:t>https://vjudge.net/problem</a:t>
            </a:r>
            <a:r>
              <a:rPr lang="en-US" sz="4800">
                <a:solidFill>
                  <a:schemeClr val="bg2">
                    <a:lumMod val="25000"/>
                  </a:schemeClr>
                </a:solidFill>
                <a:latin typeface="微軟正黑體" panose="020B0604030504040204" pitchFamily="34" charset="-120"/>
                <a:ea typeface="微軟正黑體" panose="020B0604030504040204" pitchFamily="34" charset="-120"/>
              </a:rPr>
              <a:t>/UVA-10008</a:t>
            </a:r>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a:p>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a:p>
            <a:r>
              <a:rPr lang="zh-TW" altLang="en-US" sz="4800" dirty="0">
                <a:solidFill>
                  <a:schemeClr val="bg2">
                    <a:lumMod val="25000"/>
                  </a:schemeClr>
                </a:solidFill>
                <a:latin typeface="微軟正黑體" panose="020B0604030504040204" pitchFamily="34" charset="-120"/>
                <a:ea typeface="微軟正黑體" panose="020B0604030504040204" pitchFamily="34" charset="-120"/>
              </a:rPr>
              <a:t>中文題目：</a:t>
            </a:r>
            <a:r>
              <a:rPr lang="en-US" altLang="zh-TW" sz="4800" dirty="0">
                <a:solidFill>
                  <a:schemeClr val="bg2">
                    <a:lumMod val="25000"/>
                  </a:schemeClr>
                </a:solidFill>
                <a:latin typeface="微軟正黑體" panose="020B0604030504040204" pitchFamily="34" charset="-120"/>
                <a:ea typeface="微軟正黑體" panose="020B0604030504040204" pitchFamily="34" charset="-120"/>
              </a:rPr>
              <a:t>https://zerojudge.tw/ShowProblem?problemid=c044</a:t>
            </a:r>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4" name="TextBox 14">
            <a:extLst>
              <a:ext uri="{FF2B5EF4-FFF2-40B4-BE49-F238E27FC236}">
                <a16:creationId xmlns:a16="http://schemas.microsoft.com/office/drawing/2014/main" id="{6BD3010D-16FA-4694-BDA4-56E0E23B5246}"/>
              </a:ext>
            </a:extLst>
          </p:cNvPr>
          <p:cNvSpPr txBox="1"/>
          <p:nvPr/>
        </p:nvSpPr>
        <p:spPr>
          <a:xfrm>
            <a:off x="4312146" y="105028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資料來源</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8" name="AutoShape 2">
            <a:extLst>
              <a:ext uri="{FF2B5EF4-FFF2-40B4-BE49-F238E27FC236}">
                <a16:creationId xmlns:a16="http://schemas.microsoft.com/office/drawing/2014/main" id="{D4121726-95C8-4CC4-9FEB-97F6FB5D79CB}"/>
              </a:ext>
            </a:extLst>
          </p:cNvPr>
          <p:cNvSpPr/>
          <p:nvPr/>
        </p:nvSpPr>
        <p:spPr>
          <a:xfrm>
            <a:off x="9933063" y="9391650"/>
            <a:ext cx="8507337" cy="0"/>
          </a:xfrm>
          <a:prstGeom prst="line">
            <a:avLst/>
          </a:prstGeom>
          <a:ln w="38100" cap="flat">
            <a:solidFill>
              <a:srgbClr val="967D55"/>
            </a:solidFill>
            <a:prstDash val="solid"/>
            <a:headEnd type="none" w="sm" len="sm"/>
            <a:tailEnd type="none" w="sm" len="sm"/>
          </a:ln>
        </p:spPr>
      </p:sp>
      <p:sp>
        <p:nvSpPr>
          <p:cNvPr id="49" name="TextBox 3">
            <a:extLst>
              <a:ext uri="{FF2B5EF4-FFF2-40B4-BE49-F238E27FC236}">
                <a16:creationId xmlns:a16="http://schemas.microsoft.com/office/drawing/2014/main" id="{9D1A0425-776C-4A6D-9ACD-8B5E61DD3AC8}"/>
              </a:ext>
            </a:extLst>
          </p:cNvPr>
          <p:cNvSpPr txBox="1"/>
          <p:nvPr/>
        </p:nvSpPr>
        <p:spPr>
          <a:xfrm>
            <a:off x="8450468" y="92465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07</a:t>
            </a:r>
          </a:p>
        </p:txBody>
      </p:sp>
      <p:sp>
        <p:nvSpPr>
          <p:cNvPr id="50" name="AutoShape 4">
            <a:extLst>
              <a:ext uri="{FF2B5EF4-FFF2-40B4-BE49-F238E27FC236}">
                <a16:creationId xmlns:a16="http://schemas.microsoft.com/office/drawing/2014/main" id="{EEBE7DA8-F9D0-47C3-9517-2BF4FEBAED03}"/>
              </a:ext>
            </a:extLst>
          </p:cNvPr>
          <p:cNvSpPr/>
          <p:nvPr/>
        </p:nvSpPr>
        <p:spPr>
          <a:xfrm>
            <a:off x="210878" y="9410700"/>
            <a:ext cx="8507337" cy="0"/>
          </a:xfrm>
          <a:prstGeom prst="line">
            <a:avLst/>
          </a:prstGeom>
          <a:ln w="38100" cap="flat">
            <a:solidFill>
              <a:srgbClr val="967D55"/>
            </a:solidFill>
            <a:prstDash val="solid"/>
            <a:headEnd type="none" w="sm" len="sm"/>
            <a:tailEnd type="none" w="sm" len="sm"/>
          </a:ln>
        </p:spPr>
      </p:sp>
    </p:spTree>
    <p:extLst>
      <p:ext uri="{BB962C8B-B14F-4D97-AF65-F5344CB8AC3E}">
        <p14:creationId xmlns:p14="http://schemas.microsoft.com/office/powerpoint/2010/main" val="393040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67D55"/>
        </a:solidFill>
        <a:effectLst/>
      </p:bgPr>
    </p:bg>
    <p:spTree>
      <p:nvGrpSpPr>
        <p:cNvPr id="1" name=""/>
        <p:cNvGrpSpPr/>
        <p:nvPr/>
      </p:nvGrpSpPr>
      <p:grpSpPr>
        <a:xfrm>
          <a:off x="0" y="0"/>
          <a:ext cx="0" cy="0"/>
          <a:chOff x="0" y="0"/>
          <a:chExt cx="0" cy="0"/>
        </a:xfrm>
      </p:grpSpPr>
      <p:sp>
        <p:nvSpPr>
          <p:cNvPr id="2" name="AutoShape 2"/>
          <p:cNvSpPr/>
          <p:nvPr/>
        </p:nvSpPr>
        <p:spPr>
          <a:xfrm>
            <a:off x="5493308" y="5967593"/>
            <a:ext cx="7301385" cy="0"/>
          </a:xfrm>
          <a:prstGeom prst="line">
            <a:avLst/>
          </a:prstGeom>
          <a:ln w="38100" cap="flat">
            <a:solidFill>
              <a:srgbClr val="F4EADB"/>
            </a:solidFill>
            <a:prstDash val="solid"/>
            <a:headEnd type="none" w="sm" len="sm"/>
            <a:tailEnd type="none" w="sm" len="sm"/>
          </a:ln>
        </p:spPr>
      </p:sp>
      <p:grpSp>
        <p:nvGrpSpPr>
          <p:cNvPr id="3" name="Group 3"/>
          <p:cNvGrpSpPr/>
          <p:nvPr/>
        </p:nvGrpSpPr>
        <p:grpSpPr>
          <a:xfrm>
            <a:off x="1363492" y="8746101"/>
            <a:ext cx="3521040" cy="3521040"/>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312147" y="4786493"/>
            <a:ext cx="9663706" cy="1162050"/>
          </a:xfrm>
          <a:prstGeom prst="rect">
            <a:avLst/>
          </a:prstGeom>
        </p:spPr>
        <p:txBody>
          <a:bodyPr lIns="0" tIns="0" rIns="0" bIns="0" rtlCol="0" anchor="t">
            <a:spAutoFit/>
          </a:bodyPr>
          <a:lstStyle/>
          <a:p>
            <a:pPr algn="ctr">
              <a:lnSpc>
                <a:spcPts val="8640"/>
              </a:lnSpc>
            </a:pPr>
            <a:r>
              <a:rPr lang="en-US" sz="7200">
                <a:solidFill>
                  <a:srgbClr val="F4EADB"/>
                </a:solidFill>
                <a:latin typeface="Bodoni FLF Italics"/>
              </a:rPr>
              <a:t>Thank You</a:t>
            </a:r>
          </a:p>
        </p:txBody>
      </p:sp>
      <p:sp>
        <p:nvSpPr>
          <p:cNvPr id="7" name="TextBox 7"/>
          <p:cNvSpPr txBox="1"/>
          <p:nvPr/>
        </p:nvSpPr>
        <p:spPr>
          <a:xfrm>
            <a:off x="5835216" y="9094153"/>
            <a:ext cx="6617568" cy="375920"/>
          </a:xfrm>
          <a:prstGeom prst="rect">
            <a:avLst/>
          </a:prstGeom>
        </p:spPr>
        <p:txBody>
          <a:bodyPr lIns="0" tIns="0" rIns="0" bIns="0" rtlCol="0" anchor="t">
            <a:spAutoFit/>
          </a:bodyPr>
          <a:lstStyle/>
          <a:p>
            <a:pPr algn="ctr">
              <a:lnSpc>
                <a:spcPts val="2799"/>
              </a:lnSpc>
            </a:pPr>
            <a:r>
              <a:rPr lang="en-US" sz="2799">
                <a:solidFill>
                  <a:srgbClr val="967D55"/>
                </a:solidFill>
                <a:latin typeface="Alice"/>
              </a:rPr>
              <a:t>reallygreatsite.com</a:t>
            </a:r>
          </a:p>
        </p:txBody>
      </p:sp>
      <p:grpSp>
        <p:nvGrpSpPr>
          <p:cNvPr id="8" name="Group 8"/>
          <p:cNvGrpSpPr/>
          <p:nvPr/>
        </p:nvGrpSpPr>
        <p:grpSpPr>
          <a:xfrm>
            <a:off x="14847539" y="-1223329"/>
            <a:ext cx="3923933" cy="3923933"/>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2809</TotalTime>
  <Words>598</Words>
  <Application>Microsoft Office PowerPoint</Application>
  <PresentationFormat>自訂</PresentationFormat>
  <Paragraphs>67</Paragraphs>
  <Slides>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vt:i4>
      </vt:variant>
    </vt:vector>
  </HeadingPairs>
  <TitlesOfParts>
    <vt:vector size="15" baseType="lpstr">
      <vt:lpstr>Alice</vt:lpstr>
      <vt:lpstr>Bodoni FLF Italics</vt:lpstr>
      <vt:lpstr>微軟正黑體</vt:lpstr>
      <vt:lpstr>Arial</vt:lpstr>
      <vt:lpstr>Calibri</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陳芷芸 11360686 Jane</cp:lastModifiedBy>
  <cp:revision>9</cp:revision>
  <dcterms:created xsi:type="dcterms:W3CDTF">2006-08-16T00:00:00Z</dcterms:created>
  <dcterms:modified xsi:type="dcterms:W3CDTF">2023-07-17T07:46:37Z</dcterms:modified>
  <dc:identifier>DAFoJd3u5ms</dc:identifier>
</cp:coreProperties>
</file>