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5" r:id="rId3"/>
    <p:sldId id="279" r:id="rId4"/>
    <p:sldId id="280" r:id="rId5"/>
    <p:sldId id="281" r:id="rId6"/>
    <p:sldId id="269" r:id="rId7"/>
    <p:sldId id="270" r:id="rId8"/>
    <p:sldId id="271" r:id="rId9"/>
    <p:sldId id="272" r:id="rId10"/>
    <p:sldId id="273" r:id="rId11"/>
    <p:sldId id="263" r:id="rId12"/>
    <p:sldId id="278" r:id="rId13"/>
    <p:sldId id="264" r:id="rId14"/>
  </p:sldIdLst>
  <p:sldSz cx="18288000" cy="10287000"/>
  <p:notesSz cx="6858000" cy="9144000"/>
  <p:embeddedFontLst>
    <p:embeddedFont>
      <p:font typeface="微軟正黑體" panose="020B0604030504040204" pitchFamily="34" charset="-120"/>
      <p:regular r:id="rId15"/>
      <p:bold r:id="rId16"/>
    </p:embeddedFont>
    <p:embeddedFont>
      <p:font typeface="Calibri" panose="020F0502020204030204" pitchFamily="34" charset="0"/>
      <p:regular r:id="rId17"/>
      <p:bold r:id="rId18"/>
      <p:italic r:id="rId19"/>
      <p:boldItalic r:id="rId20"/>
    </p:embeddedFont>
    <p:embeddedFont>
      <p:font typeface="Goudy Old Style" panose="02020502050305020303" pitchFamily="18" charset="0"/>
      <p:regular r:id="rId21"/>
      <p:bold r:id="rId22"/>
      <p:italic r:id="rId23"/>
    </p:embeddedFont>
    <p:embeddedFont>
      <p:font typeface="Poppins Light" panose="020B0604020202020204" pitchFamily="34" charset="0"/>
      <p:regular r:id="rId24"/>
      <p:italic r:id="rId25"/>
    </p:embeddedFont>
    <p:embeddedFont>
      <p:font typeface="TAN Mon Cheri" pitchFamily="2"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8E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48" autoAdjust="0"/>
  </p:normalViewPr>
  <p:slideViewPr>
    <p:cSldViewPr>
      <p:cViewPr varScale="1">
        <p:scale>
          <a:sx n="78" d="100"/>
          <a:sy n="78" d="100"/>
        </p:scale>
        <p:origin x="360" y="2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hyperlink" Target="https://zerojudge.tw/ShowProblem?problemid=e545"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vjudge.net/problem/UVA-10019" TargetMode="Externa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590247">
            <a:off x="15567631" y="650861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890320" y="4632401"/>
            <a:ext cx="12507360" cy="1664943"/>
          </a:xfrm>
          <a:prstGeom prst="rect">
            <a:avLst/>
          </a:prstGeom>
        </p:spPr>
        <p:txBody>
          <a:bodyPr lIns="0" tIns="0" rIns="0" bIns="0" rtlCol="0" anchor="t">
            <a:spAutoFit/>
          </a:bodyPr>
          <a:lstStyle/>
          <a:p>
            <a:pPr algn="ctr">
              <a:lnSpc>
                <a:spcPts val="12599"/>
              </a:lnSpc>
            </a:pPr>
            <a:r>
              <a:rPr lang="en-US" sz="9000" dirty="0">
                <a:solidFill>
                  <a:srgbClr val="348EC7"/>
                </a:solidFill>
                <a:latin typeface="TAN Mon Cheri"/>
              </a:rPr>
              <a:t>UVA</a:t>
            </a:r>
            <a:r>
              <a:rPr lang="en-US" sz="13800" dirty="0">
                <a:solidFill>
                  <a:srgbClr val="348EC7"/>
                </a:solidFill>
                <a:latin typeface="Goudy Old Style" panose="02020502050305020303" pitchFamily="18" charset="0"/>
              </a:rPr>
              <a:t>10019</a:t>
            </a:r>
            <a:endParaRPr lang="en-US" sz="9000" dirty="0">
              <a:solidFill>
                <a:srgbClr val="348EC7"/>
              </a:solidFill>
              <a:latin typeface="Goudy Old Style" panose="02020502050305020303" pitchFamily="18" charset="0"/>
            </a:endParaRPr>
          </a:p>
        </p:txBody>
      </p:sp>
      <p:sp>
        <p:nvSpPr>
          <p:cNvPr id="4" name="Freeform 4"/>
          <p:cNvSpPr/>
          <p:nvPr/>
        </p:nvSpPr>
        <p:spPr>
          <a:xfrm rot="1691208" flipH="1" flipV="1">
            <a:off x="463569" y="-152734"/>
            <a:ext cx="2461399" cy="4114800"/>
          </a:xfrm>
          <a:custGeom>
            <a:avLst/>
            <a:gdLst/>
            <a:ahLst/>
            <a:cxnLst/>
            <a:rect l="l" t="t" r="r" b="b"/>
            <a:pathLst>
              <a:path w="2461399" h="4114800">
                <a:moveTo>
                  <a:pt x="2461398" y="4114800"/>
                </a:moveTo>
                <a:lnTo>
                  <a:pt x="0" y="4114800"/>
                </a:lnTo>
                <a:lnTo>
                  <a:pt x="0" y="0"/>
                </a:lnTo>
                <a:lnTo>
                  <a:pt x="2461398" y="0"/>
                </a:lnTo>
                <a:lnTo>
                  <a:pt x="246139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1028700" y="9795928"/>
            <a:ext cx="13224273" cy="0"/>
          </a:xfrm>
          <a:prstGeom prst="line">
            <a:avLst/>
          </a:prstGeom>
          <a:ln w="38100" cap="flat">
            <a:solidFill>
              <a:srgbClr val="70AFFF"/>
            </a:solidFill>
            <a:prstDash val="solid"/>
            <a:headEnd type="none" w="sm" len="sm"/>
            <a:tailEnd type="none" w="sm" len="sm"/>
          </a:ln>
        </p:spPr>
      </p:sp>
      <p:sp>
        <p:nvSpPr>
          <p:cNvPr id="6" name="AutoShape 6"/>
          <p:cNvSpPr/>
          <p:nvPr/>
        </p:nvSpPr>
        <p:spPr>
          <a:xfrm>
            <a:off x="4035027" y="654922"/>
            <a:ext cx="13224273" cy="0"/>
          </a:xfrm>
          <a:prstGeom prst="line">
            <a:avLst/>
          </a:prstGeom>
          <a:ln w="38100" cap="flat">
            <a:solidFill>
              <a:srgbClr val="70AFFF"/>
            </a:solidFill>
            <a:prstDash val="solid"/>
            <a:headEnd type="none" w="sm" len="sm"/>
            <a:tailEnd type="none" w="sm" len="sm"/>
          </a:ln>
        </p:spPr>
      </p:sp>
      <p:sp>
        <p:nvSpPr>
          <p:cNvPr id="7" name="AutoShape 7"/>
          <p:cNvSpPr/>
          <p:nvPr/>
        </p:nvSpPr>
        <p:spPr>
          <a:xfrm flipV="1">
            <a:off x="1028700" y="4299402"/>
            <a:ext cx="0" cy="5477476"/>
          </a:xfrm>
          <a:prstGeom prst="line">
            <a:avLst/>
          </a:prstGeom>
          <a:ln w="38100" cap="flat">
            <a:solidFill>
              <a:srgbClr val="70AFFF"/>
            </a:solidFill>
            <a:prstDash val="solid"/>
            <a:headEnd type="none" w="sm" len="sm"/>
            <a:tailEnd type="none" w="sm" len="sm"/>
          </a:ln>
        </p:spPr>
      </p:sp>
      <p:sp>
        <p:nvSpPr>
          <p:cNvPr id="8" name="AutoShape 8"/>
          <p:cNvSpPr/>
          <p:nvPr/>
        </p:nvSpPr>
        <p:spPr>
          <a:xfrm flipV="1">
            <a:off x="17240250" y="635872"/>
            <a:ext cx="0" cy="5477476"/>
          </a:xfrm>
          <a:prstGeom prst="line">
            <a:avLst/>
          </a:prstGeom>
          <a:ln w="38100" cap="flat">
            <a:solidFill>
              <a:srgbClr val="70AFFF"/>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322979" cy="10287000"/>
            <a:chOff x="0" y="0"/>
            <a:chExt cx="1384783" cy="1527974"/>
          </a:xfrm>
        </p:grpSpPr>
        <p:sp>
          <p:nvSpPr>
            <p:cNvPr id="3" name="Freeform 3"/>
            <p:cNvSpPr/>
            <p:nvPr/>
          </p:nvSpPr>
          <p:spPr>
            <a:xfrm>
              <a:off x="0" y="0"/>
              <a:ext cx="1384783" cy="1527974"/>
            </a:xfrm>
            <a:custGeom>
              <a:avLst/>
              <a:gdLst/>
              <a:ahLst/>
              <a:cxnLst/>
              <a:rect l="l" t="t" r="r" b="b"/>
              <a:pathLst>
                <a:path w="1384783" h="1527974">
                  <a:moveTo>
                    <a:pt x="0" y="0"/>
                  </a:moveTo>
                  <a:lnTo>
                    <a:pt x="1384783" y="0"/>
                  </a:lnTo>
                  <a:lnTo>
                    <a:pt x="1384783" y="1527974"/>
                  </a:lnTo>
                  <a:lnTo>
                    <a:pt x="0" y="1527974"/>
                  </a:lnTo>
                  <a:close/>
                </a:path>
              </a:pathLst>
            </a:custGeom>
            <a:solidFill>
              <a:srgbClr val="348EC7"/>
            </a:solidFill>
          </p:spPr>
        </p:sp>
      </p:grpSp>
      <p:sp>
        <p:nvSpPr>
          <p:cNvPr id="11" name="TextBox 11"/>
          <p:cNvSpPr txBox="1"/>
          <p:nvPr/>
        </p:nvSpPr>
        <p:spPr>
          <a:xfrm>
            <a:off x="10210800" y="2781300"/>
            <a:ext cx="6732918" cy="718145"/>
          </a:xfrm>
          <a:prstGeom prst="rect">
            <a:avLst/>
          </a:prstGeom>
        </p:spPr>
        <p:txBody>
          <a:bodyPr wrap="square" lIns="0" tIns="0" rIns="0" bIns="0" rtlCol="0" anchor="t">
            <a:spAutoFit/>
          </a:bodyPr>
          <a:lstStyle/>
          <a:p>
            <a:pPr>
              <a:lnSpc>
                <a:spcPts val="5599"/>
              </a:lnSpc>
            </a:pPr>
            <a:r>
              <a:rPr lang="en-US" altLang="zh-TW" sz="3999" b="1" dirty="0">
                <a:solidFill>
                  <a:srgbClr val="348EC7"/>
                </a:solidFill>
                <a:latin typeface="TAN Mon Cheri"/>
              </a:rPr>
              <a:t>Step 2 </a:t>
            </a:r>
            <a:r>
              <a:rPr lang="zh-TW" altLang="en-US" sz="3999" b="1" dirty="0">
                <a:solidFill>
                  <a:srgbClr val="348EC7"/>
                </a:solidFill>
                <a:latin typeface="TAN Mon Cheri"/>
              </a:rPr>
              <a:t>：</a:t>
            </a:r>
            <a:r>
              <a:rPr lang="zh-TW" altLang="en-US" sz="4800" b="1" dirty="0">
                <a:solidFill>
                  <a:srgbClr val="348EC7"/>
                </a:solidFill>
                <a:latin typeface="微軟正黑體" panose="020B0604030504040204" pitchFamily="34" charset="-120"/>
                <a:ea typeface="微軟正黑體" panose="020B0604030504040204" pitchFamily="34" charset="-120"/>
              </a:rPr>
              <a:t>計算</a:t>
            </a:r>
            <a:r>
              <a:rPr lang="en-US" altLang="zh-TW" sz="4800" b="1" dirty="0">
                <a:solidFill>
                  <a:srgbClr val="348EC7"/>
                </a:solidFill>
                <a:latin typeface="微軟正黑體" panose="020B0604030504040204" pitchFamily="34" charset="-120"/>
                <a:ea typeface="微軟正黑體" panose="020B0604030504040204" pitchFamily="34" charset="-120"/>
              </a:rPr>
              <a:t>b2</a:t>
            </a:r>
            <a:r>
              <a:rPr lang="zh-TW" altLang="en-US" sz="4800" b="1" dirty="0">
                <a:solidFill>
                  <a:srgbClr val="348EC7"/>
                </a:solidFill>
                <a:latin typeface="微軟正黑體" panose="020B0604030504040204" pitchFamily="34" charset="-120"/>
                <a:ea typeface="微軟正黑體" panose="020B0604030504040204" pitchFamily="34" charset="-120"/>
              </a:rPr>
              <a:t>並輸出</a:t>
            </a:r>
            <a:endParaRPr lang="en-US" sz="3999" b="1" dirty="0">
              <a:solidFill>
                <a:srgbClr val="348EC7"/>
              </a:solidFill>
              <a:latin typeface="微軟正黑體" panose="020B0604030504040204" pitchFamily="34" charset="-120"/>
              <a:ea typeface="微軟正黑體" panose="020B0604030504040204" pitchFamily="34" charset="-120"/>
            </a:endParaRPr>
          </a:p>
        </p:txBody>
      </p:sp>
      <p:grpSp>
        <p:nvGrpSpPr>
          <p:cNvPr id="13" name="Group 13"/>
          <p:cNvGrpSpPr/>
          <p:nvPr/>
        </p:nvGrpSpPr>
        <p:grpSpPr>
          <a:xfrm>
            <a:off x="16346940" y="8545760"/>
            <a:ext cx="831328" cy="1826965"/>
            <a:chOff x="0" y="0"/>
            <a:chExt cx="1045580" cy="2297816"/>
          </a:xfrm>
        </p:grpSpPr>
        <p:sp>
          <p:nvSpPr>
            <p:cNvPr id="14" name="Freeform 1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5" name="TextBox 1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10</a:t>
            </a:r>
          </a:p>
        </p:txBody>
      </p:sp>
      <p:sp>
        <p:nvSpPr>
          <p:cNvPr id="16" name="TextBox 3">
            <a:extLst>
              <a:ext uri="{FF2B5EF4-FFF2-40B4-BE49-F238E27FC236}">
                <a16:creationId xmlns:a16="http://schemas.microsoft.com/office/drawing/2014/main" id="{A5702FD2-CECB-4180-9DC6-DB5FF85C7076}"/>
              </a:ext>
            </a:extLst>
          </p:cNvPr>
          <p:cNvSpPr txBox="1"/>
          <p:nvPr/>
        </p:nvSpPr>
        <p:spPr>
          <a:xfrm>
            <a:off x="10058400" y="1031240"/>
            <a:ext cx="8458200" cy="821122"/>
          </a:xfrm>
          <a:prstGeom prst="rect">
            <a:avLst/>
          </a:prstGeom>
        </p:spPr>
        <p:txBody>
          <a:bodyPr wrap="square" lIns="0" tIns="0" rIns="0" bIns="0" rtlCol="0" anchor="t">
            <a:spAutoFit/>
          </a:bodyPr>
          <a:lstStyle/>
          <a:p>
            <a:pPr>
              <a:lnSpc>
                <a:spcPts val="5599"/>
              </a:lnSpc>
            </a:pPr>
            <a:r>
              <a:rPr lang="zh-TW" altLang="en-US" sz="9600" b="1" dirty="0">
                <a:solidFill>
                  <a:srgbClr val="348EC7"/>
                </a:solidFill>
                <a:latin typeface="微軟正黑體" panose="020B0604030504040204" pitchFamily="34" charset="-120"/>
                <a:ea typeface="微軟正黑體" panose="020B0604030504040204" pitchFamily="34" charset="-120"/>
              </a:rPr>
              <a:t>程式碼說明</a:t>
            </a:r>
            <a:endParaRPr lang="en-US" sz="9600" b="1" dirty="0">
              <a:solidFill>
                <a:srgbClr val="348EC7"/>
              </a:solidFill>
              <a:latin typeface="微軟正黑體" panose="020B0604030504040204" pitchFamily="34" charset="-120"/>
              <a:ea typeface="微軟正黑體" panose="020B0604030504040204" pitchFamily="34" charset="-120"/>
            </a:endParaRPr>
          </a:p>
        </p:txBody>
      </p:sp>
      <p:sp>
        <p:nvSpPr>
          <p:cNvPr id="17" name="Freeform 2">
            <a:extLst>
              <a:ext uri="{FF2B5EF4-FFF2-40B4-BE49-F238E27FC236}">
                <a16:creationId xmlns:a16="http://schemas.microsoft.com/office/drawing/2014/main" id="{4D037B02-9565-457B-978C-5BFFE6911AD8}"/>
              </a:ext>
            </a:extLst>
          </p:cNvPr>
          <p:cNvSpPr/>
          <p:nvPr/>
        </p:nvSpPr>
        <p:spPr>
          <a:xfrm rot="16594241" flipH="1" flipV="1">
            <a:off x="735731" y="70226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2">
            <a:extLst>
              <a:ext uri="{FF2B5EF4-FFF2-40B4-BE49-F238E27FC236}">
                <a16:creationId xmlns:a16="http://schemas.microsoft.com/office/drawing/2014/main" id="{3BCCE6AD-8D9F-4D22-9372-E18AC9D155A9}"/>
              </a:ext>
            </a:extLst>
          </p:cNvPr>
          <p:cNvSpPr/>
          <p:nvPr/>
        </p:nvSpPr>
        <p:spPr>
          <a:xfrm rot="16594241">
            <a:off x="6125849" y="-8504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6" name="圖片 5">
            <a:extLst>
              <a:ext uri="{FF2B5EF4-FFF2-40B4-BE49-F238E27FC236}">
                <a16:creationId xmlns:a16="http://schemas.microsoft.com/office/drawing/2014/main" id="{571ABDDE-D9CA-4286-A28D-D5A660B540AC}"/>
              </a:ext>
            </a:extLst>
          </p:cNvPr>
          <p:cNvPicPr>
            <a:picLocks noChangeAspect="1"/>
          </p:cNvPicPr>
          <p:nvPr/>
        </p:nvPicPr>
        <p:blipFill>
          <a:blip r:embed="rId4"/>
          <a:stretch>
            <a:fillRect/>
          </a:stretch>
        </p:blipFill>
        <p:spPr>
          <a:xfrm>
            <a:off x="232219" y="2890872"/>
            <a:ext cx="8921941" cy="4527552"/>
          </a:xfrm>
          <a:prstGeom prst="rect">
            <a:avLst/>
          </a:prstGeom>
        </p:spPr>
      </p:pic>
      <p:graphicFrame>
        <p:nvGraphicFramePr>
          <p:cNvPr id="20" name="表格 6">
            <a:extLst>
              <a:ext uri="{FF2B5EF4-FFF2-40B4-BE49-F238E27FC236}">
                <a16:creationId xmlns:a16="http://schemas.microsoft.com/office/drawing/2014/main" id="{8F762D60-C02E-4E93-9317-A402C66EA4CF}"/>
              </a:ext>
            </a:extLst>
          </p:cNvPr>
          <p:cNvGraphicFramePr>
            <a:graphicFrameLocks noGrp="1"/>
          </p:cNvGraphicFramePr>
          <p:nvPr>
            <p:extLst>
              <p:ext uri="{D42A27DB-BD31-4B8C-83A1-F6EECF244321}">
                <p14:modId xmlns:p14="http://schemas.microsoft.com/office/powerpoint/2010/main" val="3964786125"/>
              </p:ext>
            </p:extLst>
          </p:nvPr>
        </p:nvGraphicFramePr>
        <p:xfrm>
          <a:off x="10110159" y="4610100"/>
          <a:ext cx="6934200" cy="3657600"/>
        </p:xfrm>
        <a:graphic>
          <a:graphicData uri="http://schemas.openxmlformats.org/drawingml/2006/table">
            <a:tbl>
              <a:tblPr bandRow="1">
                <a:tableStyleId>{5C22544A-7EE6-4342-B048-85BDC9FD1C3A}</a:tableStyleId>
              </a:tblPr>
              <a:tblGrid>
                <a:gridCol w="4063041">
                  <a:extLst>
                    <a:ext uri="{9D8B030D-6E8A-4147-A177-3AD203B41FA5}">
                      <a16:colId xmlns:a16="http://schemas.microsoft.com/office/drawing/2014/main" val="777734920"/>
                    </a:ext>
                  </a:extLst>
                </a:gridCol>
                <a:gridCol w="2871159">
                  <a:extLst>
                    <a:ext uri="{9D8B030D-6E8A-4147-A177-3AD203B41FA5}">
                      <a16:colId xmlns:a16="http://schemas.microsoft.com/office/drawing/2014/main" val="188926180"/>
                    </a:ext>
                  </a:extLst>
                </a:gridCol>
              </a:tblGrid>
              <a:tr h="914400">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rgbClr val="348EC7"/>
                      </a:solidFill>
                      <a:prstDash val="solid"/>
                      <a:round/>
                      <a:headEnd type="none" w="med" len="med"/>
                      <a:tailEnd type="none" w="med" len="med"/>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註解</a:t>
                      </a:r>
                    </a:p>
                  </a:txBody>
                  <a:tcPr anchor="ctr">
                    <a:lnL w="28575" cap="flat" cmpd="sng" algn="ctr">
                      <a:solidFill>
                        <a:srgbClr val="348EC7"/>
                      </a:solidFill>
                      <a:prstDash val="solid"/>
                      <a:round/>
                      <a:headEnd type="none" w="med" len="med"/>
                      <a:tailEnd type="none" w="med" len="med"/>
                    </a:lnL>
                    <a:lnR w="12700" cmpd="sng">
                      <a:noFill/>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3930665"/>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n</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要加密的數字</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700397"/>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b1</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a:solidFill>
                            <a:srgbClr val="348EC7"/>
                          </a:solidFill>
                          <a:latin typeface="微軟正黑體" panose="020B0604030504040204" pitchFamily="34" charset="-120"/>
                          <a:ea typeface="微軟正黑體" panose="020B0604030504040204" pitchFamily="34" charset="-120"/>
                        </a:rPr>
                        <a:t>b2</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b1</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a:solidFill>
                            <a:srgbClr val="348EC7"/>
                          </a:solidFill>
                          <a:latin typeface="微軟正黑體" panose="020B0604030504040204" pitchFamily="34" charset="-120"/>
                          <a:ea typeface="微軟正黑體" panose="020B0604030504040204" pitchFamily="34" charset="-120"/>
                        </a:rPr>
                        <a:t>b2</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7256815"/>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t</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temp n</a:t>
                      </a:r>
                      <a:r>
                        <a:rPr lang="zh-TW" altLang="en-US" sz="2800" b="1" dirty="0">
                          <a:solidFill>
                            <a:srgbClr val="348EC7"/>
                          </a:solidFill>
                          <a:latin typeface="微軟正黑體" panose="020B0604030504040204" pitchFamily="34" charset="-120"/>
                          <a:ea typeface="微軟正黑體" panose="020B0604030504040204" pitchFamily="34" charset="-120"/>
                        </a:rPr>
                        <a:t> </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190489"/>
                  </a:ext>
                </a:extLst>
              </a:tr>
            </a:tbl>
          </a:graphicData>
        </a:graphic>
      </p:graphicFrame>
    </p:spTree>
    <p:extLst>
      <p:ext uri="{BB962C8B-B14F-4D97-AF65-F5344CB8AC3E}">
        <p14:creationId xmlns:p14="http://schemas.microsoft.com/office/powerpoint/2010/main" val="276602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93175"/>
            <a:ext cx="18288000" cy="2765325"/>
            <a:chOff x="0" y="0"/>
            <a:chExt cx="5666449" cy="856823"/>
          </a:xfrm>
        </p:grpSpPr>
        <p:sp>
          <p:nvSpPr>
            <p:cNvPr id="3" name="Freeform 3"/>
            <p:cNvSpPr/>
            <p:nvPr/>
          </p:nvSpPr>
          <p:spPr>
            <a:xfrm>
              <a:off x="0" y="0"/>
              <a:ext cx="5666449" cy="856823"/>
            </a:xfrm>
            <a:custGeom>
              <a:avLst/>
              <a:gdLst/>
              <a:ahLst/>
              <a:cxnLst/>
              <a:rect l="l" t="t" r="r" b="b"/>
              <a:pathLst>
                <a:path w="5666449" h="856823">
                  <a:moveTo>
                    <a:pt x="0" y="0"/>
                  </a:moveTo>
                  <a:lnTo>
                    <a:pt x="5666449" y="0"/>
                  </a:lnTo>
                  <a:lnTo>
                    <a:pt x="5666449" y="856823"/>
                  </a:lnTo>
                  <a:lnTo>
                    <a:pt x="0" y="856823"/>
                  </a:lnTo>
                  <a:close/>
                </a:path>
              </a:pathLst>
            </a:custGeom>
            <a:solidFill>
              <a:srgbClr val="348EC7"/>
            </a:solidFill>
          </p:spPr>
        </p:sp>
      </p:grpSp>
      <p:sp>
        <p:nvSpPr>
          <p:cNvPr id="13" name="TextBox 3">
            <a:extLst>
              <a:ext uri="{FF2B5EF4-FFF2-40B4-BE49-F238E27FC236}">
                <a16:creationId xmlns:a16="http://schemas.microsoft.com/office/drawing/2014/main" id="{2D86A196-FB11-4261-8DCD-E594F9825948}"/>
              </a:ext>
            </a:extLst>
          </p:cNvPr>
          <p:cNvSpPr txBox="1"/>
          <p:nvPr/>
        </p:nvSpPr>
        <p:spPr>
          <a:xfrm>
            <a:off x="1371600" y="1189487"/>
            <a:ext cx="8458200" cy="821122"/>
          </a:xfrm>
          <a:prstGeom prst="rect">
            <a:avLst/>
          </a:prstGeom>
        </p:spPr>
        <p:txBody>
          <a:bodyPr wrap="square" lIns="0" tIns="0" rIns="0" bIns="0" rtlCol="0" anchor="t">
            <a:spAutoFit/>
          </a:bodyPr>
          <a:lstStyle/>
          <a:p>
            <a:pPr>
              <a:lnSpc>
                <a:spcPts val="5599"/>
              </a:lnSpc>
            </a:pPr>
            <a:r>
              <a:rPr lang="zh-TW" altLang="en-US" sz="9600" b="1" dirty="0">
                <a:solidFill>
                  <a:schemeClr val="bg1"/>
                </a:solidFill>
                <a:latin typeface="微軟正黑體" panose="020B0604030504040204" pitchFamily="34" charset="-120"/>
                <a:ea typeface="微軟正黑體" panose="020B0604030504040204" pitchFamily="34" charset="-120"/>
              </a:rPr>
              <a:t>完整程式碼</a:t>
            </a:r>
            <a:endParaRPr lang="en-US" sz="9600" b="1" dirty="0">
              <a:solidFill>
                <a:schemeClr val="bg1"/>
              </a:solidFill>
              <a:latin typeface="微軟正黑體" panose="020B0604030504040204" pitchFamily="34" charset="-120"/>
              <a:ea typeface="微軟正黑體" panose="020B0604030504040204" pitchFamily="34" charset="-120"/>
            </a:endParaRPr>
          </a:p>
        </p:txBody>
      </p:sp>
      <p:grpSp>
        <p:nvGrpSpPr>
          <p:cNvPr id="4" name="Group 4"/>
          <p:cNvGrpSpPr/>
          <p:nvPr/>
        </p:nvGrpSpPr>
        <p:grpSpPr>
          <a:xfrm>
            <a:off x="16346940" y="8545760"/>
            <a:ext cx="831328" cy="1826965"/>
            <a:chOff x="0" y="0"/>
            <a:chExt cx="1045580" cy="2297816"/>
          </a:xfrm>
        </p:grpSpPr>
        <p:sp>
          <p:nvSpPr>
            <p:cNvPr id="5" name="Freeform 5"/>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8" name="TextBox 8"/>
          <p:cNvSpPr txBox="1"/>
          <p:nvPr/>
        </p:nvSpPr>
        <p:spPr>
          <a:xfrm>
            <a:off x="16581489" y="8776970"/>
            <a:ext cx="362229" cy="475579"/>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11</a:t>
            </a:r>
          </a:p>
        </p:txBody>
      </p:sp>
      <p:sp>
        <p:nvSpPr>
          <p:cNvPr id="22" name="Freeform 2">
            <a:extLst>
              <a:ext uri="{FF2B5EF4-FFF2-40B4-BE49-F238E27FC236}">
                <a16:creationId xmlns:a16="http://schemas.microsoft.com/office/drawing/2014/main" id="{DE6F50B7-1084-4A50-84BB-F68A1D63F34D}"/>
              </a:ext>
            </a:extLst>
          </p:cNvPr>
          <p:cNvSpPr/>
          <p:nvPr/>
        </p:nvSpPr>
        <p:spPr>
          <a:xfrm rot="16594241">
            <a:off x="15116241" y="-97341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
            <a:extLst>
              <a:ext uri="{FF2B5EF4-FFF2-40B4-BE49-F238E27FC236}">
                <a16:creationId xmlns:a16="http://schemas.microsoft.com/office/drawing/2014/main" id="{D1F3D797-7C00-479E-9C92-3CE574646709}"/>
              </a:ext>
            </a:extLst>
          </p:cNvPr>
          <p:cNvSpPr/>
          <p:nvPr/>
        </p:nvSpPr>
        <p:spPr>
          <a:xfrm rot="16594241" flipH="1" flipV="1">
            <a:off x="10250414" y="-810313"/>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Freeform 2">
            <a:extLst>
              <a:ext uri="{FF2B5EF4-FFF2-40B4-BE49-F238E27FC236}">
                <a16:creationId xmlns:a16="http://schemas.microsoft.com/office/drawing/2014/main" id="{2368C70B-1D02-4E3C-BD9F-12BCA85BE535}"/>
              </a:ext>
            </a:extLst>
          </p:cNvPr>
          <p:cNvSpPr/>
          <p:nvPr/>
        </p:nvSpPr>
        <p:spPr>
          <a:xfrm rot="16594241" flipH="1" flipV="1">
            <a:off x="1033662" y="-78018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
            <a:extLst>
              <a:ext uri="{FF2B5EF4-FFF2-40B4-BE49-F238E27FC236}">
                <a16:creationId xmlns:a16="http://schemas.microsoft.com/office/drawing/2014/main" id="{99D99C00-A9F7-46E6-B819-174F8E8209A2}"/>
              </a:ext>
            </a:extLst>
          </p:cNvPr>
          <p:cNvSpPr/>
          <p:nvPr/>
        </p:nvSpPr>
        <p:spPr>
          <a:xfrm rot="16594241">
            <a:off x="5899489" y="-943292"/>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9" name="圖片 8">
            <a:extLst>
              <a:ext uri="{FF2B5EF4-FFF2-40B4-BE49-F238E27FC236}">
                <a16:creationId xmlns:a16="http://schemas.microsoft.com/office/drawing/2014/main" id="{230F6C00-6E8D-494A-856A-CCB285F1E8BE}"/>
              </a:ext>
            </a:extLst>
          </p:cNvPr>
          <p:cNvPicPr>
            <a:picLocks noChangeAspect="1"/>
          </p:cNvPicPr>
          <p:nvPr/>
        </p:nvPicPr>
        <p:blipFill>
          <a:blip r:embed="rId4"/>
          <a:stretch>
            <a:fillRect/>
          </a:stretch>
        </p:blipFill>
        <p:spPr>
          <a:xfrm>
            <a:off x="0" y="2584496"/>
            <a:ext cx="6096000" cy="77394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6346940" y="8545760"/>
            <a:ext cx="831328" cy="1826965"/>
            <a:chOff x="0" y="0"/>
            <a:chExt cx="1045580" cy="2297816"/>
          </a:xfrm>
        </p:grpSpPr>
        <p:sp>
          <p:nvSpPr>
            <p:cNvPr id="5" name="Freeform 5"/>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8" name="TextBox 8"/>
          <p:cNvSpPr txBox="1"/>
          <p:nvPr/>
        </p:nvSpPr>
        <p:spPr>
          <a:xfrm>
            <a:off x="16581489" y="8776970"/>
            <a:ext cx="362229" cy="475579"/>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12</a:t>
            </a:r>
          </a:p>
        </p:txBody>
      </p:sp>
      <p:grpSp>
        <p:nvGrpSpPr>
          <p:cNvPr id="12" name="Group 2">
            <a:extLst>
              <a:ext uri="{FF2B5EF4-FFF2-40B4-BE49-F238E27FC236}">
                <a16:creationId xmlns:a16="http://schemas.microsoft.com/office/drawing/2014/main" id="{472E7CFA-6DBB-47CD-A045-6D3D8C707F6A}"/>
              </a:ext>
            </a:extLst>
          </p:cNvPr>
          <p:cNvGrpSpPr/>
          <p:nvPr/>
        </p:nvGrpSpPr>
        <p:grpSpPr>
          <a:xfrm>
            <a:off x="0" y="-193175"/>
            <a:ext cx="18288000" cy="2765325"/>
            <a:chOff x="0" y="0"/>
            <a:chExt cx="5666449" cy="856823"/>
          </a:xfrm>
        </p:grpSpPr>
        <p:sp>
          <p:nvSpPr>
            <p:cNvPr id="14" name="Freeform 3">
              <a:extLst>
                <a:ext uri="{FF2B5EF4-FFF2-40B4-BE49-F238E27FC236}">
                  <a16:creationId xmlns:a16="http://schemas.microsoft.com/office/drawing/2014/main" id="{F6A46825-199A-478B-A9C5-1E34BF06E30A}"/>
                </a:ext>
              </a:extLst>
            </p:cNvPr>
            <p:cNvSpPr/>
            <p:nvPr/>
          </p:nvSpPr>
          <p:spPr>
            <a:xfrm>
              <a:off x="0" y="0"/>
              <a:ext cx="5666449" cy="856823"/>
            </a:xfrm>
            <a:custGeom>
              <a:avLst/>
              <a:gdLst/>
              <a:ahLst/>
              <a:cxnLst/>
              <a:rect l="l" t="t" r="r" b="b"/>
              <a:pathLst>
                <a:path w="5666449" h="856823">
                  <a:moveTo>
                    <a:pt x="0" y="0"/>
                  </a:moveTo>
                  <a:lnTo>
                    <a:pt x="5666449" y="0"/>
                  </a:lnTo>
                  <a:lnTo>
                    <a:pt x="5666449" y="856823"/>
                  </a:lnTo>
                  <a:lnTo>
                    <a:pt x="0" y="856823"/>
                  </a:lnTo>
                  <a:close/>
                </a:path>
              </a:pathLst>
            </a:custGeom>
            <a:solidFill>
              <a:srgbClr val="348EC7"/>
            </a:solidFill>
          </p:spPr>
        </p:sp>
      </p:grpSp>
      <p:sp>
        <p:nvSpPr>
          <p:cNvPr id="16" name="TextBox 3">
            <a:extLst>
              <a:ext uri="{FF2B5EF4-FFF2-40B4-BE49-F238E27FC236}">
                <a16:creationId xmlns:a16="http://schemas.microsoft.com/office/drawing/2014/main" id="{BAB907CE-88CE-43F4-8360-4CEC668CC803}"/>
              </a:ext>
            </a:extLst>
          </p:cNvPr>
          <p:cNvSpPr txBox="1"/>
          <p:nvPr/>
        </p:nvSpPr>
        <p:spPr>
          <a:xfrm>
            <a:off x="1371600" y="1189487"/>
            <a:ext cx="8458200" cy="821122"/>
          </a:xfrm>
          <a:prstGeom prst="rect">
            <a:avLst/>
          </a:prstGeom>
        </p:spPr>
        <p:txBody>
          <a:bodyPr wrap="square" lIns="0" tIns="0" rIns="0" bIns="0" rtlCol="0" anchor="t">
            <a:spAutoFit/>
          </a:bodyPr>
          <a:lstStyle/>
          <a:p>
            <a:pPr>
              <a:lnSpc>
                <a:spcPts val="5599"/>
              </a:lnSpc>
            </a:pPr>
            <a:r>
              <a:rPr lang="zh-TW" altLang="en-US" sz="9600" b="1" dirty="0">
                <a:solidFill>
                  <a:schemeClr val="bg1"/>
                </a:solidFill>
                <a:latin typeface="微軟正黑體" panose="020B0604030504040204" pitchFamily="34" charset="-120"/>
                <a:ea typeface="微軟正黑體" panose="020B0604030504040204" pitchFamily="34" charset="-120"/>
              </a:rPr>
              <a:t>資料來源</a:t>
            </a:r>
            <a:endParaRPr lang="en-US" sz="9600" b="1" dirty="0">
              <a:solidFill>
                <a:schemeClr val="bg1"/>
              </a:solidFill>
              <a:latin typeface="微軟正黑體" panose="020B0604030504040204" pitchFamily="34" charset="-120"/>
              <a:ea typeface="微軟正黑體" panose="020B0604030504040204" pitchFamily="34" charset="-120"/>
            </a:endParaRPr>
          </a:p>
        </p:txBody>
      </p:sp>
      <p:sp>
        <p:nvSpPr>
          <p:cNvPr id="18" name="Freeform 2">
            <a:extLst>
              <a:ext uri="{FF2B5EF4-FFF2-40B4-BE49-F238E27FC236}">
                <a16:creationId xmlns:a16="http://schemas.microsoft.com/office/drawing/2014/main" id="{751AB8B4-8D73-4896-A8A2-B5C9C6B59C44}"/>
              </a:ext>
            </a:extLst>
          </p:cNvPr>
          <p:cNvSpPr/>
          <p:nvPr/>
        </p:nvSpPr>
        <p:spPr>
          <a:xfrm rot="16594241">
            <a:off x="15116241" y="-97341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
            <a:extLst>
              <a:ext uri="{FF2B5EF4-FFF2-40B4-BE49-F238E27FC236}">
                <a16:creationId xmlns:a16="http://schemas.microsoft.com/office/drawing/2014/main" id="{4CB6BEE6-CCF6-41DB-A274-7280BA56EB5A}"/>
              </a:ext>
            </a:extLst>
          </p:cNvPr>
          <p:cNvSpPr/>
          <p:nvPr/>
        </p:nvSpPr>
        <p:spPr>
          <a:xfrm rot="16594241" flipH="1" flipV="1">
            <a:off x="725414" y="6957358"/>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1">
            <a:extLst>
              <a:ext uri="{FF2B5EF4-FFF2-40B4-BE49-F238E27FC236}">
                <a16:creationId xmlns:a16="http://schemas.microsoft.com/office/drawing/2014/main" id="{50FC02AC-FEA9-47D3-9CAF-A70548BEC918}"/>
              </a:ext>
            </a:extLst>
          </p:cNvPr>
          <p:cNvSpPr txBox="1"/>
          <p:nvPr/>
        </p:nvSpPr>
        <p:spPr>
          <a:xfrm>
            <a:off x="2723130" y="3924686"/>
            <a:ext cx="12841740" cy="4247060"/>
          </a:xfrm>
          <a:prstGeom prst="rect">
            <a:avLst/>
          </a:prstGeom>
        </p:spPr>
        <p:txBody>
          <a:bodyPr wrap="square" lIns="0" tIns="0" rIns="0" bIns="0" rtlCol="0" anchor="t">
            <a:spAutoFit/>
          </a:bodyPr>
          <a:lstStyle/>
          <a:p>
            <a:pPr>
              <a:lnSpc>
                <a:spcPts val="5599"/>
              </a:lnSpc>
            </a:pPr>
            <a:r>
              <a:rPr lang="zh-TW" altLang="en-US" sz="5400" b="1" dirty="0">
                <a:solidFill>
                  <a:srgbClr val="348EC7"/>
                </a:solidFill>
                <a:latin typeface="微軟正黑體" panose="020B0604030504040204" pitchFamily="34" charset="-120"/>
                <a:ea typeface="微軟正黑體" panose="020B0604030504040204" pitchFamily="34" charset="-120"/>
              </a:rPr>
              <a:t>英文題目：</a:t>
            </a:r>
            <a:endParaRPr lang="en-US" altLang="zh-TW" sz="5400" b="1" dirty="0">
              <a:solidFill>
                <a:srgbClr val="348EC7"/>
              </a:solidFill>
              <a:latin typeface="微軟正黑體" panose="020B0604030504040204" pitchFamily="34" charset="-120"/>
              <a:ea typeface="微軟正黑體" panose="020B0604030504040204" pitchFamily="34" charset="-120"/>
            </a:endParaRPr>
          </a:p>
          <a:p>
            <a:pPr>
              <a:lnSpc>
                <a:spcPts val="5599"/>
              </a:lnSpc>
            </a:pPr>
            <a:r>
              <a:rPr lang="en-US" sz="3999" dirty="0">
                <a:solidFill>
                  <a:srgbClr val="348EC7"/>
                </a:solidFill>
                <a:latin typeface="微軟正黑體" panose="020B0604030504040204" pitchFamily="34" charset="-120"/>
                <a:ea typeface="微軟正黑體" panose="020B0604030504040204" pitchFamily="34" charset="-120"/>
                <a:hlinkClick r:id="rId6"/>
              </a:rPr>
              <a:t>https://vjudge.net/problem/UVA-10019</a:t>
            </a:r>
            <a:endParaRPr lang="en-US" sz="3999" dirty="0">
              <a:solidFill>
                <a:srgbClr val="348EC7"/>
              </a:solidFill>
              <a:latin typeface="微軟正黑體" panose="020B0604030504040204" pitchFamily="34" charset="-120"/>
              <a:ea typeface="微軟正黑體" panose="020B0604030504040204" pitchFamily="34" charset="-120"/>
            </a:endParaRPr>
          </a:p>
          <a:p>
            <a:pPr>
              <a:lnSpc>
                <a:spcPts val="5599"/>
              </a:lnSpc>
            </a:pPr>
            <a:endParaRPr lang="en-US" sz="3999" dirty="0">
              <a:solidFill>
                <a:srgbClr val="348EC7"/>
              </a:solidFill>
              <a:latin typeface="微軟正黑體" panose="020B0604030504040204" pitchFamily="34" charset="-120"/>
              <a:ea typeface="微軟正黑體" panose="020B0604030504040204" pitchFamily="34" charset="-120"/>
            </a:endParaRPr>
          </a:p>
          <a:p>
            <a:pPr>
              <a:lnSpc>
                <a:spcPts val="5599"/>
              </a:lnSpc>
            </a:pPr>
            <a:r>
              <a:rPr lang="zh-TW" altLang="en-US" sz="5400" b="1" dirty="0">
                <a:solidFill>
                  <a:srgbClr val="348EC7"/>
                </a:solidFill>
                <a:latin typeface="微軟正黑體" panose="020B0604030504040204" pitchFamily="34" charset="-120"/>
                <a:ea typeface="微軟正黑體" panose="020B0604030504040204" pitchFamily="34" charset="-120"/>
              </a:rPr>
              <a:t>中文題目：</a:t>
            </a:r>
            <a:endParaRPr lang="en-US" altLang="zh-TW" sz="5400" b="1" dirty="0">
              <a:solidFill>
                <a:srgbClr val="348EC7"/>
              </a:solidFill>
              <a:latin typeface="微軟正黑體" panose="020B0604030504040204" pitchFamily="34" charset="-120"/>
              <a:ea typeface="微軟正黑體" panose="020B0604030504040204" pitchFamily="34" charset="-120"/>
            </a:endParaRPr>
          </a:p>
          <a:p>
            <a:pPr>
              <a:lnSpc>
                <a:spcPts val="5599"/>
              </a:lnSpc>
            </a:pPr>
            <a:r>
              <a:rPr lang="en-US" sz="3999" dirty="0">
                <a:solidFill>
                  <a:srgbClr val="348EC7"/>
                </a:solidFill>
                <a:latin typeface="微軟正黑體" panose="020B0604030504040204" pitchFamily="34" charset="-120"/>
                <a:ea typeface="微軟正黑體" panose="020B0604030504040204" pitchFamily="34" charset="-120"/>
                <a:hlinkClick r:id="rId7"/>
              </a:rPr>
              <a:t>https://zerojudge.tw/ShowProblem?problemid=e545</a:t>
            </a:r>
            <a:endParaRPr lang="en-US" sz="3999" dirty="0">
              <a:solidFill>
                <a:srgbClr val="348EC7"/>
              </a:solidFill>
              <a:latin typeface="微軟正黑體" panose="020B0604030504040204" pitchFamily="34" charset="-120"/>
              <a:ea typeface="微軟正黑體" panose="020B0604030504040204" pitchFamily="34" charset="-120"/>
            </a:endParaRPr>
          </a:p>
          <a:p>
            <a:pPr>
              <a:lnSpc>
                <a:spcPts val="5599"/>
              </a:lnSpc>
            </a:pPr>
            <a:endParaRPr lang="en-US" sz="3999" dirty="0">
              <a:solidFill>
                <a:srgbClr val="348EC7"/>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1208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3381701" y="3495675"/>
            <a:ext cx="11524598" cy="3133725"/>
          </a:xfrm>
          <a:prstGeom prst="rect">
            <a:avLst/>
          </a:prstGeom>
        </p:spPr>
        <p:txBody>
          <a:bodyPr lIns="0" tIns="0" rIns="0" bIns="0" rtlCol="0" anchor="t">
            <a:spAutoFit/>
          </a:bodyPr>
          <a:lstStyle/>
          <a:p>
            <a:pPr algn="ctr">
              <a:lnSpc>
                <a:spcPts val="12599"/>
              </a:lnSpc>
            </a:pPr>
            <a:r>
              <a:rPr lang="en-US" sz="9000">
                <a:solidFill>
                  <a:srgbClr val="348EC7"/>
                </a:solidFill>
                <a:latin typeface="TAN Mon Cheri"/>
              </a:rPr>
              <a:t>Thank you</a:t>
            </a:r>
          </a:p>
          <a:p>
            <a:pPr algn="ctr">
              <a:lnSpc>
                <a:spcPts val="12599"/>
              </a:lnSpc>
            </a:pPr>
            <a:r>
              <a:rPr lang="en-US" sz="9000">
                <a:solidFill>
                  <a:srgbClr val="348EC7"/>
                </a:solidFill>
                <a:latin typeface="TAN Mon Cheri"/>
              </a:rPr>
              <a:t>for listening!</a:t>
            </a:r>
          </a:p>
        </p:txBody>
      </p:sp>
      <p:sp>
        <p:nvSpPr>
          <p:cNvPr id="17" name="Freeform 2">
            <a:extLst>
              <a:ext uri="{FF2B5EF4-FFF2-40B4-BE49-F238E27FC236}">
                <a16:creationId xmlns:a16="http://schemas.microsoft.com/office/drawing/2014/main" id="{89C2D83F-66B4-4CFA-BF8F-87D6F9D9C929}"/>
              </a:ext>
            </a:extLst>
          </p:cNvPr>
          <p:cNvSpPr/>
          <p:nvPr/>
        </p:nvSpPr>
        <p:spPr>
          <a:xfrm rot="1590247">
            <a:off x="15567631" y="650861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4">
            <a:extLst>
              <a:ext uri="{FF2B5EF4-FFF2-40B4-BE49-F238E27FC236}">
                <a16:creationId xmlns:a16="http://schemas.microsoft.com/office/drawing/2014/main" id="{2BD86721-17D0-4247-97D0-AAA466E8E500}"/>
              </a:ext>
            </a:extLst>
          </p:cNvPr>
          <p:cNvSpPr/>
          <p:nvPr/>
        </p:nvSpPr>
        <p:spPr>
          <a:xfrm rot="1691208" flipH="1" flipV="1">
            <a:off x="463569" y="-152734"/>
            <a:ext cx="2461399" cy="4114800"/>
          </a:xfrm>
          <a:custGeom>
            <a:avLst/>
            <a:gdLst/>
            <a:ahLst/>
            <a:cxnLst/>
            <a:rect l="l" t="t" r="r" b="b"/>
            <a:pathLst>
              <a:path w="2461399" h="4114800">
                <a:moveTo>
                  <a:pt x="2461398" y="4114800"/>
                </a:moveTo>
                <a:lnTo>
                  <a:pt x="0" y="4114800"/>
                </a:lnTo>
                <a:lnTo>
                  <a:pt x="0" y="0"/>
                </a:lnTo>
                <a:lnTo>
                  <a:pt x="2461398" y="0"/>
                </a:lnTo>
                <a:lnTo>
                  <a:pt x="246139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AutoShape 5">
            <a:extLst>
              <a:ext uri="{FF2B5EF4-FFF2-40B4-BE49-F238E27FC236}">
                <a16:creationId xmlns:a16="http://schemas.microsoft.com/office/drawing/2014/main" id="{64CC3B23-4AC6-4695-BEB2-A1ACAC2BD151}"/>
              </a:ext>
            </a:extLst>
          </p:cNvPr>
          <p:cNvSpPr/>
          <p:nvPr/>
        </p:nvSpPr>
        <p:spPr>
          <a:xfrm>
            <a:off x="1028700" y="9795928"/>
            <a:ext cx="13224273" cy="0"/>
          </a:xfrm>
          <a:prstGeom prst="line">
            <a:avLst/>
          </a:prstGeom>
          <a:ln w="38100" cap="flat">
            <a:solidFill>
              <a:srgbClr val="70AFFF"/>
            </a:solidFill>
            <a:prstDash val="solid"/>
            <a:headEnd type="none" w="sm" len="sm"/>
            <a:tailEnd type="none" w="sm" len="sm"/>
          </a:ln>
        </p:spPr>
      </p:sp>
      <p:sp>
        <p:nvSpPr>
          <p:cNvPr id="20" name="AutoShape 6">
            <a:extLst>
              <a:ext uri="{FF2B5EF4-FFF2-40B4-BE49-F238E27FC236}">
                <a16:creationId xmlns:a16="http://schemas.microsoft.com/office/drawing/2014/main" id="{9088AC63-AEBF-4D3E-9ABF-E8709D5D9829}"/>
              </a:ext>
            </a:extLst>
          </p:cNvPr>
          <p:cNvSpPr/>
          <p:nvPr/>
        </p:nvSpPr>
        <p:spPr>
          <a:xfrm>
            <a:off x="4035027" y="654922"/>
            <a:ext cx="13224273" cy="0"/>
          </a:xfrm>
          <a:prstGeom prst="line">
            <a:avLst/>
          </a:prstGeom>
          <a:ln w="38100" cap="flat">
            <a:solidFill>
              <a:srgbClr val="70AFFF"/>
            </a:solidFill>
            <a:prstDash val="solid"/>
            <a:headEnd type="none" w="sm" len="sm"/>
            <a:tailEnd type="none" w="sm" len="sm"/>
          </a:ln>
        </p:spPr>
      </p:sp>
      <p:sp>
        <p:nvSpPr>
          <p:cNvPr id="21" name="AutoShape 7">
            <a:extLst>
              <a:ext uri="{FF2B5EF4-FFF2-40B4-BE49-F238E27FC236}">
                <a16:creationId xmlns:a16="http://schemas.microsoft.com/office/drawing/2014/main" id="{AF322172-F7C7-4BCA-A0D4-FD38330DEAA9}"/>
              </a:ext>
            </a:extLst>
          </p:cNvPr>
          <p:cNvSpPr/>
          <p:nvPr/>
        </p:nvSpPr>
        <p:spPr>
          <a:xfrm flipV="1">
            <a:off x="1028700" y="4299402"/>
            <a:ext cx="0" cy="5477476"/>
          </a:xfrm>
          <a:prstGeom prst="line">
            <a:avLst/>
          </a:prstGeom>
          <a:ln w="38100" cap="flat">
            <a:solidFill>
              <a:srgbClr val="70AFFF"/>
            </a:solidFill>
            <a:prstDash val="solid"/>
            <a:headEnd type="none" w="sm" len="sm"/>
            <a:tailEnd type="none" w="sm" len="sm"/>
          </a:ln>
        </p:spPr>
      </p:sp>
      <p:sp>
        <p:nvSpPr>
          <p:cNvPr id="22" name="AutoShape 8">
            <a:extLst>
              <a:ext uri="{FF2B5EF4-FFF2-40B4-BE49-F238E27FC236}">
                <a16:creationId xmlns:a16="http://schemas.microsoft.com/office/drawing/2014/main" id="{DA07AA8C-09A2-43C0-8F67-62F81AED4E92}"/>
              </a:ext>
            </a:extLst>
          </p:cNvPr>
          <p:cNvSpPr/>
          <p:nvPr/>
        </p:nvSpPr>
        <p:spPr>
          <a:xfrm flipV="1">
            <a:off x="17240250" y="635872"/>
            <a:ext cx="0" cy="5477476"/>
          </a:xfrm>
          <a:prstGeom prst="line">
            <a:avLst/>
          </a:prstGeom>
          <a:ln w="38100" cap="flat">
            <a:solidFill>
              <a:srgbClr val="70AFFF"/>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09800" y="1489805"/>
            <a:ext cx="4871495" cy="877100"/>
          </a:xfrm>
          <a:prstGeom prst="rect">
            <a:avLst/>
          </a:prstGeom>
        </p:spPr>
        <p:txBody>
          <a:bodyPr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題目</a:t>
            </a:r>
            <a:endParaRPr lang="en-US" sz="3999"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184400" y="3884355"/>
            <a:ext cx="14371689" cy="923330"/>
          </a:xfrm>
          <a:prstGeom prst="rect">
            <a:avLst/>
          </a:prstGeom>
        </p:spPr>
        <p:txBody>
          <a:bodyPr wrap="square" lIns="0" tIns="0" rIns="0" bIns="0" rtlCol="0" anchor="t">
            <a:spAutoFit/>
          </a:bodyPr>
          <a:lstStyle/>
          <a:p>
            <a:pPr>
              <a:lnSpc>
                <a:spcPts val="3600"/>
              </a:lnSpc>
            </a:pPr>
            <a:r>
              <a:rPr lang="en-US" sz="3200" dirty="0">
                <a:solidFill>
                  <a:srgbClr val="348EC7"/>
                </a:solidFill>
                <a:latin typeface="Poppins Light"/>
              </a:rPr>
              <a:t>A student from ITESM Campus Monterrey plays with a new encryption method for numbers. These method consist of the following steps:</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2</a:t>
            </a:r>
          </a:p>
        </p:txBody>
      </p:sp>
      <p:sp>
        <p:nvSpPr>
          <p:cNvPr id="19" name="TextBox 8">
            <a:extLst>
              <a:ext uri="{FF2B5EF4-FFF2-40B4-BE49-F238E27FC236}">
                <a16:creationId xmlns:a16="http://schemas.microsoft.com/office/drawing/2014/main" id="{AFDA5E82-66A8-460A-B3E7-2DBEE1CC632E}"/>
              </a:ext>
            </a:extLst>
          </p:cNvPr>
          <p:cNvSpPr txBox="1"/>
          <p:nvPr/>
        </p:nvSpPr>
        <p:spPr>
          <a:xfrm>
            <a:off x="2184400" y="5974223"/>
            <a:ext cx="14137140" cy="923330"/>
          </a:xfrm>
          <a:prstGeom prst="rect">
            <a:avLst/>
          </a:prstGeom>
        </p:spPr>
        <p:txBody>
          <a:bodyPr wrap="square" lIns="0" tIns="0" rIns="0" bIns="0" rtlCol="0" anchor="t">
            <a:spAutoFit/>
          </a:bodyPr>
          <a:lstStyle/>
          <a:p>
            <a:pPr>
              <a:lnSpc>
                <a:spcPts val="3600"/>
              </a:lnSpc>
            </a:pPr>
            <a:r>
              <a:rPr lang="zh-TW" altLang="en-US" sz="3200" dirty="0">
                <a:solidFill>
                  <a:srgbClr val="348EC7"/>
                </a:solidFill>
                <a:latin typeface="微軟正黑體" panose="020B0604030504040204" pitchFamily="34" charset="-120"/>
                <a:ea typeface="微軟正黑體" panose="020B0604030504040204" pitchFamily="34" charset="-120"/>
              </a:rPr>
              <a:t>一位來自墨西哥蒙特瑞技術研究學院</a:t>
            </a:r>
            <a:r>
              <a:rPr lang="en-US" altLang="zh-TW" sz="3200" dirty="0">
                <a:solidFill>
                  <a:srgbClr val="348EC7"/>
                </a:solidFill>
                <a:latin typeface="微軟正黑體" panose="020B0604030504040204" pitchFamily="34" charset="-120"/>
                <a:ea typeface="微軟正黑體" panose="020B0604030504040204" pitchFamily="34" charset="-120"/>
              </a:rPr>
              <a:t>(ITESM Campus Monterrey)</a:t>
            </a:r>
            <a:r>
              <a:rPr lang="zh-TW" altLang="en-US" sz="3200" dirty="0">
                <a:solidFill>
                  <a:srgbClr val="348EC7"/>
                </a:solidFill>
                <a:latin typeface="微軟正黑體" panose="020B0604030504040204" pitchFamily="34" charset="-120"/>
                <a:ea typeface="微軟正黑體" panose="020B0604030504040204" pitchFamily="34" charset="-120"/>
              </a:rPr>
              <a:t>的學生想發表一種新的數值加密演算法。</a:t>
            </a:r>
            <a:endParaRPr lang="en-US" sz="3200" dirty="0">
              <a:solidFill>
                <a:srgbClr val="348EC7"/>
              </a:solidFill>
              <a:latin typeface="微軟正黑體" panose="020B0604030504040204" pitchFamily="34" charset="-120"/>
              <a:ea typeface="微軟正黑體" panose="020B0604030504040204" pitchFamily="34" charset="-120"/>
            </a:endParaRPr>
          </a:p>
        </p:txBody>
      </p:sp>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4156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4871495" cy="877100"/>
          </a:xfrm>
          <a:prstGeom prst="rect">
            <a:avLst/>
          </a:prstGeom>
        </p:spPr>
        <p:txBody>
          <a:bodyPr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題目</a:t>
            </a:r>
            <a:endParaRPr lang="en-US" sz="3999"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93129" y="2313214"/>
            <a:ext cx="14650589" cy="4616648"/>
          </a:xfrm>
          <a:prstGeom prst="rect">
            <a:avLst/>
          </a:prstGeom>
        </p:spPr>
        <p:txBody>
          <a:bodyPr wrap="square" lIns="0" tIns="0" rIns="0" bIns="0" rtlCol="0" anchor="t">
            <a:spAutoFit/>
          </a:bodyPr>
          <a:lstStyle/>
          <a:p>
            <a:pPr>
              <a:lnSpc>
                <a:spcPts val="3600"/>
              </a:lnSpc>
            </a:pPr>
            <a:r>
              <a:rPr lang="en-US" sz="2800" dirty="0">
                <a:solidFill>
                  <a:srgbClr val="348EC7"/>
                </a:solidFill>
                <a:latin typeface="Poppins Light"/>
              </a:rPr>
              <a:t>Steps : Example</a:t>
            </a:r>
          </a:p>
          <a:p>
            <a:pPr>
              <a:lnSpc>
                <a:spcPts val="3600"/>
              </a:lnSpc>
            </a:pPr>
            <a:endParaRPr lang="en-US" sz="2800" dirty="0">
              <a:solidFill>
                <a:srgbClr val="348EC7"/>
              </a:solidFill>
              <a:latin typeface="Poppins Light"/>
            </a:endParaRPr>
          </a:p>
          <a:p>
            <a:pPr marL="514350" indent="-514350">
              <a:lnSpc>
                <a:spcPts val="3600"/>
              </a:lnSpc>
              <a:buAutoNum type="arabicPeriod"/>
            </a:pPr>
            <a:r>
              <a:rPr lang="en-US" sz="2800" dirty="0">
                <a:solidFill>
                  <a:srgbClr val="348EC7"/>
                </a:solidFill>
                <a:latin typeface="Poppins Light"/>
              </a:rPr>
              <a:t>Read the number N to encrypt : M = 265</a:t>
            </a:r>
          </a:p>
          <a:p>
            <a:pPr marL="514350" indent="-514350">
              <a:lnSpc>
                <a:spcPts val="3600"/>
              </a:lnSpc>
              <a:buAutoNum type="arabicPeriod"/>
            </a:pPr>
            <a:endParaRPr lang="en-US" sz="2800" dirty="0">
              <a:solidFill>
                <a:srgbClr val="348EC7"/>
              </a:solidFill>
              <a:latin typeface="Poppins Light"/>
            </a:endParaRPr>
          </a:p>
          <a:p>
            <a:pPr>
              <a:lnSpc>
                <a:spcPts val="3600"/>
              </a:lnSpc>
            </a:pPr>
            <a:r>
              <a:rPr lang="en-US" sz="2800" dirty="0">
                <a:solidFill>
                  <a:srgbClr val="348EC7"/>
                </a:solidFill>
                <a:latin typeface="Poppins Light"/>
              </a:rPr>
              <a:t>2. Interpret N as a decimal number : X1 = 265 (decimal)</a:t>
            </a:r>
          </a:p>
          <a:p>
            <a:pPr>
              <a:lnSpc>
                <a:spcPts val="3600"/>
              </a:lnSpc>
            </a:pPr>
            <a:endParaRPr lang="en-US" sz="2800" dirty="0">
              <a:solidFill>
                <a:srgbClr val="348EC7"/>
              </a:solidFill>
              <a:latin typeface="Poppins Light"/>
            </a:endParaRPr>
          </a:p>
          <a:p>
            <a:pPr>
              <a:lnSpc>
                <a:spcPts val="3600"/>
              </a:lnSpc>
            </a:pPr>
            <a:r>
              <a:rPr lang="en-US" sz="2800" dirty="0">
                <a:solidFill>
                  <a:srgbClr val="348EC7"/>
                </a:solidFill>
                <a:latin typeface="Poppins Light"/>
              </a:rPr>
              <a:t>3. Convert the decimal interpretation of N to its binary representation : X1 = 100001001 (binary)</a:t>
            </a:r>
          </a:p>
          <a:p>
            <a:pPr>
              <a:lnSpc>
                <a:spcPts val="3600"/>
              </a:lnSpc>
            </a:pPr>
            <a:endParaRPr lang="en-US" sz="2800" dirty="0">
              <a:solidFill>
                <a:srgbClr val="348EC7"/>
              </a:solidFill>
              <a:latin typeface="Poppins Light"/>
            </a:endParaRPr>
          </a:p>
          <a:p>
            <a:pPr>
              <a:lnSpc>
                <a:spcPts val="3600"/>
              </a:lnSpc>
            </a:pPr>
            <a:r>
              <a:rPr lang="en-US" sz="2800" dirty="0">
                <a:solidFill>
                  <a:srgbClr val="348EC7"/>
                </a:solidFill>
                <a:latin typeface="Poppins Light"/>
              </a:rPr>
              <a:t>4. Let b1 be equal to the number of 1’s in this binary representation : b1 = 3</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3</a:t>
            </a:r>
          </a:p>
        </p:txBody>
      </p:sp>
      <p:sp>
        <p:nvSpPr>
          <p:cNvPr id="19" name="TextBox 8">
            <a:extLst>
              <a:ext uri="{FF2B5EF4-FFF2-40B4-BE49-F238E27FC236}">
                <a16:creationId xmlns:a16="http://schemas.microsoft.com/office/drawing/2014/main" id="{AFDA5E82-66A8-460A-B3E7-2DBEE1CC632E}"/>
              </a:ext>
            </a:extLst>
          </p:cNvPr>
          <p:cNvSpPr txBox="1"/>
          <p:nvPr/>
        </p:nvSpPr>
        <p:spPr>
          <a:xfrm>
            <a:off x="3505200" y="7062751"/>
            <a:ext cx="14137140" cy="2769989"/>
          </a:xfrm>
          <a:prstGeom prst="rect">
            <a:avLst/>
          </a:prstGeom>
        </p:spPr>
        <p:txBody>
          <a:bodyPr wrap="square" lIns="0" tIns="0" rIns="0" bIns="0" rtlCol="0" anchor="t">
            <a:spAutoFit/>
          </a:bodyPr>
          <a:lstStyle/>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演算法步驟如下：</a:t>
            </a:r>
          </a:p>
          <a:p>
            <a:pPr>
              <a:lnSpc>
                <a:spcPts val="3600"/>
              </a:lnSpc>
            </a:pPr>
            <a:endParaRPr lang="zh-TW" altLang="en-US" sz="2800" dirty="0">
              <a:solidFill>
                <a:srgbClr val="348EC7"/>
              </a:solidFill>
              <a:latin typeface="微軟正黑體" panose="020B0604030504040204" pitchFamily="34" charset="-120"/>
              <a:ea typeface="微軟正黑體" panose="020B0604030504040204" pitchFamily="34" charset="-120"/>
            </a:endParaRPr>
          </a:p>
          <a:p>
            <a:pPr>
              <a:lnSpc>
                <a:spcPts val="3600"/>
              </a:lnSpc>
            </a:pPr>
            <a:r>
              <a:rPr lang="en-US" altLang="zh-TW" sz="2800" dirty="0">
                <a:solidFill>
                  <a:srgbClr val="348EC7"/>
                </a:solidFill>
                <a:latin typeface="微軟正黑體" panose="020B0604030504040204" pitchFamily="34" charset="-120"/>
                <a:ea typeface="微軟正黑體" panose="020B0604030504040204" pitchFamily="34" charset="-120"/>
              </a:rPr>
              <a:t>1. </a:t>
            </a:r>
            <a:r>
              <a:rPr lang="zh-TW" altLang="en-US" sz="2800" dirty="0">
                <a:solidFill>
                  <a:srgbClr val="348EC7"/>
                </a:solidFill>
                <a:latin typeface="微軟正黑體" panose="020B0604030504040204" pitchFamily="34" charset="-120"/>
                <a:ea typeface="微軟正黑體" panose="020B0604030504040204" pitchFamily="34" charset="-120"/>
              </a:rPr>
              <a:t>讀入一個整數</a:t>
            </a:r>
            <a:r>
              <a:rPr lang="en-US" altLang="zh-TW" sz="2800" dirty="0">
                <a:solidFill>
                  <a:srgbClr val="348EC7"/>
                </a:solidFill>
                <a:latin typeface="微軟正黑體" panose="020B0604030504040204" pitchFamily="34" charset="-120"/>
                <a:ea typeface="微軟正黑體" panose="020B0604030504040204" pitchFamily="34" charset="-120"/>
              </a:rPr>
              <a:t>N</a:t>
            </a:r>
            <a:r>
              <a:rPr lang="zh-TW" altLang="en-US" sz="2800" dirty="0">
                <a:solidFill>
                  <a:srgbClr val="348EC7"/>
                </a:solidFill>
                <a:latin typeface="微軟正黑體" panose="020B0604030504040204" pitchFamily="34" charset="-120"/>
                <a:ea typeface="微軟正黑體" panose="020B0604030504040204" pitchFamily="34" charset="-120"/>
              </a:rPr>
              <a:t>，</a:t>
            </a:r>
            <a:r>
              <a:rPr lang="en-US" altLang="zh-TW" sz="2800" dirty="0">
                <a:solidFill>
                  <a:srgbClr val="348EC7"/>
                </a:solidFill>
                <a:latin typeface="微軟正黑體" panose="020B0604030504040204" pitchFamily="34" charset="-120"/>
                <a:ea typeface="微軟正黑體" panose="020B0604030504040204" pitchFamily="34" charset="-120"/>
              </a:rPr>
              <a:t>N</a:t>
            </a:r>
            <a:r>
              <a:rPr lang="zh-TW" altLang="en-US" sz="2800" dirty="0">
                <a:solidFill>
                  <a:srgbClr val="348EC7"/>
                </a:solidFill>
                <a:latin typeface="微軟正黑體" panose="020B0604030504040204" pitchFamily="34" charset="-120"/>
                <a:ea typeface="微軟正黑體" panose="020B0604030504040204" pitchFamily="34" charset="-120"/>
              </a:rPr>
              <a:t>為欲加密的數字：</a:t>
            </a:r>
            <a:r>
              <a:rPr lang="en-US" altLang="zh-TW" sz="2800" dirty="0">
                <a:solidFill>
                  <a:srgbClr val="348EC7"/>
                </a:solidFill>
                <a:latin typeface="微軟正黑體" panose="020B0604030504040204" pitchFamily="34" charset="-120"/>
                <a:ea typeface="微軟正黑體" panose="020B0604030504040204" pitchFamily="34" charset="-120"/>
              </a:rPr>
              <a:t>N = 265</a:t>
            </a:r>
          </a:p>
          <a:p>
            <a:pPr>
              <a:lnSpc>
                <a:spcPts val="3600"/>
              </a:lnSpc>
            </a:pPr>
            <a:r>
              <a:rPr lang="en-US" altLang="zh-TW" sz="2800" dirty="0">
                <a:solidFill>
                  <a:srgbClr val="348EC7"/>
                </a:solidFill>
                <a:latin typeface="微軟正黑體" panose="020B0604030504040204" pitchFamily="34" charset="-120"/>
                <a:ea typeface="微軟正黑體" panose="020B0604030504040204" pitchFamily="34" charset="-120"/>
              </a:rPr>
              <a:t>2. </a:t>
            </a:r>
            <a:r>
              <a:rPr lang="zh-TW" altLang="en-US" sz="2800" dirty="0">
                <a:solidFill>
                  <a:srgbClr val="348EC7"/>
                </a:solidFill>
                <a:latin typeface="微軟正黑體" panose="020B0604030504040204" pitchFamily="34" charset="-120"/>
                <a:ea typeface="微軟正黑體" panose="020B0604030504040204" pitchFamily="34" charset="-120"/>
              </a:rPr>
              <a:t>將</a:t>
            </a:r>
            <a:r>
              <a:rPr lang="en-US" altLang="zh-TW" sz="2800" dirty="0">
                <a:solidFill>
                  <a:srgbClr val="348EC7"/>
                </a:solidFill>
                <a:latin typeface="微軟正黑體" panose="020B0604030504040204" pitchFamily="34" charset="-120"/>
                <a:ea typeface="微軟正黑體" panose="020B0604030504040204" pitchFamily="34" charset="-120"/>
              </a:rPr>
              <a:t>N</a:t>
            </a:r>
            <a:r>
              <a:rPr lang="zh-TW" altLang="en-US" sz="2800" dirty="0">
                <a:solidFill>
                  <a:srgbClr val="348EC7"/>
                </a:solidFill>
                <a:latin typeface="微軟正黑體" panose="020B0604030504040204" pitchFamily="34" charset="-120"/>
                <a:ea typeface="微軟正黑體" panose="020B0604030504040204" pitchFamily="34" charset="-120"/>
              </a:rPr>
              <a:t>當作十進位的數值：</a:t>
            </a:r>
            <a:r>
              <a:rPr lang="en-US" altLang="zh-TW" sz="2800" dirty="0">
                <a:solidFill>
                  <a:srgbClr val="348EC7"/>
                </a:solidFill>
                <a:latin typeface="微軟正黑體" panose="020B0604030504040204" pitchFamily="34" charset="-120"/>
                <a:ea typeface="微軟正黑體" panose="020B0604030504040204" pitchFamily="34" charset="-120"/>
              </a:rPr>
              <a:t>X1 = 265(decimal)</a:t>
            </a:r>
          </a:p>
          <a:p>
            <a:pPr>
              <a:lnSpc>
                <a:spcPts val="3600"/>
              </a:lnSpc>
            </a:pPr>
            <a:r>
              <a:rPr lang="en-US" altLang="zh-TW" sz="2800" dirty="0">
                <a:solidFill>
                  <a:srgbClr val="348EC7"/>
                </a:solidFill>
                <a:latin typeface="微軟正黑體" panose="020B0604030504040204" pitchFamily="34" charset="-120"/>
                <a:ea typeface="微軟正黑體" panose="020B0604030504040204" pitchFamily="34" charset="-120"/>
              </a:rPr>
              <a:t>3. </a:t>
            </a:r>
            <a:r>
              <a:rPr lang="zh-TW" altLang="en-US" sz="2800" dirty="0">
                <a:solidFill>
                  <a:srgbClr val="348EC7"/>
                </a:solidFill>
                <a:latin typeface="微軟正黑體" panose="020B0604030504040204" pitchFamily="34" charset="-120"/>
                <a:ea typeface="微軟正黑體" panose="020B0604030504040204" pitchFamily="34" charset="-120"/>
              </a:rPr>
              <a:t>把</a:t>
            </a:r>
            <a:r>
              <a:rPr lang="en-US" altLang="zh-TW" sz="2800" dirty="0">
                <a:solidFill>
                  <a:srgbClr val="348EC7"/>
                </a:solidFill>
                <a:latin typeface="微軟正黑體" panose="020B0604030504040204" pitchFamily="34" charset="-120"/>
                <a:ea typeface="微軟正黑體" panose="020B0604030504040204" pitchFamily="34" charset="-120"/>
              </a:rPr>
              <a:t>X1</a:t>
            </a:r>
            <a:r>
              <a:rPr lang="zh-TW" altLang="en-US" sz="2800" dirty="0">
                <a:solidFill>
                  <a:srgbClr val="348EC7"/>
                </a:solidFill>
                <a:latin typeface="微軟正黑體" panose="020B0604030504040204" pitchFamily="34" charset="-120"/>
                <a:ea typeface="微軟正黑體" panose="020B0604030504040204" pitchFamily="34" charset="-120"/>
              </a:rPr>
              <a:t>由十進制轉為二進制：</a:t>
            </a:r>
            <a:r>
              <a:rPr lang="en-US" altLang="zh-TW" sz="2800" dirty="0">
                <a:solidFill>
                  <a:srgbClr val="348EC7"/>
                </a:solidFill>
                <a:latin typeface="微軟正黑體" panose="020B0604030504040204" pitchFamily="34" charset="-120"/>
                <a:ea typeface="微軟正黑體" panose="020B0604030504040204" pitchFamily="34" charset="-120"/>
              </a:rPr>
              <a:t>X1 = 100001001(binary)</a:t>
            </a:r>
          </a:p>
          <a:p>
            <a:pPr>
              <a:lnSpc>
                <a:spcPts val="3600"/>
              </a:lnSpc>
            </a:pPr>
            <a:r>
              <a:rPr lang="en-US" altLang="zh-TW" sz="2800" dirty="0">
                <a:solidFill>
                  <a:srgbClr val="348EC7"/>
                </a:solidFill>
                <a:latin typeface="微軟正黑體" panose="020B0604030504040204" pitchFamily="34" charset="-120"/>
                <a:ea typeface="微軟正黑體" panose="020B0604030504040204" pitchFamily="34" charset="-120"/>
              </a:rPr>
              <a:t>4. </a:t>
            </a:r>
            <a:r>
              <a:rPr lang="zh-TW" altLang="en-US" sz="2800" dirty="0">
                <a:solidFill>
                  <a:srgbClr val="348EC7"/>
                </a:solidFill>
                <a:latin typeface="微軟正黑體" panose="020B0604030504040204" pitchFamily="34" charset="-120"/>
                <a:ea typeface="微軟正黑體" panose="020B0604030504040204" pitchFamily="34" charset="-120"/>
              </a:rPr>
              <a:t>計算二進制的</a:t>
            </a:r>
            <a:r>
              <a:rPr lang="en-US" altLang="zh-TW" sz="2800" dirty="0">
                <a:solidFill>
                  <a:srgbClr val="348EC7"/>
                </a:solidFill>
                <a:latin typeface="微軟正黑體" panose="020B0604030504040204" pitchFamily="34" charset="-120"/>
                <a:ea typeface="微軟正黑體" panose="020B0604030504040204" pitchFamily="34" charset="-120"/>
              </a:rPr>
              <a:t>X1</a:t>
            </a:r>
            <a:r>
              <a:rPr lang="zh-TW" altLang="en-US" sz="2800" dirty="0">
                <a:solidFill>
                  <a:srgbClr val="348EC7"/>
                </a:solidFill>
                <a:latin typeface="微軟正黑體" panose="020B0604030504040204" pitchFamily="34" charset="-120"/>
                <a:ea typeface="微軟正黑體" panose="020B0604030504040204" pitchFamily="34" charset="-120"/>
              </a:rPr>
              <a:t>有幾個</a:t>
            </a:r>
            <a:r>
              <a:rPr lang="en-US" altLang="zh-TW" sz="2800" dirty="0">
                <a:solidFill>
                  <a:srgbClr val="348EC7"/>
                </a:solidFill>
                <a:latin typeface="微軟正黑體" panose="020B0604030504040204" pitchFamily="34" charset="-120"/>
                <a:ea typeface="微軟正黑體" panose="020B0604030504040204" pitchFamily="34" charset="-120"/>
              </a:rPr>
              <a:t>1</a:t>
            </a:r>
            <a:r>
              <a:rPr lang="zh-TW" altLang="en-US" sz="2800" dirty="0">
                <a:solidFill>
                  <a:srgbClr val="348EC7"/>
                </a:solidFill>
                <a:latin typeface="微軟正黑體" panose="020B0604030504040204" pitchFamily="34" charset="-120"/>
                <a:ea typeface="微軟正黑體" panose="020B0604030504040204" pitchFamily="34" charset="-120"/>
              </a:rPr>
              <a:t>：</a:t>
            </a:r>
            <a:r>
              <a:rPr lang="en-US" altLang="zh-TW" sz="2800" dirty="0">
                <a:solidFill>
                  <a:srgbClr val="348EC7"/>
                </a:solidFill>
                <a:latin typeface="微軟正黑體" panose="020B0604030504040204" pitchFamily="34" charset="-120"/>
                <a:ea typeface="微軟正黑體" panose="020B0604030504040204" pitchFamily="34" charset="-120"/>
              </a:rPr>
              <a:t>b1 = 3</a:t>
            </a:r>
            <a:endParaRPr lang="en-US" sz="2800" dirty="0">
              <a:solidFill>
                <a:srgbClr val="348EC7"/>
              </a:solidFill>
              <a:latin typeface="微軟正黑體" panose="020B0604030504040204" pitchFamily="34" charset="-120"/>
              <a:ea typeface="微軟正黑體" panose="020B0604030504040204" pitchFamily="34" charset="-120"/>
            </a:endParaRP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123981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4871495" cy="877100"/>
          </a:xfrm>
          <a:prstGeom prst="rect">
            <a:avLst/>
          </a:prstGeom>
        </p:spPr>
        <p:txBody>
          <a:bodyPr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題目</a:t>
            </a:r>
            <a:endParaRPr lang="en-US" sz="3999"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93129" y="2313214"/>
            <a:ext cx="14053811" cy="3674211"/>
          </a:xfrm>
          <a:prstGeom prst="rect">
            <a:avLst/>
          </a:prstGeom>
        </p:spPr>
        <p:txBody>
          <a:bodyPr wrap="square" lIns="0" tIns="0" rIns="0" bIns="0" rtlCol="0" anchor="t">
            <a:spAutoFit/>
          </a:bodyPr>
          <a:lstStyle/>
          <a:p>
            <a:pPr>
              <a:lnSpc>
                <a:spcPts val="3600"/>
              </a:lnSpc>
            </a:pPr>
            <a:r>
              <a:rPr lang="en-US" sz="2800" dirty="0">
                <a:solidFill>
                  <a:srgbClr val="348EC7"/>
                </a:solidFill>
                <a:latin typeface="Poppins Light"/>
              </a:rPr>
              <a:t>5. Interpret N as a Hexadecimal number : X2 = 265 (hexadecimal)</a:t>
            </a:r>
          </a:p>
          <a:p>
            <a:pPr>
              <a:lnSpc>
                <a:spcPts val="3600"/>
              </a:lnSpc>
            </a:pPr>
            <a:endParaRPr lang="en-US" sz="2800" dirty="0">
              <a:solidFill>
                <a:srgbClr val="348EC7"/>
              </a:solidFill>
              <a:latin typeface="Poppins Light"/>
            </a:endParaRPr>
          </a:p>
          <a:p>
            <a:pPr>
              <a:lnSpc>
                <a:spcPts val="3600"/>
              </a:lnSpc>
            </a:pPr>
            <a:r>
              <a:rPr lang="en-US" sz="2800" dirty="0">
                <a:solidFill>
                  <a:srgbClr val="348EC7"/>
                </a:solidFill>
                <a:latin typeface="Poppins Light"/>
              </a:rPr>
              <a:t>6. Convert the hexadecimal interpretation of N to its binary representation : X2 = 1001100101</a:t>
            </a:r>
          </a:p>
          <a:p>
            <a:pPr>
              <a:lnSpc>
                <a:spcPts val="3600"/>
              </a:lnSpc>
            </a:pPr>
            <a:endParaRPr lang="en-US" sz="2800" dirty="0">
              <a:solidFill>
                <a:srgbClr val="348EC7"/>
              </a:solidFill>
              <a:latin typeface="Poppins Light"/>
            </a:endParaRPr>
          </a:p>
          <a:p>
            <a:pPr>
              <a:lnSpc>
                <a:spcPts val="3600"/>
              </a:lnSpc>
            </a:pPr>
            <a:r>
              <a:rPr lang="en-US" sz="2800" dirty="0">
                <a:solidFill>
                  <a:srgbClr val="348EC7"/>
                </a:solidFill>
                <a:latin typeface="Poppins Light"/>
              </a:rPr>
              <a:t>7. Let b2 be equal to the number of 1’s in the last binary representation : b2 = 5</a:t>
            </a:r>
          </a:p>
          <a:p>
            <a:pPr>
              <a:lnSpc>
                <a:spcPts val="3600"/>
              </a:lnSpc>
            </a:pPr>
            <a:endParaRPr lang="en-US" sz="2800" dirty="0">
              <a:solidFill>
                <a:srgbClr val="348EC7"/>
              </a:solidFill>
              <a:latin typeface="Poppins Light"/>
            </a:endParaRPr>
          </a:p>
          <a:p>
            <a:pPr>
              <a:lnSpc>
                <a:spcPts val="3600"/>
              </a:lnSpc>
            </a:pPr>
            <a:r>
              <a:rPr lang="en-US" sz="2800" dirty="0">
                <a:solidFill>
                  <a:srgbClr val="348EC7"/>
                </a:solidFill>
                <a:latin typeface="Poppins Light"/>
              </a:rPr>
              <a:t>8. The encryption is the result of M </a:t>
            </a:r>
            <a:r>
              <a:rPr lang="en-US" sz="2800" dirty="0" err="1">
                <a:solidFill>
                  <a:srgbClr val="348EC7"/>
                </a:solidFill>
                <a:latin typeface="Poppins Light"/>
              </a:rPr>
              <a:t>xor</a:t>
            </a:r>
            <a:r>
              <a:rPr lang="en-US" sz="2800" dirty="0">
                <a:solidFill>
                  <a:srgbClr val="348EC7"/>
                </a:solidFill>
                <a:latin typeface="Poppins Light"/>
              </a:rPr>
              <a:t> (b1 ∗ b2) : 265 </a:t>
            </a:r>
            <a:r>
              <a:rPr lang="en-US" sz="2800" dirty="0" err="1">
                <a:solidFill>
                  <a:srgbClr val="348EC7"/>
                </a:solidFill>
                <a:latin typeface="Poppins Light"/>
              </a:rPr>
              <a:t>xor</a:t>
            </a:r>
            <a:r>
              <a:rPr lang="en-US" sz="2800" dirty="0">
                <a:solidFill>
                  <a:srgbClr val="348EC7"/>
                </a:solidFill>
                <a:latin typeface="Poppins Light"/>
              </a:rPr>
              <a:t> (3*5) = 262</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4</a:t>
            </a:r>
          </a:p>
        </p:txBody>
      </p:sp>
      <p:sp>
        <p:nvSpPr>
          <p:cNvPr id="19" name="TextBox 8">
            <a:extLst>
              <a:ext uri="{FF2B5EF4-FFF2-40B4-BE49-F238E27FC236}">
                <a16:creationId xmlns:a16="http://schemas.microsoft.com/office/drawing/2014/main" id="{AFDA5E82-66A8-460A-B3E7-2DBEE1CC632E}"/>
              </a:ext>
            </a:extLst>
          </p:cNvPr>
          <p:cNvSpPr txBox="1"/>
          <p:nvPr/>
        </p:nvSpPr>
        <p:spPr>
          <a:xfrm>
            <a:off x="2308369" y="6524448"/>
            <a:ext cx="14137140" cy="1813702"/>
          </a:xfrm>
          <a:prstGeom prst="rect">
            <a:avLst/>
          </a:prstGeom>
        </p:spPr>
        <p:txBody>
          <a:bodyPr wrap="square" lIns="0" tIns="0" rIns="0" bIns="0" rtlCol="0" anchor="t">
            <a:spAutoFit/>
          </a:bodyPr>
          <a:lstStyle/>
          <a:p>
            <a:pPr>
              <a:lnSpc>
                <a:spcPts val="3600"/>
              </a:lnSpc>
            </a:pPr>
            <a:r>
              <a:rPr lang="en-US" altLang="zh-TW" sz="2800" dirty="0">
                <a:solidFill>
                  <a:srgbClr val="348EC7"/>
                </a:solidFill>
                <a:latin typeface="微軟正黑體" panose="020B0604030504040204" pitchFamily="34" charset="-120"/>
                <a:ea typeface="微軟正黑體" panose="020B0604030504040204" pitchFamily="34" charset="-120"/>
              </a:rPr>
              <a:t>5. </a:t>
            </a:r>
            <a:r>
              <a:rPr lang="zh-TW" altLang="en-US" sz="2800" dirty="0">
                <a:solidFill>
                  <a:srgbClr val="348EC7"/>
                </a:solidFill>
                <a:latin typeface="微軟正黑體" panose="020B0604030504040204" pitchFamily="34" charset="-120"/>
                <a:ea typeface="微軟正黑體" panose="020B0604030504040204" pitchFamily="34" charset="-120"/>
              </a:rPr>
              <a:t>把</a:t>
            </a:r>
            <a:r>
              <a:rPr lang="en-US" altLang="zh-TW" sz="2800" dirty="0">
                <a:solidFill>
                  <a:srgbClr val="348EC7"/>
                </a:solidFill>
                <a:latin typeface="微軟正黑體" panose="020B0604030504040204" pitchFamily="34" charset="-120"/>
                <a:ea typeface="微軟正黑體" panose="020B0604030504040204" pitchFamily="34" charset="-120"/>
              </a:rPr>
              <a:t>N</a:t>
            </a:r>
            <a:r>
              <a:rPr lang="zh-TW" altLang="en-US" sz="2800" dirty="0">
                <a:solidFill>
                  <a:srgbClr val="348EC7"/>
                </a:solidFill>
                <a:latin typeface="微軟正黑體" panose="020B0604030504040204" pitchFamily="34" charset="-120"/>
                <a:ea typeface="微軟正黑體" panose="020B0604030504040204" pitchFamily="34" charset="-120"/>
              </a:rPr>
              <a:t>當作十六進位數值：</a:t>
            </a:r>
            <a:r>
              <a:rPr lang="en-US" altLang="zh-TW" sz="2800" dirty="0">
                <a:solidFill>
                  <a:srgbClr val="348EC7"/>
                </a:solidFill>
                <a:latin typeface="微軟正黑體" panose="020B0604030504040204" pitchFamily="34" charset="-120"/>
                <a:ea typeface="微軟正黑體" panose="020B0604030504040204" pitchFamily="34" charset="-120"/>
              </a:rPr>
              <a:t>X2 = 265(hexadecimal)</a:t>
            </a:r>
          </a:p>
          <a:p>
            <a:pPr>
              <a:lnSpc>
                <a:spcPts val="3600"/>
              </a:lnSpc>
            </a:pPr>
            <a:r>
              <a:rPr lang="en-US" altLang="zh-TW" sz="2800" dirty="0">
                <a:solidFill>
                  <a:srgbClr val="348EC7"/>
                </a:solidFill>
                <a:latin typeface="微軟正黑體" panose="020B0604030504040204" pitchFamily="34" charset="-120"/>
                <a:ea typeface="微軟正黑體" panose="020B0604030504040204" pitchFamily="34" charset="-120"/>
              </a:rPr>
              <a:t>6. </a:t>
            </a:r>
            <a:r>
              <a:rPr lang="zh-TW" altLang="en-US" sz="2800" dirty="0">
                <a:solidFill>
                  <a:srgbClr val="348EC7"/>
                </a:solidFill>
                <a:latin typeface="微軟正黑體" panose="020B0604030504040204" pitchFamily="34" charset="-120"/>
                <a:ea typeface="微軟正黑體" panose="020B0604030504040204" pitchFamily="34" charset="-120"/>
              </a:rPr>
              <a:t>把</a:t>
            </a:r>
            <a:r>
              <a:rPr lang="en-US" altLang="zh-TW" sz="2800" dirty="0">
                <a:solidFill>
                  <a:srgbClr val="348EC7"/>
                </a:solidFill>
                <a:latin typeface="微軟正黑體" panose="020B0604030504040204" pitchFamily="34" charset="-120"/>
                <a:ea typeface="微軟正黑體" panose="020B0604030504040204" pitchFamily="34" charset="-120"/>
              </a:rPr>
              <a:t>X2</a:t>
            </a:r>
            <a:r>
              <a:rPr lang="zh-TW" altLang="en-US" sz="2800" dirty="0">
                <a:solidFill>
                  <a:srgbClr val="348EC7"/>
                </a:solidFill>
                <a:latin typeface="微軟正黑體" panose="020B0604030504040204" pitchFamily="34" charset="-120"/>
                <a:ea typeface="微軟正黑體" panose="020B0604030504040204" pitchFamily="34" charset="-120"/>
              </a:rPr>
              <a:t>由十六進制轉為二進制：</a:t>
            </a:r>
            <a:r>
              <a:rPr lang="en-US" altLang="zh-TW" sz="2800" dirty="0">
                <a:solidFill>
                  <a:srgbClr val="348EC7"/>
                </a:solidFill>
                <a:latin typeface="微軟正黑體" panose="020B0604030504040204" pitchFamily="34" charset="-120"/>
                <a:ea typeface="微軟正黑體" panose="020B0604030504040204" pitchFamily="34" charset="-120"/>
              </a:rPr>
              <a:t>X2 = 1001100101(binary)</a:t>
            </a:r>
          </a:p>
          <a:p>
            <a:pPr>
              <a:lnSpc>
                <a:spcPts val="3600"/>
              </a:lnSpc>
            </a:pPr>
            <a:r>
              <a:rPr lang="en-US" altLang="zh-TW" sz="2800" dirty="0">
                <a:solidFill>
                  <a:srgbClr val="348EC7"/>
                </a:solidFill>
                <a:latin typeface="微軟正黑體" panose="020B0604030504040204" pitchFamily="34" charset="-120"/>
                <a:ea typeface="微軟正黑體" panose="020B0604030504040204" pitchFamily="34" charset="-120"/>
              </a:rPr>
              <a:t>7. </a:t>
            </a:r>
            <a:r>
              <a:rPr lang="zh-TW" altLang="en-US" sz="2800" dirty="0">
                <a:solidFill>
                  <a:srgbClr val="348EC7"/>
                </a:solidFill>
                <a:latin typeface="微軟正黑體" panose="020B0604030504040204" pitchFamily="34" charset="-120"/>
                <a:ea typeface="微軟正黑體" panose="020B0604030504040204" pitchFamily="34" charset="-120"/>
              </a:rPr>
              <a:t>計算二進制的</a:t>
            </a:r>
            <a:r>
              <a:rPr lang="en-US" altLang="zh-TW" sz="2800" dirty="0">
                <a:solidFill>
                  <a:srgbClr val="348EC7"/>
                </a:solidFill>
                <a:latin typeface="微軟正黑體" panose="020B0604030504040204" pitchFamily="34" charset="-120"/>
                <a:ea typeface="微軟正黑體" panose="020B0604030504040204" pitchFamily="34" charset="-120"/>
              </a:rPr>
              <a:t>X2</a:t>
            </a:r>
            <a:r>
              <a:rPr lang="zh-TW" altLang="en-US" sz="2800" dirty="0">
                <a:solidFill>
                  <a:srgbClr val="348EC7"/>
                </a:solidFill>
                <a:latin typeface="微軟正黑體" panose="020B0604030504040204" pitchFamily="34" charset="-120"/>
                <a:ea typeface="微軟正黑體" panose="020B0604030504040204" pitchFamily="34" charset="-120"/>
              </a:rPr>
              <a:t>有幾個</a:t>
            </a:r>
            <a:r>
              <a:rPr lang="en-US" altLang="zh-TW" sz="2800" dirty="0">
                <a:solidFill>
                  <a:srgbClr val="348EC7"/>
                </a:solidFill>
                <a:latin typeface="微軟正黑體" panose="020B0604030504040204" pitchFamily="34" charset="-120"/>
                <a:ea typeface="微軟正黑體" panose="020B0604030504040204" pitchFamily="34" charset="-120"/>
              </a:rPr>
              <a:t>1</a:t>
            </a:r>
            <a:r>
              <a:rPr lang="zh-TW" altLang="en-US" sz="2800" dirty="0">
                <a:solidFill>
                  <a:srgbClr val="348EC7"/>
                </a:solidFill>
                <a:latin typeface="微軟正黑體" panose="020B0604030504040204" pitchFamily="34" charset="-120"/>
                <a:ea typeface="微軟正黑體" panose="020B0604030504040204" pitchFamily="34" charset="-120"/>
              </a:rPr>
              <a:t>：</a:t>
            </a:r>
            <a:r>
              <a:rPr lang="en-US" altLang="zh-TW" sz="2800" dirty="0">
                <a:solidFill>
                  <a:srgbClr val="348EC7"/>
                </a:solidFill>
                <a:latin typeface="微軟正黑體" panose="020B0604030504040204" pitchFamily="34" charset="-120"/>
                <a:ea typeface="微軟正黑體" panose="020B0604030504040204" pitchFamily="34" charset="-120"/>
              </a:rPr>
              <a:t>b2 = 5</a:t>
            </a:r>
          </a:p>
          <a:p>
            <a:pPr>
              <a:lnSpc>
                <a:spcPts val="3600"/>
              </a:lnSpc>
            </a:pPr>
            <a:r>
              <a:rPr lang="en-US" altLang="zh-TW" sz="2800" dirty="0">
                <a:solidFill>
                  <a:srgbClr val="348EC7"/>
                </a:solidFill>
                <a:latin typeface="微軟正黑體" panose="020B0604030504040204" pitchFamily="34" charset="-120"/>
                <a:ea typeface="微軟正黑體" panose="020B0604030504040204" pitchFamily="34" charset="-120"/>
              </a:rPr>
              <a:t>8. </a:t>
            </a:r>
            <a:r>
              <a:rPr lang="zh-TW" altLang="en-US" sz="2800" dirty="0">
                <a:solidFill>
                  <a:srgbClr val="348EC7"/>
                </a:solidFill>
                <a:latin typeface="微軟正黑體" panose="020B0604030504040204" pitchFamily="34" charset="-120"/>
                <a:ea typeface="微軟正黑體" panose="020B0604030504040204" pitchFamily="34" charset="-120"/>
              </a:rPr>
              <a:t>最後的編碼為</a:t>
            </a:r>
            <a:r>
              <a:rPr lang="en-US" altLang="zh-TW" sz="2800" dirty="0">
                <a:solidFill>
                  <a:srgbClr val="348EC7"/>
                </a:solidFill>
                <a:latin typeface="微軟正黑體" panose="020B0604030504040204" pitchFamily="34" charset="-120"/>
                <a:ea typeface="微軟正黑體" panose="020B0604030504040204" pitchFamily="34" charset="-120"/>
              </a:rPr>
              <a:t>N </a:t>
            </a:r>
            <a:r>
              <a:rPr lang="en-US" altLang="zh-TW" sz="2800" dirty="0" err="1">
                <a:solidFill>
                  <a:srgbClr val="348EC7"/>
                </a:solidFill>
                <a:latin typeface="微軟正黑體" panose="020B0604030504040204" pitchFamily="34" charset="-120"/>
                <a:ea typeface="微軟正黑體" panose="020B0604030504040204" pitchFamily="34" charset="-120"/>
              </a:rPr>
              <a:t>xor</a:t>
            </a:r>
            <a:r>
              <a:rPr lang="en-US" altLang="zh-TW" sz="2800" dirty="0">
                <a:solidFill>
                  <a:srgbClr val="348EC7"/>
                </a:solidFill>
                <a:latin typeface="微軟正黑體" panose="020B0604030504040204" pitchFamily="34" charset="-120"/>
                <a:ea typeface="微軟正黑體" panose="020B0604030504040204" pitchFamily="34" charset="-120"/>
              </a:rPr>
              <a:t> (b1*b2)</a:t>
            </a:r>
            <a:r>
              <a:rPr lang="zh-TW" altLang="en-US" sz="2800" dirty="0">
                <a:solidFill>
                  <a:srgbClr val="348EC7"/>
                </a:solidFill>
                <a:latin typeface="微軟正黑體" panose="020B0604030504040204" pitchFamily="34" charset="-120"/>
                <a:ea typeface="微軟正黑體" panose="020B0604030504040204" pitchFamily="34" charset="-120"/>
              </a:rPr>
              <a:t>：</a:t>
            </a:r>
            <a:r>
              <a:rPr lang="en-US" altLang="zh-TW" sz="2800" dirty="0">
                <a:solidFill>
                  <a:srgbClr val="348EC7"/>
                </a:solidFill>
                <a:latin typeface="微軟正黑體" panose="020B0604030504040204" pitchFamily="34" charset="-120"/>
                <a:ea typeface="微軟正黑體" panose="020B0604030504040204" pitchFamily="34" charset="-120"/>
              </a:rPr>
              <a:t>265 </a:t>
            </a:r>
            <a:r>
              <a:rPr lang="en-US" altLang="zh-TW" sz="2800" dirty="0" err="1">
                <a:solidFill>
                  <a:srgbClr val="348EC7"/>
                </a:solidFill>
                <a:latin typeface="微軟正黑體" panose="020B0604030504040204" pitchFamily="34" charset="-120"/>
                <a:ea typeface="微軟正黑體" panose="020B0604030504040204" pitchFamily="34" charset="-120"/>
              </a:rPr>
              <a:t>xor</a:t>
            </a:r>
            <a:r>
              <a:rPr lang="en-US" altLang="zh-TW" sz="2800" dirty="0">
                <a:solidFill>
                  <a:srgbClr val="348EC7"/>
                </a:solidFill>
                <a:latin typeface="微軟正黑體" panose="020B0604030504040204" pitchFamily="34" charset="-120"/>
                <a:ea typeface="微軟正黑體" panose="020B0604030504040204" pitchFamily="34" charset="-120"/>
              </a:rPr>
              <a:t> (3*5) = 262</a:t>
            </a:r>
            <a:endParaRPr lang="en-US" sz="2800" dirty="0">
              <a:solidFill>
                <a:srgbClr val="348EC7"/>
              </a:solidFill>
              <a:latin typeface="微軟正黑體" panose="020B0604030504040204" pitchFamily="34" charset="-120"/>
              <a:ea typeface="微軟正黑體" panose="020B0604030504040204" pitchFamily="34" charset="-120"/>
            </a:endParaRP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698909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4871495" cy="877100"/>
          </a:xfrm>
          <a:prstGeom prst="rect">
            <a:avLst/>
          </a:prstGeom>
        </p:spPr>
        <p:txBody>
          <a:bodyPr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題目</a:t>
            </a:r>
            <a:endParaRPr lang="en-US" sz="3999"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93129" y="2574888"/>
            <a:ext cx="14053811" cy="3216778"/>
          </a:xfrm>
          <a:prstGeom prst="rect">
            <a:avLst/>
          </a:prstGeom>
        </p:spPr>
        <p:txBody>
          <a:bodyPr wrap="square" lIns="0" tIns="0" rIns="0" bIns="0" rtlCol="0" anchor="t">
            <a:spAutoFit/>
          </a:bodyPr>
          <a:lstStyle/>
          <a:p>
            <a:pPr>
              <a:lnSpc>
                <a:spcPts val="3600"/>
              </a:lnSpc>
            </a:pPr>
            <a:r>
              <a:rPr lang="en-US" sz="2800" dirty="0">
                <a:solidFill>
                  <a:srgbClr val="348EC7"/>
                </a:solidFill>
                <a:latin typeface="Poppins Light"/>
              </a:rPr>
              <a:t>This student failed Computational Organization, </a:t>
            </a:r>
            <a:r>
              <a:rPr lang="en-US" sz="2800" dirty="0" err="1">
                <a:solidFill>
                  <a:srgbClr val="348EC7"/>
                </a:solidFill>
                <a:latin typeface="Poppins Light"/>
              </a:rPr>
              <a:t>thats</a:t>
            </a:r>
            <a:r>
              <a:rPr lang="en-US" sz="2800" dirty="0">
                <a:solidFill>
                  <a:srgbClr val="348EC7"/>
                </a:solidFill>
                <a:latin typeface="Poppins Light"/>
              </a:rPr>
              <a:t> why this student asked the judges of ITESM Campus Monterrey internal ACM programming Contest to ask for the numbers of 1’s bits of this two representations so that he can continue playing. </a:t>
            </a:r>
          </a:p>
          <a:p>
            <a:pPr>
              <a:lnSpc>
                <a:spcPts val="3600"/>
              </a:lnSpc>
            </a:pPr>
            <a:endParaRPr lang="en-US" sz="2800" dirty="0">
              <a:solidFill>
                <a:srgbClr val="348EC7"/>
              </a:solidFill>
              <a:latin typeface="Poppins Light"/>
            </a:endParaRPr>
          </a:p>
          <a:p>
            <a:pPr>
              <a:lnSpc>
                <a:spcPts val="3600"/>
              </a:lnSpc>
            </a:pPr>
            <a:r>
              <a:rPr lang="en-US" sz="2800" dirty="0">
                <a:solidFill>
                  <a:srgbClr val="348EC7"/>
                </a:solidFill>
                <a:latin typeface="Poppins Light"/>
              </a:rPr>
              <a:t>You have to write a program that read a Number and give as output the number b1 and b2.</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5</a:t>
            </a:r>
          </a:p>
        </p:txBody>
      </p:sp>
      <p:sp>
        <p:nvSpPr>
          <p:cNvPr id="19" name="TextBox 8">
            <a:extLst>
              <a:ext uri="{FF2B5EF4-FFF2-40B4-BE49-F238E27FC236}">
                <a16:creationId xmlns:a16="http://schemas.microsoft.com/office/drawing/2014/main" id="{AFDA5E82-66A8-460A-B3E7-2DBEE1CC632E}"/>
              </a:ext>
            </a:extLst>
          </p:cNvPr>
          <p:cNvSpPr txBox="1"/>
          <p:nvPr/>
        </p:nvSpPr>
        <p:spPr>
          <a:xfrm>
            <a:off x="2308369" y="6524448"/>
            <a:ext cx="14137140" cy="1813702"/>
          </a:xfrm>
          <a:prstGeom prst="rect">
            <a:avLst/>
          </a:prstGeom>
        </p:spPr>
        <p:txBody>
          <a:bodyPr wrap="square" lIns="0" tIns="0" rIns="0" bIns="0" rtlCol="0" anchor="t">
            <a:spAutoFit/>
          </a:bodyPr>
          <a:lstStyle/>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這位學生並未通過這次的計算機組識考試，所以他請求校方在</a:t>
            </a:r>
            <a:r>
              <a:rPr lang="en-US" altLang="zh-TW" sz="2800" dirty="0">
                <a:solidFill>
                  <a:srgbClr val="348EC7"/>
                </a:solidFill>
                <a:latin typeface="微軟正黑體" panose="020B0604030504040204" pitchFamily="34" charset="-120"/>
                <a:ea typeface="微軟正黑體" panose="020B0604030504040204" pitchFamily="34" charset="-120"/>
              </a:rPr>
              <a:t>ACM</a:t>
            </a:r>
            <a:r>
              <a:rPr lang="zh-TW" altLang="en-US" sz="2800" dirty="0">
                <a:solidFill>
                  <a:srgbClr val="348EC7"/>
                </a:solidFill>
                <a:latin typeface="微軟正黑體" panose="020B0604030504040204" pitchFamily="34" charset="-120"/>
                <a:ea typeface="微軟正黑體" panose="020B0604030504040204" pitchFamily="34" charset="-120"/>
              </a:rPr>
              <a:t>的試題上出一題計算共有幾個位元</a:t>
            </a:r>
            <a:r>
              <a:rPr lang="en-US" altLang="zh-TW" sz="2800" dirty="0">
                <a:solidFill>
                  <a:srgbClr val="348EC7"/>
                </a:solidFill>
                <a:latin typeface="微軟正黑體" panose="020B0604030504040204" pitchFamily="34" charset="-120"/>
                <a:ea typeface="微軟正黑體" panose="020B0604030504040204" pitchFamily="34" charset="-120"/>
              </a:rPr>
              <a:t>1</a:t>
            </a:r>
            <a:r>
              <a:rPr lang="zh-TW" altLang="en-US" sz="2800" dirty="0">
                <a:solidFill>
                  <a:srgbClr val="348EC7"/>
                </a:solidFill>
                <a:latin typeface="微軟正黑體" panose="020B0604030504040204" pitchFamily="34" charset="-120"/>
                <a:ea typeface="微軟正黑體" panose="020B0604030504040204" pitchFamily="34" charset="-120"/>
              </a:rPr>
              <a:t>的題目，好讓他能順利發表他的數值加密演算法。</a:t>
            </a:r>
            <a:endParaRPr lang="en-US" altLang="zh-TW" sz="2800" dirty="0">
              <a:solidFill>
                <a:srgbClr val="348EC7"/>
              </a:solidFill>
              <a:latin typeface="微軟正黑體" panose="020B0604030504040204" pitchFamily="34" charset="-120"/>
              <a:ea typeface="微軟正黑體" panose="020B0604030504040204" pitchFamily="34" charset="-120"/>
            </a:endParaRPr>
          </a:p>
          <a:p>
            <a:pPr>
              <a:lnSpc>
                <a:spcPts val="3600"/>
              </a:lnSpc>
            </a:pPr>
            <a:endParaRPr lang="zh-TW" altLang="en-US" sz="2800" dirty="0">
              <a:solidFill>
                <a:srgbClr val="348EC7"/>
              </a:solidFill>
              <a:latin typeface="微軟正黑體" panose="020B0604030504040204" pitchFamily="34" charset="-120"/>
              <a:ea typeface="微軟正黑體" panose="020B0604030504040204" pitchFamily="34" charset="-120"/>
            </a:endParaRPr>
          </a:p>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你必須寫一個程式能讀入一個整數，然後輸出該整數的</a:t>
            </a:r>
            <a:r>
              <a:rPr lang="en-US" altLang="zh-TW" sz="2800" dirty="0">
                <a:solidFill>
                  <a:srgbClr val="348EC7"/>
                </a:solidFill>
                <a:latin typeface="微軟正黑體" panose="020B0604030504040204" pitchFamily="34" charset="-120"/>
                <a:ea typeface="微軟正黑體" panose="020B0604030504040204" pitchFamily="34" charset="-120"/>
              </a:rPr>
              <a:t>b1, b2</a:t>
            </a:r>
            <a:r>
              <a:rPr lang="zh-TW" altLang="en-US" sz="2800" dirty="0">
                <a:solidFill>
                  <a:srgbClr val="348EC7"/>
                </a:solidFill>
                <a:latin typeface="微軟正黑體" panose="020B0604030504040204" pitchFamily="34" charset="-120"/>
                <a:ea typeface="微軟正黑體" panose="020B0604030504040204" pitchFamily="34" charset="-120"/>
              </a:rPr>
              <a:t>值。</a:t>
            </a:r>
            <a:endParaRPr lang="en-US" sz="2800" dirty="0">
              <a:solidFill>
                <a:srgbClr val="348EC7"/>
              </a:solidFill>
              <a:latin typeface="微軟正黑體" panose="020B0604030504040204" pitchFamily="34" charset="-120"/>
              <a:ea typeface="微軟正黑體" panose="020B0604030504040204" pitchFamily="34" charset="-120"/>
            </a:endParaRP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51200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8458200" cy="877100"/>
          </a:xfrm>
          <a:prstGeom prst="rect">
            <a:avLst/>
          </a:prstGeom>
        </p:spPr>
        <p:txBody>
          <a:bodyPr wrap="square"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輸入</a:t>
            </a:r>
            <a:endParaRPr lang="en-US" sz="11500"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209800" y="3311716"/>
            <a:ext cx="14137140" cy="1831784"/>
          </a:xfrm>
          <a:prstGeom prst="rect">
            <a:avLst/>
          </a:prstGeom>
        </p:spPr>
        <p:txBody>
          <a:bodyPr wrap="square" lIns="0" tIns="0" rIns="0" bIns="0" rtlCol="0" anchor="t">
            <a:spAutoFit/>
          </a:bodyPr>
          <a:lstStyle/>
          <a:p>
            <a:pPr>
              <a:lnSpc>
                <a:spcPts val="3600"/>
              </a:lnSpc>
            </a:pPr>
            <a:r>
              <a:rPr lang="en-US" sz="2800" dirty="0">
                <a:solidFill>
                  <a:srgbClr val="348EC7"/>
                </a:solidFill>
                <a:latin typeface="Poppins Light"/>
              </a:rPr>
              <a:t>The first line will contain a number N which is the number of cases that you have to process. Each of the following N Lines (0 &lt; N ≤ 1000) will contain the number M (0 &lt; M ≤ 9999, in decimal representation) which is the number the student wants to encrypt.</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6</a:t>
            </a:r>
          </a:p>
        </p:txBody>
      </p:sp>
      <p:sp>
        <p:nvSpPr>
          <p:cNvPr id="19" name="TextBox 8">
            <a:extLst>
              <a:ext uri="{FF2B5EF4-FFF2-40B4-BE49-F238E27FC236}">
                <a16:creationId xmlns:a16="http://schemas.microsoft.com/office/drawing/2014/main" id="{AFDA5E82-66A8-460A-B3E7-2DBEE1CC632E}"/>
              </a:ext>
            </a:extLst>
          </p:cNvPr>
          <p:cNvSpPr txBox="1"/>
          <p:nvPr/>
        </p:nvSpPr>
        <p:spPr>
          <a:xfrm>
            <a:off x="2209800" y="5713554"/>
            <a:ext cx="13856810" cy="890372"/>
          </a:xfrm>
          <a:prstGeom prst="rect">
            <a:avLst/>
          </a:prstGeom>
        </p:spPr>
        <p:txBody>
          <a:bodyPr wrap="square" lIns="0" tIns="0" rIns="0" bIns="0" rtlCol="0" anchor="t">
            <a:spAutoFit/>
          </a:bodyPr>
          <a:lstStyle/>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第一行包含一個數字</a:t>
            </a:r>
            <a:r>
              <a:rPr lang="en-US" altLang="zh-TW" sz="2800" dirty="0">
                <a:solidFill>
                  <a:srgbClr val="348EC7"/>
                </a:solidFill>
                <a:latin typeface="微軟正黑體" panose="020B0604030504040204" pitchFamily="34" charset="-120"/>
                <a:ea typeface="微軟正黑體" panose="020B0604030504040204" pitchFamily="34" charset="-120"/>
              </a:rPr>
              <a:t>T (0 &lt; T ≤ 1000)</a:t>
            </a:r>
            <a:r>
              <a:rPr lang="zh-TW" altLang="en-US" sz="2800" dirty="0">
                <a:solidFill>
                  <a:srgbClr val="348EC7"/>
                </a:solidFill>
                <a:latin typeface="微軟正黑體" panose="020B0604030504040204" pitchFamily="34" charset="-120"/>
                <a:ea typeface="微軟正黑體" panose="020B0604030504040204" pitchFamily="34" charset="-120"/>
              </a:rPr>
              <a:t>，代表有幾組測資。</a:t>
            </a:r>
          </a:p>
          <a:p>
            <a:pPr>
              <a:lnSpc>
                <a:spcPts val="3600"/>
              </a:lnSpc>
            </a:pPr>
            <a:r>
              <a:rPr lang="zh-TW" altLang="en-US" sz="2800" dirty="0">
                <a:solidFill>
                  <a:srgbClr val="348EC7"/>
                </a:solidFill>
                <a:latin typeface="微軟正黑體" panose="020B0604030504040204" pitchFamily="34" charset="-120"/>
                <a:ea typeface="微軟正黑體" panose="020B0604030504040204" pitchFamily="34" charset="-120"/>
              </a:rPr>
              <a:t>接下來的</a:t>
            </a:r>
            <a:r>
              <a:rPr lang="en-US" altLang="zh-TW" sz="2800" dirty="0">
                <a:solidFill>
                  <a:srgbClr val="348EC7"/>
                </a:solidFill>
                <a:latin typeface="微軟正黑體" panose="020B0604030504040204" pitchFamily="34" charset="-120"/>
                <a:ea typeface="微軟正黑體" panose="020B0604030504040204" pitchFamily="34" charset="-120"/>
              </a:rPr>
              <a:t>T</a:t>
            </a:r>
            <a:r>
              <a:rPr lang="zh-TW" altLang="en-US" sz="2800" dirty="0">
                <a:solidFill>
                  <a:srgbClr val="348EC7"/>
                </a:solidFill>
                <a:latin typeface="微軟正黑體" panose="020B0604030504040204" pitchFamily="34" charset="-120"/>
                <a:ea typeface="微軟正黑體" panose="020B0604030504040204" pitchFamily="34" charset="-120"/>
              </a:rPr>
              <a:t>行，每行包含一個數字</a:t>
            </a:r>
            <a:r>
              <a:rPr lang="en-US" altLang="zh-TW" sz="2800" dirty="0">
                <a:solidFill>
                  <a:srgbClr val="348EC7"/>
                </a:solidFill>
                <a:latin typeface="微軟正黑體" panose="020B0604030504040204" pitchFamily="34" charset="-120"/>
                <a:ea typeface="微軟正黑體" panose="020B0604030504040204" pitchFamily="34" charset="-120"/>
              </a:rPr>
              <a:t>N (decimal)(0 &lt; N ≤ 9999)</a:t>
            </a:r>
            <a:r>
              <a:rPr lang="zh-TW" altLang="en-US" sz="2800" dirty="0">
                <a:solidFill>
                  <a:srgbClr val="348EC7"/>
                </a:solidFill>
                <a:latin typeface="微軟正黑體" panose="020B0604030504040204" pitchFamily="34" charset="-120"/>
                <a:ea typeface="微軟正黑體" panose="020B0604030504040204" pitchFamily="34" charset="-120"/>
              </a:rPr>
              <a:t>，</a:t>
            </a:r>
            <a:r>
              <a:rPr lang="en-US" altLang="zh-TW" sz="2800" dirty="0">
                <a:solidFill>
                  <a:srgbClr val="348EC7"/>
                </a:solidFill>
                <a:latin typeface="微軟正黑體" panose="020B0604030504040204" pitchFamily="34" charset="-120"/>
                <a:ea typeface="微軟正黑體" panose="020B0604030504040204" pitchFamily="34" charset="-120"/>
              </a:rPr>
              <a:t>N</a:t>
            </a:r>
            <a:r>
              <a:rPr lang="zh-TW" altLang="en-US" sz="2800" dirty="0">
                <a:solidFill>
                  <a:srgbClr val="348EC7"/>
                </a:solidFill>
                <a:latin typeface="微軟正黑體" panose="020B0604030504040204" pitchFamily="34" charset="-120"/>
                <a:ea typeface="微軟正黑體" panose="020B0604030504040204" pitchFamily="34" charset="-120"/>
              </a:rPr>
              <a:t>代表學生要加密的數字。</a:t>
            </a:r>
            <a:endParaRPr lang="en-US" sz="2800" dirty="0">
              <a:solidFill>
                <a:srgbClr val="348EC7"/>
              </a:solidFill>
              <a:latin typeface="微軟正黑體" panose="020B0604030504040204" pitchFamily="34" charset="-120"/>
              <a:ea typeface="微軟正黑體" panose="020B0604030504040204" pitchFamily="34" charset="-120"/>
            </a:endParaRP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94418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8458200" cy="877100"/>
          </a:xfrm>
          <a:prstGeom prst="rect">
            <a:avLst/>
          </a:prstGeom>
        </p:spPr>
        <p:txBody>
          <a:bodyPr wrap="square"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輸出</a:t>
            </a:r>
            <a:endParaRPr lang="en-US" sz="11500"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444349" y="3385513"/>
            <a:ext cx="14137140" cy="1384995"/>
          </a:xfrm>
          <a:prstGeom prst="rect">
            <a:avLst/>
          </a:prstGeom>
        </p:spPr>
        <p:txBody>
          <a:bodyPr wrap="square" lIns="0" tIns="0" rIns="0" bIns="0" rtlCol="0" anchor="t">
            <a:spAutoFit/>
          </a:bodyPr>
          <a:lstStyle/>
          <a:p>
            <a:pPr>
              <a:lnSpc>
                <a:spcPts val="3600"/>
              </a:lnSpc>
            </a:pPr>
            <a:r>
              <a:rPr lang="en-US" sz="3200" dirty="0">
                <a:solidFill>
                  <a:srgbClr val="348EC7"/>
                </a:solidFill>
                <a:latin typeface="Poppins Light"/>
              </a:rPr>
              <a:t>You will have to output N lines, each containing the number b1 and b2 in that order, separated by one space corresponding to that lines number to crypt.</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4</a:t>
            </a:r>
          </a:p>
        </p:txBody>
      </p:sp>
      <p:sp>
        <p:nvSpPr>
          <p:cNvPr id="19" name="TextBox 8">
            <a:extLst>
              <a:ext uri="{FF2B5EF4-FFF2-40B4-BE49-F238E27FC236}">
                <a16:creationId xmlns:a16="http://schemas.microsoft.com/office/drawing/2014/main" id="{AFDA5E82-66A8-460A-B3E7-2DBEE1CC632E}"/>
              </a:ext>
            </a:extLst>
          </p:cNvPr>
          <p:cNvSpPr txBox="1"/>
          <p:nvPr/>
        </p:nvSpPr>
        <p:spPr>
          <a:xfrm>
            <a:off x="2416379" y="5977702"/>
            <a:ext cx="14091360" cy="461665"/>
          </a:xfrm>
          <a:prstGeom prst="rect">
            <a:avLst/>
          </a:prstGeom>
        </p:spPr>
        <p:txBody>
          <a:bodyPr wrap="square" lIns="0" tIns="0" rIns="0" bIns="0" rtlCol="0" anchor="t">
            <a:spAutoFit/>
          </a:bodyPr>
          <a:lstStyle/>
          <a:p>
            <a:pPr>
              <a:lnSpc>
                <a:spcPts val="3600"/>
              </a:lnSpc>
            </a:pPr>
            <a:r>
              <a:rPr lang="zh-TW" altLang="en-US" sz="3200" dirty="0">
                <a:solidFill>
                  <a:srgbClr val="348EC7"/>
                </a:solidFill>
                <a:latin typeface="微軟正黑體" panose="020B0604030504040204" pitchFamily="34" charset="-120"/>
                <a:ea typeface="微軟正黑體" panose="020B0604030504040204" pitchFamily="34" charset="-120"/>
              </a:rPr>
              <a:t>對於每組測資，輸出數字</a:t>
            </a:r>
            <a:r>
              <a:rPr lang="en-US" altLang="zh-TW" sz="3200" dirty="0">
                <a:solidFill>
                  <a:srgbClr val="348EC7"/>
                </a:solidFill>
                <a:latin typeface="微軟正黑體" panose="020B0604030504040204" pitchFamily="34" charset="-120"/>
                <a:ea typeface="微軟正黑體" panose="020B0604030504040204" pitchFamily="34" charset="-120"/>
              </a:rPr>
              <a:t>b1</a:t>
            </a:r>
            <a:r>
              <a:rPr lang="zh-TW" altLang="en-US" sz="3200" dirty="0">
                <a:solidFill>
                  <a:srgbClr val="348EC7"/>
                </a:solidFill>
                <a:latin typeface="微軟正黑體" panose="020B0604030504040204" pitchFamily="34" charset="-120"/>
                <a:ea typeface="微軟正黑體" panose="020B0604030504040204" pitchFamily="34" charset="-120"/>
              </a:rPr>
              <a:t>和</a:t>
            </a:r>
            <a:r>
              <a:rPr lang="en-US" altLang="zh-TW" sz="3200" dirty="0">
                <a:solidFill>
                  <a:srgbClr val="348EC7"/>
                </a:solidFill>
                <a:latin typeface="微軟正黑體" panose="020B0604030504040204" pitchFamily="34" charset="-120"/>
                <a:ea typeface="微軟正黑體" panose="020B0604030504040204" pitchFamily="34" charset="-120"/>
              </a:rPr>
              <a:t>b2</a:t>
            </a:r>
            <a:r>
              <a:rPr lang="zh-TW" altLang="en-US" sz="3200" dirty="0">
                <a:solidFill>
                  <a:srgbClr val="348EC7"/>
                </a:solidFill>
                <a:latin typeface="微軟正黑體" panose="020B0604030504040204" pitchFamily="34" charset="-120"/>
                <a:ea typeface="微軟正黑體" panose="020B0604030504040204" pitchFamily="34" charset="-120"/>
              </a:rPr>
              <a:t>，</a:t>
            </a:r>
            <a:r>
              <a:rPr lang="en-US" altLang="zh-TW" sz="3200" dirty="0">
                <a:solidFill>
                  <a:srgbClr val="348EC7"/>
                </a:solidFill>
                <a:latin typeface="微軟正黑體" panose="020B0604030504040204" pitchFamily="34" charset="-120"/>
                <a:ea typeface="微軟正黑體" panose="020B0604030504040204" pitchFamily="34" charset="-120"/>
              </a:rPr>
              <a:t>b1</a:t>
            </a:r>
            <a:r>
              <a:rPr lang="zh-TW" altLang="en-US" sz="3200" dirty="0">
                <a:solidFill>
                  <a:srgbClr val="348EC7"/>
                </a:solidFill>
                <a:latin typeface="微軟正黑體" panose="020B0604030504040204" pitchFamily="34" charset="-120"/>
                <a:ea typeface="微軟正黑體" panose="020B0604030504040204" pitchFamily="34" charset="-120"/>
              </a:rPr>
              <a:t>和</a:t>
            </a:r>
            <a:r>
              <a:rPr lang="en-US" altLang="zh-TW" sz="3200" dirty="0">
                <a:solidFill>
                  <a:srgbClr val="348EC7"/>
                </a:solidFill>
                <a:latin typeface="微軟正黑體" panose="020B0604030504040204" pitchFamily="34" charset="-120"/>
                <a:ea typeface="微軟正黑體" panose="020B0604030504040204" pitchFamily="34" charset="-120"/>
              </a:rPr>
              <a:t>b2</a:t>
            </a:r>
            <a:r>
              <a:rPr lang="zh-TW" altLang="en-US" sz="3200" dirty="0">
                <a:solidFill>
                  <a:srgbClr val="348EC7"/>
                </a:solidFill>
                <a:latin typeface="微軟正黑體" panose="020B0604030504040204" pitchFamily="34" charset="-120"/>
                <a:ea typeface="微軟正黑體" panose="020B0604030504040204" pitchFamily="34" charset="-120"/>
              </a:rPr>
              <a:t>請用空白分隔。</a:t>
            </a: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07997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6A650DC-E6B1-4423-88CC-D214A9F46540}"/>
              </a:ext>
            </a:extLst>
          </p:cNvPr>
          <p:cNvSpPr/>
          <p:nvPr/>
        </p:nvSpPr>
        <p:spPr>
          <a:xfrm rot="8227985">
            <a:off x="294698" y="6690430"/>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09800" y="1489805"/>
            <a:ext cx="8458200" cy="877100"/>
          </a:xfrm>
          <a:prstGeom prst="rect">
            <a:avLst/>
          </a:prstGeom>
        </p:spPr>
        <p:txBody>
          <a:bodyPr wrap="square" lIns="0" tIns="0" rIns="0" bIns="0" rtlCol="0" anchor="t">
            <a:spAutoFit/>
          </a:bodyPr>
          <a:lstStyle/>
          <a:p>
            <a:pPr>
              <a:lnSpc>
                <a:spcPts val="5599"/>
              </a:lnSpc>
            </a:pPr>
            <a:r>
              <a:rPr lang="zh-TW" altLang="en-US" sz="11500" b="1" dirty="0">
                <a:solidFill>
                  <a:srgbClr val="348EC7"/>
                </a:solidFill>
                <a:latin typeface="微軟正黑體" panose="020B0604030504040204" pitchFamily="34" charset="-120"/>
                <a:ea typeface="微軟正黑體" panose="020B0604030504040204" pitchFamily="34" charset="-120"/>
              </a:rPr>
              <a:t>範例測資</a:t>
            </a:r>
            <a:endParaRPr lang="en-US" sz="11500" b="1" dirty="0">
              <a:solidFill>
                <a:srgbClr val="348EC7"/>
              </a:solidFill>
              <a:latin typeface="微軟正黑體" panose="020B0604030504040204" pitchFamily="34" charset="-120"/>
              <a:ea typeface="微軟正黑體" panose="020B0604030504040204" pitchFamily="34" charset="-120"/>
            </a:endParaRPr>
          </a:p>
        </p:txBody>
      </p:sp>
      <p:sp>
        <p:nvSpPr>
          <p:cNvPr id="8" name="TextBox 8"/>
          <p:cNvSpPr txBox="1"/>
          <p:nvPr/>
        </p:nvSpPr>
        <p:spPr>
          <a:xfrm>
            <a:off x="2438400" y="3863418"/>
            <a:ext cx="7239000" cy="3847207"/>
          </a:xfrm>
          <a:prstGeom prst="rect">
            <a:avLst/>
          </a:prstGeom>
        </p:spPr>
        <p:txBody>
          <a:bodyPr wrap="square" lIns="0" tIns="0" rIns="0" bIns="0" rtlCol="0" anchor="t">
            <a:spAutoFit/>
          </a:bodyPr>
          <a:lstStyle/>
          <a:p>
            <a:pPr algn="ctr">
              <a:lnSpc>
                <a:spcPts val="3600"/>
              </a:lnSpc>
            </a:pPr>
            <a:r>
              <a:rPr lang="en-US" altLang="zh-TW" sz="5400" dirty="0">
                <a:solidFill>
                  <a:srgbClr val="348EC7"/>
                </a:solidFill>
                <a:latin typeface="Poppins Light"/>
              </a:rPr>
              <a:t>Input</a:t>
            </a:r>
            <a:r>
              <a:rPr lang="zh-TW" altLang="en-US" sz="5400" dirty="0">
                <a:solidFill>
                  <a:srgbClr val="348EC7"/>
                </a:solidFill>
                <a:latin typeface="Poppins Light"/>
              </a:rPr>
              <a:t>：</a:t>
            </a:r>
            <a:endParaRPr lang="en-US" altLang="zh-TW" sz="5400" dirty="0">
              <a:solidFill>
                <a:srgbClr val="348EC7"/>
              </a:solidFill>
              <a:latin typeface="Poppins Light"/>
            </a:endParaRPr>
          </a:p>
          <a:p>
            <a:pPr>
              <a:lnSpc>
                <a:spcPts val="3600"/>
              </a:lnSpc>
            </a:pPr>
            <a:endParaRPr lang="en-US" sz="5400" dirty="0">
              <a:solidFill>
                <a:srgbClr val="348EC7"/>
              </a:solidFill>
              <a:latin typeface="Poppins Light"/>
            </a:endParaRPr>
          </a:p>
          <a:p>
            <a:pPr>
              <a:lnSpc>
                <a:spcPts val="3600"/>
              </a:lnSpc>
            </a:pPr>
            <a:endParaRPr lang="en-US" sz="5400" dirty="0">
              <a:solidFill>
                <a:srgbClr val="348EC7"/>
              </a:solidFill>
              <a:latin typeface="Poppins Light"/>
            </a:endParaRPr>
          </a:p>
          <a:p>
            <a:pPr lvl="6"/>
            <a:r>
              <a:rPr lang="en-US" sz="4000" dirty="0">
                <a:solidFill>
                  <a:srgbClr val="348EC7"/>
                </a:solidFill>
                <a:latin typeface="Poppins Light"/>
              </a:rPr>
              <a:t>3</a:t>
            </a:r>
          </a:p>
          <a:p>
            <a:pPr lvl="6"/>
            <a:r>
              <a:rPr lang="en-US" sz="4000" dirty="0">
                <a:solidFill>
                  <a:srgbClr val="348EC7"/>
                </a:solidFill>
                <a:latin typeface="Poppins Light"/>
              </a:rPr>
              <a:t>265</a:t>
            </a:r>
          </a:p>
          <a:p>
            <a:pPr lvl="6"/>
            <a:r>
              <a:rPr lang="en-US" sz="4000" dirty="0">
                <a:solidFill>
                  <a:srgbClr val="348EC7"/>
                </a:solidFill>
                <a:latin typeface="Poppins Light"/>
              </a:rPr>
              <a:t>111</a:t>
            </a:r>
          </a:p>
          <a:p>
            <a:pPr lvl="6"/>
            <a:r>
              <a:rPr lang="en-US" sz="4000" dirty="0">
                <a:solidFill>
                  <a:srgbClr val="348EC7"/>
                </a:solidFill>
                <a:latin typeface="Poppins Light"/>
              </a:rPr>
              <a:t>1234</a:t>
            </a:r>
          </a:p>
        </p:txBody>
      </p:sp>
      <p:grpSp>
        <p:nvGrpSpPr>
          <p:cNvPr id="16" name="Group 16"/>
          <p:cNvGrpSpPr/>
          <p:nvPr/>
        </p:nvGrpSpPr>
        <p:grpSpPr>
          <a:xfrm>
            <a:off x="16346940" y="8545760"/>
            <a:ext cx="831328" cy="1826965"/>
            <a:chOff x="0" y="0"/>
            <a:chExt cx="1045580" cy="2297816"/>
          </a:xfrm>
        </p:grpSpPr>
        <p:sp>
          <p:nvSpPr>
            <p:cNvPr id="17" name="Freeform 17"/>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8" name="TextBox 18"/>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8</a:t>
            </a:r>
          </a:p>
        </p:txBody>
      </p:sp>
      <p:sp>
        <p:nvSpPr>
          <p:cNvPr id="22" name="Freeform 2">
            <a:extLst>
              <a:ext uri="{FF2B5EF4-FFF2-40B4-BE49-F238E27FC236}">
                <a16:creationId xmlns:a16="http://schemas.microsoft.com/office/drawing/2014/main" id="{135E1531-D064-4C9B-B629-8A4CF8D1FD0E}"/>
              </a:ext>
            </a:extLst>
          </p:cNvPr>
          <p:cNvSpPr/>
          <p:nvPr/>
        </p:nvSpPr>
        <p:spPr>
          <a:xfrm rot="8227985" flipH="1" flipV="1">
            <a:off x="15531903" y="-539167"/>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8">
            <a:extLst>
              <a:ext uri="{FF2B5EF4-FFF2-40B4-BE49-F238E27FC236}">
                <a16:creationId xmlns:a16="http://schemas.microsoft.com/office/drawing/2014/main" id="{BB89F0B6-575D-4F50-9301-DA1AD157E456}"/>
              </a:ext>
            </a:extLst>
          </p:cNvPr>
          <p:cNvSpPr txBox="1"/>
          <p:nvPr/>
        </p:nvSpPr>
        <p:spPr>
          <a:xfrm>
            <a:off x="7581900" y="3863418"/>
            <a:ext cx="7239000" cy="3231654"/>
          </a:xfrm>
          <a:prstGeom prst="rect">
            <a:avLst/>
          </a:prstGeom>
        </p:spPr>
        <p:txBody>
          <a:bodyPr wrap="square" lIns="0" tIns="0" rIns="0" bIns="0" rtlCol="0" anchor="t">
            <a:spAutoFit/>
          </a:bodyPr>
          <a:lstStyle/>
          <a:p>
            <a:pPr algn="ctr">
              <a:lnSpc>
                <a:spcPts val="3600"/>
              </a:lnSpc>
            </a:pPr>
            <a:r>
              <a:rPr lang="en-US" altLang="zh-TW" sz="5400" dirty="0">
                <a:solidFill>
                  <a:srgbClr val="348EC7"/>
                </a:solidFill>
                <a:latin typeface="Poppins Light"/>
              </a:rPr>
              <a:t>Output</a:t>
            </a:r>
            <a:r>
              <a:rPr lang="zh-TW" altLang="en-US" sz="5400" dirty="0">
                <a:solidFill>
                  <a:srgbClr val="348EC7"/>
                </a:solidFill>
                <a:latin typeface="Poppins Light"/>
              </a:rPr>
              <a:t>：</a:t>
            </a:r>
            <a:endParaRPr lang="en-US" altLang="zh-TW" sz="5400" dirty="0">
              <a:solidFill>
                <a:srgbClr val="348EC7"/>
              </a:solidFill>
              <a:latin typeface="Poppins Light"/>
            </a:endParaRPr>
          </a:p>
          <a:p>
            <a:pPr>
              <a:lnSpc>
                <a:spcPts val="3600"/>
              </a:lnSpc>
            </a:pPr>
            <a:endParaRPr lang="en-US" sz="5400" dirty="0">
              <a:solidFill>
                <a:srgbClr val="348EC7"/>
              </a:solidFill>
              <a:latin typeface="Poppins Light"/>
            </a:endParaRPr>
          </a:p>
          <a:p>
            <a:pPr>
              <a:lnSpc>
                <a:spcPts val="3600"/>
              </a:lnSpc>
            </a:pPr>
            <a:endParaRPr lang="en-US" sz="5400" dirty="0">
              <a:solidFill>
                <a:srgbClr val="348EC7"/>
              </a:solidFill>
              <a:latin typeface="Poppins Light"/>
            </a:endParaRPr>
          </a:p>
          <a:p>
            <a:pPr lvl="7"/>
            <a:r>
              <a:rPr lang="en-US" sz="4000" dirty="0">
                <a:solidFill>
                  <a:srgbClr val="348EC7"/>
                </a:solidFill>
                <a:latin typeface="Poppins Light"/>
              </a:rPr>
              <a:t>3 5</a:t>
            </a:r>
          </a:p>
          <a:p>
            <a:pPr lvl="7"/>
            <a:r>
              <a:rPr lang="en-US" sz="4000" dirty="0">
                <a:solidFill>
                  <a:srgbClr val="348EC7"/>
                </a:solidFill>
                <a:latin typeface="Poppins Light"/>
              </a:rPr>
              <a:t>6 3</a:t>
            </a:r>
          </a:p>
          <a:p>
            <a:pPr lvl="7"/>
            <a:r>
              <a:rPr lang="en-US" sz="4000" dirty="0">
                <a:solidFill>
                  <a:srgbClr val="348EC7"/>
                </a:solidFill>
                <a:latin typeface="Poppins Light"/>
              </a:rPr>
              <a:t>5 5</a:t>
            </a:r>
          </a:p>
        </p:txBody>
      </p:sp>
    </p:spTree>
    <p:extLst>
      <p:ext uri="{BB962C8B-B14F-4D97-AF65-F5344CB8AC3E}">
        <p14:creationId xmlns:p14="http://schemas.microsoft.com/office/powerpoint/2010/main" val="302527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322979" cy="10287000"/>
            <a:chOff x="0" y="0"/>
            <a:chExt cx="1384783" cy="1527974"/>
          </a:xfrm>
        </p:grpSpPr>
        <p:sp>
          <p:nvSpPr>
            <p:cNvPr id="3" name="Freeform 3"/>
            <p:cNvSpPr/>
            <p:nvPr/>
          </p:nvSpPr>
          <p:spPr>
            <a:xfrm>
              <a:off x="0" y="0"/>
              <a:ext cx="1384783" cy="1527974"/>
            </a:xfrm>
            <a:custGeom>
              <a:avLst/>
              <a:gdLst/>
              <a:ahLst/>
              <a:cxnLst/>
              <a:rect l="l" t="t" r="r" b="b"/>
              <a:pathLst>
                <a:path w="1384783" h="1527974">
                  <a:moveTo>
                    <a:pt x="0" y="0"/>
                  </a:moveTo>
                  <a:lnTo>
                    <a:pt x="1384783" y="0"/>
                  </a:lnTo>
                  <a:lnTo>
                    <a:pt x="1384783" y="1527974"/>
                  </a:lnTo>
                  <a:lnTo>
                    <a:pt x="0" y="1527974"/>
                  </a:lnTo>
                  <a:close/>
                </a:path>
              </a:pathLst>
            </a:custGeom>
            <a:solidFill>
              <a:srgbClr val="348EC7"/>
            </a:solidFill>
          </p:spPr>
        </p:sp>
      </p:grpSp>
      <p:sp>
        <p:nvSpPr>
          <p:cNvPr id="11" name="TextBox 11"/>
          <p:cNvSpPr txBox="1"/>
          <p:nvPr/>
        </p:nvSpPr>
        <p:spPr>
          <a:xfrm>
            <a:off x="10210800" y="2781300"/>
            <a:ext cx="7543800" cy="718145"/>
          </a:xfrm>
          <a:prstGeom prst="rect">
            <a:avLst/>
          </a:prstGeom>
        </p:spPr>
        <p:txBody>
          <a:bodyPr wrap="square" lIns="0" tIns="0" rIns="0" bIns="0" rtlCol="0" anchor="t">
            <a:spAutoFit/>
          </a:bodyPr>
          <a:lstStyle/>
          <a:p>
            <a:pPr>
              <a:lnSpc>
                <a:spcPts val="5599"/>
              </a:lnSpc>
            </a:pPr>
            <a:r>
              <a:rPr lang="en-US" altLang="zh-TW" sz="3999" b="1" dirty="0">
                <a:solidFill>
                  <a:srgbClr val="348EC7"/>
                </a:solidFill>
                <a:latin typeface="TAN Mon Cheri"/>
              </a:rPr>
              <a:t>Step 1 </a:t>
            </a:r>
            <a:r>
              <a:rPr lang="zh-TW" altLang="en-US" sz="3999" b="1" dirty="0">
                <a:solidFill>
                  <a:srgbClr val="348EC7"/>
                </a:solidFill>
                <a:latin typeface="TAN Mon Cheri"/>
              </a:rPr>
              <a:t>：</a:t>
            </a:r>
            <a:r>
              <a:rPr lang="zh-TW" altLang="en-US" sz="4800" b="1" dirty="0">
                <a:solidFill>
                  <a:srgbClr val="348EC7"/>
                </a:solidFill>
                <a:latin typeface="微軟正黑體" panose="020B0604030504040204" pitchFamily="34" charset="-120"/>
                <a:ea typeface="微軟正黑體" panose="020B0604030504040204" pitchFamily="34" charset="-120"/>
              </a:rPr>
              <a:t>輸入測資並計算</a:t>
            </a:r>
            <a:r>
              <a:rPr lang="en-US" altLang="zh-TW" sz="4800" b="1" dirty="0">
                <a:solidFill>
                  <a:srgbClr val="348EC7"/>
                </a:solidFill>
                <a:latin typeface="微軟正黑體" panose="020B0604030504040204" pitchFamily="34" charset="-120"/>
                <a:ea typeface="微軟正黑體" panose="020B0604030504040204" pitchFamily="34" charset="-120"/>
              </a:rPr>
              <a:t>b1</a:t>
            </a:r>
            <a:endParaRPr lang="en-US" sz="3999" b="1" dirty="0">
              <a:solidFill>
                <a:srgbClr val="348EC7"/>
              </a:solidFill>
              <a:latin typeface="微軟正黑體" panose="020B0604030504040204" pitchFamily="34" charset="-120"/>
              <a:ea typeface="微軟正黑體" panose="020B0604030504040204" pitchFamily="34" charset="-120"/>
            </a:endParaRPr>
          </a:p>
        </p:txBody>
      </p:sp>
      <p:grpSp>
        <p:nvGrpSpPr>
          <p:cNvPr id="13" name="Group 13"/>
          <p:cNvGrpSpPr/>
          <p:nvPr/>
        </p:nvGrpSpPr>
        <p:grpSpPr>
          <a:xfrm>
            <a:off x="16346940" y="8545760"/>
            <a:ext cx="831328" cy="1826965"/>
            <a:chOff x="0" y="0"/>
            <a:chExt cx="1045580" cy="2297816"/>
          </a:xfrm>
        </p:grpSpPr>
        <p:sp>
          <p:nvSpPr>
            <p:cNvPr id="14" name="Freeform 1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5"/>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close/>
                </a:path>
              </a:pathLst>
            </a:custGeom>
            <a:solidFill>
              <a:srgbClr val="348EC7"/>
            </a:solidFill>
          </p:spPr>
        </p:sp>
      </p:grpSp>
      <p:sp>
        <p:nvSpPr>
          <p:cNvPr id="15" name="TextBox 1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9</a:t>
            </a:r>
          </a:p>
        </p:txBody>
      </p:sp>
      <p:sp>
        <p:nvSpPr>
          <p:cNvPr id="16" name="TextBox 3">
            <a:extLst>
              <a:ext uri="{FF2B5EF4-FFF2-40B4-BE49-F238E27FC236}">
                <a16:creationId xmlns:a16="http://schemas.microsoft.com/office/drawing/2014/main" id="{A5702FD2-CECB-4180-9DC6-DB5FF85C7076}"/>
              </a:ext>
            </a:extLst>
          </p:cNvPr>
          <p:cNvSpPr txBox="1"/>
          <p:nvPr/>
        </p:nvSpPr>
        <p:spPr>
          <a:xfrm>
            <a:off x="10058400" y="1031240"/>
            <a:ext cx="8458200" cy="821122"/>
          </a:xfrm>
          <a:prstGeom prst="rect">
            <a:avLst/>
          </a:prstGeom>
        </p:spPr>
        <p:txBody>
          <a:bodyPr wrap="square" lIns="0" tIns="0" rIns="0" bIns="0" rtlCol="0" anchor="t">
            <a:spAutoFit/>
          </a:bodyPr>
          <a:lstStyle/>
          <a:p>
            <a:pPr>
              <a:lnSpc>
                <a:spcPts val="5599"/>
              </a:lnSpc>
            </a:pPr>
            <a:r>
              <a:rPr lang="zh-TW" altLang="en-US" sz="9600" b="1" dirty="0">
                <a:solidFill>
                  <a:srgbClr val="348EC7"/>
                </a:solidFill>
                <a:latin typeface="微軟正黑體" panose="020B0604030504040204" pitchFamily="34" charset="-120"/>
                <a:ea typeface="微軟正黑體" panose="020B0604030504040204" pitchFamily="34" charset="-120"/>
              </a:rPr>
              <a:t>程式碼說明</a:t>
            </a:r>
            <a:endParaRPr lang="en-US" sz="9600" b="1" dirty="0">
              <a:solidFill>
                <a:srgbClr val="348EC7"/>
              </a:solidFill>
              <a:latin typeface="微軟正黑體" panose="020B0604030504040204" pitchFamily="34" charset="-120"/>
              <a:ea typeface="微軟正黑體" panose="020B0604030504040204" pitchFamily="34" charset="-120"/>
            </a:endParaRPr>
          </a:p>
        </p:txBody>
      </p:sp>
      <p:sp>
        <p:nvSpPr>
          <p:cNvPr id="17" name="Freeform 2">
            <a:extLst>
              <a:ext uri="{FF2B5EF4-FFF2-40B4-BE49-F238E27FC236}">
                <a16:creationId xmlns:a16="http://schemas.microsoft.com/office/drawing/2014/main" id="{4D037B02-9565-457B-978C-5BFFE6911AD8}"/>
              </a:ext>
            </a:extLst>
          </p:cNvPr>
          <p:cNvSpPr/>
          <p:nvPr/>
        </p:nvSpPr>
        <p:spPr>
          <a:xfrm rot="16594241" flipH="1" flipV="1">
            <a:off x="735731" y="70226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2">
            <a:extLst>
              <a:ext uri="{FF2B5EF4-FFF2-40B4-BE49-F238E27FC236}">
                <a16:creationId xmlns:a16="http://schemas.microsoft.com/office/drawing/2014/main" id="{3BCCE6AD-8D9F-4D22-9372-E18AC9D155A9}"/>
              </a:ext>
            </a:extLst>
          </p:cNvPr>
          <p:cNvSpPr/>
          <p:nvPr/>
        </p:nvSpPr>
        <p:spPr>
          <a:xfrm rot="16594241">
            <a:off x="6125849" y="-850495"/>
            <a:ext cx="2461399" cy="4114800"/>
          </a:xfrm>
          <a:custGeom>
            <a:avLst/>
            <a:gdLst/>
            <a:ahLst/>
            <a:cxnLst/>
            <a:rect l="l" t="t" r="r" b="b"/>
            <a:pathLst>
              <a:path w="2461399" h="4114800">
                <a:moveTo>
                  <a:pt x="0" y="0"/>
                </a:moveTo>
                <a:lnTo>
                  <a:pt x="2461398" y="0"/>
                </a:lnTo>
                <a:lnTo>
                  <a:pt x="24613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6" name="表格 6">
            <a:extLst>
              <a:ext uri="{FF2B5EF4-FFF2-40B4-BE49-F238E27FC236}">
                <a16:creationId xmlns:a16="http://schemas.microsoft.com/office/drawing/2014/main" id="{2B686892-DA74-416F-96D3-3F0913FFACF3}"/>
              </a:ext>
            </a:extLst>
          </p:cNvPr>
          <p:cNvGraphicFramePr>
            <a:graphicFrameLocks noGrp="1"/>
          </p:cNvGraphicFramePr>
          <p:nvPr>
            <p:extLst>
              <p:ext uri="{D42A27DB-BD31-4B8C-83A1-F6EECF244321}">
                <p14:modId xmlns:p14="http://schemas.microsoft.com/office/powerpoint/2010/main" val="80138626"/>
              </p:ext>
            </p:extLst>
          </p:nvPr>
        </p:nvGraphicFramePr>
        <p:xfrm>
          <a:off x="10110159" y="4610100"/>
          <a:ext cx="6934200" cy="3657600"/>
        </p:xfrm>
        <a:graphic>
          <a:graphicData uri="http://schemas.openxmlformats.org/drawingml/2006/table">
            <a:tbl>
              <a:tblPr bandRow="1">
                <a:tableStyleId>{5C22544A-7EE6-4342-B048-85BDC9FD1C3A}</a:tableStyleId>
              </a:tblPr>
              <a:tblGrid>
                <a:gridCol w="4063041">
                  <a:extLst>
                    <a:ext uri="{9D8B030D-6E8A-4147-A177-3AD203B41FA5}">
                      <a16:colId xmlns:a16="http://schemas.microsoft.com/office/drawing/2014/main" val="777734920"/>
                    </a:ext>
                  </a:extLst>
                </a:gridCol>
                <a:gridCol w="2871159">
                  <a:extLst>
                    <a:ext uri="{9D8B030D-6E8A-4147-A177-3AD203B41FA5}">
                      <a16:colId xmlns:a16="http://schemas.microsoft.com/office/drawing/2014/main" val="188926180"/>
                    </a:ext>
                  </a:extLst>
                </a:gridCol>
              </a:tblGrid>
              <a:tr h="914400">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變數</a:t>
                      </a:r>
                    </a:p>
                  </a:txBody>
                  <a:tcPr anchor="ctr">
                    <a:lnL w="12700" cmpd="sng">
                      <a:noFill/>
                    </a:lnL>
                    <a:lnR w="28575" cap="flat" cmpd="sng" algn="ctr">
                      <a:solidFill>
                        <a:srgbClr val="348EC7"/>
                      </a:solidFill>
                      <a:prstDash val="solid"/>
                      <a:round/>
                      <a:headEnd type="none" w="med" len="med"/>
                      <a:tailEnd type="none" w="med" len="med"/>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4000" b="1" dirty="0">
                          <a:solidFill>
                            <a:srgbClr val="348EC7"/>
                          </a:solidFill>
                          <a:latin typeface="微軟正黑體" panose="020B0604030504040204" pitchFamily="34" charset="-120"/>
                          <a:ea typeface="微軟正黑體" panose="020B0604030504040204" pitchFamily="34" charset="-120"/>
                        </a:rPr>
                        <a:t>註解</a:t>
                      </a:r>
                    </a:p>
                  </a:txBody>
                  <a:tcPr anchor="ctr">
                    <a:lnL w="28575" cap="flat" cmpd="sng" algn="ctr">
                      <a:solidFill>
                        <a:srgbClr val="348EC7"/>
                      </a:solidFill>
                      <a:prstDash val="solid"/>
                      <a:round/>
                      <a:headEnd type="none" w="med" len="med"/>
                      <a:tailEnd type="none" w="med" len="med"/>
                    </a:lnL>
                    <a:lnR w="12700" cmpd="sng">
                      <a:noFill/>
                    </a:lnR>
                    <a:lnT w="12700" cmpd="sng">
                      <a:noFill/>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3930665"/>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n</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TW" altLang="en-US" sz="2800" b="1" dirty="0">
                          <a:solidFill>
                            <a:srgbClr val="348EC7"/>
                          </a:solidFill>
                          <a:latin typeface="微軟正黑體" panose="020B0604030504040204" pitchFamily="34" charset="-120"/>
                          <a:ea typeface="微軟正黑體" panose="020B0604030504040204" pitchFamily="34" charset="-120"/>
                        </a:rPr>
                        <a:t>要加密的數字</a:t>
                      </a: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700397"/>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b1</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a:solidFill>
                            <a:srgbClr val="348EC7"/>
                          </a:solidFill>
                          <a:latin typeface="微軟正黑體" panose="020B0604030504040204" pitchFamily="34" charset="-120"/>
                          <a:ea typeface="微軟正黑體" panose="020B0604030504040204" pitchFamily="34" charset="-120"/>
                        </a:rPr>
                        <a:t>b2</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b1</a:t>
                      </a:r>
                      <a:r>
                        <a:rPr lang="zh-TW" altLang="en-US" sz="2800" b="1" dirty="0">
                          <a:solidFill>
                            <a:srgbClr val="348EC7"/>
                          </a:solidFill>
                          <a:latin typeface="微軟正黑體" panose="020B0604030504040204" pitchFamily="34" charset="-120"/>
                          <a:ea typeface="微軟正黑體" panose="020B0604030504040204" pitchFamily="34" charset="-120"/>
                        </a:rPr>
                        <a:t>、</a:t>
                      </a:r>
                      <a:r>
                        <a:rPr lang="en-US" altLang="zh-TW" sz="2800" b="1" dirty="0">
                          <a:solidFill>
                            <a:srgbClr val="348EC7"/>
                          </a:solidFill>
                          <a:latin typeface="微軟正黑體" panose="020B0604030504040204" pitchFamily="34" charset="-120"/>
                          <a:ea typeface="微軟正黑體" panose="020B0604030504040204" pitchFamily="34" charset="-120"/>
                        </a:rPr>
                        <a:t>b2</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solidFill>
                        <a:srgbClr val="348EC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7256815"/>
                  </a:ext>
                </a:extLst>
              </a:tr>
              <a:tr h="914400">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t</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12700" cmpd="sng">
                      <a:noFill/>
                    </a:lnL>
                    <a:lnR w="28575" cap="flat" cmpd="sng" algn="ctr">
                      <a:solidFill>
                        <a:srgbClr val="348EC7"/>
                      </a:solidFill>
                      <a:prstDash val="solid"/>
                      <a:round/>
                      <a:headEnd type="none" w="med" len="med"/>
                      <a:tailEnd type="none" w="med" len="med"/>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sz="2800" b="1" dirty="0">
                          <a:solidFill>
                            <a:srgbClr val="348EC7"/>
                          </a:solidFill>
                          <a:latin typeface="微軟正黑體" panose="020B0604030504040204" pitchFamily="34" charset="-120"/>
                          <a:ea typeface="微軟正黑體" panose="020B0604030504040204" pitchFamily="34" charset="-120"/>
                        </a:rPr>
                        <a:t>temp n</a:t>
                      </a:r>
                      <a:endParaRPr lang="zh-TW" altLang="en-US" sz="2800" b="1" dirty="0">
                        <a:solidFill>
                          <a:srgbClr val="348EC7"/>
                        </a:solidFill>
                        <a:latin typeface="微軟正黑體" panose="020B0604030504040204" pitchFamily="34" charset="-120"/>
                        <a:ea typeface="微軟正黑體" panose="020B0604030504040204" pitchFamily="34" charset="-120"/>
                      </a:endParaRPr>
                    </a:p>
                  </a:txBody>
                  <a:tcPr anchor="ctr">
                    <a:lnL w="28575" cap="flat" cmpd="sng" algn="ctr">
                      <a:solidFill>
                        <a:srgbClr val="348EC7"/>
                      </a:solidFill>
                      <a:prstDash val="solid"/>
                      <a:round/>
                      <a:headEnd type="none" w="med" len="med"/>
                      <a:tailEnd type="none" w="med" len="med"/>
                    </a:lnL>
                    <a:lnR w="12700" cmpd="sng">
                      <a:noFill/>
                    </a:lnR>
                    <a:lnT w="28575" cap="flat" cmpd="sng" algn="ctr">
                      <a:solidFill>
                        <a:srgbClr val="348EC7"/>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190489"/>
                  </a:ext>
                </a:extLst>
              </a:tr>
            </a:tbl>
          </a:graphicData>
        </a:graphic>
      </p:graphicFrame>
      <p:pic>
        <p:nvPicPr>
          <p:cNvPr id="5" name="圖片 4">
            <a:extLst>
              <a:ext uri="{FF2B5EF4-FFF2-40B4-BE49-F238E27FC236}">
                <a16:creationId xmlns:a16="http://schemas.microsoft.com/office/drawing/2014/main" id="{2F9D2A61-7379-4A38-8345-8ABB1C850C8F}"/>
              </a:ext>
            </a:extLst>
          </p:cNvPr>
          <p:cNvPicPr>
            <a:picLocks noChangeAspect="1"/>
          </p:cNvPicPr>
          <p:nvPr/>
        </p:nvPicPr>
        <p:blipFill>
          <a:blip r:embed="rId4"/>
          <a:stretch>
            <a:fillRect/>
          </a:stretch>
        </p:blipFill>
        <p:spPr>
          <a:xfrm>
            <a:off x="752494" y="2820747"/>
            <a:ext cx="7817989" cy="4798766"/>
          </a:xfrm>
          <a:prstGeom prst="rect">
            <a:avLst/>
          </a:prstGeom>
        </p:spPr>
      </p:pic>
    </p:spTree>
    <p:extLst>
      <p:ext uri="{BB962C8B-B14F-4D97-AF65-F5344CB8AC3E}">
        <p14:creationId xmlns:p14="http://schemas.microsoft.com/office/powerpoint/2010/main" val="3613628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1080</TotalTime>
  <Words>746</Words>
  <Application>Microsoft Macintosh PowerPoint</Application>
  <PresentationFormat>自訂</PresentationFormat>
  <Paragraphs>100</Paragraphs>
  <Slides>13</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13</vt:i4>
      </vt:variant>
    </vt:vector>
  </HeadingPairs>
  <TitlesOfParts>
    <vt:vector size="20" baseType="lpstr">
      <vt:lpstr>Arial</vt:lpstr>
      <vt:lpstr>微軟正黑體</vt:lpstr>
      <vt:lpstr>TAN Mon Cheri</vt:lpstr>
      <vt:lpstr>Calibri</vt:lpstr>
      <vt:lpstr>Goudy Old Style</vt:lpstr>
      <vt:lpstr>Poppins Light</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UVA</dc:title>
  <cp:lastModifiedBy>咏帟 田</cp:lastModifiedBy>
  <cp:revision>5</cp:revision>
  <dcterms:created xsi:type="dcterms:W3CDTF">2006-08-16T00:00:00Z</dcterms:created>
  <dcterms:modified xsi:type="dcterms:W3CDTF">2023-08-12T01:13:13Z</dcterms:modified>
  <dc:identifier>DAFoJd3u5ms</dc:identifier>
</cp:coreProperties>
</file>