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4" r:id="rId3"/>
    <p:sldId id="267" r:id="rId4"/>
    <p:sldId id="269" r:id="rId5"/>
    <p:sldId id="271" r:id="rId6"/>
    <p:sldId id="272" r:id="rId7"/>
    <p:sldId id="273" r:id="rId8"/>
    <p:sldId id="274" r:id="rId9"/>
    <p:sldId id="265" r:id="rId10"/>
  </p:sldIdLst>
  <p:sldSz cx="18288000" cy="10287000"/>
  <p:notesSz cx="6858000" cy="9144000"/>
  <p:embeddedFontLst>
    <p:embeddedFont>
      <p:font typeface="Alice" panose="02020500000000000000" charset="0"/>
      <p:regular r:id="rId11"/>
    </p:embeddedFont>
    <p:embeddedFont>
      <p:font typeface="Bodoni FLF Italics" panose="02020500000000000000"/>
      <p:regular r:id="rId12"/>
    </p:embeddedFont>
    <p:embeddedFont>
      <p:font typeface="Calibri" panose="020F0502020204030204" pitchFamily="34" charset="0"/>
      <p:regular r:id="rId13"/>
      <p:bold r:id="rId14"/>
      <p:italic r:id="rId15"/>
      <p:boldItalic r:id="rId16"/>
    </p:embeddedFont>
    <p:embeddedFont>
      <p:font typeface="微軟正黑體" panose="020B0604030504040204" pitchFamily="34" charset="-12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ADB"/>
    <a:srgbClr val="967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171284" y="4547249"/>
            <a:ext cx="9945432" cy="1466850"/>
          </a:xfrm>
          <a:prstGeom prst="rect">
            <a:avLst/>
          </a:prstGeom>
        </p:spPr>
        <p:txBody>
          <a:bodyPr lIns="0" tIns="0" rIns="0" bIns="0" rtlCol="0" anchor="t">
            <a:spAutoFit/>
          </a:bodyPr>
          <a:lstStyle/>
          <a:p>
            <a:pPr algn="ctr">
              <a:lnSpc>
                <a:spcPts val="11519"/>
              </a:lnSpc>
            </a:pPr>
            <a:r>
              <a:rPr lang="en-US" altLang="zh-TW" sz="9600" dirty="0">
                <a:solidFill>
                  <a:srgbClr val="271905"/>
                </a:solidFill>
                <a:latin typeface="Alice"/>
              </a:rPr>
              <a:t>UVA10062</a:t>
            </a:r>
            <a:endParaRPr lang="en-US" sz="9600" dirty="0">
              <a:solidFill>
                <a:srgbClr val="271905"/>
              </a:solidFill>
              <a:latin typeface="Alice"/>
            </a:endParaRPr>
          </a:p>
        </p:txBody>
      </p:sp>
      <p:grpSp>
        <p:nvGrpSpPr>
          <p:cNvPr id="3" name="Group 3"/>
          <p:cNvGrpSpPr/>
          <p:nvPr/>
        </p:nvGrpSpPr>
        <p:grpSpPr>
          <a:xfrm>
            <a:off x="14875708" y="-2383592"/>
            <a:ext cx="4767184" cy="4767184"/>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363492" y="8746101"/>
            <a:ext cx="3521040" cy="3521040"/>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0" name="AutoShape 10"/>
          <p:cNvSpPr/>
          <p:nvPr/>
        </p:nvSpPr>
        <p:spPr>
          <a:xfrm>
            <a:off x="10986615" y="9258300"/>
            <a:ext cx="7301385" cy="0"/>
          </a:xfrm>
          <a:prstGeom prst="line">
            <a:avLst/>
          </a:prstGeom>
          <a:ln w="38100" cap="flat">
            <a:solidFill>
              <a:srgbClr val="967D55"/>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312146" y="1056639"/>
            <a:ext cx="9663706" cy="1102866"/>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題目</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TextBox 3"/>
          <p:cNvSpPr txBox="1"/>
          <p:nvPr/>
        </p:nvSpPr>
        <p:spPr>
          <a:xfrm>
            <a:off x="5835216" y="9094153"/>
            <a:ext cx="6617568"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01</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564186" y="7450971"/>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2680865" y="2651278"/>
            <a:ext cx="14028546" cy="3077766"/>
          </a:xfrm>
          <a:prstGeom prst="rect">
            <a:avLst/>
          </a:prstGeom>
        </p:spPr>
        <p:txBody>
          <a:bodyPr wrap="square" lIns="0" tIns="0" rIns="0" bIns="0" rtlCol="0" anchor="t">
            <a:spAutoFit/>
          </a:bodyPr>
          <a:lstStyle/>
          <a:p>
            <a:r>
              <a:rPr lang="en-US" sz="4000" dirty="0">
                <a:solidFill>
                  <a:srgbClr val="271905"/>
                </a:solidFill>
                <a:latin typeface="Alice"/>
              </a:rPr>
              <a:t>Given a line of text you will have to find out the frequencies of the ASCII characters present in it. The given lines will contain none of the first 32 or last 128 ASCII characters. Of course lines may end with \n and \r but always keep those out of consideration.</a:t>
            </a:r>
          </a:p>
        </p:txBody>
      </p:sp>
      <p:sp>
        <p:nvSpPr>
          <p:cNvPr id="13" name="TextBox 12">
            <a:extLst>
              <a:ext uri="{FF2B5EF4-FFF2-40B4-BE49-F238E27FC236}">
                <a16:creationId xmlns:a16="http://schemas.microsoft.com/office/drawing/2014/main" id="{6F662108-F240-4F50-93A4-51982D6E0AAD}"/>
              </a:ext>
            </a:extLst>
          </p:cNvPr>
          <p:cNvSpPr txBox="1"/>
          <p:nvPr/>
        </p:nvSpPr>
        <p:spPr>
          <a:xfrm>
            <a:off x="2680865" y="6273055"/>
            <a:ext cx="14954153" cy="387029"/>
          </a:xfrm>
          <a:prstGeom prst="rect">
            <a:avLst/>
          </a:prstGeom>
        </p:spPr>
        <p:txBody>
          <a:bodyPr lIns="0" tIns="0" rIns="0" bIns="0" rtlCol="0" anchor="t">
            <a:spAutoFit/>
          </a:bodyPr>
          <a:lstStyle/>
          <a:p>
            <a:pPr>
              <a:lnSpc>
                <a:spcPts val="2799"/>
              </a:lnSpc>
            </a:pPr>
            <a:r>
              <a:rPr lang="zh-TW" altLang="en-US" sz="4000" dirty="0">
                <a:solidFill>
                  <a:srgbClr val="271905"/>
                </a:solidFill>
                <a:latin typeface="微軟正黑體" panose="020B0604030504040204" pitchFamily="34" charset="-120"/>
                <a:ea typeface="微軟正黑體" panose="020B0604030504040204" pitchFamily="34" charset="-120"/>
              </a:rPr>
              <a:t>給你一列文字，請你找出各字元出現的次數。</a:t>
            </a:r>
            <a:endParaRPr lang="en-US" sz="4000" dirty="0">
              <a:solidFill>
                <a:srgbClr val="271905"/>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AutoShape 2"/>
          <p:cNvSpPr/>
          <p:nvPr/>
        </p:nvSpPr>
        <p:spPr>
          <a:xfrm>
            <a:off x="9780663" y="9239250"/>
            <a:ext cx="8507337" cy="0"/>
          </a:xfrm>
          <a:prstGeom prst="line">
            <a:avLst/>
          </a:prstGeom>
          <a:ln w="38100" cap="flat">
            <a:solidFill>
              <a:srgbClr val="967D55"/>
            </a:solidFill>
            <a:prstDash val="solid"/>
            <a:headEnd type="none" w="sm" len="sm"/>
            <a:tailEnd type="none" w="sm" len="sm"/>
          </a:ln>
        </p:spPr>
      </p:sp>
      <p:sp>
        <p:nvSpPr>
          <p:cNvPr id="3" name="TextBox 3"/>
          <p:cNvSpPr txBox="1"/>
          <p:nvPr/>
        </p:nvSpPr>
        <p:spPr>
          <a:xfrm>
            <a:off x="8298068" y="90941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02</a:t>
            </a:r>
          </a:p>
        </p:txBody>
      </p:sp>
      <p:sp>
        <p:nvSpPr>
          <p:cNvPr id="4" name="AutoShape 4"/>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5" name="Group 5"/>
          <p:cNvGrpSpPr/>
          <p:nvPr/>
        </p:nvGrpSpPr>
        <p:grpSpPr>
          <a:xfrm>
            <a:off x="16675432" y="5850515"/>
            <a:ext cx="2712720" cy="2712720"/>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31820" y="-930219"/>
            <a:ext cx="3521040" cy="352104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輸入與輸出</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29" name="TextBox 12">
            <a:extLst>
              <a:ext uri="{FF2B5EF4-FFF2-40B4-BE49-F238E27FC236}">
                <a16:creationId xmlns:a16="http://schemas.microsoft.com/office/drawing/2014/main" id="{54B1EB1B-1DC9-448E-80EF-DB2D071A954B}"/>
              </a:ext>
            </a:extLst>
          </p:cNvPr>
          <p:cNvSpPr txBox="1"/>
          <p:nvPr/>
        </p:nvSpPr>
        <p:spPr>
          <a:xfrm>
            <a:off x="2590800" y="3190845"/>
            <a:ext cx="7866794" cy="4667945"/>
          </a:xfrm>
          <a:prstGeom prst="rect">
            <a:avLst/>
          </a:prstGeom>
        </p:spPr>
        <p:txBody>
          <a:bodyPr wrap="square" lIns="0" tIns="0" rIns="0" bIns="0" rtlCol="0" anchor="t">
            <a:spAutoFit/>
          </a:bodyPr>
          <a:lstStyle/>
          <a:p>
            <a:pPr>
              <a:lnSpc>
                <a:spcPts val="2799"/>
              </a:lnSpc>
            </a:pPr>
            <a:r>
              <a:rPr lang="en-US" altLang="zh-TW" sz="2800" dirty="0">
                <a:solidFill>
                  <a:srgbClr val="271905"/>
                </a:solidFill>
                <a:latin typeface="Alice"/>
              </a:rPr>
              <a:t>Input</a:t>
            </a:r>
            <a:r>
              <a:rPr lang="zh-TW" altLang="en-US" sz="2800" dirty="0">
                <a:solidFill>
                  <a:srgbClr val="271905"/>
                </a:solidFill>
                <a:latin typeface="Alice"/>
              </a:rPr>
              <a:t>：</a:t>
            </a:r>
            <a:r>
              <a:rPr lang="en-US" sz="2800" dirty="0">
                <a:solidFill>
                  <a:srgbClr val="271905"/>
                </a:solidFill>
                <a:latin typeface="Alice"/>
              </a:rPr>
              <a:t>Several lines of text are given as input. Each line of text is considered as a single input. Maximum</a:t>
            </a:r>
            <a:r>
              <a:rPr lang="zh-TW" altLang="en-US" sz="2800" dirty="0">
                <a:solidFill>
                  <a:srgbClr val="271905"/>
                </a:solidFill>
                <a:latin typeface="Alice"/>
              </a:rPr>
              <a:t> </a:t>
            </a:r>
            <a:r>
              <a:rPr lang="en-US" sz="2800" dirty="0">
                <a:solidFill>
                  <a:srgbClr val="271905"/>
                </a:solidFill>
                <a:latin typeface="Alice"/>
              </a:rPr>
              <a:t>length of each line is 1000.</a:t>
            </a:r>
          </a:p>
          <a:p>
            <a:pPr>
              <a:lnSpc>
                <a:spcPts val="2799"/>
              </a:lnSpc>
            </a:pPr>
            <a:endParaRPr lang="en-US" sz="2800" dirty="0">
              <a:solidFill>
                <a:srgbClr val="271905"/>
              </a:solidFill>
              <a:latin typeface="Alice"/>
            </a:endParaRPr>
          </a:p>
          <a:p>
            <a:pPr>
              <a:lnSpc>
                <a:spcPts val="2799"/>
              </a:lnSpc>
            </a:pPr>
            <a:r>
              <a:rPr lang="en-US" sz="2800" dirty="0">
                <a:solidFill>
                  <a:srgbClr val="271905"/>
                </a:solidFill>
                <a:latin typeface="Alice"/>
              </a:rPr>
              <a:t>Output</a:t>
            </a:r>
            <a:r>
              <a:rPr lang="zh-TW" altLang="en-US" sz="2800" dirty="0">
                <a:solidFill>
                  <a:srgbClr val="271905"/>
                </a:solidFill>
                <a:latin typeface="Alice"/>
              </a:rPr>
              <a:t>：</a:t>
            </a:r>
            <a:r>
              <a:rPr lang="en-US" altLang="zh-TW" sz="2800" dirty="0">
                <a:solidFill>
                  <a:srgbClr val="271905"/>
                </a:solidFill>
                <a:latin typeface="Alice"/>
              </a:rPr>
              <a:t>Print the ASCII value of the ASCII characters which are present and their frequency according to the</a:t>
            </a:r>
            <a:r>
              <a:rPr lang="zh-TW" altLang="en-US" sz="2800" dirty="0">
                <a:solidFill>
                  <a:srgbClr val="271905"/>
                </a:solidFill>
                <a:latin typeface="Alice"/>
              </a:rPr>
              <a:t> </a:t>
            </a:r>
            <a:r>
              <a:rPr lang="en-US" altLang="zh-TW" sz="2800" dirty="0">
                <a:solidFill>
                  <a:srgbClr val="271905"/>
                </a:solidFill>
                <a:latin typeface="Alice"/>
              </a:rPr>
              <a:t>given format below. A blank line should separate each set of output. Print the ASCII characters in the</a:t>
            </a:r>
            <a:r>
              <a:rPr lang="zh-TW" altLang="en-US" sz="2800" dirty="0">
                <a:solidFill>
                  <a:srgbClr val="271905"/>
                </a:solidFill>
                <a:latin typeface="Alice"/>
              </a:rPr>
              <a:t> </a:t>
            </a:r>
            <a:r>
              <a:rPr lang="en-US" altLang="zh-TW" sz="2800" dirty="0">
                <a:solidFill>
                  <a:srgbClr val="271905"/>
                </a:solidFill>
                <a:latin typeface="Alice"/>
              </a:rPr>
              <a:t>ascending order of their frequencies. If two characters are present the same time print the information</a:t>
            </a:r>
            <a:r>
              <a:rPr lang="zh-TW" altLang="en-US" sz="2800" dirty="0">
                <a:solidFill>
                  <a:srgbClr val="271905"/>
                </a:solidFill>
                <a:latin typeface="Alice"/>
              </a:rPr>
              <a:t> </a:t>
            </a:r>
            <a:r>
              <a:rPr lang="en-US" altLang="zh-TW" sz="2800" dirty="0">
                <a:solidFill>
                  <a:srgbClr val="271905"/>
                </a:solidFill>
                <a:latin typeface="Alice"/>
              </a:rPr>
              <a:t>of the ASCII character with higher ASCII value first. Input is terminated by end of file.</a:t>
            </a:r>
            <a:endParaRPr lang="en-US" sz="2800" dirty="0">
              <a:solidFill>
                <a:srgbClr val="271905"/>
              </a:solidFill>
              <a:latin typeface="Alice"/>
            </a:endParaRPr>
          </a:p>
        </p:txBody>
      </p:sp>
      <p:sp>
        <p:nvSpPr>
          <p:cNvPr id="30" name="TextBox 12">
            <a:extLst>
              <a:ext uri="{FF2B5EF4-FFF2-40B4-BE49-F238E27FC236}">
                <a16:creationId xmlns:a16="http://schemas.microsoft.com/office/drawing/2014/main" id="{A4F83038-F2FD-4F5D-B9CF-800AEB3B8FC1}"/>
              </a:ext>
            </a:extLst>
          </p:cNvPr>
          <p:cNvSpPr txBox="1"/>
          <p:nvPr/>
        </p:nvSpPr>
        <p:spPr>
          <a:xfrm>
            <a:off x="10705857" y="3190845"/>
            <a:ext cx="4946313" cy="4431983"/>
          </a:xfrm>
          <a:prstGeom prst="rect">
            <a:avLst/>
          </a:prstGeom>
        </p:spPr>
        <p:txBody>
          <a:bodyPr wrap="square" lIns="0" tIns="0" rIns="0" bIns="0" rtlCol="0" anchor="t">
            <a:spAutoFit/>
          </a:bodyPr>
          <a:lstStyle/>
          <a:p>
            <a:r>
              <a:rPr lang="zh-TW" altLang="en-US" sz="3200" dirty="0">
                <a:solidFill>
                  <a:srgbClr val="271905"/>
                </a:solidFill>
                <a:latin typeface="微軟正黑體" panose="020B0604030504040204" pitchFamily="34" charset="-120"/>
                <a:ea typeface="微軟正黑體" panose="020B0604030504040204" pitchFamily="34" charset="-120"/>
              </a:rPr>
              <a:t>輸入：每筆測試資料一列。每列最大長度為</a:t>
            </a:r>
            <a:r>
              <a:rPr lang="en-US" altLang="zh-TW" sz="3200" dirty="0">
                <a:solidFill>
                  <a:srgbClr val="271905"/>
                </a:solidFill>
                <a:latin typeface="微軟正黑體" panose="020B0604030504040204" pitchFamily="34" charset="-120"/>
                <a:ea typeface="微軟正黑體" panose="020B0604030504040204" pitchFamily="34" charset="-120"/>
              </a:rPr>
              <a:t>1000</a:t>
            </a:r>
            <a:r>
              <a:rPr lang="zh-TW" altLang="en-US" sz="3200" dirty="0">
                <a:solidFill>
                  <a:srgbClr val="271905"/>
                </a:solidFill>
                <a:latin typeface="微軟正黑體" panose="020B0604030504040204" pitchFamily="34" charset="-120"/>
                <a:ea typeface="微軟正黑體" panose="020B0604030504040204" pitchFamily="34" charset="-120"/>
              </a:rPr>
              <a:t>。</a:t>
            </a:r>
            <a:endParaRPr lang="en-US" altLang="zh-TW" sz="3200" dirty="0">
              <a:solidFill>
                <a:srgbClr val="271905"/>
              </a:solidFill>
              <a:latin typeface="微軟正黑體" panose="020B0604030504040204" pitchFamily="34" charset="-120"/>
              <a:ea typeface="微軟正黑體" panose="020B0604030504040204" pitchFamily="34" charset="-120"/>
            </a:endParaRPr>
          </a:p>
          <a:p>
            <a:endParaRPr lang="en-US" sz="3200" dirty="0">
              <a:solidFill>
                <a:srgbClr val="271905"/>
              </a:solidFill>
              <a:latin typeface="微軟正黑體" panose="020B0604030504040204" pitchFamily="34" charset="-120"/>
              <a:ea typeface="微軟正黑體" panose="020B0604030504040204" pitchFamily="34" charset="-120"/>
            </a:endParaRPr>
          </a:p>
          <a:p>
            <a:r>
              <a:rPr lang="zh-TW" altLang="en-US" sz="3200" dirty="0">
                <a:solidFill>
                  <a:srgbClr val="271905"/>
                </a:solidFill>
                <a:latin typeface="微軟正黑體" panose="020B0604030504040204" pitchFamily="34" charset="-120"/>
                <a:ea typeface="微軟正黑體" panose="020B0604030504040204" pitchFamily="34" charset="-120"/>
              </a:rPr>
              <a:t>輸出：對每一列輸入，請輸出各字元的</a:t>
            </a:r>
            <a:r>
              <a:rPr lang="en-US" altLang="zh-TW" sz="3200" dirty="0">
                <a:solidFill>
                  <a:srgbClr val="271905"/>
                </a:solidFill>
                <a:latin typeface="微軟正黑體" panose="020B0604030504040204" pitchFamily="34" charset="-120"/>
                <a:ea typeface="微軟正黑體" panose="020B0604030504040204" pitchFamily="34" charset="-120"/>
              </a:rPr>
              <a:t>ASCII</a:t>
            </a:r>
            <a:r>
              <a:rPr lang="zh-TW" altLang="en-US" sz="3200" dirty="0">
                <a:solidFill>
                  <a:srgbClr val="271905"/>
                </a:solidFill>
                <a:latin typeface="微軟正黑體" panose="020B0604030504040204" pitchFamily="34" charset="-120"/>
                <a:ea typeface="微軟正黑體" panose="020B0604030504040204" pitchFamily="34" charset="-120"/>
              </a:rPr>
              <a:t>值及其出現的次數。請根據出現的次數由小到大輸出。如果有</a:t>
            </a:r>
            <a:r>
              <a:rPr lang="en-US" altLang="zh-TW" sz="3200" dirty="0">
                <a:solidFill>
                  <a:srgbClr val="271905"/>
                </a:solidFill>
                <a:latin typeface="微軟正黑體" panose="020B0604030504040204" pitchFamily="34" charset="-120"/>
                <a:ea typeface="微軟正黑體" panose="020B0604030504040204" pitchFamily="34" charset="-120"/>
              </a:rPr>
              <a:t>2</a:t>
            </a:r>
            <a:r>
              <a:rPr lang="zh-TW" altLang="en-US" sz="3200" dirty="0">
                <a:solidFill>
                  <a:srgbClr val="271905"/>
                </a:solidFill>
                <a:latin typeface="微軟正黑體" panose="020B0604030504040204" pitchFamily="34" charset="-120"/>
                <a:ea typeface="微軟正黑體" panose="020B0604030504040204" pitchFamily="34" charset="-120"/>
              </a:rPr>
              <a:t>個以上的字元有相同的次數，則</a:t>
            </a:r>
            <a:r>
              <a:rPr lang="en-US" altLang="zh-TW" sz="3200" dirty="0">
                <a:solidFill>
                  <a:srgbClr val="271905"/>
                </a:solidFill>
                <a:latin typeface="微軟正黑體" panose="020B0604030504040204" pitchFamily="34" charset="-120"/>
                <a:ea typeface="微軟正黑體" panose="020B0604030504040204" pitchFamily="34" charset="-120"/>
              </a:rPr>
              <a:t>ASCII</a:t>
            </a:r>
            <a:r>
              <a:rPr lang="zh-TW" altLang="en-US" sz="3200" dirty="0">
                <a:solidFill>
                  <a:srgbClr val="271905"/>
                </a:solidFill>
                <a:latin typeface="微軟正黑體" panose="020B0604030504040204" pitchFamily="34" charset="-120"/>
                <a:ea typeface="微軟正黑體" panose="020B0604030504040204" pitchFamily="34" charset="-120"/>
              </a:rPr>
              <a:t>值較大的先輸出。</a:t>
            </a:r>
            <a:endParaRPr lang="en-US" sz="3200" dirty="0">
              <a:solidFill>
                <a:srgbClr val="271905"/>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5276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AutoShape 2"/>
          <p:cNvSpPr/>
          <p:nvPr/>
        </p:nvSpPr>
        <p:spPr>
          <a:xfrm>
            <a:off x="9780663" y="9239250"/>
            <a:ext cx="8507337" cy="0"/>
          </a:xfrm>
          <a:prstGeom prst="line">
            <a:avLst/>
          </a:prstGeom>
          <a:ln w="38100" cap="flat">
            <a:solidFill>
              <a:srgbClr val="967D55"/>
            </a:solidFill>
            <a:prstDash val="solid"/>
            <a:headEnd type="none" w="sm" len="sm"/>
            <a:tailEnd type="none" w="sm" len="sm"/>
          </a:ln>
        </p:spPr>
      </p:sp>
      <p:sp>
        <p:nvSpPr>
          <p:cNvPr id="3" name="TextBox 3"/>
          <p:cNvSpPr txBox="1"/>
          <p:nvPr/>
        </p:nvSpPr>
        <p:spPr>
          <a:xfrm>
            <a:off x="8298068" y="90941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03</a:t>
            </a:r>
          </a:p>
        </p:txBody>
      </p:sp>
      <p:sp>
        <p:nvSpPr>
          <p:cNvPr id="4" name="AutoShape 4"/>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5" name="Group 5"/>
          <p:cNvGrpSpPr/>
          <p:nvPr/>
        </p:nvGrpSpPr>
        <p:grpSpPr>
          <a:xfrm>
            <a:off x="16675432" y="5850515"/>
            <a:ext cx="2712720" cy="2712720"/>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31820" y="-930219"/>
            <a:ext cx="3521040" cy="352104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312146" y="264477"/>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範例測資</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grpSp>
        <p:nvGrpSpPr>
          <p:cNvPr id="15" name="Group 11">
            <a:extLst>
              <a:ext uri="{FF2B5EF4-FFF2-40B4-BE49-F238E27FC236}">
                <a16:creationId xmlns:a16="http://schemas.microsoft.com/office/drawing/2014/main" id="{77668887-DED1-4452-8949-87BAA434F55C}"/>
              </a:ext>
            </a:extLst>
          </p:cNvPr>
          <p:cNvGrpSpPr/>
          <p:nvPr/>
        </p:nvGrpSpPr>
        <p:grpSpPr>
          <a:xfrm>
            <a:off x="3103605" y="1843653"/>
            <a:ext cx="4904796" cy="1257362"/>
            <a:chOff x="0" y="0"/>
            <a:chExt cx="1291798" cy="298320"/>
          </a:xfrm>
        </p:grpSpPr>
        <p:sp>
          <p:nvSpPr>
            <p:cNvPr id="16" name="Freeform 12">
              <a:extLst>
                <a:ext uri="{FF2B5EF4-FFF2-40B4-BE49-F238E27FC236}">
                  <a16:creationId xmlns:a16="http://schemas.microsoft.com/office/drawing/2014/main" id="{A80768CF-561A-487E-8F31-A9C9CFDF2B5C}"/>
                </a:ext>
              </a:extLst>
            </p:cNvPr>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17" name="TextBox 13">
              <a:extLst>
                <a:ext uri="{FF2B5EF4-FFF2-40B4-BE49-F238E27FC236}">
                  <a16:creationId xmlns:a16="http://schemas.microsoft.com/office/drawing/2014/main" id="{A6D9F02D-18B7-4D27-BF46-193E60D7FCB9}"/>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8" name="TextBox 15">
            <a:extLst>
              <a:ext uri="{FF2B5EF4-FFF2-40B4-BE49-F238E27FC236}">
                <a16:creationId xmlns:a16="http://schemas.microsoft.com/office/drawing/2014/main" id="{F396DE2D-B564-4426-8BFA-57CE16178459}"/>
              </a:ext>
            </a:extLst>
          </p:cNvPr>
          <p:cNvSpPr txBox="1"/>
          <p:nvPr/>
        </p:nvSpPr>
        <p:spPr>
          <a:xfrm>
            <a:off x="3878604" y="2345075"/>
            <a:ext cx="3354798" cy="542521"/>
          </a:xfrm>
          <a:prstGeom prst="rect">
            <a:avLst/>
          </a:prstGeom>
        </p:spPr>
        <p:txBody>
          <a:bodyPr lIns="0" tIns="0" rIns="0" bIns="0" rtlCol="0" anchor="t">
            <a:spAutoFit/>
          </a:bodyPr>
          <a:lstStyle/>
          <a:p>
            <a:pPr algn="ctr">
              <a:lnSpc>
                <a:spcPts val="3600"/>
              </a:lnSpc>
            </a:pPr>
            <a:r>
              <a:rPr lang="en-US" altLang="zh-TW" sz="5400" dirty="0">
                <a:solidFill>
                  <a:schemeClr val="bg2">
                    <a:lumMod val="25000"/>
                  </a:schemeClr>
                </a:solidFill>
                <a:latin typeface="Bodoni FLF Italics"/>
              </a:rPr>
              <a:t>Input</a:t>
            </a:r>
            <a:endParaRPr lang="en-US" sz="5400" dirty="0">
              <a:solidFill>
                <a:schemeClr val="bg2">
                  <a:lumMod val="25000"/>
                </a:schemeClr>
              </a:solidFill>
              <a:latin typeface="Bodoni FLF Italics"/>
            </a:endParaRPr>
          </a:p>
        </p:txBody>
      </p:sp>
      <p:grpSp>
        <p:nvGrpSpPr>
          <p:cNvPr id="19" name="Group 16">
            <a:extLst>
              <a:ext uri="{FF2B5EF4-FFF2-40B4-BE49-F238E27FC236}">
                <a16:creationId xmlns:a16="http://schemas.microsoft.com/office/drawing/2014/main" id="{0DDFB33A-3FC3-4077-BC58-B854224A468D}"/>
              </a:ext>
            </a:extLst>
          </p:cNvPr>
          <p:cNvGrpSpPr/>
          <p:nvPr/>
        </p:nvGrpSpPr>
        <p:grpSpPr>
          <a:xfrm>
            <a:off x="10562429" y="1843651"/>
            <a:ext cx="4904796" cy="1257361"/>
            <a:chOff x="0" y="0"/>
            <a:chExt cx="1291798" cy="298320"/>
          </a:xfrm>
        </p:grpSpPr>
        <p:sp>
          <p:nvSpPr>
            <p:cNvPr id="20" name="Freeform 17">
              <a:extLst>
                <a:ext uri="{FF2B5EF4-FFF2-40B4-BE49-F238E27FC236}">
                  <a16:creationId xmlns:a16="http://schemas.microsoft.com/office/drawing/2014/main" id="{9E4F227A-0697-4F84-8AEA-A68163E23DD6}"/>
                </a:ext>
              </a:extLst>
            </p:cNvPr>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21" name="TextBox 18">
              <a:extLst>
                <a:ext uri="{FF2B5EF4-FFF2-40B4-BE49-F238E27FC236}">
                  <a16:creationId xmlns:a16="http://schemas.microsoft.com/office/drawing/2014/main" id="{ED9FABF8-4D95-4241-B717-4D0F80A95915}"/>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22" name="TextBox 19">
            <a:extLst>
              <a:ext uri="{FF2B5EF4-FFF2-40B4-BE49-F238E27FC236}">
                <a16:creationId xmlns:a16="http://schemas.microsoft.com/office/drawing/2014/main" id="{05E3DCA0-900C-4C0E-AA82-EABEDD68A610}"/>
              </a:ext>
            </a:extLst>
          </p:cNvPr>
          <p:cNvSpPr txBox="1"/>
          <p:nvPr/>
        </p:nvSpPr>
        <p:spPr>
          <a:xfrm>
            <a:off x="11337428" y="2345075"/>
            <a:ext cx="3354798" cy="542521"/>
          </a:xfrm>
          <a:prstGeom prst="rect">
            <a:avLst/>
          </a:prstGeom>
        </p:spPr>
        <p:txBody>
          <a:bodyPr lIns="0" tIns="0" rIns="0" bIns="0" rtlCol="0" anchor="t">
            <a:spAutoFit/>
          </a:bodyPr>
          <a:lstStyle/>
          <a:p>
            <a:pPr algn="ctr">
              <a:lnSpc>
                <a:spcPts val="3600"/>
              </a:lnSpc>
            </a:pPr>
            <a:r>
              <a:rPr lang="en-US" sz="5400" dirty="0">
                <a:solidFill>
                  <a:schemeClr val="bg2">
                    <a:lumMod val="25000"/>
                  </a:schemeClr>
                </a:solidFill>
                <a:latin typeface="Bodoni FLF Italics"/>
              </a:rPr>
              <a:t>Output</a:t>
            </a:r>
          </a:p>
        </p:txBody>
      </p:sp>
      <p:sp>
        <p:nvSpPr>
          <p:cNvPr id="23" name="TextBox 12">
            <a:extLst>
              <a:ext uri="{FF2B5EF4-FFF2-40B4-BE49-F238E27FC236}">
                <a16:creationId xmlns:a16="http://schemas.microsoft.com/office/drawing/2014/main" id="{B6727F04-CB89-4D84-B595-AE77421042E3}"/>
              </a:ext>
            </a:extLst>
          </p:cNvPr>
          <p:cNvSpPr txBox="1"/>
          <p:nvPr/>
        </p:nvSpPr>
        <p:spPr>
          <a:xfrm>
            <a:off x="4618440" y="3292971"/>
            <a:ext cx="2544763" cy="1354217"/>
          </a:xfrm>
          <a:prstGeom prst="rect">
            <a:avLst/>
          </a:prstGeom>
        </p:spPr>
        <p:txBody>
          <a:bodyPr wrap="square" lIns="0" tIns="0" rIns="0" bIns="0" rtlCol="0" anchor="t">
            <a:spAutoFit/>
          </a:bodyPr>
          <a:lstStyle/>
          <a:p>
            <a:r>
              <a:rPr lang="en-US" sz="4400" dirty="0">
                <a:solidFill>
                  <a:schemeClr val="bg2">
                    <a:lumMod val="25000"/>
                  </a:schemeClr>
                </a:solidFill>
                <a:latin typeface="Alice"/>
              </a:rPr>
              <a:t>AAABBC</a:t>
            </a:r>
          </a:p>
          <a:p>
            <a:r>
              <a:rPr lang="en-US" sz="4400" dirty="0">
                <a:solidFill>
                  <a:schemeClr val="bg2">
                    <a:lumMod val="25000"/>
                  </a:schemeClr>
                </a:solidFill>
                <a:latin typeface="Alice"/>
              </a:rPr>
              <a:t>122333</a:t>
            </a:r>
          </a:p>
        </p:txBody>
      </p:sp>
      <p:sp>
        <p:nvSpPr>
          <p:cNvPr id="24" name="TextBox 12">
            <a:extLst>
              <a:ext uri="{FF2B5EF4-FFF2-40B4-BE49-F238E27FC236}">
                <a16:creationId xmlns:a16="http://schemas.microsoft.com/office/drawing/2014/main" id="{4DCAAD50-B946-47B6-8716-9ABA4B38AAB0}"/>
              </a:ext>
            </a:extLst>
          </p:cNvPr>
          <p:cNvSpPr txBox="1"/>
          <p:nvPr/>
        </p:nvSpPr>
        <p:spPr>
          <a:xfrm>
            <a:off x="12350068" y="3101014"/>
            <a:ext cx="2544763" cy="5170646"/>
          </a:xfrm>
          <a:prstGeom prst="rect">
            <a:avLst/>
          </a:prstGeom>
        </p:spPr>
        <p:txBody>
          <a:bodyPr wrap="square" lIns="0" tIns="0" rIns="0" bIns="0" rtlCol="0" anchor="t">
            <a:spAutoFit/>
          </a:bodyPr>
          <a:lstStyle/>
          <a:p>
            <a:r>
              <a:rPr lang="en-US" sz="4800" dirty="0">
                <a:solidFill>
                  <a:schemeClr val="bg2">
                    <a:lumMod val="25000"/>
                  </a:schemeClr>
                </a:solidFill>
                <a:latin typeface="Alice"/>
              </a:rPr>
              <a:t>67 1</a:t>
            </a:r>
          </a:p>
          <a:p>
            <a:r>
              <a:rPr lang="en-US" sz="4800" dirty="0">
                <a:solidFill>
                  <a:schemeClr val="bg2">
                    <a:lumMod val="25000"/>
                  </a:schemeClr>
                </a:solidFill>
                <a:latin typeface="Alice"/>
              </a:rPr>
              <a:t>66 2</a:t>
            </a:r>
          </a:p>
          <a:p>
            <a:r>
              <a:rPr lang="en-US" sz="4800" dirty="0">
                <a:solidFill>
                  <a:schemeClr val="bg2">
                    <a:lumMod val="25000"/>
                  </a:schemeClr>
                </a:solidFill>
                <a:latin typeface="Alice"/>
              </a:rPr>
              <a:t>65 3</a:t>
            </a:r>
          </a:p>
          <a:p>
            <a:endParaRPr lang="en-US" sz="4800" dirty="0">
              <a:solidFill>
                <a:schemeClr val="bg2">
                  <a:lumMod val="25000"/>
                </a:schemeClr>
              </a:solidFill>
              <a:latin typeface="Alice"/>
            </a:endParaRPr>
          </a:p>
          <a:p>
            <a:r>
              <a:rPr lang="en-US" sz="4800" dirty="0">
                <a:solidFill>
                  <a:schemeClr val="bg2">
                    <a:lumMod val="25000"/>
                  </a:schemeClr>
                </a:solidFill>
                <a:latin typeface="Alice"/>
              </a:rPr>
              <a:t>49 1</a:t>
            </a:r>
          </a:p>
          <a:p>
            <a:r>
              <a:rPr lang="en-US" sz="4800" dirty="0">
                <a:solidFill>
                  <a:schemeClr val="bg2">
                    <a:lumMod val="25000"/>
                  </a:schemeClr>
                </a:solidFill>
                <a:latin typeface="Alice"/>
              </a:rPr>
              <a:t>50 2</a:t>
            </a:r>
          </a:p>
          <a:p>
            <a:r>
              <a:rPr lang="en-US" sz="4800" dirty="0">
                <a:solidFill>
                  <a:schemeClr val="bg2">
                    <a:lumMod val="25000"/>
                  </a:schemeClr>
                </a:solidFill>
                <a:latin typeface="Alice"/>
              </a:rPr>
              <a:t>51 3</a:t>
            </a:r>
          </a:p>
        </p:txBody>
      </p:sp>
    </p:spTree>
    <p:extLst>
      <p:ext uri="{BB962C8B-B14F-4D97-AF65-F5344CB8AC3E}">
        <p14:creationId xmlns:p14="http://schemas.microsoft.com/office/powerpoint/2010/main" val="74199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2667000" y="3624081"/>
            <a:ext cx="7779084" cy="419667"/>
          </a:xfrm>
          <a:prstGeom prst="rect">
            <a:avLst/>
          </a:prstGeom>
        </p:spPr>
        <p:txBody>
          <a:bodyPr lIns="0" tIns="0" rIns="0" bIns="0" rtlCol="0" anchor="t">
            <a:spAutoFit/>
          </a:bodyPr>
          <a:lstStyle/>
          <a:p>
            <a:pPr algn="just">
              <a:lnSpc>
                <a:spcPts val="2799"/>
              </a:lnSpc>
            </a:pPr>
            <a:r>
              <a:rPr lang="en-US" altLang="zh-TW" sz="4800" dirty="0">
                <a:solidFill>
                  <a:schemeClr val="bg2">
                    <a:lumMod val="25000"/>
                  </a:schemeClr>
                </a:solidFill>
                <a:latin typeface="Alice"/>
              </a:rPr>
              <a:t>Step 1</a:t>
            </a:r>
            <a:r>
              <a:rPr lang="zh-TW" altLang="en-US" sz="4800" dirty="0">
                <a:solidFill>
                  <a:schemeClr val="bg2">
                    <a:lumMod val="25000"/>
                  </a:schemeClr>
                </a:solidFill>
                <a:latin typeface="Alice"/>
              </a:rPr>
              <a:t>：</a:t>
            </a:r>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輸入測資</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程式碼說明</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graphicFrame>
        <p:nvGraphicFramePr>
          <p:cNvPr id="47" name="表格 47">
            <a:extLst>
              <a:ext uri="{FF2B5EF4-FFF2-40B4-BE49-F238E27FC236}">
                <a16:creationId xmlns:a16="http://schemas.microsoft.com/office/drawing/2014/main" id="{744E45C5-6361-4502-91A9-417208B5139E}"/>
              </a:ext>
            </a:extLst>
          </p:cNvPr>
          <p:cNvGraphicFramePr>
            <a:graphicFrameLocks noGrp="1"/>
          </p:cNvGraphicFramePr>
          <p:nvPr>
            <p:extLst>
              <p:ext uri="{D42A27DB-BD31-4B8C-83A1-F6EECF244321}">
                <p14:modId xmlns:p14="http://schemas.microsoft.com/office/powerpoint/2010/main" val="946183473"/>
              </p:ext>
            </p:extLst>
          </p:nvPr>
        </p:nvGraphicFramePr>
        <p:xfrm>
          <a:off x="11430000" y="4526939"/>
          <a:ext cx="6617568" cy="2711442"/>
        </p:xfrm>
        <a:graphic>
          <a:graphicData uri="http://schemas.openxmlformats.org/drawingml/2006/table">
            <a:tbl>
              <a:tblPr bandRow="1">
                <a:tableStyleId>{5C22544A-7EE6-4342-B048-85BDC9FD1C3A}</a:tableStyleId>
              </a:tblPr>
              <a:tblGrid>
                <a:gridCol w="3308784">
                  <a:extLst>
                    <a:ext uri="{9D8B030D-6E8A-4147-A177-3AD203B41FA5}">
                      <a16:colId xmlns:a16="http://schemas.microsoft.com/office/drawing/2014/main" val="2422572381"/>
                    </a:ext>
                  </a:extLst>
                </a:gridCol>
                <a:gridCol w="3308784">
                  <a:extLst>
                    <a:ext uri="{9D8B030D-6E8A-4147-A177-3AD203B41FA5}">
                      <a16:colId xmlns:a16="http://schemas.microsoft.com/office/drawing/2014/main" val="3561427018"/>
                    </a:ext>
                  </a:extLst>
                </a:gridCol>
              </a:tblGrid>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已宣告變數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374"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註解</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770323289"/>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s</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輸入的文字</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2322501"/>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b</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判斷換行</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3588477276"/>
                  </a:ext>
                </a:extLst>
              </a:tr>
            </a:tbl>
          </a:graphicData>
        </a:graphic>
      </p:graphicFrame>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04</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pic>
        <p:nvPicPr>
          <p:cNvPr id="3" name="圖片 2">
            <a:extLst>
              <a:ext uri="{FF2B5EF4-FFF2-40B4-BE49-F238E27FC236}">
                <a16:creationId xmlns:a16="http://schemas.microsoft.com/office/drawing/2014/main" id="{7A38C98A-0D7D-4B90-8A4A-B3E9B41AB8F8}"/>
              </a:ext>
            </a:extLst>
          </p:cNvPr>
          <p:cNvPicPr>
            <a:picLocks noChangeAspect="1"/>
          </p:cNvPicPr>
          <p:nvPr/>
        </p:nvPicPr>
        <p:blipFill>
          <a:blip r:embed="rId2"/>
          <a:stretch>
            <a:fillRect/>
          </a:stretch>
        </p:blipFill>
        <p:spPr>
          <a:xfrm>
            <a:off x="2345481" y="4943569"/>
            <a:ext cx="8770733" cy="1705420"/>
          </a:xfrm>
          <a:prstGeom prst="rect">
            <a:avLst/>
          </a:prstGeom>
        </p:spPr>
      </p:pic>
    </p:spTree>
    <p:extLst>
      <p:ext uri="{BB962C8B-B14F-4D97-AF65-F5344CB8AC3E}">
        <p14:creationId xmlns:p14="http://schemas.microsoft.com/office/powerpoint/2010/main" val="318940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2743200" y="3204238"/>
            <a:ext cx="10591800" cy="418513"/>
          </a:xfrm>
          <a:prstGeom prst="rect">
            <a:avLst/>
          </a:prstGeom>
        </p:spPr>
        <p:txBody>
          <a:bodyPr wrap="square" lIns="0" tIns="0" rIns="0" bIns="0" rtlCol="0" anchor="t">
            <a:spAutoFit/>
          </a:bodyPr>
          <a:lstStyle/>
          <a:p>
            <a:pPr>
              <a:lnSpc>
                <a:spcPts val="2799"/>
              </a:lnSpc>
            </a:pPr>
            <a:r>
              <a:rPr lang="en-US" altLang="zh-TW" sz="4800" dirty="0">
                <a:solidFill>
                  <a:schemeClr val="bg2">
                    <a:lumMod val="25000"/>
                  </a:schemeClr>
                </a:solidFill>
                <a:latin typeface="Alice"/>
              </a:rPr>
              <a:t>Step 2</a:t>
            </a:r>
            <a:r>
              <a:rPr lang="zh-TW" altLang="en-US" sz="4800" dirty="0">
                <a:solidFill>
                  <a:schemeClr val="bg2">
                    <a:lumMod val="25000"/>
                  </a:schemeClr>
                </a:solidFill>
                <a:latin typeface="Alice"/>
              </a:rPr>
              <a:t>：</a:t>
            </a:r>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計算字母出現次數並輸出</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程式碼說明</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05</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pic>
        <p:nvPicPr>
          <p:cNvPr id="4" name="圖片 3">
            <a:extLst>
              <a:ext uri="{FF2B5EF4-FFF2-40B4-BE49-F238E27FC236}">
                <a16:creationId xmlns:a16="http://schemas.microsoft.com/office/drawing/2014/main" id="{05075C4A-2F03-40BF-AC81-4ADB47EEA2B9}"/>
              </a:ext>
            </a:extLst>
          </p:cNvPr>
          <p:cNvPicPr>
            <a:picLocks noChangeAspect="1"/>
          </p:cNvPicPr>
          <p:nvPr/>
        </p:nvPicPr>
        <p:blipFill>
          <a:blip r:embed="rId2"/>
          <a:stretch>
            <a:fillRect/>
          </a:stretch>
        </p:blipFill>
        <p:spPr>
          <a:xfrm>
            <a:off x="1737666" y="4229794"/>
            <a:ext cx="9262015" cy="3769623"/>
          </a:xfrm>
          <a:prstGeom prst="rect">
            <a:avLst/>
          </a:prstGeom>
        </p:spPr>
      </p:pic>
      <p:graphicFrame>
        <p:nvGraphicFramePr>
          <p:cNvPr id="16" name="表格 47">
            <a:extLst>
              <a:ext uri="{FF2B5EF4-FFF2-40B4-BE49-F238E27FC236}">
                <a16:creationId xmlns:a16="http://schemas.microsoft.com/office/drawing/2014/main" id="{816F09B4-7860-43BE-826D-19619869DCCC}"/>
              </a:ext>
            </a:extLst>
          </p:cNvPr>
          <p:cNvGraphicFramePr>
            <a:graphicFrameLocks noGrp="1"/>
          </p:cNvGraphicFramePr>
          <p:nvPr>
            <p:extLst>
              <p:ext uri="{D42A27DB-BD31-4B8C-83A1-F6EECF244321}">
                <p14:modId xmlns:p14="http://schemas.microsoft.com/office/powerpoint/2010/main" val="3393121282"/>
              </p:ext>
            </p:extLst>
          </p:nvPr>
        </p:nvGraphicFramePr>
        <p:xfrm>
          <a:off x="11430000" y="4526939"/>
          <a:ext cx="6617568" cy="3615256"/>
        </p:xfrm>
        <a:graphic>
          <a:graphicData uri="http://schemas.openxmlformats.org/drawingml/2006/table">
            <a:tbl>
              <a:tblPr bandRow="1">
                <a:tableStyleId>{5C22544A-7EE6-4342-B048-85BDC9FD1C3A}</a:tableStyleId>
              </a:tblPr>
              <a:tblGrid>
                <a:gridCol w="3308784">
                  <a:extLst>
                    <a:ext uri="{9D8B030D-6E8A-4147-A177-3AD203B41FA5}">
                      <a16:colId xmlns:a16="http://schemas.microsoft.com/office/drawing/2014/main" val="2422572381"/>
                    </a:ext>
                  </a:extLst>
                </a:gridCol>
                <a:gridCol w="3308784">
                  <a:extLst>
                    <a:ext uri="{9D8B030D-6E8A-4147-A177-3AD203B41FA5}">
                      <a16:colId xmlns:a16="http://schemas.microsoft.com/office/drawing/2014/main" val="3561427018"/>
                    </a:ext>
                  </a:extLst>
                </a:gridCol>
              </a:tblGrid>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已宣告變數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374"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註解</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770323289"/>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s</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輸入的文字</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2322501"/>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b</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判斷換行</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3588477276"/>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err="1">
                          <a:ln>
                            <a:noFill/>
                          </a:ln>
                          <a:solidFill>
                            <a:srgbClr val="F4EADB"/>
                          </a:solidFill>
                          <a:effectLst/>
                          <a:uLnTx/>
                          <a:uFillTx/>
                          <a:latin typeface="微軟正黑體" panose="020B0604030504040204" pitchFamily="34" charset="-120"/>
                          <a:ea typeface="微軟正黑體" panose="020B0604030504040204" pitchFamily="34" charset="-120"/>
                          <a:cs typeface="+mn-cs"/>
                        </a:rPr>
                        <a:t>ans</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字母出現次數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3454959313"/>
                  </a:ext>
                </a:extLst>
              </a:tr>
            </a:tbl>
          </a:graphicData>
        </a:graphic>
      </p:graphicFrame>
    </p:spTree>
    <p:extLst>
      <p:ext uri="{BB962C8B-B14F-4D97-AF65-F5344CB8AC3E}">
        <p14:creationId xmlns:p14="http://schemas.microsoft.com/office/powerpoint/2010/main" val="100223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4" name="TextBox 14">
            <a:extLst>
              <a:ext uri="{FF2B5EF4-FFF2-40B4-BE49-F238E27FC236}">
                <a16:creationId xmlns:a16="http://schemas.microsoft.com/office/drawing/2014/main" id="{6BD3010D-16FA-4694-BDA4-56E0E23B5246}"/>
              </a:ext>
            </a:extLst>
          </p:cNvPr>
          <p:cNvSpPr txBox="1"/>
          <p:nvPr/>
        </p:nvSpPr>
        <p:spPr>
          <a:xfrm>
            <a:off x="-685800" y="434890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完整程式碼</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9" name="TextBox 3">
            <a:extLst>
              <a:ext uri="{FF2B5EF4-FFF2-40B4-BE49-F238E27FC236}">
                <a16:creationId xmlns:a16="http://schemas.microsoft.com/office/drawing/2014/main" id="{9D1A0425-776C-4A6D-9ACD-8B5E61DD3AC8}"/>
              </a:ext>
            </a:extLst>
          </p:cNvPr>
          <p:cNvSpPr txBox="1"/>
          <p:nvPr/>
        </p:nvSpPr>
        <p:spPr>
          <a:xfrm>
            <a:off x="5851786" y="9246552"/>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06</a:t>
            </a:r>
          </a:p>
        </p:txBody>
      </p:sp>
      <p:sp>
        <p:nvSpPr>
          <p:cNvPr id="50" name="AutoShape 4">
            <a:extLst>
              <a:ext uri="{FF2B5EF4-FFF2-40B4-BE49-F238E27FC236}">
                <a16:creationId xmlns:a16="http://schemas.microsoft.com/office/drawing/2014/main" id="{EEBE7DA8-F9D0-47C3-9517-2BF4FEBAED03}"/>
              </a:ext>
            </a:extLst>
          </p:cNvPr>
          <p:cNvSpPr/>
          <p:nvPr/>
        </p:nvSpPr>
        <p:spPr>
          <a:xfrm>
            <a:off x="-2150287" y="9426089"/>
            <a:ext cx="8507337" cy="0"/>
          </a:xfrm>
          <a:prstGeom prst="line">
            <a:avLst/>
          </a:prstGeom>
          <a:ln w="38100" cap="flat">
            <a:solidFill>
              <a:srgbClr val="967D55"/>
            </a:solidFill>
            <a:prstDash val="solid"/>
            <a:headEnd type="none" w="sm" len="sm"/>
            <a:tailEnd type="none" w="sm" len="sm"/>
          </a:ln>
        </p:spPr>
      </p:sp>
      <p:pic>
        <p:nvPicPr>
          <p:cNvPr id="3" name="圖片 2">
            <a:extLst>
              <a:ext uri="{FF2B5EF4-FFF2-40B4-BE49-F238E27FC236}">
                <a16:creationId xmlns:a16="http://schemas.microsoft.com/office/drawing/2014/main" id="{DB6283BE-2D3D-44C3-BD14-0EDB8FC50424}"/>
              </a:ext>
            </a:extLst>
          </p:cNvPr>
          <p:cNvPicPr>
            <a:picLocks noChangeAspect="1"/>
          </p:cNvPicPr>
          <p:nvPr/>
        </p:nvPicPr>
        <p:blipFill>
          <a:blip r:embed="rId2"/>
          <a:stretch>
            <a:fillRect/>
          </a:stretch>
        </p:blipFill>
        <p:spPr>
          <a:xfrm>
            <a:off x="7543651" y="977259"/>
            <a:ext cx="10158944" cy="7848200"/>
          </a:xfrm>
          <a:prstGeom prst="rect">
            <a:avLst/>
          </a:prstGeom>
        </p:spPr>
      </p:pic>
    </p:spTree>
    <p:extLst>
      <p:ext uri="{BB962C8B-B14F-4D97-AF65-F5344CB8AC3E}">
        <p14:creationId xmlns:p14="http://schemas.microsoft.com/office/powerpoint/2010/main" val="86815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2103382" y="3051417"/>
            <a:ext cx="15087600" cy="4431983"/>
          </a:xfrm>
          <a:prstGeom prst="rect">
            <a:avLst/>
          </a:prstGeom>
        </p:spPr>
        <p:txBody>
          <a:bodyPr wrap="square" lIns="0" tIns="0" rIns="0" bIns="0" rtlCol="0" anchor="t">
            <a:spAutoFit/>
          </a:bodyPr>
          <a:lstStyle/>
          <a:p>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英文題目：</a:t>
            </a:r>
            <a:endParaRPr lang="en-US" altLang="zh-TW" sz="4800" dirty="0">
              <a:solidFill>
                <a:schemeClr val="bg2">
                  <a:lumMod val="25000"/>
                </a:schemeClr>
              </a:solidFill>
              <a:latin typeface="微軟正黑體" panose="020B0604030504040204" pitchFamily="34" charset="-120"/>
              <a:ea typeface="微軟正黑體" panose="020B0604030504040204" pitchFamily="34" charset="-120"/>
            </a:endParaRPr>
          </a:p>
          <a:p>
            <a:r>
              <a:rPr lang="en-US" sz="4800" dirty="0">
                <a:solidFill>
                  <a:schemeClr val="bg2">
                    <a:lumMod val="25000"/>
                  </a:schemeClr>
                </a:solidFill>
                <a:latin typeface="微軟正黑體" panose="020B0604030504040204" pitchFamily="34" charset="-120"/>
                <a:ea typeface="微軟正黑體" panose="020B0604030504040204" pitchFamily="34" charset="-120"/>
              </a:rPr>
              <a:t>https://vjudge.net/problem/UVA-10062</a:t>
            </a:r>
          </a:p>
          <a:p>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a:p>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中文題目：</a:t>
            </a:r>
            <a:r>
              <a:rPr lang="en-US" altLang="zh-TW" sz="4800" dirty="0">
                <a:solidFill>
                  <a:schemeClr val="bg2">
                    <a:lumMod val="25000"/>
                  </a:schemeClr>
                </a:solidFill>
                <a:latin typeface="微軟正黑體" panose="020B0604030504040204" pitchFamily="34" charset="-120"/>
                <a:ea typeface="微軟正黑體" panose="020B0604030504040204" pitchFamily="34" charset="-120"/>
              </a:rPr>
              <a:t>https://zerojudge.tw/ShowProblem?problemid=c012</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資料來源</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07</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spTree>
    <p:extLst>
      <p:ext uri="{BB962C8B-B14F-4D97-AF65-F5344CB8AC3E}">
        <p14:creationId xmlns:p14="http://schemas.microsoft.com/office/powerpoint/2010/main" val="39304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AutoShape 2"/>
          <p:cNvSpPr/>
          <p:nvPr/>
        </p:nvSpPr>
        <p:spPr>
          <a:xfrm>
            <a:off x="5493308" y="5967593"/>
            <a:ext cx="7301385" cy="0"/>
          </a:xfrm>
          <a:prstGeom prst="line">
            <a:avLst/>
          </a:prstGeom>
          <a:ln w="38100" cap="flat">
            <a:solidFill>
              <a:srgbClr val="F4EADB"/>
            </a:solidFill>
            <a:prstDash val="solid"/>
            <a:headEnd type="none" w="sm" len="sm"/>
            <a:tailEnd type="none" w="sm" len="sm"/>
          </a:ln>
        </p:spPr>
      </p:sp>
      <p:grpSp>
        <p:nvGrpSpPr>
          <p:cNvPr id="3" name="Group 3"/>
          <p:cNvGrpSpPr/>
          <p:nvPr/>
        </p:nvGrpSpPr>
        <p:grpSpPr>
          <a:xfrm>
            <a:off x="1363492" y="8746101"/>
            <a:ext cx="3521040" cy="3521040"/>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312147" y="4786493"/>
            <a:ext cx="9663706" cy="1162050"/>
          </a:xfrm>
          <a:prstGeom prst="rect">
            <a:avLst/>
          </a:prstGeom>
        </p:spPr>
        <p:txBody>
          <a:bodyPr lIns="0" tIns="0" rIns="0" bIns="0" rtlCol="0" anchor="t">
            <a:spAutoFit/>
          </a:bodyPr>
          <a:lstStyle/>
          <a:p>
            <a:pPr algn="ctr">
              <a:lnSpc>
                <a:spcPts val="8640"/>
              </a:lnSpc>
            </a:pPr>
            <a:r>
              <a:rPr lang="en-US" sz="7200">
                <a:solidFill>
                  <a:srgbClr val="F4EADB"/>
                </a:solidFill>
                <a:latin typeface="Bodoni FLF Italics"/>
              </a:rPr>
              <a:t>Thank You</a:t>
            </a:r>
          </a:p>
        </p:txBody>
      </p:sp>
      <p:sp>
        <p:nvSpPr>
          <p:cNvPr id="7" name="TextBox 7"/>
          <p:cNvSpPr txBox="1"/>
          <p:nvPr/>
        </p:nvSpPr>
        <p:spPr>
          <a:xfrm>
            <a:off x="5835216" y="9094153"/>
            <a:ext cx="6617568" cy="375920"/>
          </a:xfrm>
          <a:prstGeom prst="rect">
            <a:avLst/>
          </a:prstGeom>
        </p:spPr>
        <p:txBody>
          <a:bodyPr lIns="0" tIns="0" rIns="0" bIns="0" rtlCol="0" anchor="t">
            <a:spAutoFit/>
          </a:bodyPr>
          <a:lstStyle/>
          <a:p>
            <a:pPr algn="ctr">
              <a:lnSpc>
                <a:spcPts val="2799"/>
              </a:lnSpc>
            </a:pPr>
            <a:r>
              <a:rPr lang="en-US" sz="2799">
                <a:solidFill>
                  <a:srgbClr val="967D55"/>
                </a:solidFill>
                <a:latin typeface="Alice"/>
              </a:rPr>
              <a:t>reallygreatsite.com</a:t>
            </a:r>
          </a:p>
        </p:txBody>
      </p:sp>
      <p:grpSp>
        <p:nvGrpSpPr>
          <p:cNvPr id="8" name="Group 8"/>
          <p:cNvGrpSpPr/>
          <p:nvPr/>
        </p:nvGrpSpPr>
        <p:grpSpPr>
          <a:xfrm>
            <a:off x="14847539" y="-1223329"/>
            <a:ext cx="3923933" cy="3923933"/>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2764</TotalTime>
  <Words>356</Words>
  <Application>Microsoft Office PowerPoint</Application>
  <PresentationFormat>自訂</PresentationFormat>
  <Paragraphs>56</Paragraphs>
  <Slides>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Alice</vt:lpstr>
      <vt:lpstr>Bodoni FLF Italics</vt:lpstr>
      <vt:lpstr>微軟正黑體</vt:lpstr>
      <vt:lpstr>Arial</vt:lpstr>
      <vt:lpstr>Calibri</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陳芷芸 11360686 Jane</cp:lastModifiedBy>
  <cp:revision>8</cp:revision>
  <dcterms:created xsi:type="dcterms:W3CDTF">2006-08-16T00:00:00Z</dcterms:created>
  <dcterms:modified xsi:type="dcterms:W3CDTF">2023-07-15T14:05:34Z</dcterms:modified>
  <dc:identifier>DAFoJd3u5ms</dc:identifier>
</cp:coreProperties>
</file>