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9" r:id="rId6"/>
    <p:sldId id="271" r:id="rId7"/>
    <p:sldId id="272" r:id="rId8"/>
    <p:sldId id="275" r:id="rId9"/>
    <p:sldId id="273" r:id="rId10"/>
    <p:sldId id="274" r:id="rId11"/>
    <p:sldId id="265" r:id="rId12"/>
  </p:sldIdLst>
  <p:sldSz cx="18288000" cy="10287000"/>
  <p:notesSz cx="6858000" cy="9144000"/>
  <p:embeddedFontLst>
    <p:embeddedFont>
      <p:font typeface="Alice" panose="02020500000000000000" charset="0"/>
      <p:regular r:id="rId13"/>
    </p:embeddedFont>
    <p:embeddedFont>
      <p:font typeface="Bodoni FLF Italics" panose="0202050000000000000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軟正黑體" panose="020B0604030504040204" pitchFamily="34" charset="-12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ADB"/>
    <a:srgbClr val="967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1284" y="4547249"/>
            <a:ext cx="9945432" cy="147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altLang="zh-TW" sz="9600" dirty="0">
                <a:solidFill>
                  <a:srgbClr val="271905"/>
                </a:solidFill>
                <a:latin typeface="Alice"/>
              </a:rPr>
              <a:t>UVA10189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103382" y="3051417"/>
            <a:ext cx="1527021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英文題目：</a:t>
            </a:r>
            <a:endParaRPr lang="en-US" altLang="zh-TW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https://vjudge.net/problem/UVA-10189</a:t>
            </a:r>
          </a:p>
          <a:p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中文題目：</a:t>
            </a: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https://zerojudge.tw/ShowProblem?problemid=e605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09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0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93308" y="5967593"/>
            <a:ext cx="7301385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312147" y="4786493"/>
            <a:ext cx="966370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4EADB"/>
                </a:solidFill>
                <a:latin typeface="Bodoni FLF Italics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reallygreatsite.com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847539" y="-1223329"/>
            <a:ext cx="3923933" cy="392393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2146" y="1056639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01</a:t>
            </a:r>
          </a:p>
        </p:txBody>
      </p:sp>
      <p:sp>
        <p:nvSpPr>
          <p:cNvPr id="4" name="AutoShape 4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564186" y="7450971"/>
            <a:ext cx="1549068" cy="154906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66922" y="2529590"/>
            <a:ext cx="14954153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Have you ever played Minesweeper? It’s a cute little game which comes within a certain Operating System which name we can’t really remember. Well, the goal of the game is to find where are all the mines within a M × N field. To help you, the game shows a number in a square which tells you how many mines there are adjacent to that square. For instance, </a:t>
            </a:r>
            <a:r>
              <a:rPr lang="en-US" sz="2799" dirty="0" err="1">
                <a:solidFill>
                  <a:srgbClr val="271905"/>
                </a:solidFill>
                <a:latin typeface="Alice"/>
              </a:rPr>
              <a:t>supose</a:t>
            </a:r>
            <a:r>
              <a:rPr lang="en-US" sz="2799" dirty="0">
                <a:solidFill>
                  <a:srgbClr val="271905"/>
                </a:solidFill>
                <a:latin typeface="Alice"/>
              </a:rPr>
              <a:t> the following 4 × 4 field with 2 mines (which are represented by an ‘*’ character):</a:t>
            </a:r>
          </a:p>
          <a:p>
            <a:pPr algn="just">
              <a:lnSpc>
                <a:spcPts val="2799"/>
              </a:lnSpc>
            </a:pPr>
            <a:endParaRPr lang="en-US" sz="2799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	*	.	.	.</a:t>
            </a: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	.	.	.	.</a:t>
            </a: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	.	*	.	.</a:t>
            </a: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	.	.	.	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62108-F240-4F50-93A4-51982D6E0AAD}"/>
              </a:ext>
            </a:extLst>
          </p:cNvPr>
          <p:cNvSpPr txBox="1"/>
          <p:nvPr/>
        </p:nvSpPr>
        <p:spPr>
          <a:xfrm>
            <a:off x="1684373" y="6807016"/>
            <a:ext cx="1495415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您玩過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踩地雷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嗎？這是一款可愛的小遊戲，遊戲的目標是找到所有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M×N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地圖內的地雷。</a:t>
            </a:r>
          </a:p>
          <a:p>
            <a:pPr algn="just">
              <a:lnSpc>
                <a:spcPts val="2799"/>
              </a:lnSpc>
            </a:pP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為了幫助您，遊戲在一個正方形中顯示一個數字，告訴您該正方形附近有多少個地雷。</a:t>
            </a:r>
          </a:p>
          <a:p>
            <a:pPr algn="just">
              <a:lnSpc>
                <a:spcPts val="2799"/>
              </a:lnSpc>
            </a:pPr>
            <a:endParaRPr lang="zh-TW" altLang="en-US" sz="2799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例如，假設下面的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4×4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的地圖內帶有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個地雷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"*"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字元表示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799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2146" y="1056639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02</a:t>
            </a:r>
          </a:p>
        </p:txBody>
      </p:sp>
      <p:sp>
        <p:nvSpPr>
          <p:cNvPr id="4" name="AutoShape 4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564186" y="7450971"/>
            <a:ext cx="1549068" cy="154906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613314" y="2453772"/>
            <a:ext cx="13061369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If we would represent the same field placing the hint numbers described above, we would end up</a:t>
            </a: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with: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	1	0	0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	2	1	0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	*	1	0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	1	1	0</a:t>
            </a:r>
          </a:p>
          <a:p>
            <a:pPr algn="just">
              <a:lnSpc>
                <a:spcPts val="2799"/>
              </a:lnSpc>
            </a:pPr>
            <a:endParaRPr lang="en-US" sz="2799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As you may have already noticed, each square may have at most 8 adjacent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62108-F240-4F50-93A4-51982D6E0AAD}"/>
              </a:ext>
            </a:extLst>
          </p:cNvPr>
          <p:cNvSpPr txBox="1"/>
          <p:nvPr/>
        </p:nvSpPr>
        <p:spPr>
          <a:xfrm>
            <a:off x="2613314" y="6349487"/>
            <a:ext cx="14954153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如果我們根據上述作法，將遊戲提示數字填入，則結果將為：</a:t>
            </a:r>
            <a:endParaRPr lang="en-US" altLang="zh-TW" sz="2799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	1	0	0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	2	1	0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	*	1	0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	1	1	0</a:t>
            </a:r>
          </a:p>
          <a:p>
            <a:pPr algn="just">
              <a:lnSpc>
                <a:spcPts val="2799"/>
              </a:lnSpc>
            </a:pPr>
            <a:endParaRPr lang="en-US" altLang="zh-TW" sz="2799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當然，您可能已經注意到，每個正方形內的數字最多為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8(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因為最多有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個正方形相鄰</a:t>
            </a:r>
            <a:r>
              <a:rPr lang="en-US" altLang="zh-TW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799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799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91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03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輸入與輸出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54B1EB1B-1DC9-448E-80EF-DB2D071A954B}"/>
              </a:ext>
            </a:extLst>
          </p:cNvPr>
          <p:cNvSpPr txBox="1"/>
          <p:nvPr/>
        </p:nvSpPr>
        <p:spPr>
          <a:xfrm>
            <a:off x="1835922" y="2469577"/>
            <a:ext cx="9663706" cy="7181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Alice"/>
              </a:rPr>
              <a:t>Input</a:t>
            </a:r>
            <a:r>
              <a:rPr lang="zh-TW" altLang="en-US" sz="2799" dirty="0">
                <a:solidFill>
                  <a:srgbClr val="271905"/>
                </a:solidFill>
                <a:latin typeface="Alice"/>
              </a:rPr>
              <a:t>：</a:t>
            </a:r>
            <a:r>
              <a:rPr lang="en-US" sz="2799" dirty="0">
                <a:solidFill>
                  <a:srgbClr val="271905"/>
                </a:solidFill>
                <a:latin typeface="Alice"/>
              </a:rPr>
              <a:t>The input will consist of an arbitrary number of fields. The first line of each field contains two integers n and m (0 &lt; n, m ≤ 100) which stands for the number of lines and columns of the field respectively.</a:t>
            </a: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The next n lines contains exactly m characters and represent the field.</a:t>
            </a: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Each safe square is represented by an ‘.’ character (without the quotes) and each mine square is represented by an ‘*’ character (also without the quotes). The first field line where n = m = 0 represents the end of input and should not be processed.</a:t>
            </a:r>
          </a:p>
          <a:p>
            <a:pPr algn="just">
              <a:lnSpc>
                <a:spcPts val="2799"/>
              </a:lnSpc>
            </a:pPr>
            <a:endParaRPr lang="en-US" sz="2799" dirty="0">
              <a:solidFill>
                <a:srgbClr val="271905"/>
              </a:solidFill>
              <a:latin typeface="Alice"/>
            </a:endParaRPr>
          </a:p>
          <a:p>
            <a:pPr algn="just">
              <a:lnSpc>
                <a:spcPts val="2799"/>
              </a:lnSpc>
            </a:pPr>
            <a:r>
              <a:rPr lang="en-US" sz="2799" dirty="0">
                <a:solidFill>
                  <a:srgbClr val="271905"/>
                </a:solidFill>
                <a:latin typeface="Alice"/>
              </a:rPr>
              <a:t>Output</a:t>
            </a:r>
            <a:r>
              <a:rPr lang="zh-TW" altLang="en-US" sz="2799" dirty="0">
                <a:solidFill>
                  <a:srgbClr val="271905"/>
                </a:solidFill>
                <a:latin typeface="Alice"/>
              </a:rPr>
              <a:t>：</a:t>
            </a:r>
            <a:r>
              <a:rPr lang="en-US" altLang="zh-TW" sz="2799" dirty="0">
                <a:solidFill>
                  <a:srgbClr val="271905"/>
                </a:solidFill>
                <a:latin typeface="Alice"/>
              </a:rPr>
              <a:t>For each field, you must print the following message in a line alone: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Alice"/>
              </a:rPr>
              <a:t>Field #x:</a:t>
            </a:r>
          </a:p>
          <a:p>
            <a:pPr algn="just">
              <a:lnSpc>
                <a:spcPts val="2799"/>
              </a:lnSpc>
            </a:pPr>
            <a:r>
              <a:rPr lang="en-US" altLang="zh-TW" sz="2799" dirty="0">
                <a:solidFill>
                  <a:srgbClr val="271905"/>
                </a:solidFill>
                <a:latin typeface="Alice"/>
              </a:rPr>
              <a:t>Where x stands for the number of the field (starting from 1). The next n lines should contain the field with the ‘.’ characters replaced by the number of adjacent mines to that square. There must be an empty line between field outputs.</a:t>
            </a:r>
          </a:p>
          <a:p>
            <a:pPr algn="just">
              <a:lnSpc>
                <a:spcPts val="2799"/>
              </a:lnSpc>
            </a:pPr>
            <a:endParaRPr lang="en-US" sz="2799" dirty="0">
              <a:solidFill>
                <a:srgbClr val="271905"/>
              </a:solidFill>
              <a:latin typeface="Alice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A4F83038-F2FD-4F5D-B9CF-800AEB3B8FC1}"/>
              </a:ext>
            </a:extLst>
          </p:cNvPr>
          <p:cNvSpPr txBox="1"/>
          <p:nvPr/>
        </p:nvSpPr>
        <p:spPr>
          <a:xfrm>
            <a:off x="11747890" y="2469577"/>
            <a:ext cx="4946313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輸入：輸入將包含多組測資。</a:t>
            </a:r>
          </a:p>
          <a:p>
            <a:pPr algn="just"/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每組測資第一行包含兩個整數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(0 &lt; n, m ≤ 100)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，代表地圖大小。如果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= m = 0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代表輸入結束。接下來的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行，每行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個字元，代表整張地圖。每個安全方塊用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"."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字元表示，每個地雷方塊用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"*"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字元表示。</a:t>
            </a:r>
            <a:endParaRPr lang="en-US" altLang="zh-TW" sz="28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sz="28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sz="28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輸出：對於每組測資。輸出第一行為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"Field #k:"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代表測資編號。接下來輸出題示後的遊戲地圖。每筆測資間請用空白行分隔。</a:t>
            </a:r>
            <a:endParaRPr lang="en-US" sz="28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76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04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12146" y="264477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77668887-DED1-4452-8949-87BAA434F55C}"/>
              </a:ext>
            </a:extLst>
          </p:cNvPr>
          <p:cNvGrpSpPr/>
          <p:nvPr/>
        </p:nvGrpSpPr>
        <p:grpSpPr>
          <a:xfrm>
            <a:off x="3103605" y="1843653"/>
            <a:ext cx="4904796" cy="1257362"/>
            <a:chOff x="0" y="0"/>
            <a:chExt cx="1291798" cy="298320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80768CF-561A-487E-8F31-A9C9CFDF2B5C}"/>
                </a:ext>
              </a:extLst>
            </p:cNvPr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967D55"/>
              </a:solidFill>
            </a:ln>
          </p:spPr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A6D9F02D-18B7-4D27-BF46-193E60D7FCB9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5">
            <a:extLst>
              <a:ext uri="{FF2B5EF4-FFF2-40B4-BE49-F238E27FC236}">
                <a16:creationId xmlns:a16="http://schemas.microsoft.com/office/drawing/2014/main" id="{F396DE2D-B564-4426-8BFA-57CE16178459}"/>
              </a:ext>
            </a:extLst>
          </p:cNvPr>
          <p:cNvSpPr txBox="1"/>
          <p:nvPr/>
        </p:nvSpPr>
        <p:spPr>
          <a:xfrm>
            <a:off x="3878604" y="2345075"/>
            <a:ext cx="3354798" cy="54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zh-TW" sz="5400" dirty="0">
                <a:solidFill>
                  <a:schemeClr val="bg2">
                    <a:lumMod val="25000"/>
                  </a:schemeClr>
                </a:solidFill>
                <a:latin typeface="Bodoni FLF Italics"/>
              </a:rPr>
              <a:t>Input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Bodoni FLF Italics"/>
            </a:endParaRP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0DDFB33A-3FC3-4077-BC58-B854224A468D}"/>
              </a:ext>
            </a:extLst>
          </p:cNvPr>
          <p:cNvGrpSpPr/>
          <p:nvPr/>
        </p:nvGrpSpPr>
        <p:grpSpPr>
          <a:xfrm>
            <a:off x="10562429" y="1843651"/>
            <a:ext cx="4904796" cy="1257361"/>
            <a:chOff x="0" y="0"/>
            <a:chExt cx="1291798" cy="298320"/>
          </a:xfrm>
        </p:grpSpPr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E4F227A-0697-4F84-8AEA-A68163E23DD6}"/>
                </a:ext>
              </a:extLst>
            </p:cNvPr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967D55"/>
              </a:solidFill>
            </a:ln>
          </p:spPr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ED9FABF8-4D95-4241-B717-4D0F80A95915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05E3DCA0-900C-4C0E-AA82-EABEDD68A610}"/>
              </a:ext>
            </a:extLst>
          </p:cNvPr>
          <p:cNvSpPr txBox="1"/>
          <p:nvPr/>
        </p:nvSpPr>
        <p:spPr>
          <a:xfrm>
            <a:off x="11337428" y="2345075"/>
            <a:ext cx="3354798" cy="54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Bodoni FLF Italics"/>
              </a:rPr>
              <a:t>Output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B6727F04-CB89-4D84-B595-AE77421042E3}"/>
              </a:ext>
            </a:extLst>
          </p:cNvPr>
          <p:cNvSpPr txBox="1"/>
          <p:nvPr/>
        </p:nvSpPr>
        <p:spPr>
          <a:xfrm>
            <a:off x="4694368" y="3101014"/>
            <a:ext cx="2544763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4 4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*...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....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.*..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....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3 5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**...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.....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.*...</a:t>
            </a: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0 0</a:t>
            </a:r>
          </a:p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Alice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DCAAD50-B946-47B6-8716-9ABA4B38AAB0}"/>
              </a:ext>
            </a:extLst>
          </p:cNvPr>
          <p:cNvSpPr txBox="1"/>
          <p:nvPr/>
        </p:nvSpPr>
        <p:spPr>
          <a:xfrm>
            <a:off x="12350068" y="3101014"/>
            <a:ext cx="2544763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Field #1: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*100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2210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1*10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1110</a:t>
            </a:r>
          </a:p>
          <a:p>
            <a:endParaRPr lang="en-US" sz="4000" dirty="0">
              <a:solidFill>
                <a:schemeClr val="bg2">
                  <a:lumMod val="25000"/>
                </a:schemeClr>
              </a:solidFill>
              <a:latin typeface="Alice"/>
            </a:endParaRP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Field #2: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**100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33200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1*100</a:t>
            </a:r>
          </a:p>
        </p:txBody>
      </p:sp>
    </p:spTree>
    <p:extLst>
      <p:ext uri="{BB962C8B-B14F-4D97-AF65-F5344CB8AC3E}">
        <p14:creationId xmlns:p14="http://schemas.microsoft.com/office/powerpoint/2010/main" val="74199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D1D2C94-2D55-46F9-9270-B5012567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97" y="4650454"/>
            <a:ext cx="9969663" cy="2464411"/>
          </a:xfrm>
          <a:prstGeom prst="rect">
            <a:avLst/>
          </a:prstGeom>
        </p:spPr>
      </p:pic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819400" y="3363986"/>
            <a:ext cx="7779084" cy="419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1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744E45C5-6361-4502-91A9-417208B51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07899"/>
              </p:ext>
            </p:extLst>
          </p:nvPr>
        </p:nvGraphicFramePr>
        <p:xfrm>
          <a:off x="11430000" y="4526939"/>
          <a:ext cx="6617568" cy="27114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8784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3308784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地圖大小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k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第幾個測資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77276"/>
                  </a:ext>
                </a:extLst>
              </a:tr>
            </a:tbl>
          </a:graphicData>
        </a:graphic>
      </p:graphicFrame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05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940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1447800" y="3103677"/>
            <a:ext cx="10820400" cy="418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2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：輸入每行並將周圍的格子加一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06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6" name="表格 47">
            <a:extLst>
              <a:ext uri="{FF2B5EF4-FFF2-40B4-BE49-F238E27FC236}">
                <a16:creationId xmlns:a16="http://schemas.microsoft.com/office/drawing/2014/main" id="{02380F69-1C51-4BDE-825D-4BD3DD4B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63474"/>
              </p:ext>
            </p:extLst>
          </p:nvPr>
        </p:nvGraphicFramePr>
        <p:xfrm>
          <a:off x="13282326" y="4282818"/>
          <a:ext cx="4777074" cy="3560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88537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2388537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  <a:r>
                        <a:rPr kumimoji="0" lang="zh-TW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地圖大小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k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第幾個測資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77276"/>
                  </a:ext>
                </a:extLst>
              </a:tr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地圖每行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5116"/>
                  </a:ext>
                </a:extLst>
              </a:tr>
              <a:tr h="907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vec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處理後的地圖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46619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01EFFD61-1915-44D4-930C-30F8642F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3" y="4026336"/>
            <a:ext cx="12246953" cy="40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590800" y="3151586"/>
            <a:ext cx="10820400" cy="418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3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：輸出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07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6" name="表格 47">
            <a:extLst>
              <a:ext uri="{FF2B5EF4-FFF2-40B4-BE49-F238E27FC236}">
                <a16:creationId xmlns:a16="http://schemas.microsoft.com/office/drawing/2014/main" id="{02380F69-1C51-4BDE-825D-4BD3DD4B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59354"/>
              </p:ext>
            </p:extLst>
          </p:nvPr>
        </p:nvGraphicFramePr>
        <p:xfrm>
          <a:off x="11798194" y="4232396"/>
          <a:ext cx="4777074" cy="3560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88537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2388537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  <a:r>
                        <a:rPr kumimoji="0" lang="zh-TW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地圖大小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k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第幾個測資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77276"/>
                  </a:ext>
                </a:extLst>
              </a:tr>
              <a:tr h="66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地圖每行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5116"/>
                  </a:ext>
                </a:extLst>
              </a:tr>
              <a:tr h="907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vec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處理後的地圖</a:t>
                      </a:r>
                      <a:endParaRPr kumimoji="0" lang="en-US" altLang="zh-TW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46619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0E75452C-B383-4D95-A5AC-11C0538C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01" y="4234936"/>
            <a:ext cx="8546165" cy="37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03F3B6-D97A-49B6-AE48-DD852383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85" y="114300"/>
            <a:ext cx="10500639" cy="5534683"/>
          </a:xfrm>
          <a:prstGeom prst="rect">
            <a:avLst/>
          </a:prstGeom>
        </p:spPr>
      </p:pic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-685800" y="434890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完整程式碼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5851786" y="9246552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08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-2150287" y="9426089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69D491-E30A-471E-AD9A-F7344160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960" y="5586401"/>
            <a:ext cx="10500639" cy="33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5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816</Words>
  <Application>Microsoft Office PowerPoint</Application>
  <PresentationFormat>自訂</PresentationFormat>
  <Paragraphs>113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Alice</vt:lpstr>
      <vt:lpstr>Bodoni FLF Italics</vt:lpstr>
      <vt:lpstr>微軟正黑體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11360686@ms1.mcu.edu.tw</cp:lastModifiedBy>
  <cp:revision>9</cp:revision>
  <dcterms:created xsi:type="dcterms:W3CDTF">2006-08-16T00:00:00Z</dcterms:created>
  <dcterms:modified xsi:type="dcterms:W3CDTF">2023-07-22T13:16:17Z</dcterms:modified>
  <dc:identifier>DAFoJd3u5ms</dc:identifier>
</cp:coreProperties>
</file>