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67" r:id="rId4"/>
    <p:sldId id="269" r:id="rId5"/>
    <p:sldId id="271" r:id="rId6"/>
    <p:sldId id="272" r:id="rId7"/>
    <p:sldId id="275" r:id="rId8"/>
    <p:sldId id="273" r:id="rId9"/>
    <p:sldId id="274" r:id="rId10"/>
    <p:sldId id="265" r:id="rId11"/>
  </p:sldIdLst>
  <p:sldSz cx="18288000" cy="10287000"/>
  <p:notesSz cx="6858000" cy="9144000"/>
  <p:embeddedFontLst>
    <p:embeddedFont>
      <p:font typeface="Alice" panose="02020500000000000000" charset="0"/>
      <p:regular r:id="rId12"/>
    </p:embeddedFont>
    <p:embeddedFont>
      <p:font typeface="Bodoni FLF Italics" panose="0202050000000000000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軟正黑體" panose="020B0604030504040204" pitchFamily="34" charset="-12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ADB"/>
    <a:srgbClr val="967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71284" y="4547249"/>
            <a:ext cx="9945432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altLang="zh-TW" sz="9600" dirty="0">
                <a:solidFill>
                  <a:srgbClr val="271905"/>
                </a:solidFill>
                <a:latin typeface="Alice"/>
              </a:rPr>
              <a:t>UVA11063</a:t>
            </a:r>
            <a:endParaRPr lang="en-US" sz="9600" dirty="0">
              <a:solidFill>
                <a:srgbClr val="271905"/>
              </a:solidFill>
              <a:latin typeface="Alice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4875708" y="-2383592"/>
            <a:ext cx="4767184" cy="476718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10986615" y="9258300"/>
            <a:ext cx="7301385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D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493308" y="5967593"/>
            <a:ext cx="7301385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312147" y="4786493"/>
            <a:ext cx="9663706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4EADB"/>
                </a:solidFill>
                <a:latin typeface="Bodoni FLF Italics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35216" y="9094153"/>
            <a:ext cx="6617568" cy="37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reallygreatsite.com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847539" y="-1223329"/>
            <a:ext cx="3923933" cy="392393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12146" y="1056639"/>
            <a:ext cx="966370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35216" y="9094153"/>
            <a:ext cx="66175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01</a:t>
            </a:r>
          </a:p>
        </p:txBody>
      </p:sp>
      <p:sp>
        <p:nvSpPr>
          <p:cNvPr id="4" name="AutoShape 4"/>
          <p:cNvSpPr/>
          <p:nvPr/>
        </p:nvSpPr>
        <p:spPr>
          <a:xfrm>
            <a:off x="9780663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564186" y="7450971"/>
            <a:ext cx="1549068" cy="154906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2575667" y="-449433"/>
            <a:ext cx="5268290" cy="526829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680865" y="2651278"/>
            <a:ext cx="14028546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271905"/>
                </a:solidFill>
                <a:latin typeface="Alice"/>
              </a:rPr>
              <a:t>A B2-Sequence is a sequence of positive integers 1 ≤ b1 &lt; b2 &lt; b3 . . . such that all pairwise sums bi +</a:t>
            </a:r>
            <a:r>
              <a:rPr lang="en-US" sz="4000" dirty="0" err="1">
                <a:solidFill>
                  <a:srgbClr val="271905"/>
                </a:solidFill>
                <a:latin typeface="Alice"/>
              </a:rPr>
              <a:t>bj</a:t>
            </a:r>
            <a:r>
              <a:rPr lang="en-US" sz="4000" dirty="0">
                <a:solidFill>
                  <a:srgbClr val="271905"/>
                </a:solidFill>
                <a:latin typeface="Alice"/>
              </a:rPr>
              <a:t> , where </a:t>
            </a:r>
            <a:r>
              <a:rPr lang="en-US" sz="4000" dirty="0" err="1">
                <a:solidFill>
                  <a:srgbClr val="271905"/>
                </a:solidFill>
                <a:latin typeface="Alice"/>
              </a:rPr>
              <a:t>i</a:t>
            </a:r>
            <a:r>
              <a:rPr lang="en-US" sz="4000" dirty="0">
                <a:solidFill>
                  <a:srgbClr val="271905"/>
                </a:solidFill>
                <a:latin typeface="Alice"/>
              </a:rPr>
              <a:t> ≤ j, are different. Your task is to determine if a given sequence is a B2-Sequence or not.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62108-F240-4F50-93A4-51982D6E0AAD}"/>
              </a:ext>
            </a:extLst>
          </p:cNvPr>
          <p:cNvSpPr txBox="1"/>
          <p:nvPr/>
        </p:nvSpPr>
        <p:spPr>
          <a:xfrm>
            <a:off x="2680866" y="6273055"/>
            <a:ext cx="14028546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0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所謂「</a:t>
            </a:r>
            <a:r>
              <a:rPr lang="en-US" altLang="zh-TW" sz="40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B2</a:t>
            </a:r>
            <a:r>
              <a:rPr lang="zh-TW" altLang="en-US" sz="40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數列」係指一正整數數列 </a:t>
            </a:r>
            <a:r>
              <a:rPr lang="en-US" altLang="zh-TW" sz="40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1&lt;= b1 &lt; b2 &lt; b3 ...</a:t>
            </a:r>
            <a:r>
              <a:rPr lang="zh-TW" altLang="en-US" sz="40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，其中所有的 </a:t>
            </a:r>
            <a:r>
              <a:rPr lang="en-US" altLang="zh-TW" sz="40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 + </a:t>
            </a:r>
            <a:r>
              <a:rPr lang="en-US" altLang="zh-TW" sz="4000" dirty="0" err="1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bj</a:t>
            </a:r>
            <a:r>
              <a:rPr lang="en-US" altLang="zh-TW" sz="40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4000" dirty="0" err="1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40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&lt;= j</a:t>
            </a:r>
            <a:r>
              <a:rPr lang="zh-TW" altLang="en-US" sz="40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）皆不相等。</a:t>
            </a:r>
          </a:p>
          <a:p>
            <a:r>
              <a:rPr lang="zh-TW" altLang="en-US" sz="40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您的任務是判別某一數列是否為「</a:t>
            </a:r>
            <a:r>
              <a:rPr lang="en-US" altLang="zh-TW" sz="40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B2</a:t>
            </a:r>
            <a:r>
              <a:rPr lang="zh-TW" altLang="en-US" sz="40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數列」。</a:t>
            </a:r>
            <a:endParaRPr lang="en-US" sz="4000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80663" y="92392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298068" y="90941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02</a:t>
            </a:r>
          </a:p>
        </p:txBody>
      </p:sp>
      <p:sp>
        <p:nvSpPr>
          <p:cNvPr id="4" name="AutoShape 4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31820" y="-930219"/>
            <a:ext cx="3521040" cy="35210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輸入與輸出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54B1EB1B-1DC9-448E-80EF-DB2D071A954B}"/>
              </a:ext>
            </a:extLst>
          </p:cNvPr>
          <p:cNvSpPr txBox="1"/>
          <p:nvPr/>
        </p:nvSpPr>
        <p:spPr>
          <a:xfrm>
            <a:off x="2590800" y="2670025"/>
            <a:ext cx="7866794" cy="603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800" dirty="0">
                <a:solidFill>
                  <a:srgbClr val="271905"/>
                </a:solidFill>
                <a:latin typeface="Alice"/>
              </a:rPr>
              <a:t>Input</a:t>
            </a:r>
            <a:r>
              <a:rPr lang="zh-TW" altLang="en-US" sz="2800" dirty="0">
                <a:solidFill>
                  <a:srgbClr val="271905"/>
                </a:solidFill>
                <a:latin typeface="Alice"/>
              </a:rPr>
              <a:t>：</a:t>
            </a:r>
            <a:r>
              <a:rPr lang="en-US" sz="2800" dirty="0">
                <a:solidFill>
                  <a:srgbClr val="271905"/>
                </a:solidFill>
                <a:latin typeface="Alice"/>
              </a:rPr>
              <a:t>Each test case starts with 2 ≤ N ≤ 100, the number of elements in a sequence. Next line will have N integers, representing the value of each element in the sequence. Each element bi is an integer such that bi ≤ 10000. There is a blank line after each test case. The input is terminated by end of file (EOF).</a:t>
            </a:r>
          </a:p>
          <a:p>
            <a:endParaRPr lang="en-US" sz="2800" dirty="0">
              <a:solidFill>
                <a:srgbClr val="271905"/>
              </a:solidFill>
              <a:latin typeface="Alice"/>
            </a:endParaRPr>
          </a:p>
          <a:p>
            <a:r>
              <a:rPr lang="en-US" sz="2800" dirty="0">
                <a:solidFill>
                  <a:srgbClr val="271905"/>
                </a:solidFill>
                <a:latin typeface="Alice"/>
              </a:rPr>
              <a:t>Output</a:t>
            </a:r>
            <a:r>
              <a:rPr lang="zh-TW" altLang="en-US" sz="2800" dirty="0">
                <a:solidFill>
                  <a:srgbClr val="271905"/>
                </a:solidFill>
                <a:latin typeface="Alice"/>
              </a:rPr>
              <a:t>：</a:t>
            </a:r>
            <a:r>
              <a:rPr lang="en-US" altLang="zh-TW" sz="2800" dirty="0">
                <a:solidFill>
                  <a:srgbClr val="271905"/>
                </a:solidFill>
                <a:latin typeface="Alice"/>
              </a:rPr>
              <a:t>For each test case you must print the number of the test case, starting from 1, and a message indicating if the corresponding sequence it is a B2-Sequence or not. See the sample output below. After each test case you must print a blank line.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A4F83038-F2FD-4F5D-B9CF-800AEB3B8FC1}"/>
              </a:ext>
            </a:extLst>
          </p:cNvPr>
          <p:cNvSpPr txBox="1"/>
          <p:nvPr/>
        </p:nvSpPr>
        <p:spPr>
          <a:xfrm>
            <a:off x="10705861" y="2590821"/>
            <a:ext cx="4946313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輸入：每筆測試資料有兩行，第一行代表該數列有 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個數值（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≤ N ≤ 100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），第二行則為該數列的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個數值。每個數值 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 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皆為整數，且 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 ≤ 10000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3200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輸出：每筆測試資料以一行輸出，且每筆輸出資料後均需輸出一空白行。</a:t>
            </a:r>
            <a:endParaRPr lang="en-US" sz="3200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76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80663" y="92392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298068" y="90941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03</a:t>
            </a:r>
          </a:p>
        </p:txBody>
      </p:sp>
      <p:sp>
        <p:nvSpPr>
          <p:cNvPr id="4" name="AutoShape 4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6931640" y="6134100"/>
            <a:ext cx="2712720" cy="27127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31820" y="-930219"/>
            <a:ext cx="3521040" cy="35210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312147" y="444185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範例測資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77668887-DED1-4452-8949-87BAA434F55C}"/>
              </a:ext>
            </a:extLst>
          </p:cNvPr>
          <p:cNvGrpSpPr/>
          <p:nvPr/>
        </p:nvGrpSpPr>
        <p:grpSpPr>
          <a:xfrm>
            <a:off x="3103605" y="2169442"/>
            <a:ext cx="4904796" cy="1257362"/>
            <a:chOff x="0" y="0"/>
            <a:chExt cx="1291798" cy="298320"/>
          </a:xfrm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A80768CF-561A-487E-8F31-A9C9CFDF2B5C}"/>
                </a:ext>
              </a:extLst>
            </p:cNvPr>
            <p:cNvSpPr/>
            <p:nvPr/>
          </p:nvSpPr>
          <p:spPr>
            <a:xfrm>
              <a:off x="0" y="0"/>
              <a:ext cx="1291798" cy="298321"/>
            </a:xfrm>
            <a:custGeom>
              <a:avLst/>
              <a:gdLst/>
              <a:ahLst/>
              <a:cxnLst/>
              <a:rect l="l" t="t" r="r" b="b"/>
              <a:pathLst>
                <a:path w="1291798" h="298321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967D55"/>
              </a:solidFill>
            </a:ln>
          </p:spPr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A6D9F02D-18B7-4D27-BF46-193E60D7FCB9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5">
            <a:extLst>
              <a:ext uri="{FF2B5EF4-FFF2-40B4-BE49-F238E27FC236}">
                <a16:creationId xmlns:a16="http://schemas.microsoft.com/office/drawing/2014/main" id="{F396DE2D-B564-4426-8BFA-57CE16178459}"/>
              </a:ext>
            </a:extLst>
          </p:cNvPr>
          <p:cNvSpPr txBox="1"/>
          <p:nvPr/>
        </p:nvSpPr>
        <p:spPr>
          <a:xfrm>
            <a:off x="3878604" y="2670864"/>
            <a:ext cx="3354798" cy="542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zh-TW" sz="5400" dirty="0">
                <a:solidFill>
                  <a:schemeClr val="bg2">
                    <a:lumMod val="25000"/>
                  </a:schemeClr>
                </a:solidFill>
                <a:latin typeface="Bodoni FLF Italics"/>
              </a:rPr>
              <a:t>Input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Bodoni FLF Italics"/>
            </a:endParaRPr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id="{0DDFB33A-3FC3-4077-BC58-B854224A468D}"/>
              </a:ext>
            </a:extLst>
          </p:cNvPr>
          <p:cNvGrpSpPr/>
          <p:nvPr/>
        </p:nvGrpSpPr>
        <p:grpSpPr>
          <a:xfrm>
            <a:off x="10562429" y="2169440"/>
            <a:ext cx="4904796" cy="1257361"/>
            <a:chOff x="0" y="0"/>
            <a:chExt cx="1291798" cy="298320"/>
          </a:xfrm>
        </p:grpSpPr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9E4F227A-0697-4F84-8AEA-A68163E23DD6}"/>
                </a:ext>
              </a:extLst>
            </p:cNvPr>
            <p:cNvSpPr/>
            <p:nvPr/>
          </p:nvSpPr>
          <p:spPr>
            <a:xfrm>
              <a:off x="0" y="0"/>
              <a:ext cx="1291798" cy="298321"/>
            </a:xfrm>
            <a:custGeom>
              <a:avLst/>
              <a:gdLst/>
              <a:ahLst/>
              <a:cxnLst/>
              <a:rect l="l" t="t" r="r" b="b"/>
              <a:pathLst>
                <a:path w="1291798" h="298321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967D55"/>
              </a:solidFill>
            </a:ln>
          </p:spPr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ED9FABF8-4D95-4241-B717-4D0F80A95915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19">
            <a:extLst>
              <a:ext uri="{FF2B5EF4-FFF2-40B4-BE49-F238E27FC236}">
                <a16:creationId xmlns:a16="http://schemas.microsoft.com/office/drawing/2014/main" id="{05E3DCA0-900C-4C0E-AA82-EABEDD68A610}"/>
              </a:ext>
            </a:extLst>
          </p:cNvPr>
          <p:cNvSpPr txBox="1"/>
          <p:nvPr/>
        </p:nvSpPr>
        <p:spPr>
          <a:xfrm>
            <a:off x="11337428" y="2670864"/>
            <a:ext cx="3354798" cy="542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Bodoni FLF Italics"/>
              </a:rPr>
              <a:t>Output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B6727F04-CB89-4D84-B595-AE77421042E3}"/>
              </a:ext>
            </a:extLst>
          </p:cNvPr>
          <p:cNvSpPr txBox="1"/>
          <p:nvPr/>
        </p:nvSpPr>
        <p:spPr>
          <a:xfrm>
            <a:off x="4617736" y="4004009"/>
            <a:ext cx="2544763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4</a:t>
            </a:r>
          </a:p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1 2 4 8</a:t>
            </a:r>
          </a:p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4</a:t>
            </a:r>
          </a:p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3 7 10 14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4DCAAD50-B946-47B6-8716-9ABA4B38AAB0}"/>
              </a:ext>
            </a:extLst>
          </p:cNvPr>
          <p:cNvSpPr txBox="1"/>
          <p:nvPr/>
        </p:nvSpPr>
        <p:spPr>
          <a:xfrm>
            <a:off x="9232796" y="4398880"/>
            <a:ext cx="8831466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Case #1: It is a B2-Sequence.</a:t>
            </a:r>
          </a:p>
          <a:p>
            <a:endParaRPr lang="en-US" sz="4400" dirty="0">
              <a:solidFill>
                <a:schemeClr val="bg2">
                  <a:lumMod val="25000"/>
                </a:schemeClr>
              </a:solidFill>
              <a:latin typeface="Alice"/>
            </a:endParaRPr>
          </a:p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Case #2: It is not a B2-Sequence.</a:t>
            </a:r>
          </a:p>
        </p:txBody>
      </p:sp>
    </p:spTree>
    <p:extLst>
      <p:ext uri="{BB962C8B-B14F-4D97-AF65-F5344CB8AC3E}">
        <p14:creationId xmlns:p14="http://schemas.microsoft.com/office/powerpoint/2010/main" val="74199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11">
            <a:extLst>
              <a:ext uri="{FF2B5EF4-FFF2-40B4-BE49-F238E27FC236}">
                <a16:creationId xmlns:a16="http://schemas.microsoft.com/office/drawing/2014/main" id="{21828340-F53F-49A9-B590-64B8A5063462}"/>
              </a:ext>
            </a:extLst>
          </p:cNvPr>
          <p:cNvSpPr txBox="1"/>
          <p:nvPr/>
        </p:nvSpPr>
        <p:spPr>
          <a:xfrm>
            <a:off x="2667000" y="3624081"/>
            <a:ext cx="7779084" cy="419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Step 1</a:t>
            </a: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：</a:t>
            </a: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輸入測資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7" name="表格 47">
            <a:extLst>
              <a:ext uri="{FF2B5EF4-FFF2-40B4-BE49-F238E27FC236}">
                <a16:creationId xmlns:a16="http://schemas.microsoft.com/office/drawing/2014/main" id="{744E45C5-6361-4502-91A9-417208B51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08864"/>
              </p:ext>
            </p:extLst>
          </p:nvPr>
        </p:nvGraphicFramePr>
        <p:xfrm>
          <a:off x="11430000" y="4526939"/>
          <a:ext cx="6617568" cy="36152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8784">
                  <a:extLst>
                    <a:ext uri="{9D8B030D-6E8A-4147-A177-3AD203B41FA5}">
                      <a16:colId xmlns:a16="http://schemas.microsoft.com/office/drawing/2014/main" val="2422572381"/>
                    </a:ext>
                  </a:extLst>
                </a:gridCol>
                <a:gridCol w="3308784">
                  <a:extLst>
                    <a:ext uri="{9D8B030D-6E8A-4147-A177-3AD203B41FA5}">
                      <a16:colId xmlns:a16="http://schemas.microsoft.com/office/drawing/2014/main" val="3561427018"/>
                    </a:ext>
                  </a:extLst>
                </a:gridCol>
              </a:tblGrid>
              <a:tr h="903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已宣告變數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374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註解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23289"/>
                  </a:ext>
                </a:extLst>
              </a:tr>
              <a:tr h="903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數列有幾個數值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501"/>
                  </a:ext>
                </a:extLst>
              </a:tr>
              <a:tr h="903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Case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第幾個測資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77276"/>
                  </a:ext>
                </a:extLst>
              </a:tr>
              <a:tr h="903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數列數值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101995"/>
                  </a:ext>
                </a:extLst>
              </a:tr>
            </a:tbl>
          </a:graphicData>
        </a:graphic>
      </p:graphicFrame>
      <p:sp>
        <p:nvSpPr>
          <p:cNvPr id="48" name="AutoShape 2">
            <a:extLst>
              <a:ext uri="{FF2B5EF4-FFF2-40B4-BE49-F238E27FC236}">
                <a16:creationId xmlns:a16="http://schemas.microsoft.com/office/drawing/2014/main" id="{D4121726-95C8-4CC4-9FEB-97F6FB5D79CB}"/>
              </a:ext>
            </a:extLst>
          </p:cNvPr>
          <p:cNvSpPr/>
          <p:nvPr/>
        </p:nvSpPr>
        <p:spPr>
          <a:xfrm>
            <a:off x="9780663" y="9509149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8298068" y="9364052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04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58478" y="9528199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A84B0D-7042-4A64-BFCF-5F662352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71" y="4407927"/>
            <a:ext cx="8839508" cy="431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0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11">
            <a:extLst>
              <a:ext uri="{FF2B5EF4-FFF2-40B4-BE49-F238E27FC236}">
                <a16:creationId xmlns:a16="http://schemas.microsoft.com/office/drawing/2014/main" id="{21828340-F53F-49A9-B590-64B8A5063462}"/>
              </a:ext>
            </a:extLst>
          </p:cNvPr>
          <p:cNvSpPr txBox="1"/>
          <p:nvPr/>
        </p:nvSpPr>
        <p:spPr>
          <a:xfrm>
            <a:off x="2743200" y="3204238"/>
            <a:ext cx="10591800" cy="418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Step 2</a:t>
            </a: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：檢查所有條件是否為</a:t>
            </a: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B2</a:t>
            </a: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數列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D4121726-95C8-4CC4-9FEB-97F6FB5D79CB}"/>
              </a:ext>
            </a:extLst>
          </p:cNvPr>
          <p:cNvSpPr/>
          <p:nvPr/>
        </p:nvSpPr>
        <p:spPr>
          <a:xfrm>
            <a:off x="9933063" y="93916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8450468" y="92465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05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210878" y="94107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F326B1-0CF8-44F3-9C96-BE21A337E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40" y="4087364"/>
            <a:ext cx="8507337" cy="4583232"/>
          </a:xfrm>
          <a:prstGeom prst="rect">
            <a:avLst/>
          </a:prstGeom>
        </p:spPr>
      </p:pic>
      <p:graphicFrame>
        <p:nvGraphicFramePr>
          <p:cNvPr id="17" name="表格 47">
            <a:extLst>
              <a:ext uri="{FF2B5EF4-FFF2-40B4-BE49-F238E27FC236}">
                <a16:creationId xmlns:a16="http://schemas.microsoft.com/office/drawing/2014/main" id="{18C6EFCE-7C7E-4B0A-A741-601BC669B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48665"/>
              </p:ext>
            </p:extLst>
          </p:nvPr>
        </p:nvGraphicFramePr>
        <p:xfrm>
          <a:off x="11734800" y="3912310"/>
          <a:ext cx="6131662" cy="52461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65831">
                  <a:extLst>
                    <a:ext uri="{9D8B030D-6E8A-4147-A177-3AD203B41FA5}">
                      <a16:colId xmlns:a16="http://schemas.microsoft.com/office/drawing/2014/main" val="2422572381"/>
                    </a:ext>
                  </a:extLst>
                </a:gridCol>
                <a:gridCol w="3065831">
                  <a:extLst>
                    <a:ext uri="{9D8B030D-6E8A-4147-A177-3AD203B41FA5}">
                      <a16:colId xmlns:a16="http://schemas.microsoft.com/office/drawing/2014/main" val="3561427018"/>
                    </a:ext>
                  </a:extLst>
                </a:gridCol>
              </a:tblGrid>
              <a:tr h="858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已宣告變數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374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註解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23289"/>
                  </a:ext>
                </a:extLst>
              </a:tr>
              <a:tr h="858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數列有幾個數值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501"/>
                  </a:ext>
                </a:extLst>
              </a:tr>
              <a:tr h="858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Case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第幾個測資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77276"/>
                  </a:ext>
                </a:extLst>
              </a:tr>
              <a:tr h="858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數列數值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101995"/>
                  </a:ext>
                </a:extLst>
              </a:tr>
              <a:tr h="858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所有的 </a:t>
                      </a: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bi + </a:t>
                      </a:r>
                      <a:r>
                        <a:rPr kumimoji="0" lang="en-US" altLang="zh-TW" sz="3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bj</a:t>
                      </a: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614827"/>
                  </a:ext>
                </a:extLst>
              </a:tr>
              <a:tr h="858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ans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是否為</a:t>
                      </a: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B2</a:t>
                      </a:r>
                      <a:r>
                        <a:rPr kumimoji="0" lang="zh-TW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數列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72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23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11">
            <a:extLst>
              <a:ext uri="{FF2B5EF4-FFF2-40B4-BE49-F238E27FC236}">
                <a16:creationId xmlns:a16="http://schemas.microsoft.com/office/drawing/2014/main" id="{21828340-F53F-49A9-B590-64B8A5063462}"/>
              </a:ext>
            </a:extLst>
          </p:cNvPr>
          <p:cNvSpPr txBox="1"/>
          <p:nvPr/>
        </p:nvSpPr>
        <p:spPr>
          <a:xfrm>
            <a:off x="2743200" y="3204238"/>
            <a:ext cx="10591800" cy="418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Step 3</a:t>
            </a: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：判斷並輸出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D4121726-95C8-4CC4-9FEB-97F6FB5D79CB}"/>
              </a:ext>
            </a:extLst>
          </p:cNvPr>
          <p:cNvSpPr/>
          <p:nvPr/>
        </p:nvSpPr>
        <p:spPr>
          <a:xfrm>
            <a:off x="9933063" y="93916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8450468" y="92465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06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210878" y="94107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7" name="表格 47">
            <a:extLst>
              <a:ext uri="{FF2B5EF4-FFF2-40B4-BE49-F238E27FC236}">
                <a16:creationId xmlns:a16="http://schemas.microsoft.com/office/drawing/2014/main" id="{18C6EFCE-7C7E-4B0A-A741-601BC669B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83150"/>
              </p:ext>
            </p:extLst>
          </p:nvPr>
        </p:nvGraphicFramePr>
        <p:xfrm>
          <a:off x="11430000" y="6012213"/>
          <a:ext cx="6588862" cy="31927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94431">
                  <a:extLst>
                    <a:ext uri="{9D8B030D-6E8A-4147-A177-3AD203B41FA5}">
                      <a16:colId xmlns:a16="http://schemas.microsoft.com/office/drawing/2014/main" val="2422572381"/>
                    </a:ext>
                  </a:extLst>
                </a:gridCol>
                <a:gridCol w="3294431">
                  <a:extLst>
                    <a:ext uri="{9D8B030D-6E8A-4147-A177-3AD203B41FA5}">
                      <a16:colId xmlns:a16="http://schemas.microsoft.com/office/drawing/2014/main" val="3561427018"/>
                    </a:ext>
                  </a:extLst>
                </a:gridCol>
              </a:tblGrid>
              <a:tr h="51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已宣告變數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374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註解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23289"/>
                  </a:ext>
                </a:extLst>
              </a:tr>
              <a:tr h="576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數列有幾個數值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501"/>
                  </a:ext>
                </a:extLst>
              </a:tr>
              <a:tr h="51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Case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第幾個測資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77276"/>
                  </a:ext>
                </a:extLst>
              </a:tr>
              <a:tr h="51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數列數值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101995"/>
                  </a:ext>
                </a:extLst>
              </a:tr>
              <a:tr h="51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所有的 </a:t>
                      </a: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bi + </a:t>
                      </a:r>
                      <a:r>
                        <a:rPr kumimoji="0" lang="en-US" altLang="zh-TW" sz="3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bj</a:t>
                      </a: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614827"/>
                  </a:ext>
                </a:extLst>
              </a:tr>
              <a:tr h="51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ans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是否為</a:t>
                      </a: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B2</a:t>
                      </a:r>
                      <a:r>
                        <a:rPr kumimoji="0" lang="zh-TW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數列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727555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EE8E01F6-1A4C-4EE0-8E1E-E63E700C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52836"/>
            <a:ext cx="14562733" cy="15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-685800" y="434890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完整程式碼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5851786" y="9246552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07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-2150287" y="9426089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F417864-3DBC-45FE-8046-C1E70F65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650" y="5595674"/>
            <a:ext cx="9619269" cy="33758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A68A0DA-A885-4F0E-BAF2-A37B6CA36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650" y="182206"/>
            <a:ext cx="9619269" cy="53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5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11">
            <a:extLst>
              <a:ext uri="{FF2B5EF4-FFF2-40B4-BE49-F238E27FC236}">
                <a16:creationId xmlns:a16="http://schemas.microsoft.com/office/drawing/2014/main" id="{21828340-F53F-49A9-B590-64B8A5063462}"/>
              </a:ext>
            </a:extLst>
          </p:cNvPr>
          <p:cNvSpPr txBox="1"/>
          <p:nvPr/>
        </p:nvSpPr>
        <p:spPr>
          <a:xfrm>
            <a:off x="2103382" y="3051417"/>
            <a:ext cx="1542261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英文題目：</a:t>
            </a:r>
            <a:endParaRPr lang="en-US" altLang="zh-TW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https://vjudge.net/problem/UVA-11063</a:t>
            </a:r>
          </a:p>
          <a:p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中文題目：</a:t>
            </a: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https://zerojudge.tw/ShowProblem?problemid=d123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D4121726-95C8-4CC4-9FEB-97F6FB5D79CB}"/>
              </a:ext>
            </a:extLst>
          </p:cNvPr>
          <p:cNvSpPr/>
          <p:nvPr/>
        </p:nvSpPr>
        <p:spPr>
          <a:xfrm>
            <a:off x="9933063" y="93916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8450468" y="92465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08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210878" y="94107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04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477</Words>
  <Application>Microsoft Office PowerPoint</Application>
  <PresentationFormat>自訂</PresentationFormat>
  <Paragraphs>76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Alice</vt:lpstr>
      <vt:lpstr>Bodoni FLF Italics</vt:lpstr>
      <vt:lpstr>微軟正黑體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陳芷芸 11360686 Jane</cp:lastModifiedBy>
  <cp:revision>9</cp:revision>
  <dcterms:created xsi:type="dcterms:W3CDTF">2006-08-16T00:00:00Z</dcterms:created>
  <dcterms:modified xsi:type="dcterms:W3CDTF">2023-07-16T11:42:53Z</dcterms:modified>
  <dc:identifier>DAFoJd3u5ms</dc:identifier>
</cp:coreProperties>
</file>