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69" r:id="rId4"/>
    <p:sldId id="273" r:id="rId5"/>
    <p:sldId id="274" r:id="rId6"/>
    <p:sldId id="275" r:id="rId7"/>
    <p:sldId id="279" r:id="rId8"/>
    <p:sldId id="278" r:id="rId9"/>
    <p:sldId id="266" r:id="rId10"/>
    <p:sldId id="267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20500000000000000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Semi-Bold" panose="02020500000000000000" charset="0"/>
      <p:regular r:id="rId21"/>
    </p:embeddedFont>
    <p:embeddedFont>
      <p:font typeface="Poppins Ultra-Bold" panose="02020500000000000000" charset="0"/>
      <p:regular r:id="rId22"/>
    </p:embeddedFont>
    <p:embeddedFont>
      <p:font typeface="微軟正黑體" panose="020B0604030504040204" pitchFamily="34" charset="-12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600"/>
    <a:srgbClr val="FF9966"/>
    <a:srgbClr val="C35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48938" y="2314269"/>
            <a:ext cx="13190124" cy="5658461"/>
            <a:chOff x="0" y="0"/>
            <a:chExt cx="3473942" cy="14902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3942" cy="1490294"/>
            </a:xfrm>
            <a:custGeom>
              <a:avLst/>
              <a:gdLst/>
              <a:ahLst/>
              <a:cxnLst/>
              <a:rect l="l" t="t" r="r" b="b"/>
              <a:pathLst>
                <a:path w="3473942" h="1490294">
                  <a:moveTo>
                    <a:pt x="55760" y="0"/>
                  </a:moveTo>
                  <a:lnTo>
                    <a:pt x="3418182" y="0"/>
                  </a:lnTo>
                  <a:cubicBezTo>
                    <a:pt x="3448977" y="0"/>
                    <a:pt x="3473942" y="24965"/>
                    <a:pt x="3473942" y="55760"/>
                  </a:cubicBezTo>
                  <a:lnTo>
                    <a:pt x="3473942" y="1434534"/>
                  </a:lnTo>
                  <a:cubicBezTo>
                    <a:pt x="3473942" y="1449323"/>
                    <a:pt x="3468067" y="1463506"/>
                    <a:pt x="3457611" y="1473963"/>
                  </a:cubicBezTo>
                  <a:cubicBezTo>
                    <a:pt x="3447154" y="1484420"/>
                    <a:pt x="3432971" y="1490294"/>
                    <a:pt x="3418182" y="1490294"/>
                  </a:cubicBezTo>
                  <a:lnTo>
                    <a:pt x="55760" y="1490294"/>
                  </a:lnTo>
                  <a:cubicBezTo>
                    <a:pt x="40972" y="1490294"/>
                    <a:pt x="26789" y="1484420"/>
                    <a:pt x="16332" y="1473963"/>
                  </a:cubicBezTo>
                  <a:cubicBezTo>
                    <a:pt x="5875" y="1463506"/>
                    <a:pt x="0" y="1449323"/>
                    <a:pt x="0" y="1434534"/>
                  </a:cubicBezTo>
                  <a:lnTo>
                    <a:pt x="0" y="55760"/>
                  </a:lnTo>
                  <a:cubicBezTo>
                    <a:pt x="0" y="40972"/>
                    <a:pt x="5875" y="26789"/>
                    <a:pt x="16332" y="16332"/>
                  </a:cubicBezTo>
                  <a:cubicBezTo>
                    <a:pt x="26789" y="5875"/>
                    <a:pt x="40972" y="0"/>
                    <a:pt x="557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EF56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2105918" y="6901910"/>
            <a:ext cx="1597318" cy="1553755"/>
          </a:xfrm>
          <a:custGeom>
            <a:avLst/>
            <a:gdLst/>
            <a:ahLst/>
            <a:cxnLst/>
            <a:rect l="l" t="t" r="r" b="b"/>
            <a:pathLst>
              <a:path w="1597318" h="1553755">
                <a:moveTo>
                  <a:pt x="1597318" y="0"/>
                </a:moveTo>
                <a:lnTo>
                  <a:pt x="0" y="0"/>
                </a:lnTo>
                <a:lnTo>
                  <a:pt x="0" y="1553755"/>
                </a:lnTo>
                <a:lnTo>
                  <a:pt x="1597318" y="1553755"/>
                </a:lnTo>
                <a:lnTo>
                  <a:pt x="15973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584764" y="1883414"/>
            <a:ext cx="1597318" cy="1553755"/>
          </a:xfrm>
          <a:custGeom>
            <a:avLst/>
            <a:gdLst/>
            <a:ahLst/>
            <a:cxnLst/>
            <a:rect l="l" t="t" r="r" b="b"/>
            <a:pathLst>
              <a:path w="1597318" h="1553755">
                <a:moveTo>
                  <a:pt x="1597318" y="0"/>
                </a:moveTo>
                <a:lnTo>
                  <a:pt x="0" y="0"/>
                </a:lnTo>
                <a:lnTo>
                  <a:pt x="0" y="1553755"/>
                </a:lnTo>
                <a:lnTo>
                  <a:pt x="1597318" y="1553755"/>
                </a:lnTo>
                <a:lnTo>
                  <a:pt x="15973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0" y="-1042095"/>
            <a:ext cx="16004040" cy="2084191"/>
            <a:chOff x="0" y="0"/>
            <a:chExt cx="4215056" cy="5489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15056" cy="548923"/>
            </a:xfrm>
            <a:custGeom>
              <a:avLst/>
              <a:gdLst/>
              <a:ahLst/>
              <a:cxnLst/>
              <a:rect l="l" t="t" r="r" b="b"/>
              <a:pathLst>
                <a:path w="4215056" h="548923">
                  <a:moveTo>
                    <a:pt x="0" y="0"/>
                  </a:moveTo>
                  <a:lnTo>
                    <a:pt x="4215056" y="0"/>
                  </a:lnTo>
                  <a:lnTo>
                    <a:pt x="4215056" y="548923"/>
                  </a:lnTo>
                  <a:lnTo>
                    <a:pt x="0" y="54892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83960" y="9258300"/>
            <a:ext cx="16004040" cy="2084191"/>
            <a:chOff x="0" y="0"/>
            <a:chExt cx="4215056" cy="5489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15056" cy="548923"/>
            </a:xfrm>
            <a:custGeom>
              <a:avLst/>
              <a:gdLst/>
              <a:ahLst/>
              <a:cxnLst/>
              <a:rect l="l" t="t" r="r" b="b"/>
              <a:pathLst>
                <a:path w="4215056" h="548923">
                  <a:moveTo>
                    <a:pt x="0" y="0"/>
                  </a:moveTo>
                  <a:lnTo>
                    <a:pt x="4215056" y="0"/>
                  </a:lnTo>
                  <a:lnTo>
                    <a:pt x="4215056" y="548923"/>
                  </a:lnTo>
                  <a:lnTo>
                    <a:pt x="0" y="54892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217714" y="3916711"/>
            <a:ext cx="9852573" cy="2009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88"/>
              </a:lnSpc>
            </a:pPr>
            <a:r>
              <a:rPr lang="en-US" sz="11777" dirty="0">
                <a:solidFill>
                  <a:srgbClr val="C3552B"/>
                </a:solidFill>
                <a:latin typeface="Poppins Ultra-Bold"/>
              </a:rPr>
              <a:t>UVA11417</a:t>
            </a:r>
          </a:p>
        </p:txBody>
      </p:sp>
      <p:sp>
        <p:nvSpPr>
          <p:cNvPr id="14" name="Freeform 14"/>
          <p:cNvSpPr/>
          <p:nvPr/>
        </p:nvSpPr>
        <p:spPr>
          <a:xfrm>
            <a:off x="0" y="9258300"/>
            <a:ext cx="2402007" cy="1318101"/>
          </a:xfrm>
          <a:custGeom>
            <a:avLst/>
            <a:gdLst/>
            <a:ahLst/>
            <a:cxnLst/>
            <a:rect l="l" t="t" r="r" b="b"/>
            <a:pathLst>
              <a:path w="2402007" h="1318101">
                <a:moveTo>
                  <a:pt x="0" y="0"/>
                </a:moveTo>
                <a:lnTo>
                  <a:pt x="2402007" y="0"/>
                </a:lnTo>
                <a:lnTo>
                  <a:pt x="2402007" y="1318101"/>
                </a:lnTo>
                <a:lnTo>
                  <a:pt x="0" y="131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2400" y="9410700"/>
            <a:ext cx="2402007" cy="1318101"/>
          </a:xfrm>
          <a:custGeom>
            <a:avLst/>
            <a:gdLst/>
            <a:ahLst/>
            <a:cxnLst/>
            <a:rect l="l" t="t" r="r" b="b"/>
            <a:pathLst>
              <a:path w="2402007" h="1318101">
                <a:moveTo>
                  <a:pt x="0" y="0"/>
                </a:moveTo>
                <a:lnTo>
                  <a:pt x="2402007" y="0"/>
                </a:lnTo>
                <a:lnTo>
                  <a:pt x="2402007" y="1318101"/>
                </a:lnTo>
                <a:lnTo>
                  <a:pt x="0" y="131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739062" y="-441801"/>
            <a:ext cx="2402007" cy="1318101"/>
          </a:xfrm>
          <a:custGeom>
            <a:avLst/>
            <a:gdLst/>
            <a:ahLst/>
            <a:cxnLst/>
            <a:rect l="l" t="t" r="r" b="b"/>
            <a:pathLst>
              <a:path w="2402007" h="1318101">
                <a:moveTo>
                  <a:pt x="0" y="0"/>
                </a:moveTo>
                <a:lnTo>
                  <a:pt x="2402007" y="0"/>
                </a:lnTo>
                <a:lnTo>
                  <a:pt x="2402007" y="1318101"/>
                </a:lnTo>
                <a:lnTo>
                  <a:pt x="0" y="131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891462" y="-289401"/>
            <a:ext cx="2402007" cy="1318101"/>
          </a:xfrm>
          <a:custGeom>
            <a:avLst/>
            <a:gdLst/>
            <a:ahLst/>
            <a:cxnLst/>
            <a:rect l="l" t="t" r="r" b="b"/>
            <a:pathLst>
              <a:path w="2402007" h="1318101">
                <a:moveTo>
                  <a:pt x="0" y="0"/>
                </a:moveTo>
                <a:lnTo>
                  <a:pt x="2402007" y="0"/>
                </a:lnTo>
                <a:lnTo>
                  <a:pt x="2402007" y="1318101"/>
                </a:lnTo>
                <a:lnTo>
                  <a:pt x="0" y="131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1826" y="4210106"/>
            <a:ext cx="7784347" cy="1619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3552B"/>
                </a:solidFill>
                <a:latin typeface="Poppins Ultra-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10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4904190" y="3257618"/>
            <a:ext cx="7520594" cy="3771763"/>
          </a:xfrm>
          <a:custGeom>
            <a:avLst/>
            <a:gdLst/>
            <a:ahLst/>
            <a:cxnLst/>
            <a:rect l="l" t="t" r="r" b="b"/>
            <a:pathLst>
              <a:path w="7520594" h="3771763">
                <a:moveTo>
                  <a:pt x="0" y="0"/>
                </a:moveTo>
                <a:lnTo>
                  <a:pt x="7520594" y="0"/>
                </a:lnTo>
                <a:lnTo>
                  <a:pt x="7520594" y="3771764"/>
                </a:lnTo>
                <a:lnTo>
                  <a:pt x="0" y="3771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2623" r="-6866" b="-20458"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5671596" y="3257618"/>
            <a:ext cx="7520594" cy="3771763"/>
          </a:xfrm>
          <a:custGeom>
            <a:avLst/>
            <a:gdLst/>
            <a:ahLst/>
            <a:cxnLst/>
            <a:rect l="l" t="t" r="r" b="b"/>
            <a:pathLst>
              <a:path w="7520594" h="3771763">
                <a:moveTo>
                  <a:pt x="7520594" y="0"/>
                </a:moveTo>
                <a:lnTo>
                  <a:pt x="0" y="0"/>
                </a:lnTo>
                <a:lnTo>
                  <a:pt x="0" y="3771764"/>
                </a:lnTo>
                <a:lnTo>
                  <a:pt x="7520594" y="3771764"/>
                </a:lnTo>
                <a:lnTo>
                  <a:pt x="75205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2623" r="-6866" b="-20458"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BF057E4-0BBE-4B2A-8580-7E931AA3B831}"/>
              </a:ext>
            </a:extLst>
          </p:cNvPr>
          <p:cNvSpPr/>
          <p:nvPr/>
        </p:nvSpPr>
        <p:spPr>
          <a:xfrm>
            <a:off x="3760664" y="-117292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6854856" y="590531"/>
            <a:ext cx="3889584" cy="118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0213" y="3032460"/>
            <a:ext cx="7320802" cy="4020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Given the value of N, you will have to find the value of G. The definition of G is given below:</a:t>
            </a:r>
          </a:p>
          <a:p>
            <a:pPr>
              <a:lnSpc>
                <a:spcPts val="3499"/>
              </a:lnSpc>
            </a:pPr>
            <a:endParaRPr lang="en-US" sz="2800" i="1" dirty="0">
              <a:solidFill>
                <a:srgbClr val="C3552B"/>
              </a:solidFill>
              <a:latin typeface="Canva Sans"/>
            </a:endParaRPr>
          </a:p>
          <a:p>
            <a:pPr>
              <a:lnSpc>
                <a:spcPts val="3499"/>
              </a:lnSpc>
            </a:pPr>
            <a:endParaRPr lang="en-US" sz="2800" i="1" dirty="0">
              <a:solidFill>
                <a:srgbClr val="C3552B"/>
              </a:solidFill>
              <a:latin typeface="Canva Sans"/>
            </a:endParaRPr>
          </a:p>
          <a:p>
            <a:pPr>
              <a:lnSpc>
                <a:spcPts val="3499"/>
              </a:lnSpc>
            </a:pPr>
            <a:endParaRPr lang="en-US" sz="2800" i="1" dirty="0">
              <a:solidFill>
                <a:srgbClr val="C3552B"/>
              </a:solidFill>
              <a:latin typeface="Canva Sans"/>
            </a:endParaRPr>
          </a:p>
          <a:p>
            <a:pPr>
              <a:lnSpc>
                <a:spcPts val="3499"/>
              </a:lnSpc>
            </a:pPr>
            <a:endParaRPr lang="en-US" sz="2800" i="1" dirty="0">
              <a:solidFill>
                <a:srgbClr val="C3552B"/>
              </a:solidFill>
              <a:latin typeface="Canva Sans"/>
            </a:endParaRPr>
          </a:p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Here GCD(</a:t>
            </a:r>
            <a:r>
              <a:rPr lang="en-US" sz="2800" dirty="0" err="1">
                <a:solidFill>
                  <a:srgbClr val="C3552B"/>
                </a:solidFill>
                <a:latin typeface="Canva Sans"/>
              </a:rPr>
              <a:t>i</a:t>
            </a:r>
            <a:r>
              <a:rPr lang="en-US" sz="2800" dirty="0">
                <a:solidFill>
                  <a:srgbClr val="C3552B"/>
                </a:solidFill>
                <a:latin typeface="Canva Sans"/>
              </a:rPr>
              <a:t>, j) means the greatest common divisor of integer </a:t>
            </a:r>
            <a:r>
              <a:rPr lang="en-US" sz="2800" dirty="0" err="1">
                <a:solidFill>
                  <a:srgbClr val="C3552B"/>
                </a:solidFill>
                <a:latin typeface="Canva Sans"/>
              </a:rPr>
              <a:t>i</a:t>
            </a:r>
            <a:r>
              <a:rPr lang="en-US" sz="2800" dirty="0">
                <a:solidFill>
                  <a:srgbClr val="C3552B"/>
                </a:solidFill>
                <a:latin typeface="Canva Sans"/>
              </a:rPr>
              <a:t> and integer j.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0" y="3091879"/>
            <a:ext cx="6252140" cy="400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已知 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的值，你必須求 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的定義如下：</a:t>
            </a:r>
            <a:endParaRPr lang="en-US" altLang="zh-TW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 </a:t>
            </a:r>
            <a:r>
              <a:rPr 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GCD(</a:t>
            </a:r>
            <a:r>
              <a:rPr lang="en-US" sz="2800" dirty="0" err="1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i,j</a:t>
            </a:r>
            <a:r>
              <a:rPr 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為整數 </a:t>
            </a:r>
            <a:r>
              <a:rPr lang="en-US" sz="2800" dirty="0" err="1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和整數 </a:t>
            </a:r>
            <a:r>
              <a:rPr 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的最大公因數。</a:t>
            </a: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8D4F14C-7AAA-4970-96C0-17F622D4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600309"/>
            <a:ext cx="3352800" cy="108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6854856" y="590531"/>
            <a:ext cx="3889584" cy="118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95400" y="2582299"/>
            <a:ext cx="8036860" cy="5815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For those who have trouble understanding summation notation, the meaning of G is given in the following code:</a:t>
            </a:r>
          </a:p>
          <a:p>
            <a:pPr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Canva Sans"/>
            </a:endParaRPr>
          </a:p>
          <a:p>
            <a:pPr lvl="1"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G=0;</a:t>
            </a:r>
          </a:p>
          <a:p>
            <a:pPr lvl="1"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for(</a:t>
            </a:r>
            <a:r>
              <a:rPr lang="en-US" sz="2800" dirty="0" err="1">
                <a:solidFill>
                  <a:srgbClr val="C3552B"/>
                </a:solidFill>
                <a:latin typeface="Canva Sans"/>
              </a:rPr>
              <a:t>i</a:t>
            </a:r>
            <a:r>
              <a:rPr lang="en-US" sz="2800" dirty="0">
                <a:solidFill>
                  <a:srgbClr val="C3552B"/>
                </a:solidFill>
                <a:latin typeface="Canva Sans"/>
              </a:rPr>
              <a:t>=1;i&lt;</a:t>
            </a:r>
            <a:r>
              <a:rPr lang="en-US" sz="2800" dirty="0" err="1">
                <a:solidFill>
                  <a:srgbClr val="C3552B"/>
                </a:solidFill>
                <a:latin typeface="Canva Sans"/>
              </a:rPr>
              <a:t>N;i</a:t>
            </a:r>
            <a:r>
              <a:rPr lang="en-US" sz="2800" dirty="0">
                <a:solidFill>
                  <a:srgbClr val="C3552B"/>
                </a:solidFill>
                <a:latin typeface="Canva Sans"/>
              </a:rPr>
              <a:t>++)</a:t>
            </a:r>
          </a:p>
          <a:p>
            <a:pPr lvl="2"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for(j=i+1;j&lt;=</a:t>
            </a:r>
            <a:r>
              <a:rPr lang="en-US" sz="2800" dirty="0" err="1">
                <a:solidFill>
                  <a:srgbClr val="C3552B"/>
                </a:solidFill>
                <a:latin typeface="Canva Sans"/>
              </a:rPr>
              <a:t>N;j</a:t>
            </a:r>
            <a:r>
              <a:rPr lang="en-US" sz="2800" dirty="0">
                <a:solidFill>
                  <a:srgbClr val="C3552B"/>
                </a:solidFill>
                <a:latin typeface="Canva Sans"/>
              </a:rPr>
              <a:t>++)</a:t>
            </a:r>
          </a:p>
          <a:p>
            <a:pPr lvl="2"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{</a:t>
            </a:r>
          </a:p>
          <a:p>
            <a:pPr lvl="3"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G+=GCD(</a:t>
            </a:r>
            <a:r>
              <a:rPr lang="en-US" sz="2800" dirty="0" err="1">
                <a:solidFill>
                  <a:srgbClr val="C3552B"/>
                </a:solidFill>
                <a:latin typeface="Canva Sans"/>
              </a:rPr>
              <a:t>i,j</a:t>
            </a:r>
            <a:r>
              <a:rPr lang="en-US" sz="2800" dirty="0">
                <a:solidFill>
                  <a:srgbClr val="C3552B"/>
                </a:solidFill>
                <a:latin typeface="Canva Sans"/>
              </a:rPr>
              <a:t>);</a:t>
            </a:r>
          </a:p>
          <a:p>
            <a:pPr lvl="2"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}</a:t>
            </a:r>
          </a:p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/*Here GCD() is a function that finds the greatest common divisor of the two input numbers*/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41367" y="2582299"/>
            <a:ext cx="6703738" cy="5356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如果看不懂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Sigma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表示方式的話，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的定義則如以下的程式碼：</a:t>
            </a:r>
            <a:endParaRPr lang="en-US" altLang="zh-TW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/* GCD()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為一個求兩個輸入數字的最大公因數的函數*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322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輸入與輸出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95400" y="2260321"/>
            <a:ext cx="7696200" cy="5353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200" b="1" dirty="0">
                <a:solidFill>
                  <a:srgbClr val="C3552B"/>
                </a:solidFill>
                <a:latin typeface="Canva Sans"/>
              </a:rPr>
              <a:t>Input</a:t>
            </a:r>
            <a:r>
              <a:rPr lang="zh-TW" altLang="en-US" sz="2800" dirty="0">
                <a:solidFill>
                  <a:srgbClr val="C3552B"/>
                </a:solidFill>
                <a:latin typeface="Canva Sans"/>
              </a:rPr>
              <a:t>：</a:t>
            </a:r>
            <a:endParaRPr lang="en-US" altLang="zh-TW" sz="2800" dirty="0">
              <a:solidFill>
                <a:srgbClr val="C3552B"/>
              </a:solidFill>
              <a:latin typeface="Canva Sans"/>
            </a:endParaRPr>
          </a:p>
          <a:p>
            <a:pPr algn="just"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The input file contains at most 100 lines of inputs. Each line contains an integer N (1 &lt; N &lt; 501). The meaning of N is given in the problem statement. Input is terminated by a line containing a single zero. This zero should not be processed.</a:t>
            </a: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C3552B"/>
              </a:solidFill>
              <a:latin typeface="Canva Sans"/>
            </a:endParaRPr>
          </a:p>
          <a:p>
            <a:pPr>
              <a:lnSpc>
                <a:spcPts val="3499"/>
              </a:lnSpc>
            </a:pPr>
            <a:r>
              <a:rPr lang="en-US" sz="3200" b="1" dirty="0">
                <a:solidFill>
                  <a:srgbClr val="C3552B"/>
                </a:solidFill>
                <a:latin typeface="Canva Sans"/>
              </a:rPr>
              <a:t>Output</a:t>
            </a:r>
            <a:r>
              <a:rPr lang="zh-TW" altLang="en-US" sz="2800" dirty="0">
                <a:solidFill>
                  <a:srgbClr val="C3552B"/>
                </a:solidFill>
                <a:latin typeface="Canva Sans"/>
              </a:rPr>
              <a:t>：</a:t>
            </a:r>
            <a:endParaRPr lang="en-US" altLang="zh-TW" sz="2800" dirty="0">
              <a:solidFill>
                <a:srgbClr val="C3552B"/>
              </a:solidFill>
              <a:latin typeface="Canva Sans"/>
            </a:endParaRPr>
          </a:p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For each line of input produce one line of output. This line contains the value of G for corresponding 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51277" y="2260321"/>
            <a:ext cx="6252140" cy="4898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zh-TW" altLang="en-US" sz="2800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輸入檔最多有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 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行的輸入。每一行有一個整數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(1&lt;N&lt;501)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的定義如題幹。輸入以含有一個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的一行作為結束，請不要處理這個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zh-TW" altLang="en-US" sz="2800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就每行的輸入產生一行輸出。這行含有相對於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990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>
            <a:extLst>
              <a:ext uri="{FF2B5EF4-FFF2-40B4-BE49-F238E27FC236}">
                <a16:creationId xmlns:a16="http://schemas.microsoft.com/office/drawing/2014/main" id="{83717115-B5C3-4773-BCFC-B3FD255F367A}"/>
              </a:ext>
            </a:extLst>
          </p:cNvPr>
          <p:cNvSpPr/>
          <p:nvPr/>
        </p:nvSpPr>
        <p:spPr>
          <a:xfrm>
            <a:off x="3760664" y="-117292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2567915" y="2425951"/>
            <a:ext cx="3889584" cy="117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altLang="zh-TW" sz="6600" dirty="0">
                <a:solidFill>
                  <a:srgbClr val="C3552B"/>
                </a:solidFill>
                <a:latin typeface="Poppins Ultra-Bold"/>
              </a:rPr>
              <a:t>Input</a:t>
            </a:r>
            <a:endParaRPr lang="en-US" sz="6600" dirty="0">
              <a:solidFill>
                <a:srgbClr val="C3552B"/>
              </a:solidFill>
              <a:latin typeface="Poppins Ultra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6585" y="2425951"/>
            <a:ext cx="5051257" cy="117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600" dirty="0">
                <a:solidFill>
                  <a:srgbClr val="C3552B"/>
                </a:solidFill>
                <a:latin typeface="Poppins Ultra-Bold"/>
              </a:rPr>
              <a:t>Output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89717" y="4180533"/>
            <a:ext cx="6252140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5"/>
            <a:r>
              <a:rPr lang="en-US" sz="3200" dirty="0">
                <a:solidFill>
                  <a:srgbClr val="C3552B"/>
                </a:solidFill>
                <a:latin typeface="Canva Sans"/>
              </a:rPr>
              <a:t>10</a:t>
            </a:r>
          </a:p>
          <a:p>
            <a:pPr lvl="5"/>
            <a:r>
              <a:rPr lang="en-US" sz="3200" dirty="0">
                <a:solidFill>
                  <a:srgbClr val="C3552B"/>
                </a:solidFill>
                <a:latin typeface="Canva Sans"/>
              </a:rPr>
              <a:t>100</a:t>
            </a:r>
          </a:p>
          <a:p>
            <a:pPr lvl="5"/>
            <a:r>
              <a:rPr lang="en-US" sz="3200" dirty="0">
                <a:solidFill>
                  <a:srgbClr val="C3552B"/>
                </a:solidFill>
                <a:latin typeface="Canva Sans"/>
              </a:rPr>
              <a:t>500</a:t>
            </a:r>
          </a:p>
          <a:p>
            <a:pPr lvl="5"/>
            <a:r>
              <a:rPr lang="en-US" sz="3200" dirty="0">
                <a:solidFill>
                  <a:srgbClr val="C3552B"/>
                </a:solidFill>
                <a:latin typeface="Canva Sans"/>
              </a:rPr>
              <a:t>0</a:t>
            </a:r>
          </a:p>
          <a:p>
            <a:pPr lvl="5"/>
            <a:endParaRPr lang="en-US" sz="3200" dirty="0">
              <a:solidFill>
                <a:srgbClr val="C3552B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46143" y="4156256"/>
            <a:ext cx="625214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6"/>
            <a:r>
              <a:rPr lang="en-US" sz="3200" dirty="0">
                <a:solidFill>
                  <a:srgbClr val="C3552B"/>
                </a:solidFill>
                <a:latin typeface="Canva Sans"/>
              </a:rPr>
              <a:t>67</a:t>
            </a:r>
          </a:p>
          <a:p>
            <a:pPr lvl="6"/>
            <a:r>
              <a:rPr lang="en-US" sz="3200" dirty="0">
                <a:solidFill>
                  <a:srgbClr val="C3552B"/>
                </a:solidFill>
                <a:latin typeface="Canva Sans"/>
              </a:rPr>
              <a:t>13015</a:t>
            </a:r>
          </a:p>
          <a:p>
            <a:pPr lvl="6"/>
            <a:r>
              <a:rPr lang="en-US" sz="3200" dirty="0">
                <a:solidFill>
                  <a:srgbClr val="C3552B"/>
                </a:solidFill>
                <a:latin typeface="Canva Sans"/>
              </a:rPr>
              <a:t>442011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5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7EEEAADD-3CC0-4834-9AE4-F9306F715C9B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15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>
            <a:extLst>
              <a:ext uri="{FF2B5EF4-FFF2-40B4-BE49-F238E27FC236}">
                <a16:creationId xmlns:a16="http://schemas.microsoft.com/office/drawing/2014/main" id="{21AA26B6-8515-4ADA-83EB-F743B7C17EE6}"/>
              </a:ext>
            </a:extLst>
          </p:cNvPr>
          <p:cNvSpPr/>
          <p:nvPr/>
        </p:nvSpPr>
        <p:spPr>
          <a:xfrm>
            <a:off x="8125585" y="-115387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698911" y="1965857"/>
            <a:ext cx="9520926" cy="7292443"/>
            <a:chOff x="0" y="0"/>
            <a:chExt cx="2507569" cy="19206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7569" cy="1920643"/>
            </a:xfrm>
            <a:custGeom>
              <a:avLst/>
              <a:gdLst/>
              <a:ahLst/>
              <a:cxnLst/>
              <a:rect l="l" t="t" r="r" b="b"/>
              <a:pathLst>
                <a:path w="2507569" h="1920643">
                  <a:moveTo>
                    <a:pt x="0" y="0"/>
                  </a:moveTo>
                  <a:lnTo>
                    <a:pt x="2507569" y="0"/>
                  </a:lnTo>
                  <a:lnTo>
                    <a:pt x="2507569" y="1920643"/>
                  </a:lnTo>
                  <a:lnTo>
                    <a:pt x="0" y="192064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24069" y="3143242"/>
            <a:ext cx="6252140" cy="115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FFF8ED"/>
                </a:solidFill>
                <a:latin typeface="Poppins Ultra-Bold"/>
              </a:rPr>
              <a:t>Step 1 </a:t>
            </a:r>
            <a:r>
              <a:rPr lang="zh-TW" altLang="en-US" sz="5400" dirty="0">
                <a:solidFill>
                  <a:srgbClr val="FFF8ED"/>
                </a:solidFill>
                <a:latin typeface="Poppins Ultra-Bold"/>
              </a:rPr>
              <a:t>：</a:t>
            </a:r>
            <a:r>
              <a:rPr lang="zh-TW" altLang="en-US" sz="54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輸入測資</a:t>
            </a:r>
            <a:endParaRPr lang="en-US" sz="6999" b="1" dirty="0">
              <a:solidFill>
                <a:srgbClr val="FFF8E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6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3FB5B41-A240-4F1B-A76D-E8D38A2A7D76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6382F12-52C2-4398-87BD-B59E782B8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1729" y="5162550"/>
            <a:ext cx="8027428" cy="1055594"/>
          </a:xfrm>
          <a:prstGeom prst="rect">
            <a:avLst/>
          </a:prstGeom>
          <a:ln w="28575">
            <a:solidFill>
              <a:srgbClr val="EF5600"/>
            </a:solidFill>
            <a:prstDash val="sysDash"/>
          </a:ln>
        </p:spPr>
      </p:pic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4F38F7FF-0945-4675-82F1-29203761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77219"/>
              </p:ext>
            </p:extLst>
          </p:nvPr>
        </p:nvGraphicFramePr>
        <p:xfrm>
          <a:off x="678239" y="5162550"/>
          <a:ext cx="7543800" cy="14674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84161">
                  <a:extLst>
                    <a:ext uri="{9D8B030D-6E8A-4147-A177-3AD203B41FA5}">
                      <a16:colId xmlns:a16="http://schemas.microsoft.com/office/drawing/2014/main" val="3013764298"/>
                    </a:ext>
                  </a:extLst>
                </a:gridCol>
                <a:gridCol w="4259639">
                  <a:extLst>
                    <a:ext uri="{9D8B030D-6E8A-4147-A177-3AD203B41FA5}">
                      <a16:colId xmlns:a16="http://schemas.microsoft.com/office/drawing/2014/main" val="2243884377"/>
                    </a:ext>
                  </a:extLst>
                </a:gridCol>
              </a:tblGrid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034594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n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9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6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>
            <a:extLst>
              <a:ext uri="{FF2B5EF4-FFF2-40B4-BE49-F238E27FC236}">
                <a16:creationId xmlns:a16="http://schemas.microsoft.com/office/drawing/2014/main" id="{21AA26B6-8515-4ADA-83EB-F743B7C17EE6}"/>
              </a:ext>
            </a:extLst>
          </p:cNvPr>
          <p:cNvSpPr/>
          <p:nvPr/>
        </p:nvSpPr>
        <p:spPr>
          <a:xfrm>
            <a:off x="8125585" y="-115387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698911" y="1965857"/>
            <a:ext cx="9520926" cy="7292443"/>
            <a:chOff x="0" y="0"/>
            <a:chExt cx="2507569" cy="19206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7569" cy="1920643"/>
            </a:xfrm>
            <a:custGeom>
              <a:avLst/>
              <a:gdLst/>
              <a:ahLst/>
              <a:cxnLst/>
              <a:rect l="l" t="t" r="r" b="b"/>
              <a:pathLst>
                <a:path w="2507569" h="1920643">
                  <a:moveTo>
                    <a:pt x="0" y="0"/>
                  </a:moveTo>
                  <a:lnTo>
                    <a:pt x="2507569" y="0"/>
                  </a:lnTo>
                  <a:lnTo>
                    <a:pt x="2507569" y="1920643"/>
                  </a:lnTo>
                  <a:lnTo>
                    <a:pt x="0" y="192064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47581" y="3021562"/>
            <a:ext cx="7803600" cy="112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FFF8ED"/>
                </a:solidFill>
                <a:latin typeface="Poppins Ultra-Bold"/>
              </a:rPr>
              <a:t>Step 2 </a:t>
            </a:r>
            <a:r>
              <a:rPr lang="zh-TW" altLang="en-US" sz="5400" dirty="0">
                <a:solidFill>
                  <a:srgbClr val="FFF8ED"/>
                </a:solidFill>
                <a:latin typeface="Poppins Ultra-Bold"/>
              </a:rPr>
              <a:t>：</a:t>
            </a:r>
            <a:r>
              <a:rPr lang="zh-TW" altLang="en-US" sz="54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54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54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並輸出</a:t>
            </a:r>
            <a:endParaRPr lang="en-US" sz="6999" b="1" dirty="0">
              <a:solidFill>
                <a:srgbClr val="FFF8E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7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3FB5B41-A240-4F1B-A76D-E8D38A2A7D76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6382F12-52C2-4398-87BD-B59E782B8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1388" y="5905500"/>
            <a:ext cx="8289744" cy="2333147"/>
          </a:xfrm>
          <a:prstGeom prst="rect">
            <a:avLst/>
          </a:prstGeom>
          <a:ln w="28575">
            <a:solidFill>
              <a:srgbClr val="EF5600"/>
            </a:solidFill>
            <a:prstDash val="sysDash"/>
          </a:ln>
        </p:spPr>
      </p:pic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4F38F7FF-0945-4675-82F1-29203761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75472"/>
              </p:ext>
            </p:extLst>
          </p:nvPr>
        </p:nvGraphicFramePr>
        <p:xfrm>
          <a:off x="678239" y="4924182"/>
          <a:ext cx="7543800" cy="29348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84161">
                  <a:extLst>
                    <a:ext uri="{9D8B030D-6E8A-4147-A177-3AD203B41FA5}">
                      <a16:colId xmlns:a16="http://schemas.microsoft.com/office/drawing/2014/main" val="3013764298"/>
                    </a:ext>
                  </a:extLst>
                </a:gridCol>
                <a:gridCol w="4259639">
                  <a:extLst>
                    <a:ext uri="{9D8B030D-6E8A-4147-A177-3AD203B41FA5}">
                      <a16:colId xmlns:a16="http://schemas.microsoft.com/office/drawing/2014/main" val="2243884377"/>
                    </a:ext>
                  </a:extLst>
                </a:gridCol>
              </a:tblGrid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034594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n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90191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G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81887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a</a:t>
                      </a: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、</a:t>
                      </a: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b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</a:t>
                      </a: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的最大公因數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44468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DD450CC-F724-4E90-B31D-4E467698B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064" y="2758206"/>
            <a:ext cx="5639377" cy="2783996"/>
          </a:xfrm>
          <a:prstGeom prst="rect">
            <a:avLst/>
          </a:prstGeom>
          <a:ln w="28575">
            <a:solidFill>
              <a:srgbClr val="EF56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36471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6335418" y="962025"/>
            <a:ext cx="923882" cy="42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8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A111F500-6614-4B1C-842D-4588AE86D5D9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完整程式碼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F8448EC5-1CDC-42CA-ACF5-71A57B33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5879" y="2159820"/>
            <a:ext cx="6867537" cy="6660396"/>
          </a:xfrm>
          <a:prstGeom prst="rect">
            <a:avLst/>
          </a:prstGeom>
          <a:ln w="38100">
            <a:solidFill>
              <a:srgbClr val="EF5600"/>
            </a:solidFill>
            <a:prstDash val="sysDash"/>
          </a:ln>
        </p:spPr>
      </p:pic>
      <p:grpSp>
        <p:nvGrpSpPr>
          <p:cNvPr id="26" name="Group 9">
            <a:extLst>
              <a:ext uri="{FF2B5EF4-FFF2-40B4-BE49-F238E27FC236}">
                <a16:creationId xmlns:a16="http://schemas.microsoft.com/office/drawing/2014/main" id="{186C7BA9-F952-460C-BB6F-1D231613E995}"/>
              </a:ext>
            </a:extLst>
          </p:cNvPr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DD0BAB2-C7F0-4843-9307-97D510161AD5}"/>
                </a:ext>
              </a:extLst>
            </p:cNvPr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54295A70-B6FF-4449-A846-9795373FF811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501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5">
            <a:extLst>
              <a:ext uri="{FF2B5EF4-FFF2-40B4-BE49-F238E27FC236}">
                <a16:creationId xmlns:a16="http://schemas.microsoft.com/office/drawing/2014/main" id="{32422A02-A5A5-4211-B656-254782AAFC65}"/>
              </a:ext>
            </a:extLst>
          </p:cNvPr>
          <p:cNvSpPr/>
          <p:nvPr/>
        </p:nvSpPr>
        <p:spPr>
          <a:xfrm>
            <a:off x="3760664" y="-117292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2131712" y="4168983"/>
            <a:ext cx="14784688" cy="31867"/>
          </a:xfrm>
          <a:prstGeom prst="line">
            <a:avLst/>
          </a:prstGeom>
          <a:ln w="38100" cap="flat">
            <a:solidFill>
              <a:srgbClr val="EF56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2131712" y="5643540"/>
            <a:ext cx="14784688" cy="31867"/>
          </a:xfrm>
          <a:prstGeom prst="line">
            <a:avLst/>
          </a:prstGeom>
          <a:ln w="38100" cap="flat">
            <a:solidFill>
              <a:srgbClr val="EF56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197857" y="3442381"/>
            <a:ext cx="492572" cy="618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C3552B"/>
                </a:solidFill>
                <a:latin typeface="Poppins Semi-Bold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97857" y="4851657"/>
            <a:ext cx="492572" cy="618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C3552B"/>
                </a:solidFill>
                <a:latin typeface="Poppins Semi-Bold"/>
              </a:rPr>
              <a:t>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69075" y="3442381"/>
            <a:ext cx="9563100" cy="58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C3552B"/>
                </a:solidFill>
                <a:latin typeface="Poppins"/>
              </a:rPr>
              <a:t>https://vjudge.net/problem/UVA-11417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69075" y="4851657"/>
            <a:ext cx="12179593" cy="58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C3552B"/>
                </a:solidFill>
                <a:latin typeface="Poppins"/>
              </a:rPr>
              <a:t>https://zerojudge.tw/ShowProblem?problemid=d255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31712" y="3442381"/>
            <a:ext cx="306614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zh-TW" altLang="en-US" sz="4800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英文題目</a:t>
            </a:r>
            <a:endParaRPr lang="en-US" sz="4800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31712" y="4851657"/>
            <a:ext cx="263117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zh-TW" altLang="en-US" sz="4800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中文題目</a:t>
            </a:r>
            <a:endParaRPr lang="en-US" sz="33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35418" y="962025"/>
            <a:ext cx="923882" cy="44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9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C0BE9419-3652-44FD-9B09-0EC0DD21B97E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433</Words>
  <Application>Microsoft Office PowerPoint</Application>
  <PresentationFormat>自訂</PresentationFormat>
  <Paragraphs>92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Poppins</vt:lpstr>
      <vt:lpstr>Poppins Ultra-Bold</vt:lpstr>
      <vt:lpstr>Canva Sans</vt:lpstr>
      <vt:lpstr>微軟正黑體</vt:lpstr>
      <vt:lpstr>Arial</vt:lpstr>
      <vt:lpstr>Calibri</vt:lpstr>
      <vt:lpstr>Poppins Semi-Bold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</dc:title>
  <cp:lastModifiedBy>11360686@ms1.mcu.edu.tw</cp:lastModifiedBy>
  <cp:revision>7</cp:revision>
  <dcterms:created xsi:type="dcterms:W3CDTF">2006-08-16T00:00:00Z</dcterms:created>
  <dcterms:modified xsi:type="dcterms:W3CDTF">2023-07-30T14:18:33Z</dcterms:modified>
  <dc:identifier>DAFoJd3u5ms</dc:identifier>
</cp:coreProperties>
</file>