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57" r:id="rId3"/>
    <p:sldId id="258" r:id="rId4"/>
    <p:sldId id="259" r:id="rId5"/>
    <p:sldId id="260" r:id="rId6"/>
    <p:sldId id="270" r:id="rId7"/>
    <p:sldId id="271" r:id="rId8"/>
    <p:sldId id="263" r:id="rId9"/>
    <p:sldId id="264" r:id="rId10"/>
    <p:sldId id="267" r:id="rId11"/>
    <p:sldId id="272" r:id="rId12"/>
    <p:sldId id="268" r:id="rId13"/>
    <p:sldId id="269"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3A07C0-60BC-F50D-6C34-CFAE0853C18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A60DEF6C-DACF-2273-22EF-F78062756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CB8762E0-B8C0-9314-2339-68746C6B9EBA}"/>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5" name="頁尾版面配置區 4">
            <a:extLst>
              <a:ext uri="{FF2B5EF4-FFF2-40B4-BE49-F238E27FC236}">
                <a16:creationId xmlns:a16="http://schemas.microsoft.com/office/drawing/2014/main" id="{A10E4278-461B-EE40-EE8A-67455AB5C77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46E1576-A71B-ECEE-E6A5-87C84B327D07}"/>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54255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5D3DED-61E0-4995-238C-FCB899C01AEB}"/>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9754E15-5F1F-713F-980C-EB365D00CC51}"/>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721E79B-CB71-28FF-65C0-D6A7F2C6AB98}"/>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5" name="頁尾版面配置區 4">
            <a:extLst>
              <a:ext uri="{FF2B5EF4-FFF2-40B4-BE49-F238E27FC236}">
                <a16:creationId xmlns:a16="http://schemas.microsoft.com/office/drawing/2014/main" id="{3D044079-D724-481B-9F14-A9B6FCEC30A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55BEE8C-E0A0-4238-1690-AC93E6C1FA28}"/>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70024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2C291D1-8457-10E1-6B07-85BA927236A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18DCC88-9ED8-D84E-9E08-1DB2946EB25C}"/>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B9F87216-67BA-374D-1405-7ABA89AE3708}"/>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5" name="頁尾版面配置區 4">
            <a:extLst>
              <a:ext uri="{FF2B5EF4-FFF2-40B4-BE49-F238E27FC236}">
                <a16:creationId xmlns:a16="http://schemas.microsoft.com/office/drawing/2014/main" id="{BD4529A5-ABBE-69CB-667E-9E60B79AF49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32E2707-F180-5252-69A3-C926DD33DB65}"/>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44419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0ECBE-4831-511D-DE71-2C0520F8FF02}"/>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73171AE-1F69-D48B-43E5-85CDB18A97A2}"/>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B88C81B0-A94F-A2DD-B268-3A914E08E318}"/>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5" name="頁尾版面配置區 4">
            <a:extLst>
              <a:ext uri="{FF2B5EF4-FFF2-40B4-BE49-F238E27FC236}">
                <a16:creationId xmlns:a16="http://schemas.microsoft.com/office/drawing/2014/main" id="{1361462A-01B9-1989-B06C-4308FA9436B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508D302-8484-E34A-0857-87B276879A80}"/>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18222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D7C15A-8DE2-7669-9135-BB1343F544FE}"/>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29CE10F-241C-72B8-D526-EDC91310E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9159B08E-20F0-3FD1-EFED-7CB2ED51507A}"/>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5" name="頁尾版面配置區 4">
            <a:extLst>
              <a:ext uri="{FF2B5EF4-FFF2-40B4-BE49-F238E27FC236}">
                <a16:creationId xmlns:a16="http://schemas.microsoft.com/office/drawing/2014/main" id="{C58F3E63-CB88-84CF-F9FD-901256457BA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3B39350-8A44-000E-E035-CDF9A2A58549}"/>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56766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2FEBA1-4D94-B2B0-09C3-83FA3FEECA6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97FB72B-925B-98A4-5DE5-A59CDB935D3C}"/>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A4BD2860-F981-8812-D3B4-AD95829AA328}"/>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4229FDB6-4376-30FD-2A88-9B1BFE606AF2}"/>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6" name="頁尾版面配置區 5">
            <a:extLst>
              <a:ext uri="{FF2B5EF4-FFF2-40B4-BE49-F238E27FC236}">
                <a16:creationId xmlns:a16="http://schemas.microsoft.com/office/drawing/2014/main" id="{EB0B769C-7180-E01D-4433-329B9A53A1F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F03FBAE-101B-2B43-8991-7EC0397F6743}"/>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75328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72D49-C40C-554A-2B02-3947D96C7E92}"/>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C823323-5BAC-9F59-8440-558AC8227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079D2227-8281-EC8F-75B1-B2CB3A246748}"/>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9A30B656-CFE9-899F-9681-FEEAB8DA4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FD45F01-D39D-CE6A-5F1E-488BAC44E8B7}"/>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D62CCE3-8237-6A7A-731A-CCEECAE8E2C0}"/>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8" name="頁尾版面配置區 7">
            <a:extLst>
              <a:ext uri="{FF2B5EF4-FFF2-40B4-BE49-F238E27FC236}">
                <a16:creationId xmlns:a16="http://schemas.microsoft.com/office/drawing/2014/main" id="{C4A710B5-CA32-E59F-0D59-BF12372D50E3}"/>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47E3C10F-6F2C-2A5B-DD6B-3AF519AB49D2}"/>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9073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C7774D-7233-9F4B-F798-FF1E1DF6D7E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1E989335-375D-3BF1-05E9-A44EEBDA8EF0}"/>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4" name="頁尾版面配置區 3">
            <a:extLst>
              <a:ext uri="{FF2B5EF4-FFF2-40B4-BE49-F238E27FC236}">
                <a16:creationId xmlns:a16="http://schemas.microsoft.com/office/drawing/2014/main" id="{47DE00CA-5647-9CF4-AAAD-8A485950A775}"/>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6B83FB56-AC22-DB53-E358-35B8222F2857}"/>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187373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988FAE1-FF34-05A7-6B14-83A132CEB4EA}"/>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3" name="頁尾版面配置區 2">
            <a:extLst>
              <a:ext uri="{FF2B5EF4-FFF2-40B4-BE49-F238E27FC236}">
                <a16:creationId xmlns:a16="http://schemas.microsoft.com/office/drawing/2014/main" id="{C6F61A8C-6F20-4308-0568-796AB976385B}"/>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9DB187F8-26C3-01D4-6463-9A6F3B580C11}"/>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147913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92117B-E2DE-3445-F697-BBCE96CEF5D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F4F67CA-6F35-8CBF-360C-6584A6F8A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CD3ACB68-DE64-DC89-227A-74B93E250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EC82F61-B785-E8CC-E398-4C735FA32023}"/>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6" name="頁尾版面配置區 5">
            <a:extLst>
              <a:ext uri="{FF2B5EF4-FFF2-40B4-BE49-F238E27FC236}">
                <a16:creationId xmlns:a16="http://schemas.microsoft.com/office/drawing/2014/main" id="{E30EE28E-4FF3-FDC9-3B22-F9A6B959123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0ECB792-D78F-9651-CCF4-D50BD5A1BB5F}"/>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73239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0C2FA-87C8-9DE9-A97C-655D1E71E3A5}"/>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6ADBE9AA-789A-FE56-D523-C42266EBB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0A43D27D-BB6E-1BBF-6423-E54B600C7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A2A1EEF2-B998-25D2-9869-A4D8B84CD62D}"/>
              </a:ext>
            </a:extLst>
          </p:cNvPr>
          <p:cNvSpPr>
            <a:spLocks noGrp="1"/>
          </p:cNvSpPr>
          <p:nvPr>
            <p:ph type="dt" sz="half" idx="10"/>
          </p:nvPr>
        </p:nvSpPr>
        <p:spPr/>
        <p:txBody>
          <a:bodyPr/>
          <a:lstStyle/>
          <a:p>
            <a:fld id="{B82CF6C4-D6CE-0D47-9B8D-327AB9E3042D}" type="datetimeFigureOut">
              <a:rPr kumimoji="1" lang="zh-TW" altLang="en-US" smtClean="0"/>
              <a:t>2023/3/31</a:t>
            </a:fld>
            <a:endParaRPr kumimoji="1" lang="zh-TW" altLang="en-US"/>
          </a:p>
        </p:txBody>
      </p:sp>
      <p:sp>
        <p:nvSpPr>
          <p:cNvPr id="6" name="頁尾版面配置區 5">
            <a:extLst>
              <a:ext uri="{FF2B5EF4-FFF2-40B4-BE49-F238E27FC236}">
                <a16:creationId xmlns:a16="http://schemas.microsoft.com/office/drawing/2014/main" id="{93019646-F9BE-83E0-62A6-A8C28EFD347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9269AB2-33CC-90A7-3778-AAE967F09B04}"/>
              </a:ext>
            </a:extLst>
          </p:cNvPr>
          <p:cNvSpPr>
            <a:spLocks noGrp="1"/>
          </p:cNvSpPr>
          <p:nvPr>
            <p:ph type="sldNum" sz="quarter" idx="12"/>
          </p:nvPr>
        </p:nvSpPr>
        <p:spPr/>
        <p:txBody>
          <a:body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236279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0E2E43E-5E0E-1873-D835-DF2BF5662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FB56549-04BD-D982-985E-9FC5D1C1F7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00941F0-0F4D-50D5-051C-0C66CD0A6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CF6C4-D6CE-0D47-9B8D-327AB9E3042D}" type="datetimeFigureOut">
              <a:rPr kumimoji="1" lang="zh-TW" altLang="en-US" smtClean="0"/>
              <a:t>2023/3/31</a:t>
            </a:fld>
            <a:endParaRPr kumimoji="1" lang="zh-TW" altLang="en-US"/>
          </a:p>
        </p:txBody>
      </p:sp>
      <p:sp>
        <p:nvSpPr>
          <p:cNvPr id="5" name="頁尾版面配置區 4">
            <a:extLst>
              <a:ext uri="{FF2B5EF4-FFF2-40B4-BE49-F238E27FC236}">
                <a16:creationId xmlns:a16="http://schemas.microsoft.com/office/drawing/2014/main" id="{FB6238BF-36C4-98B2-1F2E-1670F88C6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067D7E1B-E9F3-809A-39EC-3BEC52A7E6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26475-E619-AF42-8540-1088608A15C0}" type="slidenum">
              <a:rPr kumimoji="1" lang="zh-TW" altLang="en-US" smtClean="0"/>
              <a:t>‹#›</a:t>
            </a:fld>
            <a:endParaRPr kumimoji="1" lang="zh-TW" altLang="en-US"/>
          </a:p>
        </p:txBody>
      </p:sp>
    </p:spTree>
    <p:extLst>
      <p:ext uri="{BB962C8B-B14F-4D97-AF65-F5344CB8AC3E}">
        <p14:creationId xmlns:p14="http://schemas.microsoft.com/office/powerpoint/2010/main" val="827519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vjudge.net/problem/UVA-118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DF3073-03AC-A113-9B3A-1E228D57127E}"/>
              </a:ext>
            </a:extLst>
          </p:cNvPr>
          <p:cNvSpPr>
            <a:spLocks noGrp="1"/>
          </p:cNvSpPr>
          <p:nvPr>
            <p:ph type="title"/>
          </p:nvPr>
        </p:nvSpPr>
        <p:spPr>
          <a:xfrm>
            <a:off x="838200" y="2766218"/>
            <a:ext cx="10515600" cy="1325563"/>
          </a:xfrm>
        </p:spPr>
        <p:txBody>
          <a:bodyPr/>
          <a:lstStyle/>
          <a:p>
            <a:pPr algn="ctr"/>
            <a:r>
              <a:rPr kumimoji="1" lang="en-US" altLang="zh-TW" dirty="0"/>
              <a:t>uva11824</a:t>
            </a:r>
            <a:endParaRPr kumimoji="1" lang="zh-TW" altLang="en-US" dirty="0"/>
          </a:p>
        </p:txBody>
      </p:sp>
    </p:spTree>
    <p:extLst>
      <p:ext uri="{BB962C8B-B14F-4D97-AF65-F5344CB8AC3E}">
        <p14:creationId xmlns:p14="http://schemas.microsoft.com/office/powerpoint/2010/main" val="136081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199" y="1825625"/>
            <a:ext cx="3281571" cy="1148116"/>
          </a:xfrm>
        </p:spPr>
        <p:txBody>
          <a:bodyPr>
            <a:normAutofit/>
          </a:bodyPr>
          <a:lstStyle/>
          <a:p>
            <a:r>
              <a:rPr kumimoji="1" lang="en-US" altLang="zh-TW" dirty="0"/>
              <a:t>Step 3:</a:t>
            </a:r>
            <a:r>
              <a:rPr kumimoji="1" lang="zh-TW" altLang="en-US" dirty="0"/>
              <a:t>計算總花費</a:t>
            </a:r>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1998893511"/>
              </p:ext>
            </p:extLst>
          </p:nvPr>
        </p:nvGraphicFramePr>
        <p:xfrm>
          <a:off x="1085784" y="3364865"/>
          <a:ext cx="3033987" cy="74168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total</a:t>
                      </a:r>
                      <a:endParaRPr lang="zh-TW" altLang="en-US" dirty="0"/>
                    </a:p>
                  </a:txBody>
                  <a:tcPr/>
                </a:tc>
                <a:tc>
                  <a:txBody>
                    <a:bodyPr/>
                    <a:lstStyle/>
                    <a:p>
                      <a:r>
                        <a:rPr lang="zh-TW" altLang="en-US" dirty="0"/>
                        <a:t>總花費</a:t>
                      </a:r>
                    </a:p>
                  </a:txBody>
                  <a:tcPr/>
                </a:tc>
                <a:extLst>
                  <a:ext uri="{0D108BD9-81ED-4DB2-BD59-A6C34878D82A}">
                    <a16:rowId xmlns:a16="http://schemas.microsoft.com/office/drawing/2014/main" val="129309989"/>
                  </a:ext>
                </a:extLst>
              </a:tr>
            </a:tbl>
          </a:graphicData>
        </a:graphic>
      </p:graphicFrame>
      <p:pic>
        <p:nvPicPr>
          <p:cNvPr id="7" name="圖片 6">
            <a:extLst>
              <a:ext uri="{FF2B5EF4-FFF2-40B4-BE49-F238E27FC236}">
                <a16:creationId xmlns:a16="http://schemas.microsoft.com/office/drawing/2014/main" id="{F992F4E6-304E-E1D7-9B80-77C69BDA703B}"/>
              </a:ext>
            </a:extLst>
          </p:cNvPr>
          <p:cNvPicPr>
            <a:picLocks noChangeAspect="1"/>
          </p:cNvPicPr>
          <p:nvPr/>
        </p:nvPicPr>
        <p:blipFill>
          <a:blip r:embed="rId2"/>
          <a:stretch>
            <a:fillRect/>
          </a:stretch>
        </p:blipFill>
        <p:spPr>
          <a:xfrm>
            <a:off x="5103368" y="1734890"/>
            <a:ext cx="6458864" cy="1238851"/>
          </a:xfrm>
          <a:prstGeom prst="rect">
            <a:avLst/>
          </a:prstGeom>
        </p:spPr>
      </p:pic>
    </p:spTree>
    <p:extLst>
      <p:ext uri="{BB962C8B-B14F-4D97-AF65-F5344CB8AC3E}">
        <p14:creationId xmlns:p14="http://schemas.microsoft.com/office/powerpoint/2010/main" val="237537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a:bodyPr>
          <a:lstStyle/>
          <a:p>
            <a:r>
              <a:rPr kumimoji="1" lang="en-US" altLang="zh-TW" dirty="0"/>
              <a:t>Step 3:</a:t>
            </a:r>
            <a:r>
              <a:rPr kumimoji="1" lang="zh-TW" altLang="en-US" dirty="0"/>
              <a:t>判斷輸出</a:t>
            </a:r>
            <a:endParaRPr kumimoji="1" lang="en-US" altLang="zh-TW" dirty="0"/>
          </a:p>
          <a:p>
            <a:pPr marL="0" indent="0">
              <a:buNone/>
            </a:pPr>
            <a:endParaRPr kumimoji="1" lang="en-US" altLang="zh-TW" dirty="0"/>
          </a:p>
          <a:p>
            <a:endParaRPr kumimoji="1" lang="zh-TW" altLang="en-US" dirty="0"/>
          </a:p>
        </p:txBody>
      </p:sp>
      <p:pic>
        <p:nvPicPr>
          <p:cNvPr id="5" name="圖片 4">
            <a:extLst>
              <a:ext uri="{FF2B5EF4-FFF2-40B4-BE49-F238E27FC236}">
                <a16:creationId xmlns:a16="http://schemas.microsoft.com/office/drawing/2014/main" id="{031729A8-A556-543B-07F7-1C2856748FD5}"/>
              </a:ext>
            </a:extLst>
          </p:cNvPr>
          <p:cNvPicPr>
            <a:picLocks noChangeAspect="1"/>
          </p:cNvPicPr>
          <p:nvPr/>
        </p:nvPicPr>
        <p:blipFill>
          <a:blip r:embed="rId2"/>
          <a:stretch>
            <a:fillRect/>
          </a:stretch>
        </p:blipFill>
        <p:spPr>
          <a:xfrm>
            <a:off x="4820040" y="1690688"/>
            <a:ext cx="6574217" cy="1225507"/>
          </a:xfrm>
          <a:prstGeom prst="rect">
            <a:avLst/>
          </a:prstGeom>
        </p:spPr>
      </p:pic>
    </p:spTree>
    <p:extLst>
      <p:ext uri="{BB962C8B-B14F-4D97-AF65-F5344CB8AC3E}">
        <p14:creationId xmlns:p14="http://schemas.microsoft.com/office/powerpoint/2010/main" val="155398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完整程式碼</a:t>
            </a:r>
          </a:p>
        </p:txBody>
      </p:sp>
      <p:pic>
        <p:nvPicPr>
          <p:cNvPr id="8" name="圖片 7">
            <a:extLst>
              <a:ext uri="{FF2B5EF4-FFF2-40B4-BE49-F238E27FC236}">
                <a16:creationId xmlns:a16="http://schemas.microsoft.com/office/drawing/2014/main" id="{FAE8DDFD-1700-025C-5D76-A4822214F575}"/>
              </a:ext>
            </a:extLst>
          </p:cNvPr>
          <p:cNvPicPr>
            <a:picLocks noChangeAspect="1"/>
          </p:cNvPicPr>
          <p:nvPr/>
        </p:nvPicPr>
        <p:blipFill>
          <a:blip r:embed="rId2"/>
          <a:stretch>
            <a:fillRect/>
          </a:stretch>
        </p:blipFill>
        <p:spPr>
          <a:xfrm>
            <a:off x="838200" y="1477581"/>
            <a:ext cx="5239481" cy="4858428"/>
          </a:xfrm>
          <a:prstGeom prst="rect">
            <a:avLst/>
          </a:prstGeom>
        </p:spPr>
      </p:pic>
      <p:pic>
        <p:nvPicPr>
          <p:cNvPr id="13" name="圖片 12">
            <a:extLst>
              <a:ext uri="{FF2B5EF4-FFF2-40B4-BE49-F238E27FC236}">
                <a16:creationId xmlns:a16="http://schemas.microsoft.com/office/drawing/2014/main" id="{B782A5FF-5308-4DA5-4D68-754B87DEA97A}"/>
              </a:ext>
            </a:extLst>
          </p:cNvPr>
          <p:cNvPicPr>
            <a:picLocks noChangeAspect="1"/>
          </p:cNvPicPr>
          <p:nvPr/>
        </p:nvPicPr>
        <p:blipFill>
          <a:blip r:embed="rId3"/>
          <a:stretch>
            <a:fillRect/>
          </a:stretch>
        </p:blipFill>
        <p:spPr>
          <a:xfrm>
            <a:off x="6262814" y="1477581"/>
            <a:ext cx="5715798" cy="3048425"/>
          </a:xfrm>
          <a:prstGeom prst="rect">
            <a:avLst/>
          </a:prstGeom>
        </p:spPr>
      </p:pic>
    </p:spTree>
    <p:extLst>
      <p:ext uri="{BB962C8B-B14F-4D97-AF65-F5344CB8AC3E}">
        <p14:creationId xmlns:p14="http://schemas.microsoft.com/office/powerpoint/2010/main" val="288850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FA3DC-FCF0-22C2-CC70-D8B3DFE9ECEA}"/>
              </a:ext>
            </a:extLst>
          </p:cNvPr>
          <p:cNvSpPr>
            <a:spLocks noGrp="1"/>
          </p:cNvSpPr>
          <p:nvPr>
            <p:ph type="title"/>
          </p:nvPr>
        </p:nvSpPr>
        <p:spPr/>
        <p:txBody>
          <a:bodyPr/>
          <a:lstStyle/>
          <a:p>
            <a:r>
              <a:rPr kumimoji="1" lang="zh-TW" altLang="en-US" dirty="0"/>
              <a:t>資料來源</a:t>
            </a:r>
          </a:p>
        </p:txBody>
      </p:sp>
      <p:sp>
        <p:nvSpPr>
          <p:cNvPr id="3" name="內容版面配置區 2">
            <a:extLst>
              <a:ext uri="{FF2B5EF4-FFF2-40B4-BE49-F238E27FC236}">
                <a16:creationId xmlns:a16="http://schemas.microsoft.com/office/drawing/2014/main" id="{E26D638B-CE1C-7515-5C45-77451670902F}"/>
              </a:ext>
            </a:extLst>
          </p:cNvPr>
          <p:cNvSpPr>
            <a:spLocks noGrp="1"/>
          </p:cNvSpPr>
          <p:nvPr>
            <p:ph idx="1"/>
          </p:nvPr>
        </p:nvSpPr>
        <p:spPr/>
        <p:txBody>
          <a:bodyPr/>
          <a:lstStyle/>
          <a:p>
            <a:r>
              <a:rPr kumimoji="1" lang="zh-TW" altLang="en-US" dirty="0"/>
              <a:t>英文題目：</a:t>
            </a:r>
            <a:endParaRPr kumimoji="1" lang="en-US" altLang="zh-TW" dirty="0"/>
          </a:p>
          <a:p>
            <a:pPr marL="457200" lvl="1" indent="0">
              <a:buNone/>
            </a:pPr>
            <a:r>
              <a:rPr lang="en-US" altLang="zh-TW" dirty="0">
                <a:hlinkClick r:id="rId2"/>
              </a:rPr>
              <a:t>A Minimum Land Price - UVA 11824 - Virtual Judge (vjudge.net)</a:t>
            </a:r>
            <a:endParaRPr lang="en-US" altLang="zh-TW" dirty="0"/>
          </a:p>
        </p:txBody>
      </p:sp>
    </p:spTree>
    <p:extLst>
      <p:ext uri="{BB962C8B-B14F-4D97-AF65-F5344CB8AC3E}">
        <p14:creationId xmlns:p14="http://schemas.microsoft.com/office/powerpoint/2010/main" val="320741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題目翻譯</a:t>
            </a:r>
          </a:p>
        </p:txBody>
      </p:sp>
      <p:pic>
        <p:nvPicPr>
          <p:cNvPr id="6" name="圖片 5">
            <a:extLst>
              <a:ext uri="{FF2B5EF4-FFF2-40B4-BE49-F238E27FC236}">
                <a16:creationId xmlns:a16="http://schemas.microsoft.com/office/drawing/2014/main" id="{6549F209-35DF-94D1-DE91-04AFA191D15E}"/>
              </a:ext>
            </a:extLst>
          </p:cNvPr>
          <p:cNvPicPr>
            <a:picLocks noChangeAspect="1"/>
          </p:cNvPicPr>
          <p:nvPr/>
        </p:nvPicPr>
        <p:blipFill>
          <a:blip r:embed="rId2"/>
          <a:stretch>
            <a:fillRect/>
          </a:stretch>
        </p:blipFill>
        <p:spPr>
          <a:xfrm>
            <a:off x="2537714" y="1430786"/>
            <a:ext cx="7116572" cy="2177388"/>
          </a:xfrm>
          <a:prstGeom prst="rect">
            <a:avLst/>
          </a:prstGeom>
        </p:spPr>
      </p:pic>
      <p:sp>
        <p:nvSpPr>
          <p:cNvPr id="8" name="文字方塊 7">
            <a:extLst>
              <a:ext uri="{FF2B5EF4-FFF2-40B4-BE49-F238E27FC236}">
                <a16:creationId xmlns:a16="http://schemas.microsoft.com/office/drawing/2014/main" id="{772C96E3-FD8F-0259-CAE6-E33F0634A79B}"/>
              </a:ext>
            </a:extLst>
          </p:cNvPr>
          <p:cNvSpPr txBox="1"/>
          <p:nvPr/>
        </p:nvSpPr>
        <p:spPr>
          <a:xfrm>
            <a:off x="2339545" y="3805882"/>
            <a:ext cx="7512909" cy="2031325"/>
          </a:xfrm>
          <a:prstGeom prst="rect">
            <a:avLst/>
          </a:prstGeom>
          <a:noFill/>
        </p:spPr>
        <p:txBody>
          <a:bodyPr wrap="square">
            <a:spAutoFit/>
          </a:bodyPr>
          <a:lstStyle/>
          <a:p>
            <a:r>
              <a:rPr lang="zh-TW" altLang="en-US" dirty="0">
                <a:latin typeface="微軟正黑體" panose="020B0604030504040204" pitchFamily="34" charset="-120"/>
                <a:ea typeface="微軟正黑體" panose="020B0604030504040204" pitchFamily="34" charset="-120"/>
              </a:rPr>
              <a:t>        ACM-ICPC泰國競賽委員會經理擬在普吉島購買土地興建辦公室為即將在普吉島舉辦的全國編程技能營和編程大賽搭建。 普吉島的地價每年都在上漲。 價格指數增長曲線增加了一年。 如果初始成本為 Li 的土地 i從現在起 t 年後購買，其價格將是 2x(Li)</a:t>
            </a:r>
            <a:r>
              <a:rPr lang="en-US" altLang="zh-TW" dirty="0">
                <a:latin typeface="微軟正黑體" panose="020B0604030504040204" pitchFamily="34" charset="-120"/>
                <a:ea typeface="微軟正黑體" panose="020B0604030504040204" pitchFamily="34" charset="-120"/>
              </a:rPr>
              <a:t>^t</a:t>
            </a:r>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        所有的土地價格都不同。 ACM-ICPC一年只能買一塊地。 你必須幫助經理以最低價格購買土地預算為 5,000,000 百萬泰銖。例如，如果我們想連續 3 年購買 3 塊土地，成本分別為 7、2 和 10，則總價將計算如下</a:t>
            </a:r>
          </a:p>
        </p:txBody>
      </p:sp>
      <p:pic>
        <p:nvPicPr>
          <p:cNvPr id="12" name="圖片 11">
            <a:extLst>
              <a:ext uri="{FF2B5EF4-FFF2-40B4-BE49-F238E27FC236}">
                <a16:creationId xmlns:a16="http://schemas.microsoft.com/office/drawing/2014/main" id="{7EB729FD-B618-683D-26D9-1A691441B07A}"/>
              </a:ext>
            </a:extLst>
          </p:cNvPr>
          <p:cNvPicPr>
            <a:picLocks noChangeAspect="1"/>
          </p:cNvPicPr>
          <p:nvPr/>
        </p:nvPicPr>
        <p:blipFill>
          <a:blip r:embed="rId3"/>
          <a:stretch>
            <a:fillRect/>
          </a:stretch>
        </p:blipFill>
        <p:spPr>
          <a:xfrm>
            <a:off x="3182854" y="5825844"/>
            <a:ext cx="6106377" cy="533474"/>
          </a:xfrm>
          <a:prstGeom prst="rect">
            <a:avLst/>
          </a:prstGeom>
        </p:spPr>
      </p:pic>
    </p:spTree>
    <p:extLst>
      <p:ext uri="{BB962C8B-B14F-4D97-AF65-F5344CB8AC3E}">
        <p14:creationId xmlns:p14="http://schemas.microsoft.com/office/powerpoint/2010/main" val="322892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15639-0DA2-7330-CD02-60C03A7A3243}"/>
              </a:ext>
            </a:extLst>
          </p:cNvPr>
          <p:cNvSpPr>
            <a:spLocks noGrp="1"/>
          </p:cNvSpPr>
          <p:nvPr>
            <p:ph type="title"/>
          </p:nvPr>
        </p:nvSpPr>
        <p:spPr/>
        <p:txBody>
          <a:bodyPr/>
          <a:lstStyle/>
          <a:p>
            <a:pPr algn="ctr"/>
            <a:r>
              <a:rPr kumimoji="1" lang="zh-TW" altLang="en-US" dirty="0"/>
              <a:t>輸入與輸出</a:t>
            </a:r>
          </a:p>
        </p:txBody>
      </p:sp>
      <p:sp>
        <p:nvSpPr>
          <p:cNvPr id="3" name="內容版面配置區 2">
            <a:extLst>
              <a:ext uri="{FF2B5EF4-FFF2-40B4-BE49-F238E27FC236}">
                <a16:creationId xmlns:a16="http://schemas.microsoft.com/office/drawing/2014/main" id="{9CDD7478-9BE6-052E-14E7-2A94721A58C1}"/>
              </a:ext>
            </a:extLst>
          </p:cNvPr>
          <p:cNvSpPr>
            <a:spLocks noGrp="1"/>
          </p:cNvSpPr>
          <p:nvPr>
            <p:ph idx="1"/>
          </p:nvPr>
        </p:nvSpPr>
        <p:spPr>
          <a:xfrm>
            <a:off x="838200" y="1825625"/>
            <a:ext cx="5184228" cy="4351338"/>
          </a:xfrm>
        </p:spPr>
        <p:txBody>
          <a:bodyPr>
            <a:normAutofit/>
          </a:bodyPr>
          <a:lstStyle/>
          <a:p>
            <a:r>
              <a:rPr lang="en-US" altLang="zh-TW" sz="2000" dirty="0"/>
              <a:t>Input </a:t>
            </a:r>
            <a:r>
              <a:rPr lang="zh-TW" altLang="en-US" sz="2000" dirty="0"/>
              <a:t>：</a:t>
            </a:r>
            <a:r>
              <a:rPr lang="en-US" altLang="zh-TW" sz="2000" dirty="0"/>
              <a:t>First line of the input contains an integer T (1 ≤ T ≤ 10), the number of test cases. Each test case contains integer Li which is the cost of land in million baht. There are less than 40 lands in each test case. The line contains ‘0’ (zero) indicates the end of each test case.</a:t>
            </a:r>
          </a:p>
          <a:p>
            <a:r>
              <a:rPr lang="en-US" altLang="zh-TW" sz="2000" dirty="0"/>
              <a:t>Output </a:t>
            </a:r>
            <a:r>
              <a:rPr lang="zh-TW" altLang="en-US" sz="2000" dirty="0"/>
              <a:t>：</a:t>
            </a:r>
            <a:r>
              <a:rPr lang="en-US" altLang="zh-TW" sz="2000" dirty="0"/>
              <a:t>For each test case, print out the minimum price for purchasing all lands. If the total price exceeds the budget (5,000,000 millions baht), print out ‘Too expensive’. </a:t>
            </a:r>
            <a:endParaRPr kumimoji="1" lang="zh-TW" altLang="en-US" sz="2000" dirty="0"/>
          </a:p>
        </p:txBody>
      </p:sp>
      <p:sp>
        <p:nvSpPr>
          <p:cNvPr id="4" name="文字方塊 3">
            <a:extLst>
              <a:ext uri="{FF2B5EF4-FFF2-40B4-BE49-F238E27FC236}">
                <a16:creationId xmlns:a16="http://schemas.microsoft.com/office/drawing/2014/main" id="{7EE3BC9D-6A96-6ADE-2815-3906C6A06CE7}"/>
              </a:ext>
            </a:extLst>
          </p:cNvPr>
          <p:cNvSpPr txBox="1"/>
          <p:nvPr/>
        </p:nvSpPr>
        <p:spPr>
          <a:xfrm>
            <a:off x="6169574" y="1825625"/>
            <a:ext cx="5585821" cy="2616101"/>
          </a:xfrm>
          <a:prstGeom prst="rect">
            <a:avLst/>
          </a:prstGeom>
          <a:noFill/>
        </p:spPr>
        <p:txBody>
          <a:bodyPr wrap="square" rtlCol="0">
            <a:spAutoFit/>
          </a:bodyPr>
          <a:lstStyle/>
          <a:p>
            <a:r>
              <a:rPr lang="zh-TW" altLang="en-US" sz="2000" b="0" i="0" dirty="0">
                <a:solidFill>
                  <a:srgbClr val="333333"/>
                </a:solidFill>
                <a:effectLst/>
                <a:latin typeface="Helvetica Neue" panose="02000503000000020004" pitchFamily="2" charset="0"/>
              </a:rPr>
              <a:t>輸入</a:t>
            </a:r>
            <a:r>
              <a:rPr lang="zh-TW" altLang="en-US" sz="2000" dirty="0">
                <a:solidFill>
                  <a:srgbClr val="333333"/>
                </a:solidFill>
                <a:latin typeface="Helvetica Neue" panose="02000503000000020004" pitchFamily="2" charset="0"/>
              </a:rPr>
              <a:t>：</a:t>
            </a:r>
            <a:r>
              <a:rPr lang="zh-TW" altLang="en-US" sz="2000" b="0" i="0" dirty="0">
                <a:solidFill>
                  <a:srgbClr val="333333"/>
                </a:solidFill>
                <a:effectLst/>
                <a:latin typeface="Helvetica Neue" panose="02000503000000020004" pitchFamily="2" charset="0"/>
              </a:rPr>
              <a:t>第一行包含一個整數</a:t>
            </a:r>
            <a:r>
              <a:rPr lang="en-US" altLang="zh-TW" sz="2000" b="0" i="0" dirty="0">
                <a:solidFill>
                  <a:srgbClr val="333333"/>
                </a:solidFill>
                <a:effectLst/>
                <a:latin typeface="Helvetica Neue" panose="02000503000000020004" pitchFamily="2" charset="0"/>
              </a:rPr>
              <a:t>T</a:t>
            </a:r>
            <a:r>
              <a:rPr lang="zh-TW" altLang="en-US" sz="2000" b="0" i="0" dirty="0">
                <a:solidFill>
                  <a:srgbClr val="333333"/>
                </a:solidFill>
                <a:effectLst/>
                <a:latin typeface="Helvetica Neue" panose="02000503000000020004" pitchFamily="2" charset="0"/>
              </a:rPr>
              <a:t>（</a:t>
            </a:r>
            <a:r>
              <a:rPr lang="en-US" altLang="zh-TW" sz="2000" b="0" i="0" dirty="0">
                <a:solidFill>
                  <a:srgbClr val="333333"/>
                </a:solidFill>
                <a:effectLst/>
                <a:latin typeface="Helvetica Neue" panose="02000503000000020004" pitchFamily="2" charset="0"/>
              </a:rPr>
              <a:t>1≤T≤10</a:t>
            </a:r>
            <a:r>
              <a:rPr lang="zh-TW" altLang="en-US" sz="2000" b="0" i="0" dirty="0">
                <a:solidFill>
                  <a:srgbClr val="333333"/>
                </a:solidFill>
                <a:effectLst/>
                <a:latin typeface="Helvetica Neue" panose="02000503000000020004" pitchFamily="2" charset="0"/>
              </a:rPr>
              <a:t>），</a:t>
            </a:r>
            <a:r>
              <a:rPr lang="zh-TW" altLang="en-US" sz="2000" dirty="0">
                <a:solidFill>
                  <a:srgbClr val="333333"/>
                </a:solidFill>
                <a:latin typeface="Helvetica Neue" panose="02000503000000020004" pitchFamily="2" charset="0"/>
              </a:rPr>
              <a:t>為</a:t>
            </a:r>
            <a:r>
              <a:rPr lang="zh-TW" altLang="en-US" sz="2000" b="0" i="0" dirty="0">
                <a:solidFill>
                  <a:srgbClr val="333333"/>
                </a:solidFill>
                <a:effectLst/>
                <a:latin typeface="Helvetica Neue" panose="02000503000000020004" pitchFamily="2" charset="0"/>
              </a:rPr>
              <a:t>測資的數量。 每組測資包含整數 </a:t>
            </a:r>
            <a:r>
              <a:rPr lang="en-US" altLang="zh-TW" sz="2000" b="0" i="0" dirty="0">
                <a:solidFill>
                  <a:srgbClr val="333333"/>
                </a:solidFill>
                <a:effectLst/>
                <a:latin typeface="Helvetica Neue" panose="02000503000000020004" pitchFamily="2" charset="0"/>
              </a:rPr>
              <a:t>Li</a:t>
            </a:r>
            <a:r>
              <a:rPr lang="zh-TW" altLang="en-US" sz="2000" b="0" i="0" dirty="0">
                <a:solidFill>
                  <a:srgbClr val="333333"/>
                </a:solidFill>
                <a:effectLst/>
                <a:latin typeface="Helvetica Neue" panose="02000503000000020004" pitchFamily="2" charset="0"/>
              </a:rPr>
              <a:t>，這是以百萬泰銖為單位的土地成本。 每組測資少於</a:t>
            </a:r>
            <a:r>
              <a:rPr lang="en-US" altLang="zh-TW" sz="2000" b="0" i="0" dirty="0">
                <a:solidFill>
                  <a:srgbClr val="333333"/>
                </a:solidFill>
                <a:effectLst/>
                <a:latin typeface="Helvetica Neue" panose="02000503000000020004" pitchFamily="2" charset="0"/>
              </a:rPr>
              <a:t>40</a:t>
            </a:r>
            <a:r>
              <a:rPr lang="zh-TW" altLang="en-US" sz="2000" b="0" i="0" dirty="0">
                <a:solidFill>
                  <a:srgbClr val="333333"/>
                </a:solidFill>
                <a:effectLst/>
                <a:latin typeface="Helvetica Neue" panose="02000503000000020004" pitchFamily="2" charset="0"/>
              </a:rPr>
              <a:t>個。 以“</a:t>
            </a:r>
            <a:r>
              <a:rPr lang="en-US" altLang="zh-TW" sz="2000" b="0" i="0" dirty="0">
                <a:solidFill>
                  <a:srgbClr val="333333"/>
                </a:solidFill>
                <a:effectLst/>
                <a:latin typeface="Helvetica Neue" panose="02000503000000020004" pitchFamily="2" charset="0"/>
              </a:rPr>
              <a:t>0”</a:t>
            </a:r>
            <a:r>
              <a:rPr lang="zh-TW" altLang="en-US" sz="2000" b="0" i="0" dirty="0">
                <a:solidFill>
                  <a:srgbClr val="333333"/>
                </a:solidFill>
                <a:effectLst/>
                <a:latin typeface="Helvetica Neue" panose="02000503000000020004" pitchFamily="2" charset="0"/>
              </a:rPr>
              <a:t>表示每組測資的結尾。</a:t>
            </a:r>
            <a:endParaRPr lang="en-US" altLang="zh-TW" sz="2000" b="0" i="0" dirty="0">
              <a:solidFill>
                <a:srgbClr val="333333"/>
              </a:solidFill>
              <a:effectLst/>
              <a:latin typeface="Helvetica Neue" panose="02000503000000020004" pitchFamily="2" charset="0"/>
            </a:endParaRPr>
          </a:p>
          <a:p>
            <a:endParaRPr kumimoji="1" lang="en-US" altLang="zh-TW" sz="2400" dirty="0">
              <a:solidFill>
                <a:srgbClr val="333333"/>
              </a:solidFill>
              <a:latin typeface="Helvetica Neue" panose="02000503000000020004" pitchFamily="2" charset="0"/>
            </a:endParaRPr>
          </a:p>
          <a:p>
            <a:r>
              <a:rPr lang="zh-TW" altLang="en-US" sz="2000" b="0" i="0" dirty="0">
                <a:solidFill>
                  <a:srgbClr val="333333"/>
                </a:solidFill>
                <a:effectLst/>
                <a:latin typeface="Helvetica Neue" panose="02000503000000020004" pitchFamily="2" charset="0"/>
              </a:rPr>
              <a:t>輸出：對於每一組測資，輸出購買所有土地的最低價格。 如果總價超過</a:t>
            </a:r>
            <a:r>
              <a:rPr lang="en-US" altLang="zh-TW" sz="2000" b="0" i="0" dirty="0">
                <a:solidFill>
                  <a:srgbClr val="333333"/>
                </a:solidFill>
                <a:effectLst/>
                <a:latin typeface="Helvetica Neue" panose="02000503000000020004" pitchFamily="2" charset="0"/>
              </a:rPr>
              <a:t>5,000,000 </a:t>
            </a:r>
            <a:r>
              <a:rPr lang="zh-TW" altLang="en-US" sz="2000" b="0" i="0" dirty="0">
                <a:solidFill>
                  <a:srgbClr val="333333"/>
                </a:solidFill>
                <a:effectLst/>
                <a:latin typeface="Helvetica Neue" panose="02000503000000020004" pitchFamily="2" charset="0"/>
              </a:rPr>
              <a:t>百萬泰銖，則輸出</a:t>
            </a:r>
            <a:r>
              <a:rPr lang="en-US" altLang="zh-TW" sz="2000" dirty="0"/>
              <a:t>‘Too expensive’</a:t>
            </a:r>
            <a:r>
              <a:rPr lang="zh-TW" altLang="en-US" sz="2000" b="0" i="0" dirty="0">
                <a:solidFill>
                  <a:srgbClr val="333333"/>
                </a:solidFill>
                <a:effectLst/>
                <a:latin typeface="Helvetica Neue" panose="02000503000000020004" pitchFamily="2" charset="0"/>
              </a:rPr>
              <a:t>。</a:t>
            </a:r>
            <a:endParaRPr kumimoji="1" lang="zh-TW" altLang="en-US" sz="2000" dirty="0"/>
          </a:p>
        </p:txBody>
      </p:sp>
    </p:spTree>
    <p:extLst>
      <p:ext uri="{BB962C8B-B14F-4D97-AF65-F5344CB8AC3E}">
        <p14:creationId xmlns:p14="http://schemas.microsoft.com/office/powerpoint/2010/main" val="194268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3CEB1-233E-2FF6-9775-32708B71C789}"/>
              </a:ext>
            </a:extLst>
          </p:cNvPr>
          <p:cNvSpPr>
            <a:spLocks noGrp="1"/>
          </p:cNvSpPr>
          <p:nvPr>
            <p:ph type="title"/>
          </p:nvPr>
        </p:nvSpPr>
        <p:spPr/>
        <p:txBody>
          <a:bodyPr/>
          <a:lstStyle/>
          <a:p>
            <a:pPr algn="ctr"/>
            <a:r>
              <a:rPr kumimoji="1" lang="zh-TW" altLang="en-US" dirty="0">
                <a:latin typeface="+mn-ea"/>
                <a:ea typeface="+mn-ea"/>
              </a:rPr>
              <a:t>範例測資</a:t>
            </a:r>
          </a:p>
        </p:txBody>
      </p:sp>
      <p:sp>
        <p:nvSpPr>
          <p:cNvPr id="3" name="內容版面配置區 2">
            <a:extLst>
              <a:ext uri="{FF2B5EF4-FFF2-40B4-BE49-F238E27FC236}">
                <a16:creationId xmlns:a16="http://schemas.microsoft.com/office/drawing/2014/main" id="{6D0ECA2A-22EB-59D8-D0A7-914B97441EFE}"/>
              </a:ext>
            </a:extLst>
          </p:cNvPr>
          <p:cNvSpPr>
            <a:spLocks noGrp="1"/>
          </p:cNvSpPr>
          <p:nvPr>
            <p:ph idx="1"/>
          </p:nvPr>
        </p:nvSpPr>
        <p:spPr>
          <a:xfrm>
            <a:off x="4860324" y="1402792"/>
            <a:ext cx="889687" cy="4396646"/>
          </a:xfrm>
        </p:spPr>
        <p:txBody>
          <a:bodyPr>
            <a:noAutofit/>
          </a:bodyPr>
          <a:lstStyle/>
          <a:p>
            <a:pPr marL="0" indent="0">
              <a:buNone/>
            </a:pPr>
            <a:r>
              <a:rPr lang="en-US" altLang="zh-TW" sz="1400" dirty="0"/>
              <a:t>3</a:t>
            </a:r>
          </a:p>
          <a:p>
            <a:pPr marL="0" indent="0">
              <a:buNone/>
            </a:pPr>
            <a:r>
              <a:rPr lang="en-US" altLang="zh-TW" sz="1400" dirty="0"/>
              <a:t>7 </a:t>
            </a:r>
          </a:p>
          <a:p>
            <a:pPr marL="0" indent="0">
              <a:buNone/>
            </a:pPr>
            <a:r>
              <a:rPr lang="en-US" altLang="zh-TW" sz="1400" dirty="0"/>
              <a:t>2 </a:t>
            </a:r>
          </a:p>
          <a:p>
            <a:pPr marL="0" indent="0">
              <a:buNone/>
            </a:pPr>
            <a:r>
              <a:rPr lang="en-US" altLang="zh-TW" sz="1400" dirty="0"/>
              <a:t>10 </a:t>
            </a:r>
          </a:p>
          <a:p>
            <a:pPr marL="0" indent="0">
              <a:buNone/>
            </a:pPr>
            <a:r>
              <a:rPr lang="en-US" altLang="zh-TW" sz="1400" dirty="0"/>
              <a:t>0 </a:t>
            </a:r>
          </a:p>
          <a:p>
            <a:pPr marL="0" indent="0">
              <a:buNone/>
            </a:pPr>
            <a:r>
              <a:rPr lang="en-US" altLang="zh-TW" sz="1400" dirty="0"/>
              <a:t>20 </a:t>
            </a:r>
          </a:p>
          <a:p>
            <a:pPr marL="0" indent="0">
              <a:buNone/>
            </a:pPr>
            <a:r>
              <a:rPr lang="en-US" altLang="zh-TW" sz="1400" dirty="0"/>
              <a:t>29 </a:t>
            </a:r>
          </a:p>
          <a:p>
            <a:pPr marL="0" indent="0">
              <a:buNone/>
            </a:pPr>
            <a:r>
              <a:rPr lang="en-US" altLang="zh-TW" sz="1400" dirty="0"/>
              <a:t>31 </a:t>
            </a:r>
          </a:p>
          <a:p>
            <a:pPr marL="0" indent="0">
              <a:buNone/>
            </a:pPr>
            <a:r>
              <a:rPr lang="en-US" altLang="zh-TW" sz="1400" dirty="0"/>
              <a:t>0 </a:t>
            </a:r>
          </a:p>
          <a:p>
            <a:pPr marL="0" indent="0">
              <a:buNone/>
            </a:pPr>
            <a:r>
              <a:rPr lang="en-US" altLang="zh-TW" sz="1400" dirty="0"/>
              <a:t>42 </a:t>
            </a:r>
          </a:p>
          <a:p>
            <a:pPr marL="0" indent="0">
              <a:buNone/>
            </a:pPr>
            <a:r>
              <a:rPr lang="en-US" altLang="zh-TW" sz="1400" dirty="0"/>
              <a:t>41 </a:t>
            </a:r>
          </a:p>
          <a:p>
            <a:pPr marL="0" indent="0">
              <a:buNone/>
            </a:pPr>
            <a:r>
              <a:rPr lang="en-US" altLang="zh-TW" sz="1400" dirty="0"/>
              <a:t>40 </a:t>
            </a:r>
          </a:p>
          <a:p>
            <a:pPr marL="0" indent="0">
              <a:buNone/>
            </a:pPr>
            <a:r>
              <a:rPr lang="en-US" altLang="zh-TW" sz="1400" dirty="0"/>
              <a:t>37 </a:t>
            </a:r>
          </a:p>
          <a:p>
            <a:pPr marL="0" indent="0">
              <a:buNone/>
            </a:pPr>
            <a:r>
              <a:rPr lang="en-US" altLang="zh-TW" sz="1400" dirty="0"/>
              <a:t>20 </a:t>
            </a:r>
          </a:p>
          <a:p>
            <a:pPr marL="0" indent="0">
              <a:buNone/>
            </a:pPr>
            <a:r>
              <a:rPr lang="en-US" altLang="zh-TW" sz="1400" dirty="0"/>
              <a:t>0</a:t>
            </a:r>
            <a:endParaRPr kumimoji="1" lang="en-US" altLang="zh-TW" sz="1400" dirty="0"/>
          </a:p>
        </p:txBody>
      </p:sp>
      <p:sp>
        <p:nvSpPr>
          <p:cNvPr id="4" name="文字方塊 3">
            <a:extLst>
              <a:ext uri="{FF2B5EF4-FFF2-40B4-BE49-F238E27FC236}">
                <a16:creationId xmlns:a16="http://schemas.microsoft.com/office/drawing/2014/main" id="{DAC88B11-6B23-C9E3-F942-343B316337AC}"/>
              </a:ext>
            </a:extLst>
          </p:cNvPr>
          <p:cNvSpPr txBox="1"/>
          <p:nvPr/>
        </p:nvSpPr>
        <p:spPr>
          <a:xfrm>
            <a:off x="6180438" y="1723640"/>
            <a:ext cx="3080951" cy="923330"/>
          </a:xfrm>
          <a:prstGeom prst="rect">
            <a:avLst/>
          </a:prstGeom>
          <a:noFill/>
        </p:spPr>
        <p:txBody>
          <a:bodyPr wrap="square" rtlCol="0">
            <a:spAutoFit/>
          </a:bodyPr>
          <a:lstStyle/>
          <a:p>
            <a:r>
              <a:rPr lang="en-US" altLang="zh-TW" dirty="0"/>
              <a:t>134 </a:t>
            </a:r>
          </a:p>
          <a:p>
            <a:r>
              <a:rPr lang="en-US" altLang="zh-TW" dirty="0"/>
              <a:t>17744 </a:t>
            </a:r>
          </a:p>
          <a:p>
            <a:r>
              <a:rPr lang="en-US" altLang="zh-TW" dirty="0"/>
              <a:t>Too expensive</a:t>
            </a:r>
            <a:endParaRPr kumimoji="1" lang="zh-TW" altLang="en-US" dirty="0">
              <a:latin typeface="+mn-ea"/>
            </a:endParaRPr>
          </a:p>
        </p:txBody>
      </p:sp>
      <p:sp>
        <p:nvSpPr>
          <p:cNvPr id="6" name="文字方塊 5">
            <a:extLst>
              <a:ext uri="{FF2B5EF4-FFF2-40B4-BE49-F238E27FC236}">
                <a16:creationId xmlns:a16="http://schemas.microsoft.com/office/drawing/2014/main" id="{9009FC50-A10A-91BA-451F-3D3C2545552A}"/>
              </a:ext>
            </a:extLst>
          </p:cNvPr>
          <p:cNvSpPr txBox="1"/>
          <p:nvPr/>
        </p:nvSpPr>
        <p:spPr>
          <a:xfrm>
            <a:off x="3903705" y="1323530"/>
            <a:ext cx="741405" cy="400110"/>
          </a:xfrm>
          <a:prstGeom prst="rect">
            <a:avLst/>
          </a:prstGeom>
          <a:noFill/>
        </p:spPr>
        <p:txBody>
          <a:bodyPr wrap="square">
            <a:spAutoFit/>
          </a:bodyPr>
          <a:lstStyle/>
          <a:p>
            <a:pPr marL="0" indent="0">
              <a:buNone/>
            </a:pPr>
            <a:r>
              <a:rPr kumimoji="1" lang="zh-TW" altLang="en-US" sz="2000" dirty="0">
                <a:latin typeface="+mn-ea"/>
              </a:rPr>
              <a:t>輸入：</a:t>
            </a:r>
            <a:endParaRPr kumimoji="1" lang="en-US" altLang="zh-TW" sz="2000" dirty="0">
              <a:latin typeface="+mn-ea"/>
            </a:endParaRPr>
          </a:p>
        </p:txBody>
      </p:sp>
      <p:sp>
        <p:nvSpPr>
          <p:cNvPr id="8" name="文字方塊 7">
            <a:extLst>
              <a:ext uri="{FF2B5EF4-FFF2-40B4-BE49-F238E27FC236}">
                <a16:creationId xmlns:a16="http://schemas.microsoft.com/office/drawing/2014/main" id="{83FCB815-48DC-AF4F-70DA-7D2932CFD2B9}"/>
              </a:ext>
            </a:extLst>
          </p:cNvPr>
          <p:cNvSpPr txBox="1"/>
          <p:nvPr/>
        </p:nvSpPr>
        <p:spPr>
          <a:xfrm>
            <a:off x="6180438" y="1323530"/>
            <a:ext cx="889686" cy="400110"/>
          </a:xfrm>
          <a:prstGeom prst="rect">
            <a:avLst/>
          </a:prstGeom>
          <a:noFill/>
        </p:spPr>
        <p:txBody>
          <a:bodyPr wrap="square">
            <a:spAutoFit/>
          </a:bodyPr>
          <a:lstStyle/>
          <a:p>
            <a:r>
              <a:rPr kumimoji="1" lang="zh-TW" altLang="en-US" sz="2000" dirty="0">
                <a:latin typeface="+mn-ea"/>
              </a:rPr>
              <a:t>輸出：</a:t>
            </a:r>
            <a:endParaRPr kumimoji="1" lang="en-US" altLang="zh-TW" sz="2000" dirty="0">
              <a:latin typeface="+mn-ea"/>
            </a:endParaRPr>
          </a:p>
        </p:txBody>
      </p:sp>
    </p:spTree>
    <p:extLst>
      <p:ext uri="{BB962C8B-B14F-4D97-AF65-F5344CB8AC3E}">
        <p14:creationId xmlns:p14="http://schemas.microsoft.com/office/powerpoint/2010/main" val="419989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第一筆測資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1683005" y="1783480"/>
            <a:ext cx="1547648" cy="2057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000" dirty="0">
                <a:latin typeface="+mn-ea"/>
              </a:rPr>
              <a:t>輸入：</a:t>
            </a:r>
            <a:endParaRPr kumimoji="1" lang="en-US" altLang="zh-TW" sz="2000" dirty="0">
              <a:latin typeface="+mn-ea"/>
            </a:endParaRPr>
          </a:p>
          <a:p>
            <a:pPr marL="0" indent="0">
              <a:buNone/>
            </a:pPr>
            <a:r>
              <a:rPr lang="en-US" altLang="zh-TW" sz="2000" dirty="0"/>
              <a:t>7</a:t>
            </a:r>
          </a:p>
          <a:p>
            <a:pPr marL="0" indent="0">
              <a:buNone/>
            </a:pPr>
            <a:r>
              <a:rPr lang="en-US" altLang="zh-TW" sz="2000" dirty="0"/>
              <a:t>2 </a:t>
            </a:r>
          </a:p>
          <a:p>
            <a:pPr marL="0" indent="0">
              <a:buNone/>
            </a:pPr>
            <a:r>
              <a:rPr lang="en-US" altLang="zh-TW" sz="2000" dirty="0"/>
              <a:t>10</a:t>
            </a:r>
          </a:p>
          <a:p>
            <a:pPr marL="0" indent="0">
              <a:buNone/>
            </a:pPr>
            <a:r>
              <a:rPr lang="en-US" altLang="zh-TW" sz="2000" dirty="0"/>
              <a:t>0 </a:t>
            </a:r>
          </a:p>
          <a:p>
            <a:pPr marL="0" indent="0">
              <a:buFont typeface="Arial" panose="020B0604020202020204" pitchFamily="34" charset="0"/>
              <a:buNone/>
            </a:pPr>
            <a:endParaRPr lang="en-US" altLang="zh-TW" sz="20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3230653" y="1748406"/>
            <a:ext cx="1547649" cy="707886"/>
          </a:xfrm>
          <a:prstGeom prst="rect">
            <a:avLst/>
          </a:prstGeom>
          <a:noFill/>
        </p:spPr>
        <p:txBody>
          <a:bodyPr wrap="square" rtlCol="0">
            <a:spAutoFit/>
          </a:bodyPr>
          <a:lstStyle/>
          <a:p>
            <a:r>
              <a:rPr kumimoji="1" lang="zh-TW" altLang="en-US" sz="2000" dirty="0">
                <a:latin typeface="+mn-ea"/>
              </a:rPr>
              <a:t>輸出：</a:t>
            </a:r>
            <a:endParaRPr kumimoji="1" lang="en-US" altLang="zh-TW" sz="2000" dirty="0">
              <a:latin typeface="+mn-ea"/>
            </a:endParaRPr>
          </a:p>
          <a:p>
            <a:r>
              <a:rPr lang="en-US" altLang="zh-TW" sz="2000" dirty="0"/>
              <a:t>134</a:t>
            </a:r>
            <a:endParaRPr lang="en-US" altLang="zh-TW" sz="2800" dirty="0"/>
          </a:p>
        </p:txBody>
      </p:sp>
      <p:sp>
        <p:nvSpPr>
          <p:cNvPr id="9" name="文字方塊 8">
            <a:extLst>
              <a:ext uri="{FF2B5EF4-FFF2-40B4-BE49-F238E27FC236}">
                <a16:creationId xmlns:a16="http://schemas.microsoft.com/office/drawing/2014/main" id="{4E4CE29B-4E3C-5638-F2DA-116A5B21C721}"/>
              </a:ext>
            </a:extLst>
          </p:cNvPr>
          <p:cNvSpPr txBox="1"/>
          <p:nvPr/>
        </p:nvSpPr>
        <p:spPr>
          <a:xfrm>
            <a:off x="5346358" y="4030448"/>
            <a:ext cx="5103339" cy="461665"/>
          </a:xfrm>
          <a:prstGeom prst="rect">
            <a:avLst/>
          </a:prstGeom>
          <a:noFill/>
        </p:spPr>
        <p:txBody>
          <a:bodyPr wrap="square" rtlCol="0">
            <a:spAutoFit/>
          </a:bodyPr>
          <a:lstStyle/>
          <a:p>
            <a:r>
              <a:rPr lang="zh-TW" altLang="en-US" sz="2400" dirty="0"/>
              <a:t>計算公式：</a:t>
            </a:r>
            <a:r>
              <a:rPr lang="en-US" altLang="zh-TW" sz="2400" dirty="0"/>
              <a:t>134=2*(10^1+7^2+2^3)	</a:t>
            </a:r>
            <a:endParaRPr lang="zh-TW" altLang="en-US" sz="2400" dirty="0"/>
          </a:p>
        </p:txBody>
      </p:sp>
      <p:sp>
        <p:nvSpPr>
          <p:cNvPr id="10" name="文字方塊 9">
            <a:extLst>
              <a:ext uri="{FF2B5EF4-FFF2-40B4-BE49-F238E27FC236}">
                <a16:creationId xmlns:a16="http://schemas.microsoft.com/office/drawing/2014/main" id="{86EC8F52-48B5-7EE6-E9B2-A1A92BECA1C4}"/>
              </a:ext>
            </a:extLst>
          </p:cNvPr>
          <p:cNvSpPr txBox="1"/>
          <p:nvPr/>
        </p:nvSpPr>
        <p:spPr>
          <a:xfrm>
            <a:off x="5379309" y="3426809"/>
            <a:ext cx="5832391" cy="461665"/>
          </a:xfrm>
          <a:prstGeom prst="rect">
            <a:avLst/>
          </a:prstGeom>
          <a:noFill/>
        </p:spPr>
        <p:txBody>
          <a:bodyPr wrap="square" rtlCol="0">
            <a:spAutoFit/>
          </a:bodyPr>
          <a:lstStyle/>
          <a:p>
            <a:r>
              <a:rPr lang="zh-TW" altLang="en-US" sz="2400" dirty="0"/>
              <a:t>越大的數字，次方要越少，總和才會最小</a:t>
            </a:r>
          </a:p>
        </p:txBody>
      </p:sp>
      <p:graphicFrame>
        <p:nvGraphicFramePr>
          <p:cNvPr id="11" name="表格 11">
            <a:extLst>
              <a:ext uri="{FF2B5EF4-FFF2-40B4-BE49-F238E27FC236}">
                <a16:creationId xmlns:a16="http://schemas.microsoft.com/office/drawing/2014/main" id="{F47ED5CA-15CD-A79A-7277-0456F080B7C3}"/>
              </a:ext>
            </a:extLst>
          </p:cNvPr>
          <p:cNvGraphicFramePr>
            <a:graphicFrameLocks noGrp="1"/>
          </p:cNvGraphicFramePr>
          <p:nvPr>
            <p:extLst>
              <p:ext uri="{D42A27DB-BD31-4B8C-83A1-F6EECF244321}">
                <p14:modId xmlns:p14="http://schemas.microsoft.com/office/powerpoint/2010/main" val="1714663176"/>
              </p:ext>
            </p:extLst>
          </p:nvPr>
        </p:nvGraphicFramePr>
        <p:xfrm>
          <a:off x="5384654" y="1783480"/>
          <a:ext cx="4541344" cy="741680"/>
        </p:xfrm>
        <a:graphic>
          <a:graphicData uri="http://schemas.openxmlformats.org/drawingml/2006/table">
            <a:tbl>
              <a:tblPr firstRow="1" bandRow="1">
                <a:tableStyleId>{5C22544A-7EE6-4342-B048-85BDC9FD1C3A}</a:tableStyleId>
              </a:tblPr>
              <a:tblGrid>
                <a:gridCol w="1135336">
                  <a:extLst>
                    <a:ext uri="{9D8B030D-6E8A-4147-A177-3AD203B41FA5}">
                      <a16:colId xmlns:a16="http://schemas.microsoft.com/office/drawing/2014/main" val="3575431320"/>
                    </a:ext>
                  </a:extLst>
                </a:gridCol>
                <a:gridCol w="1135336">
                  <a:extLst>
                    <a:ext uri="{9D8B030D-6E8A-4147-A177-3AD203B41FA5}">
                      <a16:colId xmlns:a16="http://schemas.microsoft.com/office/drawing/2014/main" val="3562996283"/>
                    </a:ext>
                  </a:extLst>
                </a:gridCol>
                <a:gridCol w="1135336">
                  <a:extLst>
                    <a:ext uri="{9D8B030D-6E8A-4147-A177-3AD203B41FA5}">
                      <a16:colId xmlns:a16="http://schemas.microsoft.com/office/drawing/2014/main" val="1249436245"/>
                    </a:ext>
                  </a:extLst>
                </a:gridCol>
                <a:gridCol w="1135336">
                  <a:extLst>
                    <a:ext uri="{9D8B030D-6E8A-4147-A177-3AD203B41FA5}">
                      <a16:colId xmlns:a16="http://schemas.microsoft.com/office/drawing/2014/main" val="2872095594"/>
                    </a:ext>
                  </a:extLst>
                </a:gridCol>
              </a:tblGrid>
              <a:tr h="370840">
                <a:tc>
                  <a:txBody>
                    <a:bodyPr/>
                    <a:lstStyle/>
                    <a:p>
                      <a:r>
                        <a:rPr lang="en-US" altLang="zh-TW" dirty="0"/>
                        <a:t>vector</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447496559"/>
                  </a:ext>
                </a:extLst>
              </a:tr>
              <a:tr h="370840">
                <a:tc>
                  <a:txBody>
                    <a:bodyPr/>
                    <a:lstStyle/>
                    <a:p>
                      <a:r>
                        <a:rPr lang="en-US" altLang="zh-TW" dirty="0"/>
                        <a:t>pushback</a:t>
                      </a:r>
                      <a:endParaRPr lang="zh-TW" altLang="en-US" dirty="0"/>
                    </a:p>
                  </a:txBody>
                  <a:tcPr/>
                </a:tc>
                <a:tc>
                  <a:txBody>
                    <a:bodyPr/>
                    <a:lstStyle/>
                    <a:p>
                      <a:r>
                        <a:rPr lang="en-US" altLang="zh-TW" dirty="0"/>
                        <a:t>7</a:t>
                      </a:r>
                      <a:endParaRPr lang="zh-TW" altLang="en-US" dirty="0"/>
                    </a:p>
                  </a:txBody>
                  <a:tcPr/>
                </a:tc>
                <a:tc>
                  <a:txBody>
                    <a:bodyPr/>
                    <a:lstStyle/>
                    <a:p>
                      <a:r>
                        <a:rPr lang="en-US" altLang="zh-TW" dirty="0"/>
                        <a:t>2</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535060150"/>
                  </a:ext>
                </a:extLst>
              </a:tr>
            </a:tbl>
          </a:graphicData>
        </a:graphic>
      </p:graphicFrame>
      <p:sp>
        <p:nvSpPr>
          <p:cNvPr id="13" name="文字方塊 12">
            <a:extLst>
              <a:ext uri="{FF2B5EF4-FFF2-40B4-BE49-F238E27FC236}">
                <a16:creationId xmlns:a16="http://schemas.microsoft.com/office/drawing/2014/main" id="{777E526E-F8DD-BB81-1153-7D5535B2DC19}"/>
              </a:ext>
            </a:extLst>
          </p:cNvPr>
          <p:cNvSpPr txBox="1"/>
          <p:nvPr/>
        </p:nvSpPr>
        <p:spPr>
          <a:xfrm>
            <a:off x="5379309" y="2797252"/>
            <a:ext cx="5601729" cy="461665"/>
          </a:xfrm>
          <a:prstGeom prst="rect">
            <a:avLst/>
          </a:prstGeom>
          <a:noFill/>
        </p:spPr>
        <p:txBody>
          <a:bodyPr wrap="square" rtlCol="0">
            <a:spAutoFit/>
          </a:bodyPr>
          <a:lstStyle/>
          <a:p>
            <a:r>
              <a:rPr lang="en-US" altLang="zh-TW" sz="2400" dirty="0"/>
              <a:t>After </a:t>
            </a:r>
            <a:r>
              <a:rPr lang="en-US" altLang="zh-TW" sz="2400" dirty="0" err="1"/>
              <a:t>sort:vec</a:t>
            </a:r>
            <a:r>
              <a:rPr lang="en-US" altLang="zh-TW" sz="2400" dirty="0"/>
              <a:t>={2,7,10}</a:t>
            </a:r>
            <a:endParaRPr lang="zh-TW" altLang="en-US" sz="2400" dirty="0"/>
          </a:p>
        </p:txBody>
      </p:sp>
      <p:graphicFrame>
        <p:nvGraphicFramePr>
          <p:cNvPr id="15" name="表格 15">
            <a:extLst>
              <a:ext uri="{FF2B5EF4-FFF2-40B4-BE49-F238E27FC236}">
                <a16:creationId xmlns:a16="http://schemas.microsoft.com/office/drawing/2014/main" id="{74838553-123E-419F-0BAD-5ED800296271}"/>
              </a:ext>
            </a:extLst>
          </p:cNvPr>
          <p:cNvGraphicFramePr>
            <a:graphicFrameLocks noGrp="1"/>
          </p:cNvGraphicFramePr>
          <p:nvPr>
            <p:extLst>
              <p:ext uri="{D42A27DB-BD31-4B8C-83A1-F6EECF244321}">
                <p14:modId xmlns:p14="http://schemas.microsoft.com/office/powerpoint/2010/main" val="3265399593"/>
              </p:ext>
            </p:extLst>
          </p:nvPr>
        </p:nvGraphicFramePr>
        <p:xfrm>
          <a:off x="1709352" y="3933339"/>
          <a:ext cx="2158854" cy="1483360"/>
        </p:xfrm>
        <a:graphic>
          <a:graphicData uri="http://schemas.openxmlformats.org/drawingml/2006/table">
            <a:tbl>
              <a:tblPr firstRow="1" bandRow="1">
                <a:tableStyleId>{5C22544A-7EE6-4342-B048-85BDC9FD1C3A}</a:tableStyleId>
              </a:tblPr>
              <a:tblGrid>
                <a:gridCol w="1079427">
                  <a:extLst>
                    <a:ext uri="{9D8B030D-6E8A-4147-A177-3AD203B41FA5}">
                      <a16:colId xmlns:a16="http://schemas.microsoft.com/office/drawing/2014/main" val="104198466"/>
                    </a:ext>
                  </a:extLst>
                </a:gridCol>
                <a:gridCol w="1079427">
                  <a:extLst>
                    <a:ext uri="{9D8B030D-6E8A-4147-A177-3AD203B41FA5}">
                      <a16:colId xmlns:a16="http://schemas.microsoft.com/office/drawing/2014/main" val="816202847"/>
                    </a:ext>
                  </a:extLst>
                </a:gridCol>
              </a:tblGrid>
              <a:tr h="370840">
                <a:tc>
                  <a:txBody>
                    <a:bodyPr/>
                    <a:lstStyle/>
                    <a:p>
                      <a:r>
                        <a:rPr lang="en-US" altLang="zh-TW" dirty="0"/>
                        <a:t>total</a:t>
                      </a:r>
                      <a:endParaRPr lang="zh-TW" altLang="en-US" dirty="0"/>
                    </a:p>
                  </a:txBody>
                  <a:tcPr/>
                </a:tc>
                <a:tc>
                  <a:txBody>
                    <a:bodyPr/>
                    <a:lstStyle/>
                    <a:p>
                      <a:endParaRPr lang="zh-TW" altLang="en-US" dirty="0"/>
                    </a:p>
                  </a:txBody>
                  <a:tcPr/>
                </a:tc>
                <a:extLst>
                  <a:ext uri="{0D108BD9-81ED-4DB2-BD59-A6C34878D82A}">
                    <a16:rowId xmlns:a16="http://schemas.microsoft.com/office/drawing/2014/main" val="3698047821"/>
                  </a:ext>
                </a:extLst>
              </a:tr>
              <a:tr h="370840">
                <a:tc>
                  <a:txBody>
                    <a:bodyPr/>
                    <a:lstStyle/>
                    <a:p>
                      <a:r>
                        <a:rPr lang="en-US" altLang="zh-TW" dirty="0"/>
                        <a:t>10</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35222986"/>
                  </a:ext>
                </a:extLst>
              </a:tr>
              <a:tr h="370840">
                <a:tc>
                  <a:txBody>
                    <a:bodyPr/>
                    <a:lstStyle/>
                    <a:p>
                      <a:r>
                        <a:rPr lang="en-US" altLang="zh-TW" dirty="0"/>
                        <a:t>7</a:t>
                      </a:r>
                      <a:endParaRPr lang="zh-TW" altLang="en-US" dirty="0"/>
                    </a:p>
                  </a:txBody>
                  <a:tcPr/>
                </a:tc>
                <a:tc>
                  <a:txBody>
                    <a:bodyPr/>
                    <a:lstStyle/>
                    <a:p>
                      <a:r>
                        <a:rPr lang="en-US" altLang="zh-TW" dirty="0"/>
                        <a:t>^2</a:t>
                      </a:r>
                      <a:endParaRPr lang="zh-TW" altLang="en-US" dirty="0"/>
                    </a:p>
                  </a:txBody>
                  <a:tcPr/>
                </a:tc>
                <a:extLst>
                  <a:ext uri="{0D108BD9-81ED-4DB2-BD59-A6C34878D82A}">
                    <a16:rowId xmlns:a16="http://schemas.microsoft.com/office/drawing/2014/main" val="4270543223"/>
                  </a:ext>
                </a:extLst>
              </a:tr>
              <a:tr h="370840">
                <a:tc>
                  <a:txBody>
                    <a:bodyPr/>
                    <a:lstStyle/>
                    <a:p>
                      <a:r>
                        <a:rPr lang="en-US" altLang="zh-TW" dirty="0"/>
                        <a:t>2</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4233949146"/>
                  </a:ext>
                </a:extLst>
              </a:tr>
            </a:tbl>
          </a:graphicData>
        </a:graphic>
      </p:graphicFrame>
    </p:spTree>
    <p:extLst>
      <p:ext uri="{BB962C8B-B14F-4D97-AF65-F5344CB8AC3E}">
        <p14:creationId xmlns:p14="http://schemas.microsoft.com/office/powerpoint/2010/main" val="77489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第二筆測資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1683005" y="1783480"/>
            <a:ext cx="1547648" cy="2057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000" dirty="0">
                <a:latin typeface="+mn-ea"/>
              </a:rPr>
              <a:t>輸入：</a:t>
            </a:r>
            <a:endParaRPr kumimoji="1" lang="en-US" altLang="zh-TW" sz="2000" dirty="0">
              <a:latin typeface="+mn-ea"/>
            </a:endParaRPr>
          </a:p>
          <a:p>
            <a:pPr marL="0" indent="0">
              <a:buNone/>
            </a:pPr>
            <a:r>
              <a:rPr lang="en-US" altLang="zh-TW" sz="2000" dirty="0"/>
              <a:t>20 </a:t>
            </a:r>
          </a:p>
          <a:p>
            <a:pPr marL="0" indent="0">
              <a:buNone/>
            </a:pPr>
            <a:r>
              <a:rPr lang="en-US" altLang="zh-TW" sz="2000" dirty="0"/>
              <a:t>29 </a:t>
            </a:r>
          </a:p>
          <a:p>
            <a:pPr marL="0" indent="0">
              <a:buNone/>
            </a:pPr>
            <a:r>
              <a:rPr lang="en-US" altLang="zh-TW" sz="2000" dirty="0"/>
              <a:t>31 </a:t>
            </a:r>
          </a:p>
          <a:p>
            <a:pPr marL="0" indent="0">
              <a:buNone/>
            </a:pPr>
            <a:r>
              <a:rPr lang="en-US" altLang="zh-TW" sz="2000" dirty="0"/>
              <a:t>0 </a:t>
            </a:r>
          </a:p>
        </p:txBody>
      </p:sp>
      <p:sp>
        <p:nvSpPr>
          <p:cNvPr id="5" name="文字方塊 4">
            <a:extLst>
              <a:ext uri="{FF2B5EF4-FFF2-40B4-BE49-F238E27FC236}">
                <a16:creationId xmlns:a16="http://schemas.microsoft.com/office/drawing/2014/main" id="{734934E8-E88B-06DB-DF6E-81CD3B8C3517}"/>
              </a:ext>
            </a:extLst>
          </p:cNvPr>
          <p:cNvSpPr txBox="1"/>
          <p:nvPr/>
        </p:nvSpPr>
        <p:spPr>
          <a:xfrm>
            <a:off x="3230653" y="1748406"/>
            <a:ext cx="1547649" cy="707886"/>
          </a:xfrm>
          <a:prstGeom prst="rect">
            <a:avLst/>
          </a:prstGeom>
          <a:noFill/>
        </p:spPr>
        <p:txBody>
          <a:bodyPr wrap="square" rtlCol="0">
            <a:spAutoFit/>
          </a:bodyPr>
          <a:lstStyle/>
          <a:p>
            <a:r>
              <a:rPr kumimoji="1" lang="zh-TW" altLang="en-US" sz="2000" dirty="0">
                <a:latin typeface="+mn-ea"/>
              </a:rPr>
              <a:t>輸出：</a:t>
            </a:r>
            <a:endParaRPr kumimoji="1" lang="en-US" altLang="zh-TW" sz="2000" dirty="0">
              <a:latin typeface="+mn-ea"/>
            </a:endParaRPr>
          </a:p>
          <a:p>
            <a:r>
              <a:rPr lang="en-US" altLang="zh-TW" sz="2000" dirty="0"/>
              <a:t>17744 </a:t>
            </a:r>
          </a:p>
        </p:txBody>
      </p:sp>
      <p:sp>
        <p:nvSpPr>
          <p:cNvPr id="9" name="文字方塊 8">
            <a:extLst>
              <a:ext uri="{FF2B5EF4-FFF2-40B4-BE49-F238E27FC236}">
                <a16:creationId xmlns:a16="http://schemas.microsoft.com/office/drawing/2014/main" id="{4E4CE29B-4E3C-5638-F2DA-116A5B21C721}"/>
              </a:ext>
            </a:extLst>
          </p:cNvPr>
          <p:cNvSpPr txBox="1"/>
          <p:nvPr/>
        </p:nvSpPr>
        <p:spPr>
          <a:xfrm>
            <a:off x="5346358" y="4030448"/>
            <a:ext cx="5288691" cy="830997"/>
          </a:xfrm>
          <a:prstGeom prst="rect">
            <a:avLst/>
          </a:prstGeom>
          <a:noFill/>
        </p:spPr>
        <p:txBody>
          <a:bodyPr wrap="square" rtlCol="0">
            <a:spAutoFit/>
          </a:bodyPr>
          <a:lstStyle/>
          <a:p>
            <a:r>
              <a:rPr lang="zh-TW" altLang="en-US" sz="2400" dirty="0"/>
              <a:t>計算公式：</a:t>
            </a:r>
            <a:r>
              <a:rPr lang="en-US" altLang="zh-TW" sz="2400" dirty="0"/>
              <a:t>17744=2*(31^1+29^2+20^3)	</a:t>
            </a:r>
            <a:endParaRPr lang="zh-TW" altLang="en-US" sz="2400" dirty="0"/>
          </a:p>
        </p:txBody>
      </p:sp>
      <p:sp>
        <p:nvSpPr>
          <p:cNvPr id="10" name="文字方塊 9">
            <a:extLst>
              <a:ext uri="{FF2B5EF4-FFF2-40B4-BE49-F238E27FC236}">
                <a16:creationId xmlns:a16="http://schemas.microsoft.com/office/drawing/2014/main" id="{86EC8F52-48B5-7EE6-E9B2-A1A92BECA1C4}"/>
              </a:ext>
            </a:extLst>
          </p:cNvPr>
          <p:cNvSpPr txBox="1"/>
          <p:nvPr/>
        </p:nvSpPr>
        <p:spPr>
          <a:xfrm>
            <a:off x="5379309" y="3426809"/>
            <a:ext cx="5832391" cy="461665"/>
          </a:xfrm>
          <a:prstGeom prst="rect">
            <a:avLst/>
          </a:prstGeom>
          <a:noFill/>
        </p:spPr>
        <p:txBody>
          <a:bodyPr wrap="square" rtlCol="0">
            <a:spAutoFit/>
          </a:bodyPr>
          <a:lstStyle/>
          <a:p>
            <a:r>
              <a:rPr lang="zh-TW" altLang="en-US" sz="2400" dirty="0"/>
              <a:t>越大的數字，次方要越少，總和才會最小</a:t>
            </a:r>
          </a:p>
        </p:txBody>
      </p:sp>
      <p:graphicFrame>
        <p:nvGraphicFramePr>
          <p:cNvPr id="11" name="表格 11">
            <a:extLst>
              <a:ext uri="{FF2B5EF4-FFF2-40B4-BE49-F238E27FC236}">
                <a16:creationId xmlns:a16="http://schemas.microsoft.com/office/drawing/2014/main" id="{F47ED5CA-15CD-A79A-7277-0456F080B7C3}"/>
              </a:ext>
            </a:extLst>
          </p:cNvPr>
          <p:cNvGraphicFramePr>
            <a:graphicFrameLocks noGrp="1"/>
          </p:cNvGraphicFramePr>
          <p:nvPr>
            <p:extLst>
              <p:ext uri="{D42A27DB-BD31-4B8C-83A1-F6EECF244321}">
                <p14:modId xmlns:p14="http://schemas.microsoft.com/office/powerpoint/2010/main" val="1448266458"/>
              </p:ext>
            </p:extLst>
          </p:nvPr>
        </p:nvGraphicFramePr>
        <p:xfrm>
          <a:off x="5384654" y="1783480"/>
          <a:ext cx="4541344" cy="741680"/>
        </p:xfrm>
        <a:graphic>
          <a:graphicData uri="http://schemas.openxmlformats.org/drawingml/2006/table">
            <a:tbl>
              <a:tblPr firstRow="1" bandRow="1">
                <a:tableStyleId>{5C22544A-7EE6-4342-B048-85BDC9FD1C3A}</a:tableStyleId>
              </a:tblPr>
              <a:tblGrid>
                <a:gridCol w="1135336">
                  <a:extLst>
                    <a:ext uri="{9D8B030D-6E8A-4147-A177-3AD203B41FA5}">
                      <a16:colId xmlns:a16="http://schemas.microsoft.com/office/drawing/2014/main" val="3575431320"/>
                    </a:ext>
                  </a:extLst>
                </a:gridCol>
                <a:gridCol w="1135336">
                  <a:extLst>
                    <a:ext uri="{9D8B030D-6E8A-4147-A177-3AD203B41FA5}">
                      <a16:colId xmlns:a16="http://schemas.microsoft.com/office/drawing/2014/main" val="3562996283"/>
                    </a:ext>
                  </a:extLst>
                </a:gridCol>
                <a:gridCol w="1135336">
                  <a:extLst>
                    <a:ext uri="{9D8B030D-6E8A-4147-A177-3AD203B41FA5}">
                      <a16:colId xmlns:a16="http://schemas.microsoft.com/office/drawing/2014/main" val="1249436245"/>
                    </a:ext>
                  </a:extLst>
                </a:gridCol>
                <a:gridCol w="1135336">
                  <a:extLst>
                    <a:ext uri="{9D8B030D-6E8A-4147-A177-3AD203B41FA5}">
                      <a16:colId xmlns:a16="http://schemas.microsoft.com/office/drawing/2014/main" val="2872095594"/>
                    </a:ext>
                  </a:extLst>
                </a:gridCol>
              </a:tblGrid>
              <a:tr h="370840">
                <a:tc>
                  <a:txBody>
                    <a:bodyPr/>
                    <a:lstStyle/>
                    <a:p>
                      <a:r>
                        <a:rPr lang="en-US" altLang="zh-TW" dirty="0"/>
                        <a:t>vector</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447496559"/>
                  </a:ext>
                </a:extLst>
              </a:tr>
              <a:tr h="370840">
                <a:tc>
                  <a:txBody>
                    <a:bodyPr/>
                    <a:lstStyle/>
                    <a:p>
                      <a:r>
                        <a:rPr lang="en-US" altLang="zh-TW" dirty="0"/>
                        <a:t>pushback</a:t>
                      </a:r>
                      <a:endParaRPr lang="zh-TW" altLang="en-US" dirty="0"/>
                    </a:p>
                  </a:txBody>
                  <a:tcPr/>
                </a:tc>
                <a:tc>
                  <a:txBody>
                    <a:bodyPr/>
                    <a:lstStyle/>
                    <a:p>
                      <a:r>
                        <a:rPr lang="en-US" altLang="zh-TW" dirty="0"/>
                        <a:t>20</a:t>
                      </a:r>
                      <a:endParaRPr lang="zh-TW" altLang="en-US" dirty="0"/>
                    </a:p>
                  </a:txBody>
                  <a:tcPr/>
                </a:tc>
                <a:tc>
                  <a:txBody>
                    <a:bodyPr/>
                    <a:lstStyle/>
                    <a:p>
                      <a:r>
                        <a:rPr lang="en-US" altLang="zh-TW" dirty="0"/>
                        <a:t>29</a:t>
                      </a:r>
                      <a:endParaRPr lang="zh-TW" altLang="en-US" dirty="0"/>
                    </a:p>
                  </a:txBody>
                  <a:tcPr/>
                </a:tc>
                <a:tc>
                  <a:txBody>
                    <a:bodyPr/>
                    <a:lstStyle/>
                    <a:p>
                      <a:r>
                        <a:rPr lang="en-US" altLang="zh-TW" dirty="0"/>
                        <a:t>31</a:t>
                      </a:r>
                      <a:endParaRPr lang="zh-TW" altLang="en-US" dirty="0"/>
                    </a:p>
                  </a:txBody>
                  <a:tcPr/>
                </a:tc>
                <a:extLst>
                  <a:ext uri="{0D108BD9-81ED-4DB2-BD59-A6C34878D82A}">
                    <a16:rowId xmlns:a16="http://schemas.microsoft.com/office/drawing/2014/main" val="535060150"/>
                  </a:ext>
                </a:extLst>
              </a:tr>
            </a:tbl>
          </a:graphicData>
        </a:graphic>
      </p:graphicFrame>
      <p:sp>
        <p:nvSpPr>
          <p:cNvPr id="13" name="文字方塊 12">
            <a:extLst>
              <a:ext uri="{FF2B5EF4-FFF2-40B4-BE49-F238E27FC236}">
                <a16:creationId xmlns:a16="http://schemas.microsoft.com/office/drawing/2014/main" id="{777E526E-F8DD-BB81-1153-7D5535B2DC19}"/>
              </a:ext>
            </a:extLst>
          </p:cNvPr>
          <p:cNvSpPr txBox="1"/>
          <p:nvPr/>
        </p:nvSpPr>
        <p:spPr>
          <a:xfrm>
            <a:off x="5379309" y="2797252"/>
            <a:ext cx="5601729" cy="461665"/>
          </a:xfrm>
          <a:prstGeom prst="rect">
            <a:avLst/>
          </a:prstGeom>
          <a:noFill/>
        </p:spPr>
        <p:txBody>
          <a:bodyPr wrap="square" rtlCol="0">
            <a:spAutoFit/>
          </a:bodyPr>
          <a:lstStyle/>
          <a:p>
            <a:r>
              <a:rPr lang="en-US" altLang="zh-TW" sz="2400" dirty="0"/>
              <a:t>After </a:t>
            </a:r>
            <a:r>
              <a:rPr lang="en-US" altLang="zh-TW" sz="2400" dirty="0" err="1"/>
              <a:t>sort:vec</a:t>
            </a:r>
            <a:r>
              <a:rPr lang="en-US" altLang="zh-TW" sz="2400" dirty="0"/>
              <a:t>={20,29,31}</a:t>
            </a:r>
            <a:endParaRPr lang="zh-TW" altLang="en-US" sz="2400" dirty="0"/>
          </a:p>
        </p:txBody>
      </p:sp>
      <p:graphicFrame>
        <p:nvGraphicFramePr>
          <p:cNvPr id="15" name="表格 15">
            <a:extLst>
              <a:ext uri="{FF2B5EF4-FFF2-40B4-BE49-F238E27FC236}">
                <a16:creationId xmlns:a16="http://schemas.microsoft.com/office/drawing/2014/main" id="{74838553-123E-419F-0BAD-5ED800296271}"/>
              </a:ext>
            </a:extLst>
          </p:cNvPr>
          <p:cNvGraphicFramePr>
            <a:graphicFrameLocks noGrp="1"/>
          </p:cNvGraphicFramePr>
          <p:nvPr>
            <p:extLst>
              <p:ext uri="{D42A27DB-BD31-4B8C-83A1-F6EECF244321}">
                <p14:modId xmlns:p14="http://schemas.microsoft.com/office/powerpoint/2010/main" val="2288073731"/>
              </p:ext>
            </p:extLst>
          </p:nvPr>
        </p:nvGraphicFramePr>
        <p:xfrm>
          <a:off x="1709352" y="3933339"/>
          <a:ext cx="2158854" cy="1483360"/>
        </p:xfrm>
        <a:graphic>
          <a:graphicData uri="http://schemas.openxmlformats.org/drawingml/2006/table">
            <a:tbl>
              <a:tblPr firstRow="1" bandRow="1">
                <a:tableStyleId>{5C22544A-7EE6-4342-B048-85BDC9FD1C3A}</a:tableStyleId>
              </a:tblPr>
              <a:tblGrid>
                <a:gridCol w="1079427">
                  <a:extLst>
                    <a:ext uri="{9D8B030D-6E8A-4147-A177-3AD203B41FA5}">
                      <a16:colId xmlns:a16="http://schemas.microsoft.com/office/drawing/2014/main" val="104198466"/>
                    </a:ext>
                  </a:extLst>
                </a:gridCol>
                <a:gridCol w="1079427">
                  <a:extLst>
                    <a:ext uri="{9D8B030D-6E8A-4147-A177-3AD203B41FA5}">
                      <a16:colId xmlns:a16="http://schemas.microsoft.com/office/drawing/2014/main" val="816202847"/>
                    </a:ext>
                  </a:extLst>
                </a:gridCol>
              </a:tblGrid>
              <a:tr h="370840">
                <a:tc>
                  <a:txBody>
                    <a:bodyPr/>
                    <a:lstStyle/>
                    <a:p>
                      <a:r>
                        <a:rPr lang="en-US" altLang="zh-TW" dirty="0"/>
                        <a:t>total</a:t>
                      </a:r>
                      <a:endParaRPr lang="zh-TW" altLang="en-US" dirty="0"/>
                    </a:p>
                  </a:txBody>
                  <a:tcPr/>
                </a:tc>
                <a:tc>
                  <a:txBody>
                    <a:bodyPr/>
                    <a:lstStyle/>
                    <a:p>
                      <a:endParaRPr lang="zh-TW" altLang="en-US" dirty="0"/>
                    </a:p>
                  </a:txBody>
                  <a:tcPr/>
                </a:tc>
                <a:extLst>
                  <a:ext uri="{0D108BD9-81ED-4DB2-BD59-A6C34878D82A}">
                    <a16:rowId xmlns:a16="http://schemas.microsoft.com/office/drawing/2014/main" val="3698047821"/>
                  </a:ext>
                </a:extLst>
              </a:tr>
              <a:tr h="370840">
                <a:tc>
                  <a:txBody>
                    <a:bodyPr/>
                    <a:lstStyle/>
                    <a:p>
                      <a:r>
                        <a:rPr lang="en-US" altLang="zh-TW" dirty="0"/>
                        <a:t>31</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35222986"/>
                  </a:ext>
                </a:extLst>
              </a:tr>
              <a:tr h="370840">
                <a:tc>
                  <a:txBody>
                    <a:bodyPr/>
                    <a:lstStyle/>
                    <a:p>
                      <a:r>
                        <a:rPr lang="en-US" altLang="zh-TW" dirty="0"/>
                        <a:t>29</a:t>
                      </a:r>
                      <a:endParaRPr lang="zh-TW" altLang="en-US" dirty="0"/>
                    </a:p>
                  </a:txBody>
                  <a:tcPr/>
                </a:tc>
                <a:tc>
                  <a:txBody>
                    <a:bodyPr/>
                    <a:lstStyle/>
                    <a:p>
                      <a:r>
                        <a:rPr lang="en-US" altLang="zh-TW" dirty="0"/>
                        <a:t>^2</a:t>
                      </a:r>
                      <a:endParaRPr lang="zh-TW" altLang="en-US" dirty="0"/>
                    </a:p>
                  </a:txBody>
                  <a:tcPr/>
                </a:tc>
                <a:extLst>
                  <a:ext uri="{0D108BD9-81ED-4DB2-BD59-A6C34878D82A}">
                    <a16:rowId xmlns:a16="http://schemas.microsoft.com/office/drawing/2014/main" val="4270543223"/>
                  </a:ext>
                </a:extLst>
              </a:tr>
              <a:tr h="370840">
                <a:tc>
                  <a:txBody>
                    <a:bodyPr/>
                    <a:lstStyle/>
                    <a:p>
                      <a:r>
                        <a:rPr lang="en-US" altLang="zh-TW" dirty="0"/>
                        <a:t>20</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4233949146"/>
                  </a:ext>
                </a:extLst>
              </a:tr>
            </a:tbl>
          </a:graphicData>
        </a:graphic>
      </p:graphicFrame>
    </p:spTree>
    <p:extLst>
      <p:ext uri="{BB962C8B-B14F-4D97-AF65-F5344CB8AC3E}">
        <p14:creationId xmlns:p14="http://schemas.microsoft.com/office/powerpoint/2010/main" val="72772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第三筆測資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1683005" y="1783480"/>
            <a:ext cx="1547648" cy="2057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2000" dirty="0">
                <a:latin typeface="+mn-ea"/>
              </a:rPr>
              <a:t>輸入：</a:t>
            </a:r>
            <a:endParaRPr kumimoji="1" lang="en-US" altLang="zh-TW" sz="2000" dirty="0">
              <a:latin typeface="+mn-ea"/>
            </a:endParaRPr>
          </a:p>
          <a:p>
            <a:pPr marL="0" indent="0">
              <a:buNone/>
            </a:pPr>
            <a:r>
              <a:rPr lang="en-US" altLang="zh-TW" sz="2000" dirty="0"/>
              <a:t>42 </a:t>
            </a:r>
          </a:p>
          <a:p>
            <a:pPr marL="0" indent="0">
              <a:buNone/>
            </a:pPr>
            <a:r>
              <a:rPr lang="en-US" altLang="zh-TW" sz="2000" dirty="0"/>
              <a:t>41 </a:t>
            </a:r>
          </a:p>
          <a:p>
            <a:pPr marL="0" indent="0">
              <a:buNone/>
            </a:pPr>
            <a:r>
              <a:rPr lang="en-US" altLang="zh-TW" sz="2000" dirty="0"/>
              <a:t>40 </a:t>
            </a:r>
          </a:p>
          <a:p>
            <a:pPr marL="0" indent="0">
              <a:buNone/>
            </a:pPr>
            <a:r>
              <a:rPr lang="en-US" altLang="zh-TW" sz="2000" dirty="0"/>
              <a:t>37 </a:t>
            </a:r>
          </a:p>
          <a:p>
            <a:pPr marL="0" indent="0">
              <a:buNone/>
            </a:pPr>
            <a:r>
              <a:rPr lang="en-US" altLang="zh-TW" sz="2000" dirty="0"/>
              <a:t>20 </a:t>
            </a:r>
          </a:p>
          <a:p>
            <a:pPr marL="0" indent="0">
              <a:buNone/>
            </a:pPr>
            <a:r>
              <a:rPr lang="en-US" altLang="zh-TW" sz="2000" dirty="0"/>
              <a:t>0</a:t>
            </a:r>
          </a:p>
        </p:txBody>
      </p:sp>
      <p:sp>
        <p:nvSpPr>
          <p:cNvPr id="5" name="文字方塊 4">
            <a:extLst>
              <a:ext uri="{FF2B5EF4-FFF2-40B4-BE49-F238E27FC236}">
                <a16:creationId xmlns:a16="http://schemas.microsoft.com/office/drawing/2014/main" id="{734934E8-E88B-06DB-DF6E-81CD3B8C3517}"/>
              </a:ext>
            </a:extLst>
          </p:cNvPr>
          <p:cNvSpPr txBox="1"/>
          <p:nvPr/>
        </p:nvSpPr>
        <p:spPr>
          <a:xfrm>
            <a:off x="2875005" y="1748406"/>
            <a:ext cx="1903297" cy="615553"/>
          </a:xfrm>
          <a:prstGeom prst="rect">
            <a:avLst/>
          </a:prstGeom>
          <a:noFill/>
        </p:spPr>
        <p:txBody>
          <a:bodyPr wrap="square" rtlCol="0">
            <a:spAutoFit/>
          </a:bodyPr>
          <a:lstStyle/>
          <a:p>
            <a:r>
              <a:rPr kumimoji="1" lang="zh-TW" altLang="en-US" sz="1400" dirty="0">
                <a:latin typeface="+mn-ea"/>
              </a:rPr>
              <a:t>輸出：</a:t>
            </a:r>
            <a:endParaRPr kumimoji="1" lang="en-US" altLang="zh-TW" sz="1400" dirty="0">
              <a:latin typeface="+mn-ea"/>
            </a:endParaRPr>
          </a:p>
          <a:p>
            <a:r>
              <a:rPr lang="en-US" altLang="zh-TW" sz="2000" dirty="0"/>
              <a:t>Too expensive</a:t>
            </a:r>
          </a:p>
        </p:txBody>
      </p:sp>
      <p:sp>
        <p:nvSpPr>
          <p:cNvPr id="9" name="文字方塊 8">
            <a:extLst>
              <a:ext uri="{FF2B5EF4-FFF2-40B4-BE49-F238E27FC236}">
                <a16:creationId xmlns:a16="http://schemas.microsoft.com/office/drawing/2014/main" id="{4E4CE29B-4E3C-5638-F2DA-116A5B21C721}"/>
              </a:ext>
            </a:extLst>
          </p:cNvPr>
          <p:cNvSpPr txBox="1"/>
          <p:nvPr/>
        </p:nvSpPr>
        <p:spPr>
          <a:xfrm>
            <a:off x="5346358" y="4030448"/>
            <a:ext cx="6491415" cy="1200329"/>
          </a:xfrm>
          <a:prstGeom prst="rect">
            <a:avLst/>
          </a:prstGeom>
          <a:noFill/>
        </p:spPr>
        <p:txBody>
          <a:bodyPr wrap="square" rtlCol="0">
            <a:spAutoFit/>
          </a:bodyPr>
          <a:lstStyle/>
          <a:p>
            <a:r>
              <a:rPr lang="zh-TW" altLang="en-US" sz="2400" dirty="0"/>
              <a:t>計算公式：</a:t>
            </a:r>
            <a:r>
              <a:rPr lang="en-US" altLang="zh-TW" sz="2400" dirty="0"/>
              <a:t>total=2*(42^1+41^2+40^3+37^4+20^5)</a:t>
            </a:r>
          </a:p>
          <a:p>
            <a:r>
              <a:rPr lang="en-US" altLang="zh-TW" sz="2400" dirty="0"/>
              <a:t>Total&gt;5000000	</a:t>
            </a:r>
            <a:endParaRPr lang="zh-TW" altLang="en-US" sz="2400" dirty="0"/>
          </a:p>
        </p:txBody>
      </p:sp>
      <p:sp>
        <p:nvSpPr>
          <p:cNvPr id="10" name="文字方塊 9">
            <a:extLst>
              <a:ext uri="{FF2B5EF4-FFF2-40B4-BE49-F238E27FC236}">
                <a16:creationId xmlns:a16="http://schemas.microsoft.com/office/drawing/2014/main" id="{86EC8F52-48B5-7EE6-E9B2-A1A92BECA1C4}"/>
              </a:ext>
            </a:extLst>
          </p:cNvPr>
          <p:cNvSpPr txBox="1"/>
          <p:nvPr/>
        </p:nvSpPr>
        <p:spPr>
          <a:xfrm>
            <a:off x="5379309" y="3426809"/>
            <a:ext cx="5832391" cy="461665"/>
          </a:xfrm>
          <a:prstGeom prst="rect">
            <a:avLst/>
          </a:prstGeom>
          <a:noFill/>
        </p:spPr>
        <p:txBody>
          <a:bodyPr wrap="square" rtlCol="0">
            <a:spAutoFit/>
          </a:bodyPr>
          <a:lstStyle/>
          <a:p>
            <a:r>
              <a:rPr lang="zh-TW" altLang="en-US" sz="2400" dirty="0"/>
              <a:t>越大的數字，次方要越少，總和才會最小</a:t>
            </a:r>
          </a:p>
        </p:txBody>
      </p:sp>
      <p:graphicFrame>
        <p:nvGraphicFramePr>
          <p:cNvPr id="11" name="表格 11">
            <a:extLst>
              <a:ext uri="{FF2B5EF4-FFF2-40B4-BE49-F238E27FC236}">
                <a16:creationId xmlns:a16="http://schemas.microsoft.com/office/drawing/2014/main" id="{F47ED5CA-15CD-A79A-7277-0456F080B7C3}"/>
              </a:ext>
            </a:extLst>
          </p:cNvPr>
          <p:cNvGraphicFramePr>
            <a:graphicFrameLocks noGrp="1"/>
          </p:cNvGraphicFramePr>
          <p:nvPr>
            <p:extLst>
              <p:ext uri="{D42A27DB-BD31-4B8C-83A1-F6EECF244321}">
                <p14:modId xmlns:p14="http://schemas.microsoft.com/office/powerpoint/2010/main" val="1558051493"/>
              </p:ext>
            </p:extLst>
          </p:nvPr>
        </p:nvGraphicFramePr>
        <p:xfrm>
          <a:off x="5379309" y="1690688"/>
          <a:ext cx="5920522" cy="741680"/>
        </p:xfrm>
        <a:graphic>
          <a:graphicData uri="http://schemas.openxmlformats.org/drawingml/2006/table">
            <a:tbl>
              <a:tblPr firstRow="1" bandRow="1">
                <a:tableStyleId>{5C22544A-7EE6-4342-B048-85BDC9FD1C3A}</a:tableStyleId>
              </a:tblPr>
              <a:tblGrid>
                <a:gridCol w="1400432">
                  <a:extLst>
                    <a:ext uri="{9D8B030D-6E8A-4147-A177-3AD203B41FA5}">
                      <a16:colId xmlns:a16="http://schemas.microsoft.com/office/drawing/2014/main" val="3575431320"/>
                    </a:ext>
                  </a:extLst>
                </a:gridCol>
                <a:gridCol w="904018">
                  <a:extLst>
                    <a:ext uri="{9D8B030D-6E8A-4147-A177-3AD203B41FA5}">
                      <a16:colId xmlns:a16="http://schemas.microsoft.com/office/drawing/2014/main" val="3562996283"/>
                    </a:ext>
                  </a:extLst>
                </a:gridCol>
                <a:gridCol w="904018">
                  <a:extLst>
                    <a:ext uri="{9D8B030D-6E8A-4147-A177-3AD203B41FA5}">
                      <a16:colId xmlns:a16="http://schemas.microsoft.com/office/drawing/2014/main" val="1249436245"/>
                    </a:ext>
                  </a:extLst>
                </a:gridCol>
                <a:gridCol w="904018">
                  <a:extLst>
                    <a:ext uri="{9D8B030D-6E8A-4147-A177-3AD203B41FA5}">
                      <a16:colId xmlns:a16="http://schemas.microsoft.com/office/drawing/2014/main" val="2872095594"/>
                    </a:ext>
                  </a:extLst>
                </a:gridCol>
                <a:gridCol w="904018">
                  <a:extLst>
                    <a:ext uri="{9D8B030D-6E8A-4147-A177-3AD203B41FA5}">
                      <a16:colId xmlns:a16="http://schemas.microsoft.com/office/drawing/2014/main" val="3374528564"/>
                    </a:ext>
                  </a:extLst>
                </a:gridCol>
                <a:gridCol w="904018">
                  <a:extLst>
                    <a:ext uri="{9D8B030D-6E8A-4147-A177-3AD203B41FA5}">
                      <a16:colId xmlns:a16="http://schemas.microsoft.com/office/drawing/2014/main" val="3254731457"/>
                    </a:ext>
                  </a:extLst>
                </a:gridCol>
              </a:tblGrid>
              <a:tr h="370840">
                <a:tc>
                  <a:txBody>
                    <a:bodyPr/>
                    <a:lstStyle/>
                    <a:p>
                      <a:r>
                        <a:rPr lang="en-US" altLang="zh-TW" dirty="0"/>
                        <a:t>vector</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447496559"/>
                  </a:ext>
                </a:extLst>
              </a:tr>
              <a:tr h="370840">
                <a:tc>
                  <a:txBody>
                    <a:bodyPr/>
                    <a:lstStyle/>
                    <a:p>
                      <a:r>
                        <a:rPr lang="en-US" altLang="zh-TW" dirty="0"/>
                        <a:t>pushback</a:t>
                      </a:r>
                      <a:endParaRPr lang="zh-TW" altLang="en-US" dirty="0"/>
                    </a:p>
                  </a:txBody>
                  <a:tcPr/>
                </a:tc>
                <a:tc>
                  <a:txBody>
                    <a:bodyPr/>
                    <a:lstStyle/>
                    <a:p>
                      <a:r>
                        <a:rPr lang="en-US" altLang="zh-TW" dirty="0"/>
                        <a:t>42</a:t>
                      </a:r>
                      <a:endParaRPr lang="zh-TW" altLang="en-US" dirty="0"/>
                    </a:p>
                  </a:txBody>
                  <a:tcPr/>
                </a:tc>
                <a:tc>
                  <a:txBody>
                    <a:bodyPr/>
                    <a:lstStyle/>
                    <a:p>
                      <a:r>
                        <a:rPr lang="en-US" altLang="zh-TW" dirty="0"/>
                        <a:t>41</a:t>
                      </a:r>
                      <a:endParaRPr lang="zh-TW" altLang="en-US" dirty="0"/>
                    </a:p>
                  </a:txBody>
                  <a:tcPr/>
                </a:tc>
                <a:tc>
                  <a:txBody>
                    <a:bodyPr/>
                    <a:lstStyle/>
                    <a:p>
                      <a:r>
                        <a:rPr lang="en-US" altLang="zh-TW" dirty="0"/>
                        <a:t>40</a:t>
                      </a:r>
                      <a:endParaRPr lang="zh-TW" altLang="en-US" dirty="0"/>
                    </a:p>
                  </a:txBody>
                  <a:tcPr/>
                </a:tc>
                <a:tc>
                  <a:txBody>
                    <a:bodyPr/>
                    <a:lstStyle/>
                    <a:p>
                      <a:r>
                        <a:rPr lang="en-US" altLang="zh-TW" dirty="0"/>
                        <a:t>37</a:t>
                      </a:r>
                      <a:endParaRPr lang="zh-TW" altLang="en-US" dirty="0"/>
                    </a:p>
                  </a:txBody>
                  <a:tcPr/>
                </a:tc>
                <a:tc>
                  <a:txBody>
                    <a:bodyPr/>
                    <a:lstStyle/>
                    <a:p>
                      <a:r>
                        <a:rPr lang="en-US" altLang="zh-TW" dirty="0"/>
                        <a:t>20</a:t>
                      </a:r>
                      <a:endParaRPr lang="zh-TW" altLang="en-US" dirty="0"/>
                    </a:p>
                  </a:txBody>
                  <a:tcPr/>
                </a:tc>
                <a:extLst>
                  <a:ext uri="{0D108BD9-81ED-4DB2-BD59-A6C34878D82A}">
                    <a16:rowId xmlns:a16="http://schemas.microsoft.com/office/drawing/2014/main" val="535060150"/>
                  </a:ext>
                </a:extLst>
              </a:tr>
            </a:tbl>
          </a:graphicData>
        </a:graphic>
      </p:graphicFrame>
      <p:sp>
        <p:nvSpPr>
          <p:cNvPr id="13" name="文字方塊 12">
            <a:extLst>
              <a:ext uri="{FF2B5EF4-FFF2-40B4-BE49-F238E27FC236}">
                <a16:creationId xmlns:a16="http://schemas.microsoft.com/office/drawing/2014/main" id="{777E526E-F8DD-BB81-1153-7D5535B2DC19}"/>
              </a:ext>
            </a:extLst>
          </p:cNvPr>
          <p:cNvSpPr txBox="1"/>
          <p:nvPr/>
        </p:nvSpPr>
        <p:spPr>
          <a:xfrm>
            <a:off x="5379309" y="2797252"/>
            <a:ext cx="5601729" cy="461665"/>
          </a:xfrm>
          <a:prstGeom prst="rect">
            <a:avLst/>
          </a:prstGeom>
          <a:noFill/>
        </p:spPr>
        <p:txBody>
          <a:bodyPr wrap="square" rtlCol="0">
            <a:spAutoFit/>
          </a:bodyPr>
          <a:lstStyle/>
          <a:p>
            <a:r>
              <a:rPr lang="en-US" altLang="zh-TW" sz="2400" dirty="0"/>
              <a:t>After </a:t>
            </a:r>
            <a:r>
              <a:rPr lang="en-US" altLang="zh-TW" sz="2400" dirty="0" err="1"/>
              <a:t>sort:vec</a:t>
            </a:r>
            <a:r>
              <a:rPr lang="en-US" altLang="zh-TW" sz="2400" dirty="0"/>
              <a:t>={20,37,40,41,42}</a:t>
            </a:r>
            <a:endParaRPr lang="zh-TW" altLang="en-US" sz="2400" dirty="0"/>
          </a:p>
        </p:txBody>
      </p:sp>
      <p:graphicFrame>
        <p:nvGraphicFramePr>
          <p:cNvPr id="15" name="表格 15">
            <a:extLst>
              <a:ext uri="{FF2B5EF4-FFF2-40B4-BE49-F238E27FC236}">
                <a16:creationId xmlns:a16="http://schemas.microsoft.com/office/drawing/2014/main" id="{74838553-123E-419F-0BAD-5ED800296271}"/>
              </a:ext>
            </a:extLst>
          </p:cNvPr>
          <p:cNvGraphicFramePr>
            <a:graphicFrameLocks noGrp="1"/>
          </p:cNvGraphicFramePr>
          <p:nvPr>
            <p:extLst>
              <p:ext uri="{D42A27DB-BD31-4B8C-83A1-F6EECF244321}">
                <p14:modId xmlns:p14="http://schemas.microsoft.com/office/powerpoint/2010/main" val="3200250619"/>
              </p:ext>
            </p:extLst>
          </p:nvPr>
        </p:nvGraphicFramePr>
        <p:xfrm>
          <a:off x="1709352" y="3933339"/>
          <a:ext cx="2158854" cy="2225040"/>
        </p:xfrm>
        <a:graphic>
          <a:graphicData uri="http://schemas.openxmlformats.org/drawingml/2006/table">
            <a:tbl>
              <a:tblPr firstRow="1" bandRow="1">
                <a:tableStyleId>{5C22544A-7EE6-4342-B048-85BDC9FD1C3A}</a:tableStyleId>
              </a:tblPr>
              <a:tblGrid>
                <a:gridCol w="1079427">
                  <a:extLst>
                    <a:ext uri="{9D8B030D-6E8A-4147-A177-3AD203B41FA5}">
                      <a16:colId xmlns:a16="http://schemas.microsoft.com/office/drawing/2014/main" val="104198466"/>
                    </a:ext>
                  </a:extLst>
                </a:gridCol>
                <a:gridCol w="1079427">
                  <a:extLst>
                    <a:ext uri="{9D8B030D-6E8A-4147-A177-3AD203B41FA5}">
                      <a16:colId xmlns:a16="http://schemas.microsoft.com/office/drawing/2014/main" val="816202847"/>
                    </a:ext>
                  </a:extLst>
                </a:gridCol>
              </a:tblGrid>
              <a:tr h="370840">
                <a:tc>
                  <a:txBody>
                    <a:bodyPr/>
                    <a:lstStyle/>
                    <a:p>
                      <a:r>
                        <a:rPr lang="en-US" altLang="zh-TW" dirty="0"/>
                        <a:t>total</a:t>
                      </a:r>
                      <a:endParaRPr lang="zh-TW" altLang="en-US" dirty="0"/>
                    </a:p>
                  </a:txBody>
                  <a:tcPr/>
                </a:tc>
                <a:tc>
                  <a:txBody>
                    <a:bodyPr/>
                    <a:lstStyle/>
                    <a:p>
                      <a:endParaRPr lang="zh-TW" altLang="en-US" dirty="0"/>
                    </a:p>
                  </a:txBody>
                  <a:tcPr/>
                </a:tc>
                <a:extLst>
                  <a:ext uri="{0D108BD9-81ED-4DB2-BD59-A6C34878D82A}">
                    <a16:rowId xmlns:a16="http://schemas.microsoft.com/office/drawing/2014/main" val="3698047821"/>
                  </a:ext>
                </a:extLst>
              </a:tr>
              <a:tr h="370840">
                <a:tc>
                  <a:txBody>
                    <a:bodyPr/>
                    <a:lstStyle/>
                    <a:p>
                      <a:r>
                        <a:rPr lang="en-US" altLang="zh-TW" dirty="0"/>
                        <a:t>42</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35222986"/>
                  </a:ext>
                </a:extLst>
              </a:tr>
              <a:tr h="370840">
                <a:tc>
                  <a:txBody>
                    <a:bodyPr/>
                    <a:lstStyle/>
                    <a:p>
                      <a:r>
                        <a:rPr lang="en-US" altLang="zh-TW" dirty="0"/>
                        <a:t>41</a:t>
                      </a:r>
                      <a:endParaRPr lang="zh-TW" altLang="en-US" dirty="0"/>
                    </a:p>
                  </a:txBody>
                  <a:tcPr/>
                </a:tc>
                <a:tc>
                  <a:txBody>
                    <a:bodyPr/>
                    <a:lstStyle/>
                    <a:p>
                      <a:r>
                        <a:rPr lang="en-US" altLang="zh-TW" dirty="0"/>
                        <a:t>^2</a:t>
                      </a:r>
                      <a:endParaRPr lang="zh-TW" altLang="en-US" dirty="0"/>
                    </a:p>
                  </a:txBody>
                  <a:tcPr/>
                </a:tc>
                <a:extLst>
                  <a:ext uri="{0D108BD9-81ED-4DB2-BD59-A6C34878D82A}">
                    <a16:rowId xmlns:a16="http://schemas.microsoft.com/office/drawing/2014/main" val="4270543223"/>
                  </a:ext>
                </a:extLst>
              </a:tr>
              <a:tr h="370840">
                <a:tc>
                  <a:txBody>
                    <a:bodyPr/>
                    <a:lstStyle/>
                    <a:p>
                      <a:r>
                        <a:rPr lang="en-US" altLang="zh-TW" dirty="0"/>
                        <a:t>40</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4233949146"/>
                  </a:ext>
                </a:extLst>
              </a:tr>
              <a:tr h="370840">
                <a:tc>
                  <a:txBody>
                    <a:bodyPr/>
                    <a:lstStyle/>
                    <a:p>
                      <a:r>
                        <a:rPr lang="en-US" altLang="zh-TW" dirty="0"/>
                        <a:t>37</a:t>
                      </a:r>
                      <a:endParaRPr lang="zh-TW" altLang="en-US" dirty="0"/>
                    </a:p>
                  </a:txBody>
                  <a:tcPr/>
                </a:tc>
                <a:tc>
                  <a:txBody>
                    <a:bodyPr/>
                    <a:lstStyle/>
                    <a:p>
                      <a:r>
                        <a:rPr lang="en-US" altLang="zh-TW" dirty="0"/>
                        <a:t>^4</a:t>
                      </a:r>
                      <a:endParaRPr lang="zh-TW" altLang="en-US" dirty="0"/>
                    </a:p>
                  </a:txBody>
                  <a:tcPr/>
                </a:tc>
                <a:extLst>
                  <a:ext uri="{0D108BD9-81ED-4DB2-BD59-A6C34878D82A}">
                    <a16:rowId xmlns:a16="http://schemas.microsoft.com/office/drawing/2014/main" val="1302445157"/>
                  </a:ext>
                </a:extLst>
              </a:tr>
              <a:tr h="370840">
                <a:tc>
                  <a:txBody>
                    <a:bodyPr/>
                    <a:lstStyle/>
                    <a:p>
                      <a:r>
                        <a:rPr lang="en-US" altLang="zh-TW" dirty="0"/>
                        <a:t>20</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2187374632"/>
                  </a:ext>
                </a:extLst>
              </a:tr>
            </a:tbl>
          </a:graphicData>
        </a:graphic>
      </p:graphicFrame>
    </p:spTree>
    <p:extLst>
      <p:ext uri="{BB962C8B-B14F-4D97-AF65-F5344CB8AC3E}">
        <p14:creationId xmlns:p14="http://schemas.microsoft.com/office/powerpoint/2010/main" val="63650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lstStyle/>
          <a:p>
            <a:r>
              <a:rPr kumimoji="1" lang="en-US" altLang="zh-TW" dirty="0"/>
              <a:t>Step 1:</a:t>
            </a:r>
            <a:r>
              <a:rPr kumimoji="1" lang="zh-TW" altLang="en-US" dirty="0"/>
              <a:t>輸入測資</a:t>
            </a: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3897882773"/>
              </p:ext>
            </p:extLst>
          </p:nvPr>
        </p:nvGraphicFramePr>
        <p:xfrm>
          <a:off x="1085784" y="2549319"/>
          <a:ext cx="3033987" cy="148336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err="1"/>
                        <a:t>qazqaz</a:t>
                      </a:r>
                      <a:endParaRPr lang="zh-TW" altLang="en-US" dirty="0"/>
                    </a:p>
                  </a:txBody>
                  <a:tcPr/>
                </a:tc>
                <a:tc>
                  <a:txBody>
                    <a:bodyPr/>
                    <a:lstStyle/>
                    <a:p>
                      <a:r>
                        <a:rPr lang="zh-TW" altLang="en-US" dirty="0"/>
                        <a:t>測資組數</a:t>
                      </a:r>
                    </a:p>
                  </a:txBody>
                  <a:tcPr/>
                </a:tc>
                <a:extLst>
                  <a:ext uri="{0D108BD9-81ED-4DB2-BD59-A6C34878D82A}">
                    <a16:rowId xmlns:a16="http://schemas.microsoft.com/office/drawing/2014/main" val="129309989"/>
                  </a:ext>
                </a:extLst>
              </a:tr>
              <a:tr h="370840">
                <a:tc>
                  <a:txBody>
                    <a:bodyPr/>
                    <a:lstStyle/>
                    <a:p>
                      <a:r>
                        <a:rPr lang="en-US" altLang="zh-TW" dirty="0" err="1"/>
                        <a:t>vec</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存放價錢</a:t>
                      </a:r>
                    </a:p>
                  </a:txBody>
                  <a:tcPr/>
                </a:tc>
                <a:extLst>
                  <a:ext uri="{0D108BD9-81ED-4DB2-BD59-A6C34878D82A}">
                    <a16:rowId xmlns:a16="http://schemas.microsoft.com/office/drawing/2014/main" val="3894845530"/>
                  </a:ext>
                </a:extLst>
              </a:tr>
              <a:tr h="370840">
                <a:tc>
                  <a:txBody>
                    <a:bodyPr/>
                    <a:lstStyle/>
                    <a:p>
                      <a:r>
                        <a:rPr lang="en-US" altLang="zh-TW" dirty="0"/>
                        <a:t>in</a:t>
                      </a:r>
                      <a:endParaRPr lang="zh-TW" altLang="en-US" dirty="0"/>
                    </a:p>
                  </a:txBody>
                  <a:tcPr/>
                </a:tc>
                <a:tc>
                  <a:txBody>
                    <a:bodyPr/>
                    <a:lstStyle/>
                    <a:p>
                      <a:r>
                        <a:rPr lang="zh-TW" altLang="en-US" dirty="0"/>
                        <a:t>輸入價錢</a:t>
                      </a:r>
                    </a:p>
                  </a:txBody>
                  <a:tcPr/>
                </a:tc>
                <a:extLst>
                  <a:ext uri="{0D108BD9-81ED-4DB2-BD59-A6C34878D82A}">
                    <a16:rowId xmlns:a16="http://schemas.microsoft.com/office/drawing/2014/main" val="1830035372"/>
                  </a:ext>
                </a:extLst>
              </a:tr>
            </a:tbl>
          </a:graphicData>
        </a:graphic>
      </p:graphicFrame>
      <p:pic>
        <p:nvPicPr>
          <p:cNvPr id="9" name="圖片 8">
            <a:extLst>
              <a:ext uri="{FF2B5EF4-FFF2-40B4-BE49-F238E27FC236}">
                <a16:creationId xmlns:a16="http://schemas.microsoft.com/office/drawing/2014/main" id="{3DB1F88B-3189-27EE-0AA0-77E967703B57}"/>
              </a:ext>
            </a:extLst>
          </p:cNvPr>
          <p:cNvPicPr>
            <a:picLocks noChangeAspect="1"/>
          </p:cNvPicPr>
          <p:nvPr/>
        </p:nvPicPr>
        <p:blipFill>
          <a:blip r:embed="rId2"/>
          <a:stretch>
            <a:fillRect/>
          </a:stretch>
        </p:blipFill>
        <p:spPr>
          <a:xfrm>
            <a:off x="5089904" y="1825625"/>
            <a:ext cx="6447072" cy="2693258"/>
          </a:xfrm>
          <a:prstGeom prst="rect">
            <a:avLst/>
          </a:prstGeom>
        </p:spPr>
      </p:pic>
    </p:spTree>
    <p:extLst>
      <p:ext uri="{BB962C8B-B14F-4D97-AF65-F5344CB8AC3E}">
        <p14:creationId xmlns:p14="http://schemas.microsoft.com/office/powerpoint/2010/main" val="209997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a:bodyPr>
          <a:lstStyle/>
          <a:p>
            <a:r>
              <a:rPr kumimoji="1" lang="en-US" altLang="zh-TW" dirty="0"/>
              <a:t>Step 2:</a:t>
            </a:r>
            <a:r>
              <a:rPr kumimoji="1" lang="zh-TW" altLang="en-US" dirty="0"/>
              <a:t>排序</a:t>
            </a:r>
            <a:r>
              <a:rPr kumimoji="1" lang="en-US" altLang="zh-TW" dirty="0" err="1"/>
              <a:t>vec</a:t>
            </a:r>
            <a:endParaRPr kumimoji="1" lang="en-US" altLang="zh-TW" dirty="0"/>
          </a:p>
          <a:p>
            <a:pPr marL="0" indent="0">
              <a:buNone/>
            </a:pPr>
            <a:endParaRPr kumimoji="1" lang="en-US" altLang="zh-TW" dirty="0"/>
          </a:p>
          <a:p>
            <a:endParaRPr kumimoji="1" lang="zh-TW" altLang="en-US" dirty="0"/>
          </a:p>
        </p:txBody>
      </p:sp>
      <p:pic>
        <p:nvPicPr>
          <p:cNvPr id="5" name="圖片 4">
            <a:extLst>
              <a:ext uri="{FF2B5EF4-FFF2-40B4-BE49-F238E27FC236}">
                <a16:creationId xmlns:a16="http://schemas.microsoft.com/office/drawing/2014/main" id="{47D03DDB-C7F6-A148-A5FD-7F0609E3DA6C}"/>
              </a:ext>
            </a:extLst>
          </p:cNvPr>
          <p:cNvPicPr>
            <a:picLocks noChangeAspect="1"/>
          </p:cNvPicPr>
          <p:nvPr/>
        </p:nvPicPr>
        <p:blipFill>
          <a:blip r:embed="rId2"/>
          <a:stretch>
            <a:fillRect/>
          </a:stretch>
        </p:blipFill>
        <p:spPr>
          <a:xfrm>
            <a:off x="5629218" y="1937105"/>
            <a:ext cx="5797119" cy="305731"/>
          </a:xfrm>
          <a:prstGeom prst="rect">
            <a:avLst/>
          </a:prstGeom>
        </p:spPr>
      </p:pic>
      <p:sp>
        <p:nvSpPr>
          <p:cNvPr id="8" name="文字方塊 7">
            <a:extLst>
              <a:ext uri="{FF2B5EF4-FFF2-40B4-BE49-F238E27FC236}">
                <a16:creationId xmlns:a16="http://schemas.microsoft.com/office/drawing/2014/main" id="{55C5C2FF-B584-D9E4-3416-F9EF9913F9EE}"/>
              </a:ext>
            </a:extLst>
          </p:cNvPr>
          <p:cNvSpPr txBox="1"/>
          <p:nvPr/>
        </p:nvSpPr>
        <p:spPr>
          <a:xfrm>
            <a:off x="5535827" y="1506022"/>
            <a:ext cx="3196281" cy="369332"/>
          </a:xfrm>
          <a:prstGeom prst="rect">
            <a:avLst/>
          </a:prstGeom>
          <a:noFill/>
        </p:spPr>
        <p:txBody>
          <a:bodyPr wrap="square" rtlCol="0">
            <a:spAutoFit/>
          </a:bodyPr>
          <a:lstStyle/>
          <a:p>
            <a:r>
              <a:rPr lang="zh-TW" altLang="en-US" dirty="0"/>
              <a:t>需要</a:t>
            </a:r>
            <a:r>
              <a:rPr lang="en-US" altLang="zh-TW" dirty="0"/>
              <a:t>include&lt;algorithm&gt;</a:t>
            </a:r>
            <a:endParaRPr lang="zh-TW" altLang="en-US" dirty="0"/>
          </a:p>
        </p:txBody>
      </p:sp>
    </p:spTree>
    <p:extLst>
      <p:ext uri="{BB962C8B-B14F-4D97-AF65-F5344CB8AC3E}">
        <p14:creationId xmlns:p14="http://schemas.microsoft.com/office/powerpoint/2010/main" val="237784273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3412</TotalTime>
  <Words>639</Words>
  <Application>Microsoft Macintosh PowerPoint</Application>
  <PresentationFormat>寬螢幕</PresentationFormat>
  <Paragraphs>134</Paragraphs>
  <Slides>13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微軟正黑體</vt:lpstr>
      <vt:lpstr>新細明體</vt:lpstr>
      <vt:lpstr>Arial</vt:lpstr>
      <vt:lpstr>Calibri</vt:lpstr>
      <vt:lpstr>Calibri Light</vt:lpstr>
      <vt:lpstr>Helvetica Neue</vt:lpstr>
      <vt:lpstr>Office 佈景主題</vt:lpstr>
      <vt:lpstr>uva11824</vt:lpstr>
      <vt:lpstr>題目翻譯</vt:lpstr>
      <vt:lpstr>輸入與輸出</vt:lpstr>
      <vt:lpstr>範例測資</vt:lpstr>
      <vt:lpstr>第一筆測資</vt:lpstr>
      <vt:lpstr>第二筆測資</vt:lpstr>
      <vt:lpstr>第三筆測資</vt:lpstr>
      <vt:lpstr>程式碼</vt:lpstr>
      <vt:lpstr>程式碼</vt:lpstr>
      <vt:lpstr>程式碼</vt:lpstr>
      <vt:lpstr>程式碼</vt:lpstr>
      <vt:lpstr>完整程式碼</vt:lpstr>
      <vt:lpstr>資料來源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uva10035</dc:title>
  <dc:creator>eric93522@gmail.com</dc:creator>
  <cp:lastModifiedBy>eric93522@gmail.com</cp:lastModifiedBy>
  <cp:revision>7</cp:revision>
  <dcterms:created xsi:type="dcterms:W3CDTF">2023-03-26T03:53:41Z</dcterms:created>
  <dcterms:modified xsi:type="dcterms:W3CDTF">2023-03-31T07:22:09Z</dcterms:modified>
</cp:coreProperties>
</file>