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8" r:id="rId3"/>
    <p:sldId id="269" r:id="rId4"/>
    <p:sldId id="270" r:id="rId5"/>
    <p:sldId id="271" r:id="rId6"/>
    <p:sldId id="272" r:id="rId7"/>
    <p:sldId id="273" r:id="rId8"/>
    <p:sldId id="274" r:id="rId9"/>
    <p:sldId id="275" r:id="rId10"/>
    <p:sldId id="276" r:id="rId11"/>
    <p:sldId id="277" r:id="rId12"/>
    <p:sldId id="278" r:id="rId13"/>
    <p:sldId id="266" r:id="rId14"/>
    <p:sldId id="267" r:id="rId15"/>
  </p:sldIdLst>
  <p:sldSz cx="18288000" cy="10287000"/>
  <p:notesSz cx="6858000" cy="9144000"/>
  <p:embeddedFontLst>
    <p:embeddedFont>
      <p:font typeface="微軟正黑體" panose="020B0604030504040204" pitchFamily="34" charset="-120"/>
      <p:regular r:id="rId16"/>
      <p:bold r:id="rId17"/>
    </p:embeddedFont>
    <p:embeddedFont>
      <p:font typeface="Calibri" panose="020F0502020204030204" pitchFamily="34" charset="0"/>
      <p:regular r:id="rId18"/>
      <p:bold r:id="rId19"/>
      <p:italic r:id="rId20"/>
      <p:boldItalic r:id="rId21"/>
    </p:embeddedFont>
    <p:embeddedFont>
      <p:font typeface="Canva Sans" panose="020B0503030501040103" pitchFamily="34" charset="0"/>
      <p:regular r:id="rId22"/>
    </p:embeddedFont>
    <p:embeddedFont>
      <p:font typeface="Poppins" pitchFamily="2" charset="0"/>
      <p:regular r:id="rId23"/>
      <p:bold r:id="rId24"/>
      <p:italic r:id="rId25"/>
      <p:boldItalic r:id="rId26"/>
    </p:embeddedFont>
    <p:embeddedFont>
      <p:font typeface="Poppins Semi-Bold" pitchFamily="2" charset="0"/>
      <p:regular r:id="rId27"/>
      <p:bold r:id="rId28"/>
    </p:embeddedFont>
    <p:embeddedFont>
      <p:font typeface="Poppins Ultra-Bold" pitchFamily="2" charset="0"/>
      <p:regular r:id="rId29"/>
      <p:bold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5600"/>
    <a:srgbClr val="FF9966"/>
    <a:srgbClr val="C355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648" autoAdjust="0"/>
  </p:normalViewPr>
  <p:slideViewPr>
    <p:cSldViewPr>
      <p:cViewPr varScale="1">
        <p:scale>
          <a:sx n="78" d="100"/>
          <a:sy n="78" d="100"/>
        </p:scale>
        <p:origin x="36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48938" y="2314269"/>
            <a:ext cx="13190124" cy="5658461"/>
            <a:chOff x="0" y="0"/>
            <a:chExt cx="3473942" cy="1490294"/>
          </a:xfrm>
        </p:grpSpPr>
        <p:sp>
          <p:nvSpPr>
            <p:cNvPr id="3" name="Freeform 3"/>
            <p:cNvSpPr/>
            <p:nvPr/>
          </p:nvSpPr>
          <p:spPr>
            <a:xfrm>
              <a:off x="0" y="0"/>
              <a:ext cx="3473942" cy="1490294"/>
            </a:xfrm>
            <a:custGeom>
              <a:avLst/>
              <a:gdLst/>
              <a:ahLst/>
              <a:cxnLst/>
              <a:rect l="l" t="t" r="r" b="b"/>
              <a:pathLst>
                <a:path w="3473942" h="1490294">
                  <a:moveTo>
                    <a:pt x="55760" y="0"/>
                  </a:moveTo>
                  <a:lnTo>
                    <a:pt x="3418182" y="0"/>
                  </a:lnTo>
                  <a:cubicBezTo>
                    <a:pt x="3448977" y="0"/>
                    <a:pt x="3473942" y="24965"/>
                    <a:pt x="3473942" y="55760"/>
                  </a:cubicBezTo>
                  <a:lnTo>
                    <a:pt x="3473942" y="1434534"/>
                  </a:lnTo>
                  <a:cubicBezTo>
                    <a:pt x="3473942" y="1449323"/>
                    <a:pt x="3468067" y="1463506"/>
                    <a:pt x="3457611" y="1473963"/>
                  </a:cubicBezTo>
                  <a:cubicBezTo>
                    <a:pt x="3447154" y="1484420"/>
                    <a:pt x="3432971" y="1490294"/>
                    <a:pt x="3418182" y="1490294"/>
                  </a:cubicBezTo>
                  <a:lnTo>
                    <a:pt x="55760" y="1490294"/>
                  </a:lnTo>
                  <a:cubicBezTo>
                    <a:pt x="40972" y="1490294"/>
                    <a:pt x="26789" y="1484420"/>
                    <a:pt x="16332" y="1473963"/>
                  </a:cubicBezTo>
                  <a:cubicBezTo>
                    <a:pt x="5875" y="1463506"/>
                    <a:pt x="0" y="1449323"/>
                    <a:pt x="0" y="1434534"/>
                  </a:cubicBezTo>
                  <a:lnTo>
                    <a:pt x="0" y="55760"/>
                  </a:lnTo>
                  <a:cubicBezTo>
                    <a:pt x="0" y="40972"/>
                    <a:pt x="5875" y="26789"/>
                    <a:pt x="16332" y="16332"/>
                  </a:cubicBezTo>
                  <a:cubicBezTo>
                    <a:pt x="26789" y="5875"/>
                    <a:pt x="40972" y="0"/>
                    <a:pt x="55760" y="0"/>
                  </a:cubicBezTo>
                  <a:close/>
                </a:path>
              </a:pathLst>
            </a:custGeom>
            <a:solidFill>
              <a:srgbClr val="000000">
                <a:alpha val="0"/>
              </a:srgbClr>
            </a:solidFill>
            <a:ln w="76200">
              <a:solidFill>
                <a:srgbClr val="EF5600"/>
              </a:solidFill>
            </a:ln>
          </p:spPr>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5" name="Freeform 5"/>
          <p:cNvSpPr/>
          <p:nvPr/>
        </p:nvSpPr>
        <p:spPr>
          <a:xfrm flipH="1">
            <a:off x="2105918" y="6901910"/>
            <a:ext cx="1597318" cy="1553755"/>
          </a:xfrm>
          <a:custGeom>
            <a:avLst/>
            <a:gdLst/>
            <a:ahLst/>
            <a:cxnLst/>
            <a:rect l="l" t="t" r="r" b="b"/>
            <a:pathLst>
              <a:path w="1597318" h="1553755">
                <a:moveTo>
                  <a:pt x="1597318" y="0"/>
                </a:moveTo>
                <a:lnTo>
                  <a:pt x="0" y="0"/>
                </a:lnTo>
                <a:lnTo>
                  <a:pt x="0" y="1553755"/>
                </a:lnTo>
                <a:lnTo>
                  <a:pt x="1597318" y="1553755"/>
                </a:lnTo>
                <a:lnTo>
                  <a:pt x="159731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H="1">
            <a:off x="14584764" y="1883414"/>
            <a:ext cx="1597318" cy="1553755"/>
          </a:xfrm>
          <a:custGeom>
            <a:avLst/>
            <a:gdLst/>
            <a:ahLst/>
            <a:cxnLst/>
            <a:rect l="l" t="t" r="r" b="b"/>
            <a:pathLst>
              <a:path w="1597318" h="1553755">
                <a:moveTo>
                  <a:pt x="1597318" y="0"/>
                </a:moveTo>
                <a:lnTo>
                  <a:pt x="0" y="0"/>
                </a:lnTo>
                <a:lnTo>
                  <a:pt x="0" y="1553755"/>
                </a:lnTo>
                <a:lnTo>
                  <a:pt x="1597318" y="1553755"/>
                </a:lnTo>
                <a:lnTo>
                  <a:pt x="1597318"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a:off x="0" y="-1042095"/>
            <a:ext cx="16004040" cy="2084191"/>
            <a:chOff x="0" y="0"/>
            <a:chExt cx="4215056" cy="548923"/>
          </a:xfrm>
        </p:grpSpPr>
        <p:sp>
          <p:nvSpPr>
            <p:cNvPr id="8" name="Freeform 8"/>
            <p:cNvSpPr/>
            <p:nvPr/>
          </p:nvSpPr>
          <p:spPr>
            <a:xfrm>
              <a:off x="0" y="0"/>
              <a:ext cx="4215056" cy="548923"/>
            </a:xfrm>
            <a:custGeom>
              <a:avLst/>
              <a:gdLst/>
              <a:ahLst/>
              <a:cxnLst/>
              <a:rect l="l" t="t" r="r" b="b"/>
              <a:pathLst>
                <a:path w="4215056" h="548923">
                  <a:moveTo>
                    <a:pt x="0" y="0"/>
                  </a:moveTo>
                  <a:lnTo>
                    <a:pt x="4215056" y="0"/>
                  </a:lnTo>
                  <a:lnTo>
                    <a:pt x="4215056" y="548923"/>
                  </a:lnTo>
                  <a:lnTo>
                    <a:pt x="0" y="548923"/>
                  </a:lnTo>
                  <a:close/>
                </a:path>
              </a:pathLst>
            </a:custGeom>
            <a:solidFill>
              <a:srgbClr val="EF5600"/>
            </a:solidFill>
          </p:spPr>
        </p:sp>
        <p:sp>
          <p:nvSpPr>
            <p:cNvPr id="9" name="TextBox 9"/>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10" name="Group 10"/>
          <p:cNvGrpSpPr/>
          <p:nvPr/>
        </p:nvGrpSpPr>
        <p:grpSpPr>
          <a:xfrm>
            <a:off x="2283960" y="9258300"/>
            <a:ext cx="16004040" cy="2084191"/>
            <a:chOff x="0" y="0"/>
            <a:chExt cx="4215056" cy="548923"/>
          </a:xfrm>
        </p:grpSpPr>
        <p:sp>
          <p:nvSpPr>
            <p:cNvPr id="11" name="Freeform 11"/>
            <p:cNvSpPr/>
            <p:nvPr/>
          </p:nvSpPr>
          <p:spPr>
            <a:xfrm>
              <a:off x="0" y="0"/>
              <a:ext cx="4215056" cy="548923"/>
            </a:xfrm>
            <a:custGeom>
              <a:avLst/>
              <a:gdLst/>
              <a:ahLst/>
              <a:cxnLst/>
              <a:rect l="l" t="t" r="r" b="b"/>
              <a:pathLst>
                <a:path w="4215056" h="548923">
                  <a:moveTo>
                    <a:pt x="0" y="0"/>
                  </a:moveTo>
                  <a:lnTo>
                    <a:pt x="4215056" y="0"/>
                  </a:lnTo>
                  <a:lnTo>
                    <a:pt x="4215056" y="548923"/>
                  </a:lnTo>
                  <a:lnTo>
                    <a:pt x="0" y="548923"/>
                  </a:lnTo>
                  <a:close/>
                </a:path>
              </a:pathLst>
            </a:custGeom>
            <a:solidFill>
              <a:srgbClr val="EF5600"/>
            </a:solidFill>
          </p:spPr>
        </p:sp>
        <p:sp>
          <p:nvSpPr>
            <p:cNvPr id="12" name="TextBox 12"/>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13" name="TextBox 13"/>
          <p:cNvSpPr txBox="1"/>
          <p:nvPr/>
        </p:nvSpPr>
        <p:spPr>
          <a:xfrm>
            <a:off x="4217714" y="3916711"/>
            <a:ext cx="9852573" cy="2009846"/>
          </a:xfrm>
          <a:prstGeom prst="rect">
            <a:avLst/>
          </a:prstGeom>
        </p:spPr>
        <p:txBody>
          <a:bodyPr lIns="0" tIns="0" rIns="0" bIns="0" rtlCol="0" anchor="t">
            <a:spAutoFit/>
          </a:bodyPr>
          <a:lstStyle/>
          <a:p>
            <a:pPr algn="ctr">
              <a:lnSpc>
                <a:spcPts val="16488"/>
              </a:lnSpc>
            </a:pPr>
            <a:r>
              <a:rPr lang="en-US" sz="11777" dirty="0">
                <a:solidFill>
                  <a:srgbClr val="C3552B"/>
                </a:solidFill>
                <a:latin typeface="Poppins Ultra-Bold"/>
              </a:rPr>
              <a:t>UVA10409</a:t>
            </a:r>
          </a:p>
        </p:txBody>
      </p:sp>
      <p:sp>
        <p:nvSpPr>
          <p:cNvPr id="14" name="Freeform 14"/>
          <p:cNvSpPr/>
          <p:nvPr/>
        </p:nvSpPr>
        <p:spPr>
          <a:xfrm>
            <a:off x="0" y="9258300"/>
            <a:ext cx="2402007" cy="1318101"/>
          </a:xfrm>
          <a:custGeom>
            <a:avLst/>
            <a:gdLst/>
            <a:ahLst/>
            <a:cxnLst/>
            <a:rect l="l" t="t" r="r" b="b"/>
            <a:pathLst>
              <a:path w="2402007" h="1318101">
                <a:moveTo>
                  <a:pt x="0" y="0"/>
                </a:moveTo>
                <a:lnTo>
                  <a:pt x="2402007" y="0"/>
                </a:lnTo>
                <a:lnTo>
                  <a:pt x="2402007" y="1318101"/>
                </a:lnTo>
                <a:lnTo>
                  <a:pt x="0" y="13181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a:off x="152400" y="9410700"/>
            <a:ext cx="2402007" cy="1318101"/>
          </a:xfrm>
          <a:custGeom>
            <a:avLst/>
            <a:gdLst/>
            <a:ahLst/>
            <a:cxnLst/>
            <a:rect l="l" t="t" r="r" b="b"/>
            <a:pathLst>
              <a:path w="2402007" h="1318101">
                <a:moveTo>
                  <a:pt x="0" y="0"/>
                </a:moveTo>
                <a:lnTo>
                  <a:pt x="2402007" y="0"/>
                </a:lnTo>
                <a:lnTo>
                  <a:pt x="2402007" y="1318101"/>
                </a:lnTo>
                <a:lnTo>
                  <a:pt x="0" y="13181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15739062" y="-441801"/>
            <a:ext cx="2402007" cy="1318101"/>
          </a:xfrm>
          <a:custGeom>
            <a:avLst/>
            <a:gdLst/>
            <a:ahLst/>
            <a:cxnLst/>
            <a:rect l="l" t="t" r="r" b="b"/>
            <a:pathLst>
              <a:path w="2402007" h="1318101">
                <a:moveTo>
                  <a:pt x="0" y="0"/>
                </a:moveTo>
                <a:lnTo>
                  <a:pt x="2402007" y="0"/>
                </a:lnTo>
                <a:lnTo>
                  <a:pt x="2402007" y="1318101"/>
                </a:lnTo>
                <a:lnTo>
                  <a:pt x="0" y="13181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a:off x="15891462" y="-289401"/>
            <a:ext cx="2402007" cy="1318101"/>
          </a:xfrm>
          <a:custGeom>
            <a:avLst/>
            <a:gdLst/>
            <a:ahLst/>
            <a:cxnLst/>
            <a:rect l="l" t="t" r="r" b="b"/>
            <a:pathLst>
              <a:path w="2402007" h="1318101">
                <a:moveTo>
                  <a:pt x="0" y="0"/>
                </a:moveTo>
                <a:lnTo>
                  <a:pt x="2402007" y="0"/>
                </a:lnTo>
                <a:lnTo>
                  <a:pt x="2402007" y="1318101"/>
                </a:lnTo>
                <a:lnTo>
                  <a:pt x="0" y="13181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5">
            <a:extLst>
              <a:ext uri="{FF2B5EF4-FFF2-40B4-BE49-F238E27FC236}">
                <a16:creationId xmlns:a16="http://schemas.microsoft.com/office/drawing/2014/main" id="{63D142B9-89CF-4D82-8489-04338B125EF6}"/>
              </a:ext>
            </a:extLst>
          </p:cNvPr>
          <p:cNvSpPr/>
          <p:nvPr/>
        </p:nvSpPr>
        <p:spPr>
          <a:xfrm>
            <a:off x="8125585" y="-1153870"/>
            <a:ext cx="10706332" cy="12632840"/>
          </a:xfrm>
          <a:custGeom>
            <a:avLst/>
            <a:gdLst/>
            <a:ahLst/>
            <a:cxnLst/>
            <a:rect l="l" t="t" r="r" b="b"/>
            <a:pathLst>
              <a:path w="10706332" h="12632840">
                <a:moveTo>
                  <a:pt x="0" y="0"/>
                </a:moveTo>
                <a:lnTo>
                  <a:pt x="10706332" y="0"/>
                </a:lnTo>
                <a:lnTo>
                  <a:pt x="10706332" y="12632840"/>
                </a:lnTo>
                <a:lnTo>
                  <a:pt x="0" y="12632840"/>
                </a:lnTo>
                <a:lnTo>
                  <a:pt x="0" y="0"/>
                </a:lnTo>
                <a:close/>
              </a:path>
            </a:pathLst>
          </a:custGeom>
          <a:blipFill>
            <a:blip r:embed="rId2">
              <a:alphaModFix amt="7999"/>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698911" y="1965857"/>
            <a:ext cx="9520926" cy="7292443"/>
            <a:chOff x="0" y="0"/>
            <a:chExt cx="2507569" cy="1920644"/>
          </a:xfrm>
        </p:grpSpPr>
        <p:sp>
          <p:nvSpPr>
            <p:cNvPr id="7" name="Freeform 7"/>
            <p:cNvSpPr/>
            <p:nvPr/>
          </p:nvSpPr>
          <p:spPr>
            <a:xfrm>
              <a:off x="0" y="0"/>
              <a:ext cx="2507569" cy="1920643"/>
            </a:xfrm>
            <a:custGeom>
              <a:avLst/>
              <a:gdLst/>
              <a:ahLst/>
              <a:cxnLst/>
              <a:rect l="l" t="t" r="r" b="b"/>
              <a:pathLst>
                <a:path w="2507569" h="1920643">
                  <a:moveTo>
                    <a:pt x="0" y="0"/>
                  </a:moveTo>
                  <a:lnTo>
                    <a:pt x="2507569" y="0"/>
                  </a:lnTo>
                  <a:lnTo>
                    <a:pt x="2507569" y="1920643"/>
                  </a:lnTo>
                  <a:lnTo>
                    <a:pt x="0" y="1920643"/>
                  </a:lnTo>
                  <a:close/>
                </a:path>
              </a:pathLst>
            </a:custGeom>
            <a:solidFill>
              <a:srgbClr val="EF5600"/>
            </a:solidFill>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9" name="TextBox 9"/>
          <p:cNvSpPr txBox="1"/>
          <p:nvPr/>
        </p:nvSpPr>
        <p:spPr>
          <a:xfrm>
            <a:off x="224819" y="2385099"/>
            <a:ext cx="8450639" cy="2358210"/>
          </a:xfrm>
          <a:prstGeom prst="rect">
            <a:avLst/>
          </a:prstGeom>
        </p:spPr>
        <p:txBody>
          <a:bodyPr wrap="square" lIns="0" tIns="0" rIns="0" bIns="0" rtlCol="0" anchor="t">
            <a:spAutoFit/>
          </a:bodyPr>
          <a:lstStyle/>
          <a:p>
            <a:pPr algn="ctr">
              <a:lnSpc>
                <a:spcPts val="9799"/>
              </a:lnSpc>
            </a:pPr>
            <a:r>
              <a:rPr lang="en-US" sz="5400" dirty="0">
                <a:solidFill>
                  <a:srgbClr val="FFF8ED"/>
                </a:solidFill>
                <a:latin typeface="Poppins Ultra-Bold"/>
              </a:rPr>
              <a:t>Step 2 </a:t>
            </a:r>
            <a:r>
              <a:rPr lang="zh-TW" altLang="en-US" sz="5400" dirty="0">
                <a:solidFill>
                  <a:srgbClr val="FFF8ED"/>
                </a:solidFill>
                <a:latin typeface="Poppins Ultra-Bold"/>
              </a:rPr>
              <a:t>：</a:t>
            </a:r>
            <a:r>
              <a:rPr lang="zh-TW" altLang="en-US" sz="5400" b="1" dirty="0">
                <a:solidFill>
                  <a:srgbClr val="FFF8ED"/>
                </a:solidFill>
                <a:latin typeface="微軟正黑體" panose="020B0604030504040204" pitchFamily="34" charset="-120"/>
                <a:ea typeface="微軟正黑體" panose="020B0604030504040204" pitchFamily="34" charset="-120"/>
              </a:rPr>
              <a:t>依照骰子滾動方向更改數值</a:t>
            </a:r>
            <a:endParaRPr lang="en-US" sz="6999" b="1" dirty="0">
              <a:solidFill>
                <a:srgbClr val="FFF8ED"/>
              </a:solidFill>
              <a:latin typeface="微軟正黑體" panose="020B0604030504040204" pitchFamily="34" charset="-120"/>
              <a:ea typeface="微軟正黑體" panose="020B0604030504040204" pitchFamily="34" charset="-120"/>
            </a:endParaRPr>
          </a:p>
        </p:txBody>
      </p:sp>
      <p:grpSp>
        <p:nvGrpSpPr>
          <p:cNvPr id="11" name="Group 11"/>
          <p:cNvGrpSpPr/>
          <p:nvPr/>
        </p:nvGrpSpPr>
        <p:grpSpPr>
          <a:xfrm>
            <a:off x="-1605917" y="688209"/>
            <a:ext cx="20811131" cy="1055595"/>
            <a:chOff x="0" y="0"/>
            <a:chExt cx="5481121" cy="278017"/>
          </a:xfrm>
        </p:grpSpPr>
        <p:sp>
          <p:nvSpPr>
            <p:cNvPr id="12" name="Freeform 12"/>
            <p:cNvSpPr/>
            <p:nvPr/>
          </p:nvSpPr>
          <p:spPr>
            <a:xfrm>
              <a:off x="0" y="0"/>
              <a:ext cx="5481121" cy="278017"/>
            </a:xfrm>
            <a:custGeom>
              <a:avLst/>
              <a:gdLst/>
              <a:ahLst/>
              <a:cxnLst/>
              <a:rect l="l" t="t" r="r" b="b"/>
              <a:pathLst>
                <a:path w="5481121" h="278017">
                  <a:moveTo>
                    <a:pt x="0" y="0"/>
                  </a:moveTo>
                  <a:lnTo>
                    <a:pt x="5481121" y="0"/>
                  </a:lnTo>
                  <a:lnTo>
                    <a:pt x="5481121" y="278017"/>
                  </a:lnTo>
                  <a:lnTo>
                    <a:pt x="0" y="278017"/>
                  </a:lnTo>
                  <a:close/>
                </a:path>
              </a:pathLst>
            </a:custGeom>
            <a:solidFill>
              <a:srgbClr val="000000">
                <a:alpha val="0"/>
              </a:srgbClr>
            </a:solidFill>
            <a:ln w="28575">
              <a:solidFill>
                <a:srgbClr val="EF5600"/>
              </a:solidFill>
            </a:ln>
          </p:spPr>
        </p:sp>
        <p:sp>
          <p:nvSpPr>
            <p:cNvPr id="13" name="TextBox 13"/>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16" name="TextBox 16"/>
          <p:cNvSpPr txBox="1"/>
          <p:nvPr/>
        </p:nvSpPr>
        <p:spPr>
          <a:xfrm>
            <a:off x="16335418" y="962025"/>
            <a:ext cx="923882" cy="423386"/>
          </a:xfrm>
          <a:prstGeom prst="rect">
            <a:avLst/>
          </a:prstGeom>
        </p:spPr>
        <p:txBody>
          <a:bodyPr lIns="0" tIns="0" rIns="0" bIns="0" rtlCol="0" anchor="t">
            <a:spAutoFit/>
          </a:bodyPr>
          <a:lstStyle/>
          <a:p>
            <a:pPr algn="r">
              <a:lnSpc>
                <a:spcPts val="3499"/>
              </a:lnSpc>
            </a:pPr>
            <a:r>
              <a:rPr lang="en-US" sz="2499" dirty="0">
                <a:solidFill>
                  <a:srgbClr val="C3552B"/>
                </a:solidFill>
                <a:latin typeface="Poppins Semi-Bold"/>
              </a:rPr>
              <a:t>10</a:t>
            </a:r>
          </a:p>
        </p:txBody>
      </p:sp>
      <p:sp>
        <p:nvSpPr>
          <p:cNvPr id="17" name="TextBox 2">
            <a:extLst>
              <a:ext uri="{FF2B5EF4-FFF2-40B4-BE49-F238E27FC236}">
                <a16:creationId xmlns:a16="http://schemas.microsoft.com/office/drawing/2014/main" id="{F3FB5B41-A240-4F1B-A76D-E8D38A2A7D76}"/>
              </a:ext>
            </a:extLst>
          </p:cNvPr>
          <p:cNvSpPr txBox="1"/>
          <p:nvPr/>
        </p:nvSpPr>
        <p:spPr>
          <a:xfrm>
            <a:off x="6283476" y="595220"/>
            <a:ext cx="5032344" cy="1148584"/>
          </a:xfrm>
          <a:prstGeom prst="rect">
            <a:avLst/>
          </a:prstGeom>
        </p:spPr>
        <p:txBody>
          <a:bodyPr wrap="square" lIns="0" tIns="0" rIns="0" bIns="0" rtlCol="0" anchor="t">
            <a:spAutoFit/>
          </a:bodyPr>
          <a:lstStyle/>
          <a:p>
            <a:pPr algn="ctr">
              <a:lnSpc>
                <a:spcPts val="9799"/>
              </a:lnSpc>
            </a:pPr>
            <a:r>
              <a:rPr lang="zh-TW" altLang="en-US" sz="6999" b="1" dirty="0">
                <a:solidFill>
                  <a:srgbClr val="C3552B"/>
                </a:solidFill>
                <a:latin typeface="微軟正黑體" panose="020B0604030504040204" pitchFamily="34" charset="-120"/>
                <a:ea typeface="微軟正黑體" panose="020B0604030504040204" pitchFamily="34" charset="-120"/>
              </a:rPr>
              <a:t>程式碼說明</a:t>
            </a:r>
            <a:endParaRPr lang="en-US" sz="6999" b="1" dirty="0">
              <a:solidFill>
                <a:srgbClr val="C3552B"/>
              </a:solidFill>
              <a:latin typeface="微軟正黑體" panose="020B0604030504040204" pitchFamily="34" charset="-120"/>
              <a:ea typeface="微軟正黑體" panose="020B0604030504040204" pitchFamily="34" charset="-120"/>
            </a:endParaRPr>
          </a:p>
        </p:txBody>
      </p:sp>
      <p:graphicFrame>
        <p:nvGraphicFramePr>
          <p:cNvPr id="23" name="表格 23">
            <a:extLst>
              <a:ext uri="{FF2B5EF4-FFF2-40B4-BE49-F238E27FC236}">
                <a16:creationId xmlns:a16="http://schemas.microsoft.com/office/drawing/2014/main" id="{4F38F7FF-0945-4675-82F1-292037619CC7}"/>
              </a:ext>
            </a:extLst>
          </p:cNvPr>
          <p:cNvGraphicFramePr>
            <a:graphicFrameLocks noGrp="1"/>
          </p:cNvGraphicFramePr>
          <p:nvPr/>
        </p:nvGraphicFramePr>
        <p:xfrm>
          <a:off x="678239" y="5162550"/>
          <a:ext cx="7543800" cy="2934804"/>
        </p:xfrm>
        <a:graphic>
          <a:graphicData uri="http://schemas.openxmlformats.org/drawingml/2006/table">
            <a:tbl>
              <a:tblPr bandRow="1">
                <a:tableStyleId>{5C22544A-7EE6-4342-B048-85BDC9FD1C3A}</a:tableStyleId>
              </a:tblPr>
              <a:tblGrid>
                <a:gridCol w="3284161">
                  <a:extLst>
                    <a:ext uri="{9D8B030D-6E8A-4147-A177-3AD203B41FA5}">
                      <a16:colId xmlns:a16="http://schemas.microsoft.com/office/drawing/2014/main" val="3013764298"/>
                    </a:ext>
                  </a:extLst>
                </a:gridCol>
                <a:gridCol w="4259639">
                  <a:extLst>
                    <a:ext uri="{9D8B030D-6E8A-4147-A177-3AD203B41FA5}">
                      <a16:colId xmlns:a16="http://schemas.microsoft.com/office/drawing/2014/main" val="2243884377"/>
                    </a:ext>
                  </a:extLst>
                </a:gridCol>
              </a:tblGrid>
              <a:tr h="733701">
                <a:tc>
                  <a:txBody>
                    <a:bodyPr/>
                    <a:lstStyle/>
                    <a:p>
                      <a:pPr algn="ctr"/>
                      <a:r>
                        <a:rPr lang="zh-TW" altLang="en-US" sz="3200" b="1" dirty="0">
                          <a:solidFill>
                            <a:schemeClr val="bg1"/>
                          </a:solidFill>
                          <a:latin typeface="微軟正黑體" panose="020B0604030504040204" pitchFamily="34" charset="-120"/>
                          <a:ea typeface="微軟正黑體" panose="020B0604030504040204" pitchFamily="34" charset="-120"/>
                        </a:rPr>
                        <a:t>變數</a:t>
                      </a:r>
                    </a:p>
                  </a:txBody>
                  <a:tcPr anchor="ctr">
                    <a:lnL w="12700" cmpd="sng">
                      <a:noFill/>
                    </a:lnL>
                    <a:lnR w="28575" cap="flat" cmpd="sng" algn="ctr">
                      <a:solidFill>
                        <a:schemeClr val="bg1"/>
                      </a:solidFill>
                      <a:prstDash val="solid"/>
                      <a:round/>
                      <a:headEnd type="none" w="med" len="med"/>
                      <a:tailEnd type="none" w="med" len="med"/>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3200" b="1" dirty="0">
                          <a:solidFill>
                            <a:schemeClr val="bg1"/>
                          </a:solidFill>
                          <a:latin typeface="微軟正黑體" panose="020B0604030504040204" pitchFamily="34" charset="-120"/>
                          <a:ea typeface="微軟正黑體" panose="020B0604030504040204" pitchFamily="34" charset="-120"/>
                        </a:rPr>
                        <a:t>備註</a:t>
                      </a:r>
                    </a:p>
                  </a:txBody>
                  <a:tcPr anchor="ctr">
                    <a:lnL w="28575" cap="flat" cmpd="sng" algn="ctr">
                      <a:solidFill>
                        <a:schemeClr val="bg1"/>
                      </a:solidFill>
                      <a:prstDash val="solid"/>
                      <a:round/>
                      <a:headEnd type="none" w="med" len="med"/>
                      <a:tailEnd type="none" w="med" len="med"/>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0034594"/>
                  </a:ext>
                </a:extLst>
              </a:tr>
              <a:tr h="733701">
                <a:tc>
                  <a:txBody>
                    <a:bodyPr/>
                    <a:lstStyle/>
                    <a:p>
                      <a:pPr algn="ct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N</a:t>
                      </a:r>
                      <a:endPar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endParaRPr>
                    </a:p>
                  </a:txBody>
                  <a:tcPr anchor="ct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骰子滾動次數</a:t>
                      </a:r>
                    </a:p>
                  </a:txBody>
                  <a:tcPr anchor="ctr">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3790191"/>
                  </a:ext>
                </a:extLst>
              </a:tr>
              <a:tr h="733701">
                <a:tc>
                  <a:txBody>
                    <a:bodyPr/>
                    <a:lstStyle/>
                    <a:p>
                      <a:pPr algn="ct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n</a:t>
                      </a:r>
                      <a:r>
                        <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a:t>
                      </a: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e</a:t>
                      </a:r>
                      <a:r>
                        <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a:t>
                      </a: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w</a:t>
                      </a:r>
                      <a:r>
                        <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a:t>
                      </a: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s</a:t>
                      </a:r>
                      <a:r>
                        <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a:t>
                      </a: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t</a:t>
                      </a:r>
                      <a:r>
                        <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a:t>
                      </a: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b</a:t>
                      </a:r>
                      <a:endPar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endParaRPr>
                    </a:p>
                  </a:txBody>
                  <a:tcPr anchor="ct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北東西南上下所代表數字</a:t>
                      </a:r>
                    </a:p>
                  </a:txBody>
                  <a:tcPr anchor="ctr">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4381887"/>
                  </a:ext>
                </a:extLst>
              </a:tr>
              <a:tr h="733701">
                <a:tc>
                  <a:txBody>
                    <a:bodyPr/>
                    <a:lstStyle/>
                    <a:p>
                      <a:pPr algn="ct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str</a:t>
                      </a:r>
                      <a:endPar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endParaRPr>
                    </a:p>
                  </a:txBody>
                  <a:tcPr anchor="ct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骰子滾動方向</a:t>
                      </a:r>
                    </a:p>
                  </a:txBody>
                  <a:tcPr anchor="ctr">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55358785"/>
                  </a:ext>
                </a:extLst>
              </a:tr>
            </a:tbl>
          </a:graphicData>
        </a:graphic>
      </p:graphicFrame>
      <p:pic>
        <p:nvPicPr>
          <p:cNvPr id="3" name="圖片 2">
            <a:extLst>
              <a:ext uri="{FF2B5EF4-FFF2-40B4-BE49-F238E27FC236}">
                <a16:creationId xmlns:a16="http://schemas.microsoft.com/office/drawing/2014/main" id="{23E1600F-6A57-422C-9702-A510536FE9A5}"/>
              </a:ext>
            </a:extLst>
          </p:cNvPr>
          <p:cNvPicPr>
            <a:picLocks noChangeAspect="1"/>
          </p:cNvPicPr>
          <p:nvPr/>
        </p:nvPicPr>
        <p:blipFill>
          <a:blip r:embed="rId4"/>
          <a:stretch>
            <a:fillRect/>
          </a:stretch>
        </p:blipFill>
        <p:spPr>
          <a:xfrm>
            <a:off x="11315820" y="1924630"/>
            <a:ext cx="4838580" cy="8070751"/>
          </a:xfrm>
          <a:prstGeom prst="rect">
            <a:avLst/>
          </a:prstGeom>
          <a:ln w="28575">
            <a:solidFill>
              <a:srgbClr val="EF5600"/>
            </a:solidFill>
            <a:prstDash val="sysDash"/>
          </a:ln>
        </p:spPr>
      </p:pic>
    </p:spTree>
    <p:extLst>
      <p:ext uri="{BB962C8B-B14F-4D97-AF65-F5344CB8AC3E}">
        <p14:creationId xmlns:p14="http://schemas.microsoft.com/office/powerpoint/2010/main" val="833689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5">
            <a:extLst>
              <a:ext uri="{FF2B5EF4-FFF2-40B4-BE49-F238E27FC236}">
                <a16:creationId xmlns:a16="http://schemas.microsoft.com/office/drawing/2014/main" id="{6B570289-B143-4DDA-9A13-28A0CE47572F}"/>
              </a:ext>
            </a:extLst>
          </p:cNvPr>
          <p:cNvSpPr/>
          <p:nvPr/>
        </p:nvSpPr>
        <p:spPr>
          <a:xfrm>
            <a:off x="8125585" y="-1153870"/>
            <a:ext cx="10706332" cy="12632840"/>
          </a:xfrm>
          <a:custGeom>
            <a:avLst/>
            <a:gdLst/>
            <a:ahLst/>
            <a:cxnLst/>
            <a:rect l="l" t="t" r="r" b="b"/>
            <a:pathLst>
              <a:path w="10706332" h="12632840">
                <a:moveTo>
                  <a:pt x="0" y="0"/>
                </a:moveTo>
                <a:lnTo>
                  <a:pt x="10706332" y="0"/>
                </a:lnTo>
                <a:lnTo>
                  <a:pt x="10706332" y="12632840"/>
                </a:lnTo>
                <a:lnTo>
                  <a:pt x="0" y="12632840"/>
                </a:lnTo>
                <a:lnTo>
                  <a:pt x="0" y="0"/>
                </a:lnTo>
                <a:close/>
              </a:path>
            </a:pathLst>
          </a:custGeom>
          <a:blipFill>
            <a:blip r:embed="rId2">
              <a:alphaModFix amt="7999"/>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698911" y="1965857"/>
            <a:ext cx="9520926" cy="7292443"/>
            <a:chOff x="0" y="0"/>
            <a:chExt cx="2507569" cy="1920644"/>
          </a:xfrm>
        </p:grpSpPr>
        <p:sp>
          <p:nvSpPr>
            <p:cNvPr id="7" name="Freeform 7"/>
            <p:cNvSpPr/>
            <p:nvPr/>
          </p:nvSpPr>
          <p:spPr>
            <a:xfrm>
              <a:off x="0" y="0"/>
              <a:ext cx="2507569" cy="1920643"/>
            </a:xfrm>
            <a:custGeom>
              <a:avLst/>
              <a:gdLst/>
              <a:ahLst/>
              <a:cxnLst/>
              <a:rect l="l" t="t" r="r" b="b"/>
              <a:pathLst>
                <a:path w="2507569" h="1920643">
                  <a:moveTo>
                    <a:pt x="0" y="0"/>
                  </a:moveTo>
                  <a:lnTo>
                    <a:pt x="2507569" y="0"/>
                  </a:lnTo>
                  <a:lnTo>
                    <a:pt x="2507569" y="1920643"/>
                  </a:lnTo>
                  <a:lnTo>
                    <a:pt x="0" y="1920643"/>
                  </a:lnTo>
                  <a:close/>
                </a:path>
              </a:pathLst>
            </a:custGeom>
            <a:solidFill>
              <a:srgbClr val="EF5600"/>
            </a:solidFill>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9" name="TextBox 9"/>
          <p:cNvSpPr txBox="1"/>
          <p:nvPr/>
        </p:nvSpPr>
        <p:spPr>
          <a:xfrm>
            <a:off x="224819" y="2385099"/>
            <a:ext cx="8450639" cy="1128642"/>
          </a:xfrm>
          <a:prstGeom prst="rect">
            <a:avLst/>
          </a:prstGeom>
        </p:spPr>
        <p:txBody>
          <a:bodyPr wrap="square" lIns="0" tIns="0" rIns="0" bIns="0" rtlCol="0" anchor="t">
            <a:spAutoFit/>
          </a:bodyPr>
          <a:lstStyle/>
          <a:p>
            <a:pPr algn="ctr">
              <a:lnSpc>
                <a:spcPts val="9799"/>
              </a:lnSpc>
            </a:pPr>
            <a:r>
              <a:rPr lang="en-US" sz="5400" dirty="0">
                <a:solidFill>
                  <a:srgbClr val="FFF8ED"/>
                </a:solidFill>
                <a:latin typeface="Poppins Ultra-Bold"/>
              </a:rPr>
              <a:t>Step 3 </a:t>
            </a:r>
            <a:r>
              <a:rPr lang="zh-TW" altLang="en-US" sz="5400" dirty="0">
                <a:solidFill>
                  <a:srgbClr val="FFF8ED"/>
                </a:solidFill>
                <a:latin typeface="Poppins Ultra-Bold"/>
              </a:rPr>
              <a:t>：</a:t>
            </a:r>
            <a:r>
              <a:rPr lang="zh-TW" altLang="en-US" sz="5400" b="1" dirty="0">
                <a:solidFill>
                  <a:srgbClr val="FFF8ED"/>
                </a:solidFill>
                <a:latin typeface="微軟正黑體" panose="020B0604030504040204" pitchFamily="34" charset="-120"/>
                <a:ea typeface="微軟正黑體" panose="020B0604030504040204" pitchFamily="34" charset="-120"/>
              </a:rPr>
              <a:t>輸出上方的數值</a:t>
            </a:r>
            <a:endParaRPr lang="en-US" sz="6999" b="1" dirty="0">
              <a:solidFill>
                <a:srgbClr val="FFF8ED"/>
              </a:solidFill>
              <a:latin typeface="微軟正黑體" panose="020B0604030504040204" pitchFamily="34" charset="-120"/>
              <a:ea typeface="微軟正黑體" panose="020B0604030504040204" pitchFamily="34" charset="-120"/>
            </a:endParaRPr>
          </a:p>
        </p:txBody>
      </p:sp>
      <p:grpSp>
        <p:nvGrpSpPr>
          <p:cNvPr id="11" name="Group 11"/>
          <p:cNvGrpSpPr/>
          <p:nvPr/>
        </p:nvGrpSpPr>
        <p:grpSpPr>
          <a:xfrm>
            <a:off x="-1605917" y="688209"/>
            <a:ext cx="20811131" cy="1055595"/>
            <a:chOff x="0" y="0"/>
            <a:chExt cx="5481121" cy="278017"/>
          </a:xfrm>
        </p:grpSpPr>
        <p:sp>
          <p:nvSpPr>
            <p:cNvPr id="12" name="Freeform 12"/>
            <p:cNvSpPr/>
            <p:nvPr/>
          </p:nvSpPr>
          <p:spPr>
            <a:xfrm>
              <a:off x="0" y="0"/>
              <a:ext cx="5481121" cy="278017"/>
            </a:xfrm>
            <a:custGeom>
              <a:avLst/>
              <a:gdLst/>
              <a:ahLst/>
              <a:cxnLst/>
              <a:rect l="l" t="t" r="r" b="b"/>
              <a:pathLst>
                <a:path w="5481121" h="278017">
                  <a:moveTo>
                    <a:pt x="0" y="0"/>
                  </a:moveTo>
                  <a:lnTo>
                    <a:pt x="5481121" y="0"/>
                  </a:lnTo>
                  <a:lnTo>
                    <a:pt x="5481121" y="278017"/>
                  </a:lnTo>
                  <a:lnTo>
                    <a:pt x="0" y="278017"/>
                  </a:lnTo>
                  <a:close/>
                </a:path>
              </a:pathLst>
            </a:custGeom>
            <a:solidFill>
              <a:srgbClr val="000000">
                <a:alpha val="0"/>
              </a:srgbClr>
            </a:solidFill>
            <a:ln w="28575">
              <a:solidFill>
                <a:srgbClr val="EF5600"/>
              </a:solidFill>
            </a:ln>
          </p:spPr>
        </p:sp>
        <p:sp>
          <p:nvSpPr>
            <p:cNvPr id="13" name="TextBox 13"/>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16" name="TextBox 16"/>
          <p:cNvSpPr txBox="1"/>
          <p:nvPr/>
        </p:nvSpPr>
        <p:spPr>
          <a:xfrm>
            <a:off x="16335418" y="962025"/>
            <a:ext cx="923882" cy="423386"/>
          </a:xfrm>
          <a:prstGeom prst="rect">
            <a:avLst/>
          </a:prstGeom>
        </p:spPr>
        <p:txBody>
          <a:bodyPr lIns="0" tIns="0" rIns="0" bIns="0" rtlCol="0" anchor="t">
            <a:spAutoFit/>
          </a:bodyPr>
          <a:lstStyle/>
          <a:p>
            <a:pPr algn="r">
              <a:lnSpc>
                <a:spcPts val="3499"/>
              </a:lnSpc>
            </a:pPr>
            <a:r>
              <a:rPr lang="en-US" sz="2499" dirty="0">
                <a:solidFill>
                  <a:srgbClr val="C3552B"/>
                </a:solidFill>
                <a:latin typeface="Poppins Semi-Bold"/>
              </a:rPr>
              <a:t>11</a:t>
            </a:r>
          </a:p>
        </p:txBody>
      </p:sp>
      <p:sp>
        <p:nvSpPr>
          <p:cNvPr id="17" name="TextBox 2">
            <a:extLst>
              <a:ext uri="{FF2B5EF4-FFF2-40B4-BE49-F238E27FC236}">
                <a16:creationId xmlns:a16="http://schemas.microsoft.com/office/drawing/2014/main" id="{F3FB5B41-A240-4F1B-A76D-E8D38A2A7D76}"/>
              </a:ext>
            </a:extLst>
          </p:cNvPr>
          <p:cNvSpPr txBox="1"/>
          <p:nvPr/>
        </p:nvSpPr>
        <p:spPr>
          <a:xfrm>
            <a:off x="6283476" y="595220"/>
            <a:ext cx="5032344" cy="1148584"/>
          </a:xfrm>
          <a:prstGeom prst="rect">
            <a:avLst/>
          </a:prstGeom>
        </p:spPr>
        <p:txBody>
          <a:bodyPr wrap="square" lIns="0" tIns="0" rIns="0" bIns="0" rtlCol="0" anchor="t">
            <a:spAutoFit/>
          </a:bodyPr>
          <a:lstStyle/>
          <a:p>
            <a:pPr algn="ctr">
              <a:lnSpc>
                <a:spcPts val="9799"/>
              </a:lnSpc>
            </a:pPr>
            <a:r>
              <a:rPr lang="zh-TW" altLang="en-US" sz="6999" b="1" dirty="0">
                <a:solidFill>
                  <a:srgbClr val="C3552B"/>
                </a:solidFill>
                <a:latin typeface="微軟正黑體" panose="020B0604030504040204" pitchFamily="34" charset="-120"/>
                <a:ea typeface="微軟正黑體" panose="020B0604030504040204" pitchFamily="34" charset="-120"/>
              </a:rPr>
              <a:t>程式碼說明</a:t>
            </a:r>
            <a:endParaRPr lang="en-US" sz="6999" b="1" dirty="0">
              <a:solidFill>
                <a:srgbClr val="C3552B"/>
              </a:solidFill>
              <a:latin typeface="微軟正黑體" panose="020B0604030504040204" pitchFamily="34" charset="-120"/>
              <a:ea typeface="微軟正黑體" panose="020B0604030504040204" pitchFamily="34" charset="-120"/>
            </a:endParaRPr>
          </a:p>
        </p:txBody>
      </p:sp>
      <p:graphicFrame>
        <p:nvGraphicFramePr>
          <p:cNvPr id="23" name="表格 23">
            <a:extLst>
              <a:ext uri="{FF2B5EF4-FFF2-40B4-BE49-F238E27FC236}">
                <a16:creationId xmlns:a16="http://schemas.microsoft.com/office/drawing/2014/main" id="{4F38F7FF-0945-4675-82F1-292037619CC7}"/>
              </a:ext>
            </a:extLst>
          </p:cNvPr>
          <p:cNvGraphicFramePr>
            <a:graphicFrameLocks noGrp="1"/>
          </p:cNvGraphicFramePr>
          <p:nvPr/>
        </p:nvGraphicFramePr>
        <p:xfrm>
          <a:off x="678239" y="5162550"/>
          <a:ext cx="7543800" cy="2934804"/>
        </p:xfrm>
        <a:graphic>
          <a:graphicData uri="http://schemas.openxmlformats.org/drawingml/2006/table">
            <a:tbl>
              <a:tblPr bandRow="1">
                <a:tableStyleId>{5C22544A-7EE6-4342-B048-85BDC9FD1C3A}</a:tableStyleId>
              </a:tblPr>
              <a:tblGrid>
                <a:gridCol w="3284161">
                  <a:extLst>
                    <a:ext uri="{9D8B030D-6E8A-4147-A177-3AD203B41FA5}">
                      <a16:colId xmlns:a16="http://schemas.microsoft.com/office/drawing/2014/main" val="3013764298"/>
                    </a:ext>
                  </a:extLst>
                </a:gridCol>
                <a:gridCol w="4259639">
                  <a:extLst>
                    <a:ext uri="{9D8B030D-6E8A-4147-A177-3AD203B41FA5}">
                      <a16:colId xmlns:a16="http://schemas.microsoft.com/office/drawing/2014/main" val="2243884377"/>
                    </a:ext>
                  </a:extLst>
                </a:gridCol>
              </a:tblGrid>
              <a:tr h="733701">
                <a:tc>
                  <a:txBody>
                    <a:bodyPr/>
                    <a:lstStyle/>
                    <a:p>
                      <a:pPr algn="ctr"/>
                      <a:r>
                        <a:rPr lang="zh-TW" altLang="en-US" sz="3200" b="1" dirty="0">
                          <a:solidFill>
                            <a:schemeClr val="bg1"/>
                          </a:solidFill>
                          <a:latin typeface="微軟正黑體" panose="020B0604030504040204" pitchFamily="34" charset="-120"/>
                          <a:ea typeface="微軟正黑體" panose="020B0604030504040204" pitchFamily="34" charset="-120"/>
                        </a:rPr>
                        <a:t>變數</a:t>
                      </a:r>
                    </a:p>
                  </a:txBody>
                  <a:tcPr anchor="ctr">
                    <a:lnL w="12700" cmpd="sng">
                      <a:noFill/>
                    </a:lnL>
                    <a:lnR w="28575" cap="flat" cmpd="sng" algn="ctr">
                      <a:solidFill>
                        <a:schemeClr val="bg1"/>
                      </a:solidFill>
                      <a:prstDash val="solid"/>
                      <a:round/>
                      <a:headEnd type="none" w="med" len="med"/>
                      <a:tailEnd type="none" w="med" len="med"/>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3200" b="1" dirty="0">
                          <a:solidFill>
                            <a:schemeClr val="bg1"/>
                          </a:solidFill>
                          <a:latin typeface="微軟正黑體" panose="020B0604030504040204" pitchFamily="34" charset="-120"/>
                          <a:ea typeface="微軟正黑體" panose="020B0604030504040204" pitchFamily="34" charset="-120"/>
                        </a:rPr>
                        <a:t>備註</a:t>
                      </a:r>
                    </a:p>
                  </a:txBody>
                  <a:tcPr anchor="ctr">
                    <a:lnL w="28575" cap="flat" cmpd="sng" algn="ctr">
                      <a:solidFill>
                        <a:schemeClr val="bg1"/>
                      </a:solidFill>
                      <a:prstDash val="solid"/>
                      <a:round/>
                      <a:headEnd type="none" w="med" len="med"/>
                      <a:tailEnd type="none" w="med" len="med"/>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0034594"/>
                  </a:ext>
                </a:extLst>
              </a:tr>
              <a:tr h="733701">
                <a:tc>
                  <a:txBody>
                    <a:bodyPr/>
                    <a:lstStyle/>
                    <a:p>
                      <a:pPr algn="ct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N</a:t>
                      </a:r>
                      <a:endPar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endParaRPr>
                    </a:p>
                  </a:txBody>
                  <a:tcPr anchor="ct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骰子滾動次數</a:t>
                      </a:r>
                    </a:p>
                  </a:txBody>
                  <a:tcPr anchor="ctr">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3790191"/>
                  </a:ext>
                </a:extLst>
              </a:tr>
              <a:tr h="733701">
                <a:tc>
                  <a:txBody>
                    <a:bodyPr/>
                    <a:lstStyle/>
                    <a:p>
                      <a:pPr algn="ct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n</a:t>
                      </a:r>
                      <a:r>
                        <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a:t>
                      </a: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e</a:t>
                      </a:r>
                      <a:r>
                        <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a:t>
                      </a: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w</a:t>
                      </a:r>
                      <a:r>
                        <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a:t>
                      </a: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s</a:t>
                      </a:r>
                      <a:r>
                        <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a:t>
                      </a: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t</a:t>
                      </a:r>
                      <a:r>
                        <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a:t>
                      </a: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b</a:t>
                      </a:r>
                      <a:endPar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endParaRPr>
                    </a:p>
                  </a:txBody>
                  <a:tcPr anchor="ct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北東西南上下所代表數字</a:t>
                      </a:r>
                    </a:p>
                  </a:txBody>
                  <a:tcPr anchor="ctr">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4381887"/>
                  </a:ext>
                </a:extLst>
              </a:tr>
              <a:tr h="733701">
                <a:tc>
                  <a:txBody>
                    <a:bodyPr/>
                    <a:lstStyle/>
                    <a:p>
                      <a:pPr algn="ct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str</a:t>
                      </a:r>
                      <a:endPar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endParaRPr>
                    </a:p>
                  </a:txBody>
                  <a:tcPr anchor="ct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骰子滾動方向</a:t>
                      </a:r>
                    </a:p>
                  </a:txBody>
                  <a:tcPr anchor="ctr">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55358785"/>
                  </a:ext>
                </a:extLst>
              </a:tr>
            </a:tbl>
          </a:graphicData>
        </a:graphic>
      </p:graphicFrame>
      <p:pic>
        <p:nvPicPr>
          <p:cNvPr id="3" name="圖片 2">
            <a:extLst>
              <a:ext uri="{FF2B5EF4-FFF2-40B4-BE49-F238E27FC236}">
                <a16:creationId xmlns:a16="http://schemas.microsoft.com/office/drawing/2014/main" id="{23E1600F-6A57-422C-9702-A510536FE9A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465987" y="5600700"/>
            <a:ext cx="8359607" cy="508567"/>
          </a:xfrm>
          <a:prstGeom prst="rect">
            <a:avLst/>
          </a:prstGeom>
          <a:ln w="28575">
            <a:solidFill>
              <a:srgbClr val="EF5600"/>
            </a:solidFill>
            <a:prstDash val="sysDash"/>
          </a:ln>
        </p:spPr>
      </p:pic>
    </p:spTree>
    <p:extLst>
      <p:ext uri="{BB962C8B-B14F-4D97-AF65-F5344CB8AC3E}">
        <p14:creationId xmlns:p14="http://schemas.microsoft.com/office/powerpoint/2010/main" val="1356779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7"/>
          <p:cNvGrpSpPr/>
          <p:nvPr/>
        </p:nvGrpSpPr>
        <p:grpSpPr>
          <a:xfrm>
            <a:off x="-1605917" y="688209"/>
            <a:ext cx="20811131" cy="1055595"/>
            <a:chOff x="0" y="0"/>
            <a:chExt cx="5481121" cy="278017"/>
          </a:xfrm>
        </p:grpSpPr>
        <p:sp>
          <p:nvSpPr>
            <p:cNvPr id="18" name="Freeform 18"/>
            <p:cNvSpPr/>
            <p:nvPr/>
          </p:nvSpPr>
          <p:spPr>
            <a:xfrm>
              <a:off x="0" y="0"/>
              <a:ext cx="5481121" cy="278017"/>
            </a:xfrm>
            <a:custGeom>
              <a:avLst/>
              <a:gdLst/>
              <a:ahLst/>
              <a:cxnLst/>
              <a:rect l="l" t="t" r="r" b="b"/>
              <a:pathLst>
                <a:path w="5481121" h="278017">
                  <a:moveTo>
                    <a:pt x="0" y="0"/>
                  </a:moveTo>
                  <a:lnTo>
                    <a:pt x="5481121" y="0"/>
                  </a:lnTo>
                  <a:lnTo>
                    <a:pt x="5481121" y="278017"/>
                  </a:lnTo>
                  <a:lnTo>
                    <a:pt x="0" y="278017"/>
                  </a:lnTo>
                  <a:close/>
                </a:path>
              </a:pathLst>
            </a:custGeom>
            <a:solidFill>
              <a:srgbClr val="000000">
                <a:alpha val="0"/>
              </a:srgbClr>
            </a:solidFill>
            <a:ln w="28575">
              <a:solidFill>
                <a:srgbClr val="EF5600"/>
              </a:solidFill>
            </a:ln>
          </p:spPr>
        </p:sp>
        <p:sp>
          <p:nvSpPr>
            <p:cNvPr id="19" name="TextBox 19"/>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20" name="TextBox 20"/>
          <p:cNvSpPr txBox="1"/>
          <p:nvPr/>
        </p:nvSpPr>
        <p:spPr>
          <a:xfrm>
            <a:off x="16335418" y="962025"/>
            <a:ext cx="923882" cy="423386"/>
          </a:xfrm>
          <a:prstGeom prst="rect">
            <a:avLst/>
          </a:prstGeom>
        </p:spPr>
        <p:txBody>
          <a:bodyPr lIns="0" tIns="0" rIns="0" bIns="0" rtlCol="0" anchor="t">
            <a:spAutoFit/>
          </a:bodyPr>
          <a:lstStyle/>
          <a:p>
            <a:pPr algn="r">
              <a:lnSpc>
                <a:spcPts val="3499"/>
              </a:lnSpc>
            </a:pPr>
            <a:r>
              <a:rPr lang="en-US" sz="2499" dirty="0">
                <a:solidFill>
                  <a:srgbClr val="C3552B"/>
                </a:solidFill>
                <a:latin typeface="Poppins Semi-Bold"/>
              </a:rPr>
              <a:t>12</a:t>
            </a:r>
          </a:p>
        </p:txBody>
      </p:sp>
      <p:sp>
        <p:nvSpPr>
          <p:cNvPr id="21" name="TextBox 2">
            <a:extLst>
              <a:ext uri="{FF2B5EF4-FFF2-40B4-BE49-F238E27FC236}">
                <a16:creationId xmlns:a16="http://schemas.microsoft.com/office/drawing/2014/main" id="{A111F500-6614-4B1C-842D-4588AE86D5D9}"/>
              </a:ext>
            </a:extLst>
          </p:cNvPr>
          <p:cNvSpPr txBox="1"/>
          <p:nvPr/>
        </p:nvSpPr>
        <p:spPr>
          <a:xfrm>
            <a:off x="6283476" y="595220"/>
            <a:ext cx="5032344" cy="1148584"/>
          </a:xfrm>
          <a:prstGeom prst="rect">
            <a:avLst/>
          </a:prstGeom>
        </p:spPr>
        <p:txBody>
          <a:bodyPr wrap="square" lIns="0" tIns="0" rIns="0" bIns="0" rtlCol="0" anchor="t">
            <a:spAutoFit/>
          </a:bodyPr>
          <a:lstStyle/>
          <a:p>
            <a:pPr algn="ctr">
              <a:lnSpc>
                <a:spcPts val="9799"/>
              </a:lnSpc>
            </a:pPr>
            <a:r>
              <a:rPr lang="zh-TW" altLang="en-US" sz="6999" b="1" dirty="0">
                <a:solidFill>
                  <a:srgbClr val="C3552B"/>
                </a:solidFill>
                <a:latin typeface="微軟正黑體" panose="020B0604030504040204" pitchFamily="34" charset="-120"/>
                <a:ea typeface="微軟正黑體" panose="020B0604030504040204" pitchFamily="34" charset="-120"/>
              </a:rPr>
              <a:t>完整程式碼</a:t>
            </a:r>
            <a:endParaRPr lang="en-US" sz="6999" b="1" dirty="0">
              <a:solidFill>
                <a:srgbClr val="C3552B"/>
              </a:solidFill>
              <a:latin typeface="微軟正黑體" panose="020B0604030504040204" pitchFamily="34" charset="-120"/>
              <a:ea typeface="微軟正黑體" panose="020B0604030504040204" pitchFamily="34" charset="-120"/>
            </a:endParaRPr>
          </a:p>
        </p:txBody>
      </p:sp>
      <p:pic>
        <p:nvPicPr>
          <p:cNvPr id="23" name="圖片 22" descr="一張含有 文字, 螢幕擷取畫面, 數字, 字型 的圖片&#10;&#10;自動產生的描述">
            <a:extLst>
              <a:ext uri="{FF2B5EF4-FFF2-40B4-BE49-F238E27FC236}">
                <a16:creationId xmlns:a16="http://schemas.microsoft.com/office/drawing/2014/main" id="{F8448EC5-1CDC-42CA-ACF5-71A57B337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233" y="2289618"/>
            <a:ext cx="6616730" cy="6400800"/>
          </a:xfrm>
          <a:prstGeom prst="rect">
            <a:avLst/>
          </a:prstGeom>
          <a:ln w="38100">
            <a:solidFill>
              <a:srgbClr val="EF5600"/>
            </a:solidFill>
            <a:prstDash val="sysDash"/>
          </a:ln>
        </p:spPr>
      </p:pic>
      <p:pic>
        <p:nvPicPr>
          <p:cNvPr id="25" name="圖片 24">
            <a:extLst>
              <a:ext uri="{FF2B5EF4-FFF2-40B4-BE49-F238E27FC236}">
                <a16:creationId xmlns:a16="http://schemas.microsoft.com/office/drawing/2014/main" id="{A05EDA7B-6C5F-4A80-AB41-C808D8BA392D}"/>
              </a:ext>
            </a:extLst>
          </p:cNvPr>
          <p:cNvPicPr>
            <a:picLocks noChangeAspect="1"/>
          </p:cNvPicPr>
          <p:nvPr/>
        </p:nvPicPr>
        <p:blipFill>
          <a:blip r:embed="rId3"/>
          <a:stretch>
            <a:fillRect/>
          </a:stretch>
        </p:blipFill>
        <p:spPr>
          <a:xfrm>
            <a:off x="9448800" y="2289618"/>
            <a:ext cx="6646985" cy="6400800"/>
          </a:xfrm>
          <a:prstGeom prst="rect">
            <a:avLst/>
          </a:prstGeom>
          <a:ln w="38100">
            <a:solidFill>
              <a:srgbClr val="EF5600"/>
            </a:solidFill>
            <a:prstDash val="sysDash"/>
          </a:ln>
        </p:spPr>
      </p:pic>
      <p:grpSp>
        <p:nvGrpSpPr>
          <p:cNvPr id="26" name="Group 9">
            <a:extLst>
              <a:ext uri="{FF2B5EF4-FFF2-40B4-BE49-F238E27FC236}">
                <a16:creationId xmlns:a16="http://schemas.microsoft.com/office/drawing/2014/main" id="{186C7BA9-F952-460C-BB6F-1D231613E995}"/>
              </a:ext>
            </a:extLst>
          </p:cNvPr>
          <p:cNvGrpSpPr/>
          <p:nvPr/>
        </p:nvGrpSpPr>
        <p:grpSpPr>
          <a:xfrm>
            <a:off x="-935338" y="9236232"/>
            <a:ext cx="20811131" cy="1715098"/>
            <a:chOff x="0" y="0"/>
            <a:chExt cx="5481121" cy="451713"/>
          </a:xfrm>
        </p:grpSpPr>
        <p:sp>
          <p:nvSpPr>
            <p:cNvPr id="27" name="Freeform 10">
              <a:extLst>
                <a:ext uri="{FF2B5EF4-FFF2-40B4-BE49-F238E27FC236}">
                  <a16:creationId xmlns:a16="http://schemas.microsoft.com/office/drawing/2014/main" id="{BDD0BAB2-C7F0-4843-9307-97D510161AD5}"/>
                </a:ext>
              </a:extLst>
            </p:cNvPr>
            <p:cNvSpPr/>
            <p:nvPr/>
          </p:nvSpPr>
          <p:spPr>
            <a:xfrm>
              <a:off x="0" y="0"/>
              <a:ext cx="5481121" cy="451713"/>
            </a:xfrm>
            <a:custGeom>
              <a:avLst/>
              <a:gdLst/>
              <a:ahLst/>
              <a:cxnLst/>
              <a:rect l="l" t="t" r="r" b="b"/>
              <a:pathLst>
                <a:path w="5481121" h="451713">
                  <a:moveTo>
                    <a:pt x="0" y="0"/>
                  </a:moveTo>
                  <a:lnTo>
                    <a:pt x="5481121" y="0"/>
                  </a:lnTo>
                  <a:lnTo>
                    <a:pt x="5481121" y="451713"/>
                  </a:lnTo>
                  <a:lnTo>
                    <a:pt x="0" y="451713"/>
                  </a:lnTo>
                  <a:close/>
                </a:path>
              </a:pathLst>
            </a:custGeom>
            <a:solidFill>
              <a:srgbClr val="EF5600"/>
            </a:solidFill>
          </p:spPr>
        </p:sp>
        <p:sp>
          <p:nvSpPr>
            <p:cNvPr id="28" name="TextBox 11">
              <a:extLst>
                <a:ext uri="{FF2B5EF4-FFF2-40B4-BE49-F238E27FC236}">
                  <a16:creationId xmlns:a16="http://schemas.microsoft.com/office/drawing/2014/main" id="{54295A70-B6FF-4449-A846-9795373FF811}"/>
                </a:ext>
              </a:extLst>
            </p:cNvPr>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Tree>
    <p:extLst>
      <p:ext uri="{BB962C8B-B14F-4D97-AF65-F5344CB8AC3E}">
        <p14:creationId xmlns:p14="http://schemas.microsoft.com/office/powerpoint/2010/main" val="565014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p:cNvSpPr/>
          <p:nvPr/>
        </p:nvSpPr>
        <p:spPr>
          <a:xfrm flipV="1">
            <a:off x="2131712" y="4168983"/>
            <a:ext cx="14784688" cy="31867"/>
          </a:xfrm>
          <a:prstGeom prst="line">
            <a:avLst/>
          </a:prstGeom>
          <a:ln w="38100" cap="flat">
            <a:solidFill>
              <a:srgbClr val="EF5600"/>
            </a:solidFill>
            <a:prstDash val="solid"/>
            <a:headEnd type="none" w="sm" len="sm"/>
            <a:tailEnd type="none" w="sm" len="sm"/>
          </a:ln>
        </p:spPr>
      </p:sp>
      <p:sp>
        <p:nvSpPr>
          <p:cNvPr id="5" name="AutoShape 5"/>
          <p:cNvSpPr/>
          <p:nvPr/>
        </p:nvSpPr>
        <p:spPr>
          <a:xfrm>
            <a:off x="2131712" y="5643540"/>
            <a:ext cx="14784688" cy="31867"/>
          </a:xfrm>
          <a:prstGeom prst="line">
            <a:avLst/>
          </a:prstGeom>
          <a:ln w="38100" cap="flat">
            <a:solidFill>
              <a:srgbClr val="EF5600"/>
            </a:solidFill>
            <a:prstDash val="solid"/>
            <a:headEnd type="none" w="sm" len="sm"/>
            <a:tailEnd type="none" w="sm" len="sm"/>
          </a:ln>
        </p:spPr>
      </p:sp>
      <p:grpSp>
        <p:nvGrpSpPr>
          <p:cNvPr id="6" name="Group 6"/>
          <p:cNvGrpSpPr/>
          <p:nvPr/>
        </p:nvGrpSpPr>
        <p:grpSpPr>
          <a:xfrm>
            <a:off x="-1605917" y="688209"/>
            <a:ext cx="20811131" cy="1055595"/>
            <a:chOff x="0" y="0"/>
            <a:chExt cx="5481121" cy="278017"/>
          </a:xfrm>
        </p:grpSpPr>
        <p:sp>
          <p:nvSpPr>
            <p:cNvPr id="7" name="Freeform 7"/>
            <p:cNvSpPr/>
            <p:nvPr/>
          </p:nvSpPr>
          <p:spPr>
            <a:xfrm>
              <a:off x="0" y="0"/>
              <a:ext cx="5481121" cy="278017"/>
            </a:xfrm>
            <a:custGeom>
              <a:avLst/>
              <a:gdLst/>
              <a:ahLst/>
              <a:cxnLst/>
              <a:rect l="l" t="t" r="r" b="b"/>
              <a:pathLst>
                <a:path w="5481121" h="278017">
                  <a:moveTo>
                    <a:pt x="0" y="0"/>
                  </a:moveTo>
                  <a:lnTo>
                    <a:pt x="5481121" y="0"/>
                  </a:lnTo>
                  <a:lnTo>
                    <a:pt x="5481121" y="278017"/>
                  </a:lnTo>
                  <a:lnTo>
                    <a:pt x="0" y="278017"/>
                  </a:lnTo>
                  <a:close/>
                </a:path>
              </a:pathLst>
            </a:custGeom>
            <a:solidFill>
              <a:srgbClr val="000000">
                <a:alpha val="0"/>
              </a:srgbClr>
            </a:solidFill>
            <a:ln w="28575">
              <a:solidFill>
                <a:srgbClr val="EF5600"/>
              </a:solidFill>
            </a:ln>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9" name="Group 9"/>
          <p:cNvGrpSpPr/>
          <p:nvPr/>
        </p:nvGrpSpPr>
        <p:grpSpPr>
          <a:xfrm>
            <a:off x="-935338" y="9236232"/>
            <a:ext cx="20811131" cy="1715098"/>
            <a:chOff x="0" y="0"/>
            <a:chExt cx="5481121" cy="451713"/>
          </a:xfrm>
        </p:grpSpPr>
        <p:sp>
          <p:nvSpPr>
            <p:cNvPr id="10" name="Freeform 10"/>
            <p:cNvSpPr/>
            <p:nvPr/>
          </p:nvSpPr>
          <p:spPr>
            <a:xfrm>
              <a:off x="0" y="0"/>
              <a:ext cx="5481121" cy="451713"/>
            </a:xfrm>
            <a:custGeom>
              <a:avLst/>
              <a:gdLst/>
              <a:ahLst/>
              <a:cxnLst/>
              <a:rect l="l" t="t" r="r" b="b"/>
              <a:pathLst>
                <a:path w="5481121" h="451713">
                  <a:moveTo>
                    <a:pt x="0" y="0"/>
                  </a:moveTo>
                  <a:lnTo>
                    <a:pt x="5481121" y="0"/>
                  </a:lnTo>
                  <a:lnTo>
                    <a:pt x="5481121" y="451713"/>
                  </a:lnTo>
                  <a:lnTo>
                    <a:pt x="0" y="451713"/>
                  </a:lnTo>
                  <a:close/>
                </a:path>
              </a:pathLst>
            </a:custGeom>
            <a:solidFill>
              <a:srgbClr val="EF5600"/>
            </a:solidFill>
          </p:spPr>
        </p:sp>
        <p:sp>
          <p:nvSpPr>
            <p:cNvPr id="11" name="TextBox 11"/>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16" name="TextBox 16"/>
          <p:cNvSpPr txBox="1"/>
          <p:nvPr/>
        </p:nvSpPr>
        <p:spPr>
          <a:xfrm>
            <a:off x="5197857" y="3442381"/>
            <a:ext cx="492572" cy="618378"/>
          </a:xfrm>
          <a:prstGeom prst="rect">
            <a:avLst/>
          </a:prstGeom>
        </p:spPr>
        <p:txBody>
          <a:bodyPr lIns="0" tIns="0" rIns="0" bIns="0" rtlCol="0" anchor="t">
            <a:spAutoFit/>
          </a:bodyPr>
          <a:lstStyle/>
          <a:p>
            <a:pPr>
              <a:lnSpc>
                <a:spcPts val="4759"/>
              </a:lnSpc>
            </a:pPr>
            <a:r>
              <a:rPr lang="en-US" sz="3399">
                <a:solidFill>
                  <a:srgbClr val="C3552B"/>
                </a:solidFill>
                <a:latin typeface="Poppins Semi-Bold"/>
              </a:rPr>
              <a:t>:</a:t>
            </a:r>
          </a:p>
        </p:txBody>
      </p:sp>
      <p:sp>
        <p:nvSpPr>
          <p:cNvPr id="17" name="TextBox 17"/>
          <p:cNvSpPr txBox="1"/>
          <p:nvPr/>
        </p:nvSpPr>
        <p:spPr>
          <a:xfrm>
            <a:off x="5197857" y="4851657"/>
            <a:ext cx="492572" cy="618378"/>
          </a:xfrm>
          <a:prstGeom prst="rect">
            <a:avLst/>
          </a:prstGeom>
        </p:spPr>
        <p:txBody>
          <a:bodyPr lIns="0" tIns="0" rIns="0" bIns="0" rtlCol="0" anchor="t">
            <a:spAutoFit/>
          </a:bodyPr>
          <a:lstStyle/>
          <a:p>
            <a:pPr>
              <a:lnSpc>
                <a:spcPts val="4759"/>
              </a:lnSpc>
            </a:pPr>
            <a:r>
              <a:rPr lang="en-US" sz="3399">
                <a:solidFill>
                  <a:srgbClr val="C3552B"/>
                </a:solidFill>
                <a:latin typeface="Poppins Semi-Bold"/>
              </a:rPr>
              <a:t>:</a:t>
            </a:r>
          </a:p>
        </p:txBody>
      </p:sp>
      <p:sp>
        <p:nvSpPr>
          <p:cNvPr id="20" name="TextBox 20"/>
          <p:cNvSpPr txBox="1"/>
          <p:nvPr/>
        </p:nvSpPr>
        <p:spPr>
          <a:xfrm>
            <a:off x="5669075" y="3442381"/>
            <a:ext cx="9563100" cy="583686"/>
          </a:xfrm>
          <a:prstGeom prst="rect">
            <a:avLst/>
          </a:prstGeom>
        </p:spPr>
        <p:txBody>
          <a:bodyPr wrap="square" lIns="0" tIns="0" rIns="0" bIns="0" rtlCol="0" anchor="t">
            <a:spAutoFit/>
          </a:bodyPr>
          <a:lstStyle/>
          <a:p>
            <a:pPr>
              <a:lnSpc>
                <a:spcPts val="4759"/>
              </a:lnSpc>
            </a:pPr>
            <a:r>
              <a:rPr lang="en-US" sz="3399" dirty="0">
                <a:solidFill>
                  <a:srgbClr val="C3552B"/>
                </a:solidFill>
                <a:latin typeface="Poppins"/>
              </a:rPr>
              <a:t>https://vjudge.net/problem/UVA-10409</a:t>
            </a:r>
          </a:p>
        </p:txBody>
      </p:sp>
      <p:sp>
        <p:nvSpPr>
          <p:cNvPr id="21" name="TextBox 21"/>
          <p:cNvSpPr txBox="1"/>
          <p:nvPr/>
        </p:nvSpPr>
        <p:spPr>
          <a:xfrm>
            <a:off x="5669075" y="4851657"/>
            <a:ext cx="12179593" cy="583686"/>
          </a:xfrm>
          <a:prstGeom prst="rect">
            <a:avLst/>
          </a:prstGeom>
        </p:spPr>
        <p:txBody>
          <a:bodyPr wrap="square" lIns="0" tIns="0" rIns="0" bIns="0" rtlCol="0" anchor="t">
            <a:spAutoFit/>
          </a:bodyPr>
          <a:lstStyle/>
          <a:p>
            <a:pPr>
              <a:lnSpc>
                <a:spcPts val="4759"/>
              </a:lnSpc>
            </a:pPr>
            <a:r>
              <a:rPr lang="en-US" sz="3399" dirty="0">
                <a:solidFill>
                  <a:srgbClr val="C3552B"/>
                </a:solidFill>
                <a:latin typeface="Poppins"/>
              </a:rPr>
              <a:t>https://zerojudge.tw/ShowProblem?problemid=e516</a:t>
            </a:r>
          </a:p>
        </p:txBody>
      </p:sp>
      <p:sp>
        <p:nvSpPr>
          <p:cNvPr id="23" name="TextBox 23"/>
          <p:cNvSpPr txBox="1"/>
          <p:nvPr/>
        </p:nvSpPr>
        <p:spPr>
          <a:xfrm>
            <a:off x="2131712" y="3442381"/>
            <a:ext cx="3066145" cy="615553"/>
          </a:xfrm>
          <a:prstGeom prst="rect">
            <a:avLst/>
          </a:prstGeom>
        </p:spPr>
        <p:txBody>
          <a:bodyPr lIns="0" tIns="0" rIns="0" bIns="0" rtlCol="0" anchor="t">
            <a:spAutoFit/>
          </a:bodyPr>
          <a:lstStyle/>
          <a:p>
            <a:pPr>
              <a:lnSpc>
                <a:spcPts val="4759"/>
              </a:lnSpc>
            </a:pPr>
            <a:r>
              <a:rPr lang="zh-TW" altLang="en-US" sz="4800" b="1" dirty="0">
                <a:solidFill>
                  <a:srgbClr val="C3552B"/>
                </a:solidFill>
                <a:latin typeface="微軟正黑體" panose="020B0604030504040204" pitchFamily="34" charset="-120"/>
                <a:ea typeface="微軟正黑體" panose="020B0604030504040204" pitchFamily="34" charset="-120"/>
              </a:rPr>
              <a:t>英文題目</a:t>
            </a:r>
            <a:endParaRPr lang="en-US" sz="4800" b="1" dirty="0">
              <a:solidFill>
                <a:srgbClr val="C3552B"/>
              </a:solidFill>
              <a:latin typeface="微軟正黑體" panose="020B0604030504040204" pitchFamily="34" charset="-120"/>
              <a:ea typeface="微軟正黑體" panose="020B0604030504040204" pitchFamily="34" charset="-120"/>
            </a:endParaRPr>
          </a:p>
        </p:txBody>
      </p:sp>
      <p:sp>
        <p:nvSpPr>
          <p:cNvPr id="24" name="TextBox 24"/>
          <p:cNvSpPr txBox="1"/>
          <p:nvPr/>
        </p:nvSpPr>
        <p:spPr>
          <a:xfrm>
            <a:off x="2131712" y="4851657"/>
            <a:ext cx="2631174" cy="615553"/>
          </a:xfrm>
          <a:prstGeom prst="rect">
            <a:avLst/>
          </a:prstGeom>
        </p:spPr>
        <p:txBody>
          <a:bodyPr lIns="0" tIns="0" rIns="0" bIns="0" rtlCol="0" anchor="t">
            <a:spAutoFit/>
          </a:bodyPr>
          <a:lstStyle/>
          <a:p>
            <a:pPr>
              <a:lnSpc>
                <a:spcPts val="4759"/>
              </a:lnSpc>
            </a:pPr>
            <a:r>
              <a:rPr lang="zh-TW" altLang="en-US" sz="4800" b="1" dirty="0">
                <a:solidFill>
                  <a:srgbClr val="C3552B"/>
                </a:solidFill>
                <a:latin typeface="微軟正黑體" panose="020B0604030504040204" pitchFamily="34" charset="-120"/>
                <a:ea typeface="微軟正黑體" panose="020B0604030504040204" pitchFamily="34" charset="-120"/>
              </a:rPr>
              <a:t>中文題目</a:t>
            </a:r>
            <a:endParaRPr lang="en-US" sz="3399" b="1" dirty="0">
              <a:solidFill>
                <a:srgbClr val="C3552B"/>
              </a:solidFill>
              <a:latin typeface="微軟正黑體" panose="020B0604030504040204" pitchFamily="34" charset="-120"/>
              <a:ea typeface="微軟正黑體" panose="020B0604030504040204" pitchFamily="34" charset="-120"/>
            </a:endParaRPr>
          </a:p>
        </p:txBody>
      </p:sp>
      <p:sp>
        <p:nvSpPr>
          <p:cNvPr id="27" name="TextBox 27"/>
          <p:cNvSpPr txBox="1"/>
          <p:nvPr/>
        </p:nvSpPr>
        <p:spPr>
          <a:xfrm>
            <a:off x="16335418" y="962025"/>
            <a:ext cx="923882" cy="441288"/>
          </a:xfrm>
          <a:prstGeom prst="rect">
            <a:avLst/>
          </a:prstGeom>
        </p:spPr>
        <p:txBody>
          <a:bodyPr lIns="0" tIns="0" rIns="0" bIns="0" rtlCol="0" anchor="t">
            <a:spAutoFit/>
          </a:bodyPr>
          <a:lstStyle/>
          <a:p>
            <a:pPr algn="r">
              <a:lnSpc>
                <a:spcPts val="3499"/>
              </a:lnSpc>
            </a:pPr>
            <a:r>
              <a:rPr lang="en-US" sz="2499" dirty="0">
                <a:solidFill>
                  <a:srgbClr val="C3552B"/>
                </a:solidFill>
                <a:latin typeface="Poppins Semi-Bold"/>
              </a:rPr>
              <a:t>1</a:t>
            </a:r>
            <a:r>
              <a:rPr lang="en-US" altLang="zh-TW" sz="2499" dirty="0">
                <a:solidFill>
                  <a:srgbClr val="C3552B"/>
                </a:solidFill>
                <a:latin typeface="Poppins Semi-Bold"/>
              </a:rPr>
              <a:t>3</a:t>
            </a:r>
            <a:endParaRPr lang="en-US" sz="2499" dirty="0">
              <a:solidFill>
                <a:srgbClr val="C3552B"/>
              </a:solidFill>
              <a:latin typeface="Poppins Semi-Bold"/>
            </a:endParaRPr>
          </a:p>
        </p:txBody>
      </p:sp>
      <p:sp>
        <p:nvSpPr>
          <p:cNvPr id="28" name="TextBox 2">
            <a:extLst>
              <a:ext uri="{FF2B5EF4-FFF2-40B4-BE49-F238E27FC236}">
                <a16:creationId xmlns:a16="http://schemas.microsoft.com/office/drawing/2014/main" id="{C0BE9419-3652-44FD-9B09-0EC0DD21B97E}"/>
              </a:ext>
            </a:extLst>
          </p:cNvPr>
          <p:cNvSpPr txBox="1"/>
          <p:nvPr/>
        </p:nvSpPr>
        <p:spPr>
          <a:xfrm>
            <a:off x="6283476" y="595220"/>
            <a:ext cx="5032344" cy="1148584"/>
          </a:xfrm>
          <a:prstGeom prst="rect">
            <a:avLst/>
          </a:prstGeom>
        </p:spPr>
        <p:txBody>
          <a:bodyPr wrap="square" lIns="0" tIns="0" rIns="0" bIns="0" rtlCol="0" anchor="t">
            <a:spAutoFit/>
          </a:bodyPr>
          <a:lstStyle/>
          <a:p>
            <a:pPr algn="ctr">
              <a:lnSpc>
                <a:spcPts val="9799"/>
              </a:lnSpc>
            </a:pPr>
            <a:r>
              <a:rPr lang="zh-TW" altLang="en-US" sz="6999" b="1" dirty="0">
                <a:solidFill>
                  <a:srgbClr val="C3552B"/>
                </a:solidFill>
                <a:latin typeface="微軟正黑體" panose="020B0604030504040204" pitchFamily="34" charset="-120"/>
                <a:ea typeface="微軟正黑體" panose="020B0604030504040204" pitchFamily="34" charset="-120"/>
              </a:rPr>
              <a:t>資料來源</a:t>
            </a:r>
            <a:endParaRPr lang="en-US" sz="6999" b="1" dirty="0">
              <a:solidFill>
                <a:srgbClr val="C3552B"/>
              </a:solidFill>
              <a:latin typeface="微軟正黑體" panose="020B0604030504040204" pitchFamily="34" charset="-120"/>
              <a:ea typeface="微軟正黑體" panose="020B0604030504040204" pitchFamily="34" charset="-120"/>
            </a:endParaRPr>
          </a:p>
        </p:txBody>
      </p:sp>
      <p:sp>
        <p:nvSpPr>
          <p:cNvPr id="18" name="Freeform 15">
            <a:extLst>
              <a:ext uri="{FF2B5EF4-FFF2-40B4-BE49-F238E27FC236}">
                <a16:creationId xmlns:a16="http://schemas.microsoft.com/office/drawing/2014/main" id="{853F2C99-4F8C-4AA1-A26F-77E15FCEC21B}"/>
              </a:ext>
            </a:extLst>
          </p:cNvPr>
          <p:cNvSpPr/>
          <p:nvPr/>
        </p:nvSpPr>
        <p:spPr>
          <a:xfrm>
            <a:off x="3760664" y="-1172920"/>
            <a:ext cx="10706332" cy="12632840"/>
          </a:xfrm>
          <a:custGeom>
            <a:avLst/>
            <a:gdLst/>
            <a:ahLst/>
            <a:cxnLst/>
            <a:rect l="l" t="t" r="r" b="b"/>
            <a:pathLst>
              <a:path w="10706332" h="12632840">
                <a:moveTo>
                  <a:pt x="0" y="0"/>
                </a:moveTo>
                <a:lnTo>
                  <a:pt x="10706332" y="0"/>
                </a:lnTo>
                <a:lnTo>
                  <a:pt x="10706332" y="12632840"/>
                </a:lnTo>
                <a:lnTo>
                  <a:pt x="0" y="12632840"/>
                </a:lnTo>
                <a:lnTo>
                  <a:pt x="0" y="0"/>
                </a:lnTo>
                <a:close/>
              </a:path>
            </a:pathLst>
          </a:custGeom>
          <a:blipFill>
            <a:blip r:embed="rId2">
              <a:alphaModFix amt="7999"/>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251826" y="4210106"/>
            <a:ext cx="7784347" cy="1619138"/>
          </a:xfrm>
          <a:prstGeom prst="rect">
            <a:avLst/>
          </a:prstGeom>
        </p:spPr>
        <p:txBody>
          <a:bodyPr lIns="0" tIns="0" rIns="0" bIns="0" rtlCol="0" anchor="t">
            <a:spAutoFit/>
          </a:bodyPr>
          <a:lstStyle/>
          <a:p>
            <a:pPr algn="ctr">
              <a:lnSpc>
                <a:spcPts val="12599"/>
              </a:lnSpc>
            </a:pPr>
            <a:r>
              <a:rPr lang="en-US" sz="9000">
                <a:solidFill>
                  <a:srgbClr val="C3552B"/>
                </a:solidFill>
                <a:latin typeface="Poppins Ultra-Bold"/>
              </a:rPr>
              <a:t>THANK YOU</a:t>
            </a:r>
          </a:p>
        </p:txBody>
      </p:sp>
      <p:grpSp>
        <p:nvGrpSpPr>
          <p:cNvPr id="3" name="Group 3"/>
          <p:cNvGrpSpPr/>
          <p:nvPr/>
        </p:nvGrpSpPr>
        <p:grpSpPr>
          <a:xfrm>
            <a:off x="-1605917" y="688209"/>
            <a:ext cx="20811131" cy="1055595"/>
            <a:chOff x="0" y="0"/>
            <a:chExt cx="5481121" cy="278017"/>
          </a:xfrm>
        </p:grpSpPr>
        <p:sp>
          <p:nvSpPr>
            <p:cNvPr id="4" name="Freeform 4"/>
            <p:cNvSpPr/>
            <p:nvPr/>
          </p:nvSpPr>
          <p:spPr>
            <a:xfrm>
              <a:off x="0" y="0"/>
              <a:ext cx="5481121" cy="278017"/>
            </a:xfrm>
            <a:custGeom>
              <a:avLst/>
              <a:gdLst/>
              <a:ahLst/>
              <a:cxnLst/>
              <a:rect l="l" t="t" r="r" b="b"/>
              <a:pathLst>
                <a:path w="5481121" h="278017">
                  <a:moveTo>
                    <a:pt x="0" y="0"/>
                  </a:moveTo>
                  <a:lnTo>
                    <a:pt x="5481121" y="0"/>
                  </a:lnTo>
                  <a:lnTo>
                    <a:pt x="5481121" y="278017"/>
                  </a:lnTo>
                  <a:lnTo>
                    <a:pt x="0" y="278017"/>
                  </a:lnTo>
                  <a:close/>
                </a:path>
              </a:pathLst>
            </a:custGeom>
            <a:solidFill>
              <a:srgbClr val="000000">
                <a:alpha val="0"/>
              </a:srgbClr>
            </a:solidFill>
            <a:ln w="28575">
              <a:solidFill>
                <a:srgbClr val="EF5600"/>
              </a:solidFill>
            </a:ln>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9" name="TextBox 9"/>
          <p:cNvSpPr txBox="1"/>
          <p:nvPr/>
        </p:nvSpPr>
        <p:spPr>
          <a:xfrm>
            <a:off x="16335418" y="962025"/>
            <a:ext cx="923882" cy="423386"/>
          </a:xfrm>
          <a:prstGeom prst="rect">
            <a:avLst/>
          </a:prstGeom>
        </p:spPr>
        <p:txBody>
          <a:bodyPr lIns="0" tIns="0" rIns="0" bIns="0" rtlCol="0" anchor="t">
            <a:spAutoFit/>
          </a:bodyPr>
          <a:lstStyle/>
          <a:p>
            <a:pPr algn="r">
              <a:lnSpc>
                <a:spcPts val="3499"/>
              </a:lnSpc>
            </a:pPr>
            <a:r>
              <a:rPr lang="en-US" sz="2499" dirty="0">
                <a:solidFill>
                  <a:srgbClr val="C3552B"/>
                </a:solidFill>
                <a:latin typeface="Poppins Semi-Bold"/>
              </a:rPr>
              <a:t>14</a:t>
            </a:r>
          </a:p>
        </p:txBody>
      </p:sp>
      <p:grpSp>
        <p:nvGrpSpPr>
          <p:cNvPr id="10" name="Group 10"/>
          <p:cNvGrpSpPr/>
          <p:nvPr/>
        </p:nvGrpSpPr>
        <p:grpSpPr>
          <a:xfrm>
            <a:off x="-935338" y="9236232"/>
            <a:ext cx="20811131" cy="1715098"/>
            <a:chOff x="0" y="0"/>
            <a:chExt cx="5481121" cy="451713"/>
          </a:xfrm>
        </p:grpSpPr>
        <p:sp>
          <p:nvSpPr>
            <p:cNvPr id="11" name="Freeform 11"/>
            <p:cNvSpPr/>
            <p:nvPr/>
          </p:nvSpPr>
          <p:spPr>
            <a:xfrm>
              <a:off x="0" y="0"/>
              <a:ext cx="5481121" cy="451713"/>
            </a:xfrm>
            <a:custGeom>
              <a:avLst/>
              <a:gdLst/>
              <a:ahLst/>
              <a:cxnLst/>
              <a:rect l="l" t="t" r="r" b="b"/>
              <a:pathLst>
                <a:path w="5481121" h="451713">
                  <a:moveTo>
                    <a:pt x="0" y="0"/>
                  </a:moveTo>
                  <a:lnTo>
                    <a:pt x="5481121" y="0"/>
                  </a:lnTo>
                  <a:lnTo>
                    <a:pt x="5481121" y="451713"/>
                  </a:lnTo>
                  <a:lnTo>
                    <a:pt x="0" y="451713"/>
                  </a:lnTo>
                  <a:close/>
                </a:path>
              </a:pathLst>
            </a:custGeom>
            <a:solidFill>
              <a:srgbClr val="EF5600"/>
            </a:solidFill>
          </p:spPr>
        </p:sp>
        <p:sp>
          <p:nvSpPr>
            <p:cNvPr id="12" name="TextBox 12"/>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13" name="Freeform 13"/>
          <p:cNvSpPr/>
          <p:nvPr/>
        </p:nvSpPr>
        <p:spPr>
          <a:xfrm>
            <a:off x="-4904190" y="3257618"/>
            <a:ext cx="7520594" cy="3771763"/>
          </a:xfrm>
          <a:custGeom>
            <a:avLst/>
            <a:gdLst/>
            <a:ahLst/>
            <a:cxnLst/>
            <a:rect l="l" t="t" r="r" b="b"/>
            <a:pathLst>
              <a:path w="7520594" h="3771763">
                <a:moveTo>
                  <a:pt x="0" y="0"/>
                </a:moveTo>
                <a:lnTo>
                  <a:pt x="7520594" y="0"/>
                </a:lnTo>
                <a:lnTo>
                  <a:pt x="7520594" y="3771764"/>
                </a:lnTo>
                <a:lnTo>
                  <a:pt x="0" y="3771764"/>
                </a:lnTo>
                <a:lnTo>
                  <a:pt x="0" y="0"/>
                </a:lnTo>
                <a:close/>
              </a:path>
            </a:pathLst>
          </a:custGeom>
          <a:blipFill>
            <a:blip r:embed="rId2">
              <a:extLst>
                <a:ext uri="{96DAC541-7B7A-43D3-8B79-37D633B846F1}">
                  <asvg:svgBlip xmlns:asvg="http://schemas.microsoft.com/office/drawing/2016/SVG/main" r:embed="rId3"/>
                </a:ext>
              </a:extLst>
            </a:blip>
            <a:stretch>
              <a:fillRect t="-92623" r="-6866" b="-20458"/>
            </a:stretch>
          </a:blipFill>
        </p:spPr>
      </p:sp>
      <p:sp>
        <p:nvSpPr>
          <p:cNvPr id="14" name="Freeform 14"/>
          <p:cNvSpPr/>
          <p:nvPr/>
        </p:nvSpPr>
        <p:spPr>
          <a:xfrm flipH="1">
            <a:off x="15671596" y="3257618"/>
            <a:ext cx="7520594" cy="3771763"/>
          </a:xfrm>
          <a:custGeom>
            <a:avLst/>
            <a:gdLst/>
            <a:ahLst/>
            <a:cxnLst/>
            <a:rect l="l" t="t" r="r" b="b"/>
            <a:pathLst>
              <a:path w="7520594" h="3771763">
                <a:moveTo>
                  <a:pt x="7520594" y="0"/>
                </a:moveTo>
                <a:lnTo>
                  <a:pt x="0" y="0"/>
                </a:lnTo>
                <a:lnTo>
                  <a:pt x="0" y="3771764"/>
                </a:lnTo>
                <a:lnTo>
                  <a:pt x="7520594" y="3771764"/>
                </a:lnTo>
                <a:lnTo>
                  <a:pt x="7520594" y="0"/>
                </a:lnTo>
                <a:close/>
              </a:path>
            </a:pathLst>
          </a:custGeom>
          <a:blipFill>
            <a:blip r:embed="rId2">
              <a:extLst>
                <a:ext uri="{96DAC541-7B7A-43D3-8B79-37D633B846F1}">
                  <asvg:svgBlip xmlns:asvg="http://schemas.microsoft.com/office/drawing/2016/SVG/main" r:embed="rId3"/>
                </a:ext>
              </a:extLst>
            </a:blip>
            <a:stretch>
              <a:fillRect t="-92623" r="-6866" b="-20458"/>
            </a:stretch>
          </a:blipFill>
        </p:spPr>
      </p:sp>
      <p:sp>
        <p:nvSpPr>
          <p:cNvPr id="15" name="Freeform 15">
            <a:extLst>
              <a:ext uri="{FF2B5EF4-FFF2-40B4-BE49-F238E27FC236}">
                <a16:creationId xmlns:a16="http://schemas.microsoft.com/office/drawing/2014/main" id="{78C30DF0-A140-4A5C-AC04-A411F6BB49C8}"/>
              </a:ext>
            </a:extLst>
          </p:cNvPr>
          <p:cNvSpPr/>
          <p:nvPr/>
        </p:nvSpPr>
        <p:spPr>
          <a:xfrm>
            <a:off x="3760664" y="-1172920"/>
            <a:ext cx="10706332" cy="12632840"/>
          </a:xfrm>
          <a:custGeom>
            <a:avLst/>
            <a:gdLst/>
            <a:ahLst/>
            <a:cxnLst/>
            <a:rect l="l" t="t" r="r" b="b"/>
            <a:pathLst>
              <a:path w="10706332" h="12632840">
                <a:moveTo>
                  <a:pt x="0" y="0"/>
                </a:moveTo>
                <a:lnTo>
                  <a:pt x="10706332" y="0"/>
                </a:lnTo>
                <a:lnTo>
                  <a:pt x="10706332" y="12632840"/>
                </a:lnTo>
                <a:lnTo>
                  <a:pt x="0" y="12632840"/>
                </a:lnTo>
                <a:lnTo>
                  <a:pt x="0" y="0"/>
                </a:lnTo>
                <a:close/>
              </a:path>
            </a:pathLst>
          </a:custGeom>
          <a:blipFill>
            <a:blip r:embed="rId4">
              <a:alphaModFix amt="7999"/>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605917" y="688209"/>
            <a:ext cx="20811131" cy="1055595"/>
            <a:chOff x="0" y="0"/>
            <a:chExt cx="5481121" cy="278017"/>
          </a:xfrm>
        </p:grpSpPr>
        <p:sp>
          <p:nvSpPr>
            <p:cNvPr id="7" name="Freeform 7"/>
            <p:cNvSpPr/>
            <p:nvPr/>
          </p:nvSpPr>
          <p:spPr>
            <a:xfrm>
              <a:off x="0" y="0"/>
              <a:ext cx="5481121" cy="278017"/>
            </a:xfrm>
            <a:custGeom>
              <a:avLst/>
              <a:gdLst/>
              <a:ahLst/>
              <a:cxnLst/>
              <a:rect l="l" t="t" r="r" b="b"/>
              <a:pathLst>
                <a:path w="5481121" h="278017">
                  <a:moveTo>
                    <a:pt x="0" y="0"/>
                  </a:moveTo>
                  <a:lnTo>
                    <a:pt x="5481121" y="0"/>
                  </a:lnTo>
                  <a:lnTo>
                    <a:pt x="5481121" y="278017"/>
                  </a:lnTo>
                  <a:lnTo>
                    <a:pt x="0" y="278017"/>
                  </a:lnTo>
                  <a:close/>
                </a:path>
              </a:pathLst>
            </a:custGeom>
            <a:solidFill>
              <a:srgbClr val="000000">
                <a:alpha val="0"/>
              </a:srgbClr>
            </a:solidFill>
            <a:ln w="28575">
              <a:solidFill>
                <a:srgbClr val="EF5600"/>
              </a:solidFill>
            </a:ln>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2" name="TextBox 2"/>
          <p:cNvSpPr txBox="1"/>
          <p:nvPr/>
        </p:nvSpPr>
        <p:spPr>
          <a:xfrm>
            <a:off x="6854856" y="590531"/>
            <a:ext cx="3889584" cy="1185581"/>
          </a:xfrm>
          <a:prstGeom prst="rect">
            <a:avLst/>
          </a:prstGeom>
        </p:spPr>
        <p:txBody>
          <a:bodyPr lIns="0" tIns="0" rIns="0" bIns="0" rtlCol="0" anchor="t">
            <a:spAutoFit/>
          </a:bodyPr>
          <a:lstStyle/>
          <a:p>
            <a:pPr algn="ctr">
              <a:lnSpc>
                <a:spcPts val="9799"/>
              </a:lnSpc>
            </a:pPr>
            <a:r>
              <a:rPr lang="zh-TW" altLang="en-US" sz="6999" b="1" dirty="0">
                <a:solidFill>
                  <a:srgbClr val="C3552B"/>
                </a:solidFill>
                <a:latin typeface="微軟正黑體" panose="020B0604030504040204" pitchFamily="34" charset="-120"/>
                <a:ea typeface="微軟正黑體" panose="020B0604030504040204" pitchFamily="34" charset="-120"/>
              </a:rPr>
              <a:t>題目</a:t>
            </a:r>
            <a:endParaRPr lang="en-US" sz="6999" b="1" dirty="0">
              <a:solidFill>
                <a:srgbClr val="C3552B"/>
              </a:solidFill>
              <a:latin typeface="微軟正黑體" panose="020B0604030504040204" pitchFamily="34" charset="-120"/>
              <a:ea typeface="微軟正黑體" panose="020B0604030504040204" pitchFamily="34" charset="-120"/>
            </a:endParaRPr>
          </a:p>
        </p:txBody>
      </p:sp>
      <p:sp>
        <p:nvSpPr>
          <p:cNvPr id="4" name="TextBox 4"/>
          <p:cNvSpPr txBox="1"/>
          <p:nvPr/>
        </p:nvSpPr>
        <p:spPr>
          <a:xfrm>
            <a:off x="2287862" y="3112755"/>
            <a:ext cx="6252140" cy="4006803"/>
          </a:xfrm>
          <a:prstGeom prst="rect">
            <a:avLst/>
          </a:prstGeom>
        </p:spPr>
        <p:txBody>
          <a:bodyPr lIns="0" tIns="0" rIns="0" bIns="0" rtlCol="0" anchor="t">
            <a:spAutoFit/>
          </a:bodyPr>
          <a:lstStyle/>
          <a:p>
            <a:pPr>
              <a:lnSpc>
                <a:spcPts val="3499"/>
              </a:lnSpc>
            </a:pPr>
            <a:r>
              <a:rPr lang="en-US" sz="2400" dirty="0">
                <a:solidFill>
                  <a:srgbClr val="C3552B"/>
                </a:solidFill>
                <a:latin typeface="Canva Sans"/>
              </a:rPr>
              <a:t>Life is not easy. Sometimes it is beyond your control. Now, as contestants</a:t>
            </a:r>
            <a:r>
              <a:rPr lang="zh-TW" altLang="en-US" sz="2400" dirty="0">
                <a:solidFill>
                  <a:srgbClr val="C3552B"/>
                </a:solidFill>
                <a:latin typeface="Canva Sans"/>
              </a:rPr>
              <a:t> </a:t>
            </a:r>
            <a:r>
              <a:rPr lang="en-US" sz="2400" dirty="0">
                <a:solidFill>
                  <a:srgbClr val="C3552B"/>
                </a:solidFill>
                <a:latin typeface="Canva Sans"/>
              </a:rPr>
              <a:t>of ACM ICPC, you might be just tasting the bitter of life. But don’t worry!</a:t>
            </a:r>
            <a:r>
              <a:rPr lang="zh-TW" altLang="en-US" sz="2400" dirty="0">
                <a:solidFill>
                  <a:srgbClr val="C3552B"/>
                </a:solidFill>
                <a:latin typeface="Canva Sans"/>
              </a:rPr>
              <a:t> </a:t>
            </a:r>
            <a:r>
              <a:rPr lang="en-US" sz="2400" dirty="0">
                <a:solidFill>
                  <a:srgbClr val="C3552B"/>
                </a:solidFill>
                <a:latin typeface="Canva Sans"/>
              </a:rPr>
              <a:t>Do not look only on the dark side of life, but look also on the bright side.</a:t>
            </a:r>
            <a:r>
              <a:rPr lang="zh-TW" altLang="en-US" sz="2400" dirty="0">
                <a:solidFill>
                  <a:srgbClr val="C3552B"/>
                </a:solidFill>
                <a:latin typeface="Canva Sans"/>
              </a:rPr>
              <a:t> </a:t>
            </a:r>
            <a:r>
              <a:rPr lang="en-US" sz="2400" dirty="0">
                <a:solidFill>
                  <a:srgbClr val="C3552B"/>
                </a:solidFill>
                <a:latin typeface="Canva Sans"/>
              </a:rPr>
              <a:t>Life may be an enjoyable game of chance, like throwing dice. Do or die!</a:t>
            </a:r>
            <a:r>
              <a:rPr lang="zh-TW" altLang="en-US" sz="2400" dirty="0">
                <a:solidFill>
                  <a:srgbClr val="C3552B"/>
                </a:solidFill>
                <a:latin typeface="Canva Sans"/>
              </a:rPr>
              <a:t> </a:t>
            </a:r>
            <a:r>
              <a:rPr lang="en-US" sz="2400" dirty="0">
                <a:solidFill>
                  <a:srgbClr val="C3552B"/>
                </a:solidFill>
                <a:latin typeface="Canva Sans"/>
              </a:rPr>
              <a:t>Then, at last, you might be able to find the route to victory.</a:t>
            </a:r>
          </a:p>
        </p:txBody>
      </p:sp>
      <p:sp>
        <p:nvSpPr>
          <p:cNvPr id="5" name="TextBox 5"/>
          <p:cNvSpPr txBox="1"/>
          <p:nvPr/>
        </p:nvSpPr>
        <p:spPr>
          <a:xfrm>
            <a:off x="9448800" y="3112755"/>
            <a:ext cx="6252140" cy="3111108"/>
          </a:xfrm>
          <a:prstGeom prst="rect">
            <a:avLst/>
          </a:prstGeom>
        </p:spPr>
        <p:txBody>
          <a:bodyPr lIns="0" tIns="0" rIns="0" bIns="0" rtlCol="0" anchor="t">
            <a:spAutoFit/>
          </a:bodyPr>
          <a:lstStyle/>
          <a:p>
            <a:pPr algn="just">
              <a:lnSpc>
                <a:spcPts val="3499"/>
              </a:lnSpc>
            </a:pPr>
            <a:r>
              <a:rPr lang="en-US" sz="2499" dirty="0">
                <a:solidFill>
                  <a:srgbClr val="C3552B"/>
                </a:solidFill>
                <a:latin typeface="微軟正黑體" panose="020B0604030504040204" pitchFamily="34" charset="-120"/>
                <a:ea typeface="微軟正黑體" panose="020B0604030504040204" pitchFamily="34" charset="-120"/>
              </a:rPr>
              <a:t>“Life is not easy.”，</a:t>
            </a:r>
            <a:r>
              <a:rPr lang="zh-TW" altLang="en-US" sz="2499" dirty="0">
                <a:solidFill>
                  <a:srgbClr val="C3552B"/>
                </a:solidFill>
                <a:latin typeface="微軟正黑體" panose="020B0604030504040204" pitchFamily="34" charset="-120"/>
                <a:ea typeface="微軟正黑體" panose="020B0604030504040204" pitchFamily="34" charset="-120"/>
              </a:rPr>
              <a:t>人生往往超出我們的掌握現在，作為</a:t>
            </a:r>
            <a:r>
              <a:rPr lang="en-US" sz="2499" dirty="0">
                <a:solidFill>
                  <a:srgbClr val="C3552B"/>
                </a:solidFill>
                <a:latin typeface="微軟正黑體" panose="020B0604030504040204" pitchFamily="34" charset="-120"/>
                <a:ea typeface="微軟正黑體" panose="020B0604030504040204" pitchFamily="34" charset="-120"/>
              </a:rPr>
              <a:t>ACM ICPC</a:t>
            </a:r>
            <a:r>
              <a:rPr lang="zh-TW" altLang="en-US" sz="2499" dirty="0">
                <a:solidFill>
                  <a:srgbClr val="C3552B"/>
                </a:solidFill>
                <a:latin typeface="微軟正黑體" panose="020B0604030504040204" pitchFamily="34" charset="-120"/>
                <a:ea typeface="微軟正黑體" panose="020B0604030504040204" pitchFamily="34" charset="-120"/>
              </a:rPr>
              <a:t>的參賽者，您可能只是在品嚐生活的痛苦。但是不用擔心！不要只看人生的黑暗面，也要看光明面。人生可能是一種令人愉快的機會遊戲，例如擲骰子</a:t>
            </a:r>
            <a:r>
              <a:rPr lang="en-US" altLang="zh-TW" sz="2499" dirty="0">
                <a:solidFill>
                  <a:srgbClr val="C3552B"/>
                </a:solidFill>
                <a:latin typeface="微軟正黑體" panose="020B0604030504040204" pitchFamily="34" charset="-120"/>
                <a:ea typeface="微軟正黑體" panose="020B0604030504040204" pitchFamily="34" charset="-120"/>
              </a:rPr>
              <a:t>"</a:t>
            </a:r>
            <a:r>
              <a:rPr lang="en-US" sz="2499" dirty="0">
                <a:solidFill>
                  <a:srgbClr val="C3552B"/>
                </a:solidFill>
                <a:latin typeface="微軟正黑體" panose="020B0604030504040204" pitchFamily="34" charset="-120"/>
                <a:ea typeface="微軟正黑體" panose="020B0604030504040204" pitchFamily="34" charset="-120"/>
              </a:rPr>
              <a:t>Do or die!"。</a:t>
            </a:r>
            <a:r>
              <a:rPr lang="zh-TW" altLang="en-US" sz="2499" dirty="0">
                <a:solidFill>
                  <a:srgbClr val="C3552B"/>
                </a:solidFill>
                <a:latin typeface="微軟正黑體" panose="020B0604030504040204" pitchFamily="34" charset="-120"/>
                <a:ea typeface="微軟正黑體" panose="020B0604030504040204" pitchFamily="34" charset="-120"/>
              </a:rPr>
              <a:t>說不定可以找到通往勝利的途徑！</a:t>
            </a:r>
            <a:endParaRPr lang="en-US" sz="2499" dirty="0">
              <a:solidFill>
                <a:srgbClr val="C3552B"/>
              </a:solidFill>
              <a:latin typeface="微軟正黑體" panose="020B0604030504040204" pitchFamily="34" charset="-120"/>
              <a:ea typeface="微軟正黑體" panose="020B0604030504040204" pitchFamily="34" charset="-120"/>
            </a:endParaRPr>
          </a:p>
        </p:txBody>
      </p:sp>
      <p:sp>
        <p:nvSpPr>
          <p:cNvPr id="11" name="TextBox 11"/>
          <p:cNvSpPr txBox="1"/>
          <p:nvPr/>
        </p:nvSpPr>
        <p:spPr>
          <a:xfrm>
            <a:off x="16335418" y="962025"/>
            <a:ext cx="923882" cy="423386"/>
          </a:xfrm>
          <a:prstGeom prst="rect">
            <a:avLst/>
          </a:prstGeom>
        </p:spPr>
        <p:txBody>
          <a:bodyPr lIns="0" tIns="0" rIns="0" bIns="0" rtlCol="0" anchor="t">
            <a:spAutoFit/>
          </a:bodyPr>
          <a:lstStyle/>
          <a:p>
            <a:pPr algn="r">
              <a:lnSpc>
                <a:spcPts val="3499"/>
              </a:lnSpc>
            </a:pPr>
            <a:r>
              <a:rPr lang="en-US" sz="2499" dirty="0">
                <a:solidFill>
                  <a:srgbClr val="C3552B"/>
                </a:solidFill>
                <a:latin typeface="Poppins Semi-Bold"/>
              </a:rPr>
              <a:t>2</a:t>
            </a:r>
          </a:p>
        </p:txBody>
      </p:sp>
      <p:grpSp>
        <p:nvGrpSpPr>
          <p:cNvPr id="12" name="Group 12"/>
          <p:cNvGrpSpPr/>
          <p:nvPr/>
        </p:nvGrpSpPr>
        <p:grpSpPr>
          <a:xfrm>
            <a:off x="-935338" y="9236232"/>
            <a:ext cx="20811131" cy="1715098"/>
            <a:chOff x="0" y="0"/>
            <a:chExt cx="5481121" cy="451713"/>
          </a:xfrm>
        </p:grpSpPr>
        <p:sp>
          <p:nvSpPr>
            <p:cNvPr id="13" name="Freeform 13"/>
            <p:cNvSpPr/>
            <p:nvPr/>
          </p:nvSpPr>
          <p:spPr>
            <a:xfrm>
              <a:off x="0" y="0"/>
              <a:ext cx="5481121" cy="451713"/>
            </a:xfrm>
            <a:custGeom>
              <a:avLst/>
              <a:gdLst/>
              <a:ahLst/>
              <a:cxnLst/>
              <a:rect l="l" t="t" r="r" b="b"/>
              <a:pathLst>
                <a:path w="5481121" h="451713">
                  <a:moveTo>
                    <a:pt x="0" y="0"/>
                  </a:moveTo>
                  <a:lnTo>
                    <a:pt x="5481121" y="0"/>
                  </a:lnTo>
                  <a:lnTo>
                    <a:pt x="5481121" y="451713"/>
                  </a:lnTo>
                  <a:lnTo>
                    <a:pt x="0" y="451713"/>
                  </a:lnTo>
                  <a:close/>
                </a:path>
              </a:pathLst>
            </a:custGeom>
            <a:solidFill>
              <a:srgbClr val="EF5600"/>
            </a:solidFill>
          </p:spPr>
        </p:sp>
        <p:sp>
          <p:nvSpPr>
            <p:cNvPr id="14" name="TextBox 14"/>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Tree>
    <p:extLst>
      <p:ext uri="{BB962C8B-B14F-4D97-AF65-F5344CB8AC3E}">
        <p14:creationId xmlns:p14="http://schemas.microsoft.com/office/powerpoint/2010/main" val="68962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605917" y="688209"/>
            <a:ext cx="20811131" cy="1055595"/>
            <a:chOff x="0" y="0"/>
            <a:chExt cx="5481121" cy="278017"/>
          </a:xfrm>
        </p:grpSpPr>
        <p:sp>
          <p:nvSpPr>
            <p:cNvPr id="7" name="Freeform 7"/>
            <p:cNvSpPr/>
            <p:nvPr/>
          </p:nvSpPr>
          <p:spPr>
            <a:xfrm>
              <a:off x="0" y="0"/>
              <a:ext cx="5481121" cy="278017"/>
            </a:xfrm>
            <a:custGeom>
              <a:avLst/>
              <a:gdLst/>
              <a:ahLst/>
              <a:cxnLst/>
              <a:rect l="l" t="t" r="r" b="b"/>
              <a:pathLst>
                <a:path w="5481121" h="278017">
                  <a:moveTo>
                    <a:pt x="0" y="0"/>
                  </a:moveTo>
                  <a:lnTo>
                    <a:pt x="5481121" y="0"/>
                  </a:lnTo>
                  <a:lnTo>
                    <a:pt x="5481121" y="278017"/>
                  </a:lnTo>
                  <a:lnTo>
                    <a:pt x="0" y="278017"/>
                  </a:lnTo>
                  <a:close/>
                </a:path>
              </a:pathLst>
            </a:custGeom>
            <a:solidFill>
              <a:srgbClr val="000000">
                <a:alpha val="0"/>
              </a:srgbClr>
            </a:solidFill>
            <a:ln w="28575">
              <a:solidFill>
                <a:srgbClr val="EF5600"/>
              </a:solidFill>
            </a:ln>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2" name="TextBox 2"/>
          <p:cNvSpPr txBox="1"/>
          <p:nvPr/>
        </p:nvSpPr>
        <p:spPr>
          <a:xfrm>
            <a:off x="6854856" y="590531"/>
            <a:ext cx="3889584" cy="1185581"/>
          </a:xfrm>
          <a:prstGeom prst="rect">
            <a:avLst/>
          </a:prstGeom>
        </p:spPr>
        <p:txBody>
          <a:bodyPr lIns="0" tIns="0" rIns="0" bIns="0" rtlCol="0" anchor="t">
            <a:spAutoFit/>
          </a:bodyPr>
          <a:lstStyle/>
          <a:p>
            <a:pPr algn="ctr">
              <a:lnSpc>
                <a:spcPts val="9799"/>
              </a:lnSpc>
            </a:pPr>
            <a:r>
              <a:rPr lang="zh-TW" altLang="en-US" sz="6999" b="1" dirty="0">
                <a:solidFill>
                  <a:srgbClr val="C3552B"/>
                </a:solidFill>
                <a:latin typeface="微軟正黑體" panose="020B0604030504040204" pitchFamily="34" charset="-120"/>
                <a:ea typeface="微軟正黑體" panose="020B0604030504040204" pitchFamily="34" charset="-120"/>
              </a:rPr>
              <a:t>題目</a:t>
            </a:r>
            <a:endParaRPr lang="en-US" sz="6999" b="1" dirty="0">
              <a:solidFill>
                <a:srgbClr val="C3552B"/>
              </a:solidFill>
              <a:latin typeface="微軟正黑體" panose="020B0604030504040204" pitchFamily="34" charset="-120"/>
              <a:ea typeface="微軟正黑體" panose="020B0604030504040204" pitchFamily="34" charset="-120"/>
            </a:endParaRPr>
          </a:p>
        </p:txBody>
      </p:sp>
      <p:sp>
        <p:nvSpPr>
          <p:cNvPr id="4" name="TextBox 4"/>
          <p:cNvSpPr txBox="1"/>
          <p:nvPr/>
        </p:nvSpPr>
        <p:spPr>
          <a:xfrm>
            <a:off x="2287862" y="3112755"/>
            <a:ext cx="6252140" cy="4455643"/>
          </a:xfrm>
          <a:prstGeom prst="rect">
            <a:avLst/>
          </a:prstGeom>
        </p:spPr>
        <p:txBody>
          <a:bodyPr lIns="0" tIns="0" rIns="0" bIns="0" rtlCol="0" anchor="t">
            <a:spAutoFit/>
          </a:bodyPr>
          <a:lstStyle/>
          <a:p>
            <a:pPr>
              <a:lnSpc>
                <a:spcPts val="3499"/>
              </a:lnSpc>
            </a:pPr>
            <a:r>
              <a:rPr lang="en-US" sz="2400" dirty="0">
                <a:solidFill>
                  <a:srgbClr val="C3552B"/>
                </a:solidFill>
                <a:latin typeface="Canva Sans"/>
              </a:rPr>
              <a:t>This problem comes from a game using a die. By the way, do you know</a:t>
            </a:r>
            <a:r>
              <a:rPr lang="zh-TW" altLang="en-US" sz="2400" dirty="0">
                <a:solidFill>
                  <a:srgbClr val="C3552B"/>
                </a:solidFill>
                <a:latin typeface="Canva Sans"/>
              </a:rPr>
              <a:t> </a:t>
            </a:r>
            <a:r>
              <a:rPr lang="en-US" sz="2400" dirty="0">
                <a:solidFill>
                  <a:srgbClr val="C3552B"/>
                </a:solidFill>
                <a:latin typeface="Canva Sans"/>
              </a:rPr>
              <a:t>a die? It has nothing to do with ”death.” A die is a cubic object with six</a:t>
            </a:r>
            <a:r>
              <a:rPr lang="zh-TW" altLang="en-US" sz="2400" dirty="0">
                <a:solidFill>
                  <a:srgbClr val="C3552B"/>
                </a:solidFill>
                <a:latin typeface="Canva Sans"/>
              </a:rPr>
              <a:t> </a:t>
            </a:r>
            <a:r>
              <a:rPr lang="en-US" sz="2400" dirty="0">
                <a:solidFill>
                  <a:srgbClr val="C3552B"/>
                </a:solidFill>
                <a:latin typeface="Canva Sans"/>
              </a:rPr>
              <a:t>faces, each of which represents a different number from one to six and is</a:t>
            </a:r>
            <a:r>
              <a:rPr lang="zh-TW" altLang="en-US" sz="2400" dirty="0">
                <a:solidFill>
                  <a:srgbClr val="C3552B"/>
                </a:solidFill>
                <a:latin typeface="Canva Sans"/>
              </a:rPr>
              <a:t> </a:t>
            </a:r>
            <a:r>
              <a:rPr lang="en-US" sz="2400" dirty="0">
                <a:solidFill>
                  <a:srgbClr val="C3552B"/>
                </a:solidFill>
                <a:latin typeface="Canva Sans"/>
              </a:rPr>
              <a:t>marked with the corresponding number of spots. Since it is usually used</a:t>
            </a:r>
            <a:r>
              <a:rPr lang="zh-TW" altLang="en-US" sz="2400" dirty="0">
                <a:solidFill>
                  <a:srgbClr val="C3552B"/>
                </a:solidFill>
                <a:latin typeface="Canva Sans"/>
              </a:rPr>
              <a:t> </a:t>
            </a:r>
            <a:r>
              <a:rPr lang="en-US" sz="2400" dirty="0">
                <a:solidFill>
                  <a:srgbClr val="C3552B"/>
                </a:solidFill>
                <a:latin typeface="Canva Sans"/>
              </a:rPr>
              <a:t>in pair, ”a die” is a rarely used word. You might have heard a famous phrase ”the die is cast,” though.</a:t>
            </a:r>
          </a:p>
        </p:txBody>
      </p:sp>
      <p:sp>
        <p:nvSpPr>
          <p:cNvPr id="5" name="TextBox 5"/>
          <p:cNvSpPr txBox="1"/>
          <p:nvPr/>
        </p:nvSpPr>
        <p:spPr>
          <a:xfrm>
            <a:off x="9460067" y="3774307"/>
            <a:ext cx="6252140" cy="2654381"/>
          </a:xfrm>
          <a:prstGeom prst="rect">
            <a:avLst/>
          </a:prstGeom>
        </p:spPr>
        <p:txBody>
          <a:bodyPr lIns="0" tIns="0" rIns="0" bIns="0" rtlCol="0" anchor="t">
            <a:spAutoFit/>
          </a:bodyPr>
          <a:lstStyle/>
          <a:p>
            <a:pPr algn="just">
              <a:lnSpc>
                <a:spcPts val="3499"/>
              </a:lnSpc>
            </a:pPr>
            <a:r>
              <a:rPr lang="zh-TW" altLang="en-US" sz="2499" dirty="0">
                <a:solidFill>
                  <a:srgbClr val="C3552B"/>
                </a:solidFill>
                <a:latin typeface="微軟正黑體" panose="020B0604030504040204" pitchFamily="34" charset="-120"/>
                <a:ea typeface="微軟正黑體" panose="020B0604030504040204" pitchFamily="34" charset="-120"/>
              </a:rPr>
              <a:t>此問題來自骰子遊戲。</a:t>
            </a:r>
            <a:r>
              <a:rPr lang="en-US" altLang="zh-TW" sz="2499" dirty="0">
                <a:solidFill>
                  <a:srgbClr val="C3552B"/>
                </a:solidFill>
                <a:latin typeface="微軟正黑體" panose="020B0604030504040204" pitchFamily="34" charset="-120"/>
                <a:ea typeface="微軟正黑體" panose="020B0604030504040204" pitchFamily="34" charset="-120"/>
              </a:rPr>
              <a:t>"</a:t>
            </a:r>
            <a:r>
              <a:rPr lang="en-US" sz="2499" dirty="0">
                <a:solidFill>
                  <a:srgbClr val="C3552B"/>
                </a:solidFill>
                <a:latin typeface="微軟正黑體" panose="020B0604030504040204" pitchFamily="34" charset="-120"/>
                <a:ea typeface="微軟正黑體" panose="020B0604030504040204" pitchFamily="34" charset="-120"/>
              </a:rPr>
              <a:t>Do you know a die?"</a:t>
            </a:r>
            <a:r>
              <a:rPr lang="zh-TW" altLang="en-US" sz="2499" dirty="0">
                <a:solidFill>
                  <a:srgbClr val="C3552B"/>
                </a:solidFill>
                <a:latin typeface="微軟正黑體" panose="020B0604030504040204" pitchFamily="34" charset="-120"/>
                <a:ea typeface="微軟正黑體" panose="020B0604030504040204" pitchFamily="34" charset="-120"/>
              </a:rPr>
              <a:t>此處的</a:t>
            </a:r>
            <a:r>
              <a:rPr lang="en-US" altLang="zh-TW" sz="2499" dirty="0">
                <a:solidFill>
                  <a:srgbClr val="C3552B"/>
                </a:solidFill>
                <a:latin typeface="微軟正黑體" panose="020B0604030504040204" pitchFamily="34" charset="-120"/>
                <a:ea typeface="微軟正黑體" panose="020B0604030504040204" pitchFamily="34" charset="-120"/>
              </a:rPr>
              <a:t>"</a:t>
            </a:r>
            <a:r>
              <a:rPr lang="en-US" sz="2499" dirty="0">
                <a:solidFill>
                  <a:srgbClr val="C3552B"/>
                </a:solidFill>
                <a:latin typeface="微軟正黑體" panose="020B0604030504040204" pitchFamily="34" charset="-120"/>
                <a:ea typeface="微軟正黑體" panose="020B0604030504040204" pitchFamily="34" charset="-120"/>
              </a:rPr>
              <a:t>die"</a:t>
            </a:r>
            <a:r>
              <a:rPr lang="zh-TW" altLang="en-US" sz="2499" dirty="0">
                <a:solidFill>
                  <a:srgbClr val="C3552B"/>
                </a:solidFill>
                <a:latin typeface="微軟正黑體" panose="020B0604030504040204" pitchFamily="34" charset="-120"/>
                <a:ea typeface="微軟正黑體" panose="020B0604030504040204" pitchFamily="34" charset="-120"/>
              </a:rPr>
              <a:t>與死亡無關，而是指一般的立方體骰子，每個面代表一到六個不同的數字。順帶一提，</a:t>
            </a:r>
            <a:r>
              <a:rPr lang="en-US" altLang="zh-TW" sz="2499" dirty="0">
                <a:solidFill>
                  <a:srgbClr val="C3552B"/>
                </a:solidFill>
                <a:latin typeface="微軟正黑體" panose="020B0604030504040204" pitchFamily="34" charset="-120"/>
                <a:ea typeface="微軟正黑體" panose="020B0604030504040204" pitchFamily="34" charset="-120"/>
              </a:rPr>
              <a:t>"</a:t>
            </a:r>
            <a:r>
              <a:rPr lang="en-US" sz="2499" dirty="0">
                <a:solidFill>
                  <a:srgbClr val="C3552B"/>
                </a:solidFill>
                <a:latin typeface="微軟正黑體" panose="020B0604030504040204" pitchFamily="34" charset="-120"/>
                <a:ea typeface="微軟正黑體" panose="020B0604030504040204" pitchFamily="34" charset="-120"/>
              </a:rPr>
              <a:t>a die"</a:t>
            </a:r>
            <a:r>
              <a:rPr lang="zh-TW" altLang="en-US" sz="2499" dirty="0">
                <a:solidFill>
                  <a:srgbClr val="C3552B"/>
                </a:solidFill>
                <a:latin typeface="微軟正黑體" panose="020B0604030504040204" pitchFamily="34" charset="-120"/>
                <a:ea typeface="微軟正黑體" panose="020B0604030504040204" pitchFamily="34" charset="-120"/>
              </a:rPr>
              <a:t>是一個很少使用的詞。不過，您可能會聽過一個名言：</a:t>
            </a:r>
            <a:r>
              <a:rPr lang="en-US" altLang="zh-TW" sz="2499" dirty="0">
                <a:solidFill>
                  <a:srgbClr val="C3552B"/>
                </a:solidFill>
                <a:latin typeface="微軟正黑體" panose="020B0604030504040204" pitchFamily="34" charset="-120"/>
                <a:ea typeface="微軟正黑體" panose="020B0604030504040204" pitchFamily="34" charset="-120"/>
              </a:rPr>
              <a:t>"</a:t>
            </a:r>
            <a:r>
              <a:rPr lang="en-US" sz="2499" dirty="0">
                <a:solidFill>
                  <a:srgbClr val="C3552B"/>
                </a:solidFill>
                <a:latin typeface="微軟正黑體" panose="020B0604030504040204" pitchFamily="34" charset="-120"/>
                <a:ea typeface="微軟正黑體" panose="020B0604030504040204" pitchFamily="34" charset="-120"/>
              </a:rPr>
              <a:t>the die is cast"</a:t>
            </a:r>
          </a:p>
        </p:txBody>
      </p:sp>
      <p:sp>
        <p:nvSpPr>
          <p:cNvPr id="11" name="TextBox 11"/>
          <p:cNvSpPr txBox="1"/>
          <p:nvPr/>
        </p:nvSpPr>
        <p:spPr>
          <a:xfrm>
            <a:off x="16335418" y="962025"/>
            <a:ext cx="923882" cy="423386"/>
          </a:xfrm>
          <a:prstGeom prst="rect">
            <a:avLst/>
          </a:prstGeom>
        </p:spPr>
        <p:txBody>
          <a:bodyPr lIns="0" tIns="0" rIns="0" bIns="0" rtlCol="0" anchor="t">
            <a:spAutoFit/>
          </a:bodyPr>
          <a:lstStyle/>
          <a:p>
            <a:pPr algn="r">
              <a:lnSpc>
                <a:spcPts val="3499"/>
              </a:lnSpc>
            </a:pPr>
            <a:r>
              <a:rPr lang="en-US" sz="2499" dirty="0">
                <a:solidFill>
                  <a:srgbClr val="C3552B"/>
                </a:solidFill>
                <a:latin typeface="Poppins Semi-Bold"/>
              </a:rPr>
              <a:t>3</a:t>
            </a:r>
          </a:p>
        </p:txBody>
      </p:sp>
      <p:grpSp>
        <p:nvGrpSpPr>
          <p:cNvPr id="12" name="Group 12"/>
          <p:cNvGrpSpPr/>
          <p:nvPr/>
        </p:nvGrpSpPr>
        <p:grpSpPr>
          <a:xfrm>
            <a:off x="-935338" y="9236232"/>
            <a:ext cx="20811131" cy="1715098"/>
            <a:chOff x="0" y="0"/>
            <a:chExt cx="5481121" cy="451713"/>
          </a:xfrm>
        </p:grpSpPr>
        <p:sp>
          <p:nvSpPr>
            <p:cNvPr id="13" name="Freeform 13"/>
            <p:cNvSpPr/>
            <p:nvPr/>
          </p:nvSpPr>
          <p:spPr>
            <a:xfrm>
              <a:off x="0" y="0"/>
              <a:ext cx="5481121" cy="451713"/>
            </a:xfrm>
            <a:custGeom>
              <a:avLst/>
              <a:gdLst/>
              <a:ahLst/>
              <a:cxnLst/>
              <a:rect l="l" t="t" r="r" b="b"/>
              <a:pathLst>
                <a:path w="5481121" h="451713">
                  <a:moveTo>
                    <a:pt x="0" y="0"/>
                  </a:moveTo>
                  <a:lnTo>
                    <a:pt x="5481121" y="0"/>
                  </a:lnTo>
                  <a:lnTo>
                    <a:pt x="5481121" y="451713"/>
                  </a:lnTo>
                  <a:lnTo>
                    <a:pt x="0" y="451713"/>
                  </a:lnTo>
                  <a:close/>
                </a:path>
              </a:pathLst>
            </a:custGeom>
            <a:solidFill>
              <a:srgbClr val="EF5600"/>
            </a:solidFill>
          </p:spPr>
        </p:sp>
        <p:sp>
          <p:nvSpPr>
            <p:cNvPr id="14" name="TextBox 14"/>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Tree>
    <p:extLst>
      <p:ext uri="{BB962C8B-B14F-4D97-AF65-F5344CB8AC3E}">
        <p14:creationId xmlns:p14="http://schemas.microsoft.com/office/powerpoint/2010/main" val="583227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605917" y="688209"/>
            <a:ext cx="20811131" cy="1055595"/>
            <a:chOff x="0" y="0"/>
            <a:chExt cx="5481121" cy="278017"/>
          </a:xfrm>
        </p:grpSpPr>
        <p:sp>
          <p:nvSpPr>
            <p:cNvPr id="7" name="Freeform 7"/>
            <p:cNvSpPr/>
            <p:nvPr/>
          </p:nvSpPr>
          <p:spPr>
            <a:xfrm>
              <a:off x="0" y="0"/>
              <a:ext cx="5481121" cy="278017"/>
            </a:xfrm>
            <a:custGeom>
              <a:avLst/>
              <a:gdLst/>
              <a:ahLst/>
              <a:cxnLst/>
              <a:rect l="l" t="t" r="r" b="b"/>
              <a:pathLst>
                <a:path w="5481121" h="278017">
                  <a:moveTo>
                    <a:pt x="0" y="0"/>
                  </a:moveTo>
                  <a:lnTo>
                    <a:pt x="5481121" y="0"/>
                  </a:lnTo>
                  <a:lnTo>
                    <a:pt x="5481121" y="278017"/>
                  </a:lnTo>
                  <a:lnTo>
                    <a:pt x="0" y="278017"/>
                  </a:lnTo>
                  <a:close/>
                </a:path>
              </a:pathLst>
            </a:custGeom>
            <a:solidFill>
              <a:srgbClr val="000000">
                <a:alpha val="0"/>
              </a:srgbClr>
            </a:solidFill>
            <a:ln w="28575">
              <a:solidFill>
                <a:srgbClr val="EF5600"/>
              </a:solidFill>
            </a:ln>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2" name="TextBox 2"/>
          <p:cNvSpPr txBox="1"/>
          <p:nvPr/>
        </p:nvSpPr>
        <p:spPr>
          <a:xfrm>
            <a:off x="6854856" y="590531"/>
            <a:ext cx="3889584" cy="1185581"/>
          </a:xfrm>
          <a:prstGeom prst="rect">
            <a:avLst/>
          </a:prstGeom>
        </p:spPr>
        <p:txBody>
          <a:bodyPr lIns="0" tIns="0" rIns="0" bIns="0" rtlCol="0" anchor="t">
            <a:spAutoFit/>
          </a:bodyPr>
          <a:lstStyle/>
          <a:p>
            <a:pPr algn="ctr">
              <a:lnSpc>
                <a:spcPts val="9799"/>
              </a:lnSpc>
            </a:pPr>
            <a:r>
              <a:rPr lang="zh-TW" altLang="en-US" sz="6999" b="1" dirty="0">
                <a:solidFill>
                  <a:srgbClr val="C3552B"/>
                </a:solidFill>
                <a:latin typeface="微軟正黑體" panose="020B0604030504040204" pitchFamily="34" charset="-120"/>
                <a:ea typeface="微軟正黑體" panose="020B0604030504040204" pitchFamily="34" charset="-120"/>
              </a:rPr>
              <a:t>題目</a:t>
            </a:r>
            <a:endParaRPr lang="en-US" sz="6999" b="1" dirty="0">
              <a:solidFill>
                <a:srgbClr val="C3552B"/>
              </a:solidFill>
              <a:latin typeface="微軟正黑體" panose="020B0604030504040204" pitchFamily="34" charset="-120"/>
              <a:ea typeface="微軟正黑體" panose="020B0604030504040204" pitchFamily="34" charset="-120"/>
            </a:endParaRPr>
          </a:p>
        </p:txBody>
      </p:sp>
      <p:sp>
        <p:nvSpPr>
          <p:cNvPr id="4" name="TextBox 4"/>
          <p:cNvSpPr txBox="1"/>
          <p:nvPr/>
        </p:nvSpPr>
        <p:spPr>
          <a:xfrm>
            <a:off x="2276595" y="3774307"/>
            <a:ext cx="6252140" cy="2660280"/>
          </a:xfrm>
          <a:prstGeom prst="rect">
            <a:avLst/>
          </a:prstGeom>
        </p:spPr>
        <p:txBody>
          <a:bodyPr lIns="0" tIns="0" rIns="0" bIns="0" rtlCol="0" anchor="t">
            <a:spAutoFit/>
          </a:bodyPr>
          <a:lstStyle/>
          <a:p>
            <a:pPr>
              <a:lnSpc>
                <a:spcPts val="3499"/>
              </a:lnSpc>
            </a:pPr>
            <a:r>
              <a:rPr lang="en-US" sz="2400" dirty="0">
                <a:solidFill>
                  <a:srgbClr val="C3552B"/>
                </a:solidFill>
                <a:latin typeface="Canva Sans"/>
              </a:rPr>
              <a:t>When a game starts, a die stands still on a flat table. During the game, the die is tumbled in all directions by the dealer. You will win the game if you can predict the number seen on the top face at the time when the die stops tumbling.</a:t>
            </a:r>
          </a:p>
        </p:txBody>
      </p:sp>
      <p:sp>
        <p:nvSpPr>
          <p:cNvPr id="5" name="TextBox 5"/>
          <p:cNvSpPr txBox="1"/>
          <p:nvPr/>
        </p:nvSpPr>
        <p:spPr>
          <a:xfrm>
            <a:off x="9448800" y="4435859"/>
            <a:ext cx="6252140" cy="1756699"/>
          </a:xfrm>
          <a:prstGeom prst="rect">
            <a:avLst/>
          </a:prstGeom>
        </p:spPr>
        <p:txBody>
          <a:bodyPr lIns="0" tIns="0" rIns="0" bIns="0" rtlCol="0" anchor="t">
            <a:spAutoFit/>
          </a:bodyPr>
          <a:lstStyle/>
          <a:p>
            <a:pPr algn="just">
              <a:lnSpc>
                <a:spcPts val="3499"/>
              </a:lnSpc>
            </a:pPr>
            <a:r>
              <a:rPr lang="zh-TW" altLang="en-US" sz="2499" dirty="0">
                <a:solidFill>
                  <a:srgbClr val="C3552B"/>
                </a:solidFill>
                <a:latin typeface="微軟正黑體" panose="020B0604030504040204" pitchFamily="34" charset="-120"/>
                <a:ea typeface="微軟正黑體" panose="020B0604030504040204" pitchFamily="34" charset="-120"/>
              </a:rPr>
              <a:t>遊戲開始時，骰子會在平台上靜止不動。</a:t>
            </a:r>
          </a:p>
          <a:p>
            <a:pPr algn="just">
              <a:lnSpc>
                <a:spcPts val="3499"/>
              </a:lnSpc>
            </a:pPr>
            <a:r>
              <a:rPr lang="zh-TW" altLang="en-US" sz="2499" dirty="0">
                <a:solidFill>
                  <a:srgbClr val="C3552B"/>
                </a:solidFill>
                <a:latin typeface="微軟正黑體" panose="020B0604030504040204" pitchFamily="34" charset="-120"/>
                <a:ea typeface="微軟正黑體" panose="020B0604030504040204" pitchFamily="34" charset="-120"/>
              </a:rPr>
              <a:t>在遊戲中，主持人將骰子向各個方向滾動。</a:t>
            </a:r>
          </a:p>
          <a:p>
            <a:pPr algn="just">
              <a:lnSpc>
                <a:spcPts val="3499"/>
              </a:lnSpc>
            </a:pPr>
            <a:r>
              <a:rPr lang="zh-TW" altLang="en-US" sz="2499" dirty="0">
                <a:solidFill>
                  <a:srgbClr val="C3552B"/>
                </a:solidFill>
                <a:latin typeface="微軟正黑體" panose="020B0604030504040204" pitchFamily="34" charset="-120"/>
                <a:ea typeface="微軟正黑體" panose="020B0604030504040204" pitchFamily="34" charset="-120"/>
              </a:rPr>
              <a:t>如果您可以預測骰子停止滾動時在頂面上看到的數字，則您將贏得比賽。</a:t>
            </a:r>
            <a:endParaRPr lang="en-US" sz="2499" dirty="0">
              <a:solidFill>
                <a:srgbClr val="C3552B"/>
              </a:solidFill>
              <a:latin typeface="微軟正黑體" panose="020B0604030504040204" pitchFamily="34" charset="-120"/>
              <a:ea typeface="微軟正黑體" panose="020B0604030504040204" pitchFamily="34" charset="-120"/>
            </a:endParaRPr>
          </a:p>
        </p:txBody>
      </p:sp>
      <p:sp>
        <p:nvSpPr>
          <p:cNvPr id="11" name="TextBox 11"/>
          <p:cNvSpPr txBox="1"/>
          <p:nvPr/>
        </p:nvSpPr>
        <p:spPr>
          <a:xfrm>
            <a:off x="16335418" y="962025"/>
            <a:ext cx="923882" cy="423386"/>
          </a:xfrm>
          <a:prstGeom prst="rect">
            <a:avLst/>
          </a:prstGeom>
        </p:spPr>
        <p:txBody>
          <a:bodyPr lIns="0" tIns="0" rIns="0" bIns="0" rtlCol="0" anchor="t">
            <a:spAutoFit/>
          </a:bodyPr>
          <a:lstStyle/>
          <a:p>
            <a:pPr algn="r">
              <a:lnSpc>
                <a:spcPts val="3499"/>
              </a:lnSpc>
            </a:pPr>
            <a:r>
              <a:rPr lang="en-US" sz="2499" dirty="0">
                <a:solidFill>
                  <a:srgbClr val="C3552B"/>
                </a:solidFill>
                <a:latin typeface="Poppins Semi-Bold"/>
              </a:rPr>
              <a:t>4</a:t>
            </a:r>
          </a:p>
        </p:txBody>
      </p:sp>
      <p:grpSp>
        <p:nvGrpSpPr>
          <p:cNvPr id="12" name="Group 12"/>
          <p:cNvGrpSpPr/>
          <p:nvPr/>
        </p:nvGrpSpPr>
        <p:grpSpPr>
          <a:xfrm>
            <a:off x="-935338" y="9236232"/>
            <a:ext cx="20811131" cy="1715098"/>
            <a:chOff x="0" y="0"/>
            <a:chExt cx="5481121" cy="451713"/>
          </a:xfrm>
        </p:grpSpPr>
        <p:sp>
          <p:nvSpPr>
            <p:cNvPr id="13" name="Freeform 13"/>
            <p:cNvSpPr/>
            <p:nvPr/>
          </p:nvSpPr>
          <p:spPr>
            <a:xfrm>
              <a:off x="0" y="0"/>
              <a:ext cx="5481121" cy="451713"/>
            </a:xfrm>
            <a:custGeom>
              <a:avLst/>
              <a:gdLst/>
              <a:ahLst/>
              <a:cxnLst/>
              <a:rect l="l" t="t" r="r" b="b"/>
              <a:pathLst>
                <a:path w="5481121" h="451713">
                  <a:moveTo>
                    <a:pt x="0" y="0"/>
                  </a:moveTo>
                  <a:lnTo>
                    <a:pt x="5481121" y="0"/>
                  </a:lnTo>
                  <a:lnTo>
                    <a:pt x="5481121" y="451713"/>
                  </a:lnTo>
                  <a:lnTo>
                    <a:pt x="0" y="451713"/>
                  </a:lnTo>
                  <a:close/>
                </a:path>
              </a:pathLst>
            </a:custGeom>
            <a:solidFill>
              <a:srgbClr val="EF5600"/>
            </a:solidFill>
          </p:spPr>
        </p:sp>
        <p:sp>
          <p:nvSpPr>
            <p:cNvPr id="14" name="TextBox 14"/>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Tree>
    <p:extLst>
      <p:ext uri="{BB962C8B-B14F-4D97-AF65-F5344CB8AC3E}">
        <p14:creationId xmlns:p14="http://schemas.microsoft.com/office/powerpoint/2010/main" val="1352627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605917" y="688209"/>
            <a:ext cx="20811131" cy="1055595"/>
            <a:chOff x="0" y="0"/>
            <a:chExt cx="5481121" cy="278017"/>
          </a:xfrm>
        </p:grpSpPr>
        <p:sp>
          <p:nvSpPr>
            <p:cNvPr id="7" name="Freeform 7"/>
            <p:cNvSpPr/>
            <p:nvPr/>
          </p:nvSpPr>
          <p:spPr>
            <a:xfrm>
              <a:off x="0" y="0"/>
              <a:ext cx="5481121" cy="278017"/>
            </a:xfrm>
            <a:custGeom>
              <a:avLst/>
              <a:gdLst/>
              <a:ahLst/>
              <a:cxnLst/>
              <a:rect l="l" t="t" r="r" b="b"/>
              <a:pathLst>
                <a:path w="5481121" h="278017">
                  <a:moveTo>
                    <a:pt x="0" y="0"/>
                  </a:moveTo>
                  <a:lnTo>
                    <a:pt x="5481121" y="0"/>
                  </a:lnTo>
                  <a:lnTo>
                    <a:pt x="5481121" y="278017"/>
                  </a:lnTo>
                  <a:lnTo>
                    <a:pt x="0" y="278017"/>
                  </a:lnTo>
                  <a:close/>
                </a:path>
              </a:pathLst>
            </a:custGeom>
            <a:solidFill>
              <a:srgbClr val="000000">
                <a:alpha val="0"/>
              </a:srgbClr>
            </a:solidFill>
            <a:ln w="28575">
              <a:solidFill>
                <a:srgbClr val="EF5600"/>
              </a:solidFill>
            </a:ln>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2" name="TextBox 2"/>
          <p:cNvSpPr txBox="1"/>
          <p:nvPr/>
        </p:nvSpPr>
        <p:spPr>
          <a:xfrm>
            <a:off x="6854856" y="590531"/>
            <a:ext cx="3889584" cy="1185581"/>
          </a:xfrm>
          <a:prstGeom prst="rect">
            <a:avLst/>
          </a:prstGeom>
        </p:spPr>
        <p:txBody>
          <a:bodyPr lIns="0" tIns="0" rIns="0" bIns="0" rtlCol="0" anchor="t">
            <a:spAutoFit/>
          </a:bodyPr>
          <a:lstStyle/>
          <a:p>
            <a:pPr algn="ctr">
              <a:lnSpc>
                <a:spcPts val="9799"/>
              </a:lnSpc>
            </a:pPr>
            <a:r>
              <a:rPr lang="zh-TW" altLang="en-US" sz="6999" b="1" dirty="0">
                <a:solidFill>
                  <a:srgbClr val="C3552B"/>
                </a:solidFill>
                <a:latin typeface="微軟正黑體" panose="020B0604030504040204" pitchFamily="34" charset="-120"/>
                <a:ea typeface="微軟正黑體" panose="020B0604030504040204" pitchFamily="34" charset="-120"/>
              </a:rPr>
              <a:t>題目</a:t>
            </a:r>
            <a:endParaRPr lang="en-US" sz="6999" b="1" dirty="0">
              <a:solidFill>
                <a:srgbClr val="C3552B"/>
              </a:solidFill>
              <a:latin typeface="微軟正黑體" panose="020B0604030504040204" pitchFamily="34" charset="-120"/>
              <a:ea typeface="微軟正黑體" panose="020B0604030504040204" pitchFamily="34" charset="-120"/>
            </a:endParaRPr>
          </a:p>
        </p:txBody>
      </p:sp>
      <p:sp>
        <p:nvSpPr>
          <p:cNvPr id="4" name="TextBox 4"/>
          <p:cNvSpPr txBox="1"/>
          <p:nvPr/>
        </p:nvSpPr>
        <p:spPr>
          <a:xfrm>
            <a:off x="2344055" y="2172402"/>
            <a:ext cx="6252140" cy="6699847"/>
          </a:xfrm>
          <a:prstGeom prst="rect">
            <a:avLst/>
          </a:prstGeom>
        </p:spPr>
        <p:txBody>
          <a:bodyPr lIns="0" tIns="0" rIns="0" bIns="0" rtlCol="0" anchor="t">
            <a:spAutoFit/>
          </a:bodyPr>
          <a:lstStyle/>
          <a:p>
            <a:pPr>
              <a:lnSpc>
                <a:spcPts val="3499"/>
              </a:lnSpc>
            </a:pPr>
            <a:r>
              <a:rPr lang="en-US" sz="2400" dirty="0">
                <a:solidFill>
                  <a:srgbClr val="C3552B"/>
                </a:solidFill>
                <a:latin typeface="Canva Sans"/>
              </a:rPr>
              <a:t>Now you are requested to write a program that simulates the rolling of a die. For simplicity, we assume that the die neither slips nor jumps but just rolls on the table in four directions, that is, north, east, south, and west. At the beginning of every game, the dealer puts the die at the center of the table and adjusts its direction so that the numbers one, two, and three are seen on the top, north, and west faces, respectively. For the other three faces, we do not explicitly specify anything but tell you the golden rule: the sum of the numbers on any pair of opposite faces is always seven.</a:t>
            </a:r>
          </a:p>
        </p:txBody>
      </p:sp>
      <p:sp>
        <p:nvSpPr>
          <p:cNvPr id="5" name="TextBox 5"/>
          <p:cNvSpPr txBox="1"/>
          <p:nvPr/>
        </p:nvSpPr>
        <p:spPr>
          <a:xfrm>
            <a:off x="9470227" y="2918628"/>
            <a:ext cx="6252140" cy="4449744"/>
          </a:xfrm>
          <a:prstGeom prst="rect">
            <a:avLst/>
          </a:prstGeom>
        </p:spPr>
        <p:txBody>
          <a:bodyPr lIns="0" tIns="0" rIns="0" bIns="0" rtlCol="0" anchor="t">
            <a:spAutoFit/>
          </a:bodyPr>
          <a:lstStyle/>
          <a:p>
            <a:pPr algn="just">
              <a:lnSpc>
                <a:spcPts val="3499"/>
              </a:lnSpc>
            </a:pPr>
            <a:r>
              <a:rPr lang="zh-TW" altLang="en-US" sz="2499" dirty="0">
                <a:solidFill>
                  <a:srgbClr val="C3552B"/>
                </a:solidFill>
                <a:latin typeface="微軟正黑體" panose="020B0604030504040204" pitchFamily="34" charset="-120"/>
                <a:ea typeface="微軟正黑體" panose="020B0604030504040204" pitchFamily="34" charset="-120"/>
              </a:rPr>
              <a:t>現在，要求您編寫一個模擬骰子滾動的程式。</a:t>
            </a:r>
          </a:p>
          <a:p>
            <a:pPr algn="just">
              <a:lnSpc>
                <a:spcPts val="3499"/>
              </a:lnSpc>
            </a:pPr>
            <a:r>
              <a:rPr lang="zh-TW" altLang="en-US" sz="2499" dirty="0">
                <a:solidFill>
                  <a:srgbClr val="C3552B"/>
                </a:solidFill>
                <a:latin typeface="微軟正黑體" panose="020B0604030504040204" pitchFamily="34" charset="-120"/>
                <a:ea typeface="微軟正黑體" panose="020B0604030504040204" pitchFamily="34" charset="-120"/>
              </a:rPr>
              <a:t>為簡單起見，我們假設骰子既不滑動也不跳躍，而只是在四個方向</a:t>
            </a:r>
            <a:r>
              <a:rPr lang="en-US" altLang="zh-TW" sz="2499" dirty="0">
                <a:solidFill>
                  <a:srgbClr val="C3552B"/>
                </a:solidFill>
                <a:latin typeface="微軟正黑體" panose="020B0604030504040204" pitchFamily="34" charset="-120"/>
                <a:ea typeface="微軟正黑體" panose="020B0604030504040204" pitchFamily="34" charset="-120"/>
              </a:rPr>
              <a:t>(</a:t>
            </a:r>
            <a:r>
              <a:rPr lang="zh-TW" altLang="en-US" sz="2499" dirty="0">
                <a:solidFill>
                  <a:srgbClr val="C3552B"/>
                </a:solidFill>
                <a:latin typeface="微軟正黑體" panose="020B0604030504040204" pitchFamily="34" charset="-120"/>
                <a:ea typeface="微軟正黑體" panose="020B0604030504040204" pitchFamily="34" charset="-120"/>
              </a:rPr>
              <a:t>東，南，西，北</a:t>
            </a:r>
            <a:r>
              <a:rPr lang="en-US" altLang="zh-TW" sz="2499" dirty="0">
                <a:solidFill>
                  <a:srgbClr val="C3552B"/>
                </a:solidFill>
                <a:latin typeface="微軟正黑體" panose="020B0604030504040204" pitchFamily="34" charset="-120"/>
                <a:ea typeface="微軟正黑體" panose="020B0604030504040204" pitchFamily="34" charset="-120"/>
              </a:rPr>
              <a:t>)</a:t>
            </a:r>
            <a:r>
              <a:rPr lang="zh-TW" altLang="en-US" sz="2499" dirty="0">
                <a:solidFill>
                  <a:srgbClr val="C3552B"/>
                </a:solidFill>
                <a:latin typeface="微軟正黑體" panose="020B0604030504040204" pitchFamily="34" charset="-120"/>
                <a:ea typeface="微軟正黑體" panose="020B0604030504040204" pitchFamily="34" charset="-120"/>
              </a:rPr>
              <a:t>上滾動。</a:t>
            </a:r>
          </a:p>
          <a:p>
            <a:pPr algn="just">
              <a:lnSpc>
                <a:spcPts val="3499"/>
              </a:lnSpc>
            </a:pPr>
            <a:r>
              <a:rPr lang="zh-TW" altLang="en-US" sz="2499" dirty="0">
                <a:solidFill>
                  <a:srgbClr val="C3552B"/>
                </a:solidFill>
                <a:latin typeface="微軟正黑體" panose="020B0604030504040204" pitchFamily="34" charset="-120"/>
                <a:ea typeface="微軟正黑體" panose="020B0604030504040204" pitchFamily="34" charset="-120"/>
              </a:rPr>
              <a:t>在每局遊戲開始時，主持人將骰子放在桌子的中央並調整其方向，以便分別在頂面、北面、西面上看到數字</a:t>
            </a:r>
            <a:r>
              <a:rPr lang="en-US" altLang="zh-TW" sz="2499" dirty="0">
                <a:solidFill>
                  <a:srgbClr val="C3552B"/>
                </a:solidFill>
                <a:latin typeface="微軟正黑體" panose="020B0604030504040204" pitchFamily="34" charset="-120"/>
                <a:ea typeface="微軟正黑體" panose="020B0604030504040204" pitchFamily="34" charset="-120"/>
              </a:rPr>
              <a:t>1</a:t>
            </a:r>
            <a:r>
              <a:rPr lang="zh-TW" altLang="en-US" sz="2499" dirty="0">
                <a:solidFill>
                  <a:srgbClr val="C3552B"/>
                </a:solidFill>
                <a:latin typeface="微軟正黑體" panose="020B0604030504040204" pitchFamily="34" charset="-120"/>
                <a:ea typeface="微軟正黑體" panose="020B0604030504040204" pitchFamily="34" charset="-120"/>
              </a:rPr>
              <a:t>、</a:t>
            </a:r>
            <a:r>
              <a:rPr lang="en-US" altLang="zh-TW" sz="2499" dirty="0">
                <a:solidFill>
                  <a:srgbClr val="C3552B"/>
                </a:solidFill>
                <a:latin typeface="微軟正黑體" panose="020B0604030504040204" pitchFamily="34" charset="-120"/>
                <a:ea typeface="微軟正黑體" panose="020B0604030504040204" pitchFamily="34" charset="-120"/>
              </a:rPr>
              <a:t>2</a:t>
            </a:r>
            <a:r>
              <a:rPr lang="zh-TW" altLang="en-US" sz="2499" dirty="0">
                <a:solidFill>
                  <a:srgbClr val="C3552B"/>
                </a:solidFill>
                <a:latin typeface="微軟正黑體" panose="020B0604030504040204" pitchFamily="34" charset="-120"/>
                <a:ea typeface="微軟正黑體" panose="020B0604030504040204" pitchFamily="34" charset="-120"/>
              </a:rPr>
              <a:t>、</a:t>
            </a:r>
            <a:r>
              <a:rPr lang="en-US" altLang="zh-TW" sz="2499" dirty="0">
                <a:solidFill>
                  <a:srgbClr val="C3552B"/>
                </a:solidFill>
                <a:latin typeface="微軟正黑體" panose="020B0604030504040204" pitchFamily="34" charset="-120"/>
                <a:ea typeface="微軟正黑體" panose="020B0604030504040204" pitchFamily="34" charset="-120"/>
              </a:rPr>
              <a:t>3</a:t>
            </a:r>
            <a:r>
              <a:rPr lang="zh-TW" altLang="en-US" sz="2499" dirty="0">
                <a:solidFill>
                  <a:srgbClr val="C3552B"/>
                </a:solidFill>
                <a:latin typeface="微軟正黑體" panose="020B0604030504040204" pitchFamily="34" charset="-120"/>
                <a:ea typeface="微軟正黑體" panose="020B0604030504040204" pitchFamily="34" charset="-120"/>
              </a:rPr>
              <a:t>。</a:t>
            </a:r>
          </a:p>
          <a:p>
            <a:pPr algn="just">
              <a:lnSpc>
                <a:spcPts val="3499"/>
              </a:lnSpc>
            </a:pPr>
            <a:r>
              <a:rPr lang="zh-TW" altLang="en-US" sz="2499" dirty="0">
                <a:solidFill>
                  <a:srgbClr val="C3552B"/>
                </a:solidFill>
                <a:latin typeface="微軟正黑體" panose="020B0604030504040204" pitchFamily="34" charset="-120"/>
                <a:ea typeface="微軟正黑體" panose="020B0604030504040204" pitchFamily="34" charset="-120"/>
              </a:rPr>
              <a:t>對於其他三個面，我們沒有明確指定任何內容，但會告訴您一條黃金法則：任何一對相對的面的數字總和始終為</a:t>
            </a:r>
            <a:r>
              <a:rPr lang="en-US" altLang="zh-TW" sz="2499" dirty="0">
                <a:solidFill>
                  <a:srgbClr val="C3552B"/>
                </a:solidFill>
                <a:latin typeface="微軟正黑體" panose="020B0604030504040204" pitchFamily="34" charset="-120"/>
                <a:ea typeface="微軟正黑體" panose="020B0604030504040204" pitchFamily="34" charset="-120"/>
              </a:rPr>
              <a:t>7</a:t>
            </a:r>
            <a:r>
              <a:rPr lang="zh-TW" altLang="en-US" sz="2499" dirty="0">
                <a:solidFill>
                  <a:srgbClr val="C3552B"/>
                </a:solidFill>
                <a:latin typeface="微軟正黑體" panose="020B0604030504040204" pitchFamily="34" charset="-120"/>
                <a:ea typeface="微軟正黑體" panose="020B0604030504040204" pitchFamily="34" charset="-120"/>
              </a:rPr>
              <a:t>。</a:t>
            </a:r>
            <a:endParaRPr lang="en-US" sz="2499" dirty="0">
              <a:solidFill>
                <a:srgbClr val="C3552B"/>
              </a:solidFill>
              <a:latin typeface="微軟正黑體" panose="020B0604030504040204" pitchFamily="34" charset="-120"/>
              <a:ea typeface="微軟正黑體" panose="020B0604030504040204" pitchFamily="34" charset="-120"/>
            </a:endParaRPr>
          </a:p>
        </p:txBody>
      </p:sp>
      <p:sp>
        <p:nvSpPr>
          <p:cNvPr id="11" name="TextBox 11"/>
          <p:cNvSpPr txBox="1"/>
          <p:nvPr/>
        </p:nvSpPr>
        <p:spPr>
          <a:xfrm>
            <a:off x="16335418" y="962025"/>
            <a:ext cx="923882" cy="423386"/>
          </a:xfrm>
          <a:prstGeom prst="rect">
            <a:avLst/>
          </a:prstGeom>
        </p:spPr>
        <p:txBody>
          <a:bodyPr lIns="0" tIns="0" rIns="0" bIns="0" rtlCol="0" anchor="t">
            <a:spAutoFit/>
          </a:bodyPr>
          <a:lstStyle/>
          <a:p>
            <a:pPr algn="r">
              <a:lnSpc>
                <a:spcPts val="3499"/>
              </a:lnSpc>
            </a:pPr>
            <a:r>
              <a:rPr lang="en-US" sz="2499" dirty="0">
                <a:solidFill>
                  <a:srgbClr val="C3552B"/>
                </a:solidFill>
                <a:latin typeface="Poppins Semi-Bold"/>
              </a:rPr>
              <a:t>5</a:t>
            </a:r>
          </a:p>
        </p:txBody>
      </p:sp>
      <p:grpSp>
        <p:nvGrpSpPr>
          <p:cNvPr id="12" name="Group 12"/>
          <p:cNvGrpSpPr/>
          <p:nvPr/>
        </p:nvGrpSpPr>
        <p:grpSpPr>
          <a:xfrm>
            <a:off x="-935338" y="9236232"/>
            <a:ext cx="20811131" cy="1715098"/>
            <a:chOff x="0" y="0"/>
            <a:chExt cx="5481121" cy="451713"/>
          </a:xfrm>
        </p:grpSpPr>
        <p:sp>
          <p:nvSpPr>
            <p:cNvPr id="13" name="Freeform 13"/>
            <p:cNvSpPr/>
            <p:nvPr/>
          </p:nvSpPr>
          <p:spPr>
            <a:xfrm>
              <a:off x="0" y="0"/>
              <a:ext cx="5481121" cy="451713"/>
            </a:xfrm>
            <a:custGeom>
              <a:avLst/>
              <a:gdLst/>
              <a:ahLst/>
              <a:cxnLst/>
              <a:rect l="l" t="t" r="r" b="b"/>
              <a:pathLst>
                <a:path w="5481121" h="451713">
                  <a:moveTo>
                    <a:pt x="0" y="0"/>
                  </a:moveTo>
                  <a:lnTo>
                    <a:pt x="5481121" y="0"/>
                  </a:lnTo>
                  <a:lnTo>
                    <a:pt x="5481121" y="451713"/>
                  </a:lnTo>
                  <a:lnTo>
                    <a:pt x="0" y="451713"/>
                  </a:lnTo>
                  <a:close/>
                </a:path>
              </a:pathLst>
            </a:custGeom>
            <a:solidFill>
              <a:srgbClr val="EF5600"/>
            </a:solidFill>
          </p:spPr>
        </p:sp>
        <p:sp>
          <p:nvSpPr>
            <p:cNvPr id="14" name="TextBox 14"/>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Tree>
    <p:extLst>
      <p:ext uri="{BB962C8B-B14F-4D97-AF65-F5344CB8AC3E}">
        <p14:creationId xmlns:p14="http://schemas.microsoft.com/office/powerpoint/2010/main" val="107239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605917" y="688209"/>
            <a:ext cx="20811131" cy="1055595"/>
            <a:chOff x="0" y="0"/>
            <a:chExt cx="5481121" cy="278017"/>
          </a:xfrm>
        </p:grpSpPr>
        <p:sp>
          <p:nvSpPr>
            <p:cNvPr id="7" name="Freeform 7"/>
            <p:cNvSpPr/>
            <p:nvPr/>
          </p:nvSpPr>
          <p:spPr>
            <a:xfrm>
              <a:off x="0" y="0"/>
              <a:ext cx="5481121" cy="278017"/>
            </a:xfrm>
            <a:custGeom>
              <a:avLst/>
              <a:gdLst/>
              <a:ahLst/>
              <a:cxnLst/>
              <a:rect l="l" t="t" r="r" b="b"/>
              <a:pathLst>
                <a:path w="5481121" h="278017">
                  <a:moveTo>
                    <a:pt x="0" y="0"/>
                  </a:moveTo>
                  <a:lnTo>
                    <a:pt x="5481121" y="0"/>
                  </a:lnTo>
                  <a:lnTo>
                    <a:pt x="5481121" y="278017"/>
                  </a:lnTo>
                  <a:lnTo>
                    <a:pt x="0" y="278017"/>
                  </a:lnTo>
                  <a:close/>
                </a:path>
              </a:pathLst>
            </a:custGeom>
            <a:solidFill>
              <a:srgbClr val="000000">
                <a:alpha val="0"/>
              </a:srgbClr>
            </a:solidFill>
            <a:ln w="28575">
              <a:solidFill>
                <a:srgbClr val="EF5600"/>
              </a:solidFill>
            </a:ln>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2" name="TextBox 2"/>
          <p:cNvSpPr txBox="1"/>
          <p:nvPr/>
        </p:nvSpPr>
        <p:spPr>
          <a:xfrm>
            <a:off x="6854856" y="590531"/>
            <a:ext cx="3889584" cy="1185581"/>
          </a:xfrm>
          <a:prstGeom prst="rect">
            <a:avLst/>
          </a:prstGeom>
        </p:spPr>
        <p:txBody>
          <a:bodyPr lIns="0" tIns="0" rIns="0" bIns="0" rtlCol="0" anchor="t">
            <a:spAutoFit/>
          </a:bodyPr>
          <a:lstStyle/>
          <a:p>
            <a:pPr algn="ctr">
              <a:lnSpc>
                <a:spcPts val="9799"/>
              </a:lnSpc>
            </a:pPr>
            <a:r>
              <a:rPr lang="zh-TW" altLang="en-US" sz="6999" b="1" dirty="0">
                <a:solidFill>
                  <a:srgbClr val="C3552B"/>
                </a:solidFill>
                <a:latin typeface="微軟正黑體" panose="020B0604030504040204" pitchFamily="34" charset="-120"/>
                <a:ea typeface="微軟正黑體" panose="020B0604030504040204" pitchFamily="34" charset="-120"/>
              </a:rPr>
              <a:t>題目</a:t>
            </a:r>
            <a:endParaRPr lang="en-US" sz="6999" b="1" dirty="0">
              <a:solidFill>
                <a:srgbClr val="C3552B"/>
              </a:solidFill>
              <a:latin typeface="微軟正黑體" panose="020B0604030504040204" pitchFamily="34" charset="-120"/>
              <a:ea typeface="微軟正黑體" panose="020B0604030504040204" pitchFamily="34" charset="-120"/>
            </a:endParaRPr>
          </a:p>
        </p:txBody>
      </p:sp>
      <p:sp>
        <p:nvSpPr>
          <p:cNvPr id="4" name="TextBox 4"/>
          <p:cNvSpPr txBox="1"/>
          <p:nvPr/>
        </p:nvSpPr>
        <p:spPr>
          <a:xfrm>
            <a:off x="2344055" y="1997131"/>
            <a:ext cx="6473719" cy="7148688"/>
          </a:xfrm>
          <a:prstGeom prst="rect">
            <a:avLst/>
          </a:prstGeom>
        </p:spPr>
        <p:txBody>
          <a:bodyPr wrap="square" lIns="0" tIns="0" rIns="0" bIns="0" rtlCol="0" anchor="t">
            <a:spAutoFit/>
          </a:bodyPr>
          <a:lstStyle/>
          <a:p>
            <a:pPr>
              <a:lnSpc>
                <a:spcPts val="3499"/>
              </a:lnSpc>
            </a:pPr>
            <a:r>
              <a:rPr lang="en-US" sz="2400" dirty="0">
                <a:solidFill>
                  <a:srgbClr val="C3552B"/>
                </a:solidFill>
                <a:latin typeface="Canva Sans"/>
              </a:rPr>
              <a:t>Your program should accept a sequence of commands, each of which is either “north”, “east”, “south”, or “west”. A “north” command tumbles the die down to north, that is, the top face becomes the new north, the north becomes the new bottom, and so on. More precisely, the die is rotated around its north bottom edge to the north direction and the rotation angle is 90 degrees. Other commands also tumble the die accordingly to their own directions. Your program should calculate the number finally shown on the top after performing the commands in the sequence. Note that the table is sufficiently large and the die never falls off during the game.</a:t>
            </a:r>
          </a:p>
        </p:txBody>
      </p:sp>
      <p:sp>
        <p:nvSpPr>
          <p:cNvPr id="5" name="TextBox 5"/>
          <p:cNvSpPr txBox="1"/>
          <p:nvPr/>
        </p:nvSpPr>
        <p:spPr>
          <a:xfrm>
            <a:off x="9470227" y="2918628"/>
            <a:ext cx="6252140" cy="4000903"/>
          </a:xfrm>
          <a:prstGeom prst="rect">
            <a:avLst/>
          </a:prstGeom>
        </p:spPr>
        <p:txBody>
          <a:bodyPr lIns="0" tIns="0" rIns="0" bIns="0" rtlCol="0" anchor="t">
            <a:spAutoFit/>
          </a:bodyPr>
          <a:lstStyle/>
          <a:p>
            <a:pPr algn="just">
              <a:lnSpc>
                <a:spcPts val="3499"/>
              </a:lnSpc>
            </a:pPr>
            <a:r>
              <a:rPr lang="zh-TW" altLang="en-US" sz="2499" dirty="0">
                <a:solidFill>
                  <a:srgbClr val="C3552B"/>
                </a:solidFill>
                <a:latin typeface="微軟正黑體" panose="020B0604030504040204" pitchFamily="34" charset="-120"/>
                <a:ea typeface="微軟正黑體" panose="020B0604030504040204" pitchFamily="34" charset="-120"/>
              </a:rPr>
              <a:t>您的程式應接受一系列指令，指令為東</a:t>
            </a:r>
            <a:r>
              <a:rPr lang="en-US" altLang="zh-TW" sz="2499" dirty="0">
                <a:solidFill>
                  <a:srgbClr val="C3552B"/>
                </a:solidFill>
                <a:latin typeface="微軟正黑體" panose="020B0604030504040204" pitchFamily="34" charset="-120"/>
                <a:ea typeface="微軟正黑體" panose="020B0604030504040204" pitchFamily="34" charset="-120"/>
              </a:rPr>
              <a:t>"east"</a:t>
            </a:r>
            <a:r>
              <a:rPr lang="zh-TW" altLang="en-US" sz="2499" dirty="0">
                <a:solidFill>
                  <a:srgbClr val="C3552B"/>
                </a:solidFill>
                <a:latin typeface="微軟正黑體" panose="020B0604030504040204" pitchFamily="34" charset="-120"/>
                <a:ea typeface="微軟正黑體" panose="020B0604030504040204" pitchFamily="34" charset="-120"/>
              </a:rPr>
              <a:t>，南</a:t>
            </a:r>
            <a:r>
              <a:rPr lang="en-US" altLang="zh-TW" sz="2499" dirty="0">
                <a:solidFill>
                  <a:srgbClr val="C3552B"/>
                </a:solidFill>
                <a:latin typeface="微軟正黑體" panose="020B0604030504040204" pitchFamily="34" charset="-120"/>
                <a:ea typeface="微軟正黑體" panose="020B0604030504040204" pitchFamily="34" charset="-120"/>
              </a:rPr>
              <a:t>"south"</a:t>
            </a:r>
            <a:r>
              <a:rPr lang="zh-TW" altLang="en-US" sz="2499" dirty="0">
                <a:solidFill>
                  <a:srgbClr val="C3552B"/>
                </a:solidFill>
                <a:latin typeface="微軟正黑體" panose="020B0604030504040204" pitchFamily="34" charset="-120"/>
                <a:ea typeface="微軟正黑體" panose="020B0604030504040204" pitchFamily="34" charset="-120"/>
              </a:rPr>
              <a:t>，西</a:t>
            </a:r>
            <a:r>
              <a:rPr lang="en-US" altLang="zh-TW" sz="2499" dirty="0">
                <a:solidFill>
                  <a:srgbClr val="C3552B"/>
                </a:solidFill>
                <a:latin typeface="微軟正黑體" panose="020B0604030504040204" pitchFamily="34" charset="-120"/>
                <a:ea typeface="微軟正黑體" panose="020B0604030504040204" pitchFamily="34" charset="-120"/>
              </a:rPr>
              <a:t>"west"</a:t>
            </a:r>
            <a:r>
              <a:rPr lang="zh-TW" altLang="en-US" sz="2499" dirty="0">
                <a:solidFill>
                  <a:srgbClr val="C3552B"/>
                </a:solidFill>
                <a:latin typeface="微軟正黑體" panose="020B0604030504040204" pitchFamily="34" charset="-120"/>
                <a:ea typeface="微軟正黑體" panose="020B0604030504040204" pitchFamily="34" charset="-120"/>
              </a:rPr>
              <a:t>，北</a:t>
            </a:r>
            <a:r>
              <a:rPr lang="en-US" altLang="zh-TW" sz="2499" dirty="0">
                <a:solidFill>
                  <a:srgbClr val="C3552B"/>
                </a:solidFill>
                <a:latin typeface="微軟正黑體" panose="020B0604030504040204" pitchFamily="34" charset="-120"/>
                <a:ea typeface="微軟正黑體" panose="020B0604030504040204" pitchFamily="34" charset="-120"/>
              </a:rPr>
              <a:t>"north"</a:t>
            </a:r>
            <a:r>
              <a:rPr lang="zh-TW" altLang="en-US" sz="2499" dirty="0">
                <a:solidFill>
                  <a:srgbClr val="C3552B"/>
                </a:solidFill>
                <a:latin typeface="微軟正黑體" panose="020B0604030504040204" pitchFamily="34" charset="-120"/>
                <a:ea typeface="微軟正黑體" panose="020B0604030504040204" pitchFamily="34" charset="-120"/>
              </a:rPr>
              <a:t>。</a:t>
            </a:r>
          </a:p>
          <a:p>
            <a:pPr algn="just">
              <a:lnSpc>
                <a:spcPts val="3499"/>
              </a:lnSpc>
            </a:pPr>
            <a:r>
              <a:rPr lang="zh-TW" altLang="en-US" sz="2499" dirty="0">
                <a:solidFill>
                  <a:srgbClr val="C3552B"/>
                </a:solidFill>
                <a:latin typeface="微軟正黑體" panose="020B0604030504040204" pitchFamily="34" charset="-120"/>
                <a:ea typeface="微軟正黑體" panose="020B0604030504040204" pitchFamily="34" charset="-120"/>
              </a:rPr>
              <a:t>例如</a:t>
            </a:r>
            <a:r>
              <a:rPr lang="en-US" altLang="zh-TW" sz="2499" dirty="0">
                <a:solidFill>
                  <a:srgbClr val="C3552B"/>
                </a:solidFill>
                <a:latin typeface="微軟正黑體" panose="020B0604030504040204" pitchFamily="34" charset="-120"/>
                <a:ea typeface="微軟正黑體" panose="020B0604030504040204" pitchFamily="34" charset="-120"/>
              </a:rPr>
              <a:t>"north"</a:t>
            </a:r>
            <a:r>
              <a:rPr lang="zh-TW" altLang="en-US" sz="2499" dirty="0">
                <a:solidFill>
                  <a:srgbClr val="C3552B"/>
                </a:solidFill>
                <a:latin typeface="微軟正黑體" panose="020B0604030504040204" pitchFamily="34" charset="-120"/>
                <a:ea typeface="微軟正黑體" panose="020B0604030504040204" pitchFamily="34" charset="-120"/>
              </a:rPr>
              <a:t>指令將骰子向下滾動到北，即頂面變為新的北，北變為新的底，依此類推。</a:t>
            </a:r>
          </a:p>
          <a:p>
            <a:pPr algn="just">
              <a:lnSpc>
                <a:spcPts val="3499"/>
              </a:lnSpc>
            </a:pPr>
            <a:r>
              <a:rPr lang="zh-TW" altLang="en-US" sz="2499" dirty="0">
                <a:solidFill>
                  <a:srgbClr val="C3552B"/>
                </a:solidFill>
                <a:latin typeface="微軟正黑體" panose="020B0604030504040204" pitchFamily="34" charset="-120"/>
                <a:ea typeface="微軟正黑體" panose="020B0604030504040204" pitchFamily="34" charset="-120"/>
              </a:rPr>
              <a:t>其他指令也會根據自己的方向滾動骰子。</a:t>
            </a:r>
          </a:p>
          <a:p>
            <a:pPr algn="just">
              <a:lnSpc>
                <a:spcPts val="3499"/>
              </a:lnSpc>
            </a:pPr>
            <a:r>
              <a:rPr lang="zh-TW" altLang="en-US" sz="2499" dirty="0">
                <a:solidFill>
                  <a:srgbClr val="C3552B"/>
                </a:solidFill>
                <a:latin typeface="微軟正黑體" panose="020B0604030504040204" pitchFamily="34" charset="-120"/>
                <a:ea typeface="微軟正黑體" panose="020B0604030504040204" pitchFamily="34" charset="-120"/>
              </a:rPr>
              <a:t>執行順序中的指令後，您的程式應計算最終顯示在頂部的數字。</a:t>
            </a:r>
          </a:p>
          <a:p>
            <a:pPr algn="just">
              <a:lnSpc>
                <a:spcPts val="3499"/>
              </a:lnSpc>
            </a:pPr>
            <a:r>
              <a:rPr lang="zh-TW" altLang="en-US" sz="2499" dirty="0">
                <a:solidFill>
                  <a:srgbClr val="C3552B"/>
                </a:solidFill>
                <a:latin typeface="微軟正黑體" panose="020B0604030504040204" pitchFamily="34" charset="-120"/>
                <a:ea typeface="微軟正黑體" panose="020B0604030504040204" pitchFamily="34" charset="-120"/>
              </a:rPr>
              <a:t>請注意，桌子足夠大，骰子在遊戲中不會掉落或損壞。</a:t>
            </a:r>
            <a:endParaRPr lang="en-US" sz="2499" dirty="0">
              <a:solidFill>
                <a:srgbClr val="C3552B"/>
              </a:solidFill>
              <a:latin typeface="微軟正黑體" panose="020B0604030504040204" pitchFamily="34" charset="-120"/>
              <a:ea typeface="微軟正黑體" panose="020B0604030504040204" pitchFamily="34" charset="-120"/>
            </a:endParaRPr>
          </a:p>
        </p:txBody>
      </p:sp>
      <p:sp>
        <p:nvSpPr>
          <p:cNvPr id="11" name="TextBox 11"/>
          <p:cNvSpPr txBox="1"/>
          <p:nvPr/>
        </p:nvSpPr>
        <p:spPr>
          <a:xfrm>
            <a:off x="16335418" y="962025"/>
            <a:ext cx="923882" cy="423386"/>
          </a:xfrm>
          <a:prstGeom prst="rect">
            <a:avLst/>
          </a:prstGeom>
        </p:spPr>
        <p:txBody>
          <a:bodyPr lIns="0" tIns="0" rIns="0" bIns="0" rtlCol="0" anchor="t">
            <a:spAutoFit/>
          </a:bodyPr>
          <a:lstStyle/>
          <a:p>
            <a:pPr algn="r">
              <a:lnSpc>
                <a:spcPts val="3499"/>
              </a:lnSpc>
            </a:pPr>
            <a:r>
              <a:rPr lang="en-US" sz="2499" dirty="0">
                <a:solidFill>
                  <a:srgbClr val="C3552B"/>
                </a:solidFill>
                <a:latin typeface="Poppins Semi-Bold"/>
              </a:rPr>
              <a:t>6</a:t>
            </a:r>
          </a:p>
        </p:txBody>
      </p:sp>
      <p:grpSp>
        <p:nvGrpSpPr>
          <p:cNvPr id="12" name="Group 12"/>
          <p:cNvGrpSpPr/>
          <p:nvPr/>
        </p:nvGrpSpPr>
        <p:grpSpPr>
          <a:xfrm>
            <a:off x="-935338" y="9236232"/>
            <a:ext cx="20811131" cy="1715098"/>
            <a:chOff x="0" y="0"/>
            <a:chExt cx="5481121" cy="451713"/>
          </a:xfrm>
        </p:grpSpPr>
        <p:sp>
          <p:nvSpPr>
            <p:cNvPr id="13" name="Freeform 13"/>
            <p:cNvSpPr/>
            <p:nvPr/>
          </p:nvSpPr>
          <p:spPr>
            <a:xfrm>
              <a:off x="0" y="0"/>
              <a:ext cx="5481121" cy="451713"/>
            </a:xfrm>
            <a:custGeom>
              <a:avLst/>
              <a:gdLst/>
              <a:ahLst/>
              <a:cxnLst/>
              <a:rect l="l" t="t" r="r" b="b"/>
              <a:pathLst>
                <a:path w="5481121" h="451713">
                  <a:moveTo>
                    <a:pt x="0" y="0"/>
                  </a:moveTo>
                  <a:lnTo>
                    <a:pt x="5481121" y="0"/>
                  </a:lnTo>
                  <a:lnTo>
                    <a:pt x="5481121" y="451713"/>
                  </a:lnTo>
                  <a:lnTo>
                    <a:pt x="0" y="451713"/>
                  </a:lnTo>
                  <a:close/>
                </a:path>
              </a:pathLst>
            </a:custGeom>
            <a:solidFill>
              <a:srgbClr val="EF5600"/>
            </a:solidFill>
          </p:spPr>
        </p:sp>
        <p:sp>
          <p:nvSpPr>
            <p:cNvPr id="14" name="TextBox 14"/>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Tree>
    <p:extLst>
      <p:ext uri="{BB962C8B-B14F-4D97-AF65-F5344CB8AC3E}">
        <p14:creationId xmlns:p14="http://schemas.microsoft.com/office/powerpoint/2010/main" val="1077709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605917" y="688209"/>
            <a:ext cx="20811131" cy="1055595"/>
            <a:chOff x="0" y="0"/>
            <a:chExt cx="5481121" cy="278017"/>
          </a:xfrm>
        </p:grpSpPr>
        <p:sp>
          <p:nvSpPr>
            <p:cNvPr id="7" name="Freeform 7"/>
            <p:cNvSpPr/>
            <p:nvPr/>
          </p:nvSpPr>
          <p:spPr>
            <a:xfrm>
              <a:off x="0" y="0"/>
              <a:ext cx="5481121" cy="278017"/>
            </a:xfrm>
            <a:custGeom>
              <a:avLst/>
              <a:gdLst/>
              <a:ahLst/>
              <a:cxnLst/>
              <a:rect l="l" t="t" r="r" b="b"/>
              <a:pathLst>
                <a:path w="5481121" h="278017">
                  <a:moveTo>
                    <a:pt x="0" y="0"/>
                  </a:moveTo>
                  <a:lnTo>
                    <a:pt x="5481121" y="0"/>
                  </a:lnTo>
                  <a:lnTo>
                    <a:pt x="5481121" y="278017"/>
                  </a:lnTo>
                  <a:lnTo>
                    <a:pt x="0" y="278017"/>
                  </a:lnTo>
                  <a:close/>
                </a:path>
              </a:pathLst>
            </a:custGeom>
            <a:solidFill>
              <a:srgbClr val="000000">
                <a:alpha val="0"/>
              </a:srgbClr>
            </a:solidFill>
            <a:ln w="28575">
              <a:solidFill>
                <a:srgbClr val="EF5600"/>
              </a:solidFill>
            </a:ln>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2" name="TextBox 2"/>
          <p:cNvSpPr txBox="1"/>
          <p:nvPr/>
        </p:nvSpPr>
        <p:spPr>
          <a:xfrm>
            <a:off x="6283476" y="595220"/>
            <a:ext cx="5032344" cy="1148584"/>
          </a:xfrm>
          <a:prstGeom prst="rect">
            <a:avLst/>
          </a:prstGeom>
        </p:spPr>
        <p:txBody>
          <a:bodyPr wrap="square" lIns="0" tIns="0" rIns="0" bIns="0" rtlCol="0" anchor="t">
            <a:spAutoFit/>
          </a:bodyPr>
          <a:lstStyle/>
          <a:p>
            <a:pPr algn="ctr">
              <a:lnSpc>
                <a:spcPts val="9799"/>
              </a:lnSpc>
            </a:pPr>
            <a:r>
              <a:rPr lang="zh-TW" altLang="en-US" sz="6999" b="1" dirty="0">
                <a:solidFill>
                  <a:srgbClr val="C3552B"/>
                </a:solidFill>
                <a:latin typeface="微軟正黑體" panose="020B0604030504040204" pitchFamily="34" charset="-120"/>
                <a:ea typeface="微軟正黑體" panose="020B0604030504040204" pitchFamily="34" charset="-120"/>
              </a:rPr>
              <a:t>輸入與輸出</a:t>
            </a:r>
            <a:endParaRPr lang="en-US" sz="6999" b="1" dirty="0">
              <a:solidFill>
                <a:srgbClr val="C3552B"/>
              </a:solidFill>
              <a:latin typeface="微軟正黑體" panose="020B0604030504040204" pitchFamily="34" charset="-120"/>
              <a:ea typeface="微軟正黑體" panose="020B0604030504040204" pitchFamily="34" charset="-120"/>
            </a:endParaRPr>
          </a:p>
        </p:txBody>
      </p:sp>
      <p:sp>
        <p:nvSpPr>
          <p:cNvPr id="4" name="TextBox 4"/>
          <p:cNvSpPr txBox="1"/>
          <p:nvPr/>
        </p:nvSpPr>
        <p:spPr>
          <a:xfrm>
            <a:off x="1295400" y="2260321"/>
            <a:ext cx="8284374" cy="6251007"/>
          </a:xfrm>
          <a:prstGeom prst="rect">
            <a:avLst/>
          </a:prstGeom>
        </p:spPr>
        <p:txBody>
          <a:bodyPr wrap="square" lIns="0" tIns="0" rIns="0" bIns="0" rtlCol="0" anchor="t">
            <a:spAutoFit/>
          </a:bodyPr>
          <a:lstStyle/>
          <a:p>
            <a:pPr>
              <a:lnSpc>
                <a:spcPts val="3499"/>
              </a:lnSpc>
            </a:pPr>
            <a:r>
              <a:rPr lang="en-US" sz="2800" b="1" dirty="0">
                <a:solidFill>
                  <a:srgbClr val="C3552B"/>
                </a:solidFill>
                <a:latin typeface="Canva Sans"/>
              </a:rPr>
              <a:t>Input</a:t>
            </a:r>
            <a:r>
              <a:rPr lang="zh-TW" altLang="en-US" sz="2400" dirty="0">
                <a:solidFill>
                  <a:srgbClr val="C3552B"/>
                </a:solidFill>
                <a:latin typeface="Canva Sans"/>
              </a:rPr>
              <a:t>：</a:t>
            </a:r>
            <a:r>
              <a:rPr lang="en-US" sz="2400" dirty="0">
                <a:solidFill>
                  <a:srgbClr val="C3552B"/>
                </a:solidFill>
                <a:latin typeface="Canva Sans"/>
              </a:rPr>
              <a:t>The input consists of one or more command sequences, each of which corresponds to a single game. The first line of a command sequence contains a positive integer, representing the number of the following command lines in the sequence. You may assume that this number is less than or equal to 1024. A line containing a zero indicates the end of the input. Each command line includes a command that is one of ‘north’, ‘east’, ‘south’, and ‘west’. You may assume that no white space occurs in any lines.</a:t>
            </a:r>
          </a:p>
          <a:p>
            <a:pPr>
              <a:lnSpc>
                <a:spcPts val="3499"/>
              </a:lnSpc>
            </a:pPr>
            <a:endParaRPr lang="en-US" sz="2400" dirty="0">
              <a:solidFill>
                <a:srgbClr val="C3552B"/>
              </a:solidFill>
              <a:latin typeface="Canva Sans"/>
            </a:endParaRPr>
          </a:p>
          <a:p>
            <a:pPr>
              <a:lnSpc>
                <a:spcPts val="3499"/>
              </a:lnSpc>
            </a:pPr>
            <a:r>
              <a:rPr lang="en-US" sz="2800" b="1" dirty="0">
                <a:solidFill>
                  <a:srgbClr val="C3552B"/>
                </a:solidFill>
                <a:latin typeface="Canva Sans"/>
              </a:rPr>
              <a:t>Output</a:t>
            </a:r>
            <a:r>
              <a:rPr lang="zh-TW" altLang="en-US" sz="2400" dirty="0">
                <a:solidFill>
                  <a:srgbClr val="C3552B"/>
                </a:solidFill>
                <a:latin typeface="Canva Sans"/>
              </a:rPr>
              <a:t>：</a:t>
            </a:r>
            <a:r>
              <a:rPr lang="en-US" sz="2400" dirty="0">
                <a:solidFill>
                  <a:srgbClr val="C3552B"/>
                </a:solidFill>
                <a:latin typeface="Canva Sans"/>
              </a:rPr>
              <a:t>For each command sequence, output one line containing solely the number on the top face at the time when the game is finished.</a:t>
            </a:r>
          </a:p>
        </p:txBody>
      </p:sp>
      <p:sp>
        <p:nvSpPr>
          <p:cNvPr id="5" name="TextBox 5"/>
          <p:cNvSpPr txBox="1"/>
          <p:nvPr/>
        </p:nvSpPr>
        <p:spPr>
          <a:xfrm>
            <a:off x="10251277" y="2260321"/>
            <a:ext cx="6252140" cy="5796267"/>
          </a:xfrm>
          <a:prstGeom prst="rect">
            <a:avLst/>
          </a:prstGeom>
        </p:spPr>
        <p:txBody>
          <a:bodyPr wrap="square" lIns="0" tIns="0" rIns="0" bIns="0" rtlCol="0" anchor="t">
            <a:spAutoFit/>
          </a:bodyPr>
          <a:lstStyle/>
          <a:p>
            <a:pPr algn="just">
              <a:lnSpc>
                <a:spcPts val="3499"/>
              </a:lnSpc>
            </a:pPr>
            <a:r>
              <a:rPr lang="zh-TW" altLang="en-US" sz="2800" b="1" dirty="0">
                <a:solidFill>
                  <a:srgbClr val="C3552B"/>
                </a:solidFill>
                <a:latin typeface="微軟正黑體" panose="020B0604030504040204" pitchFamily="34" charset="-120"/>
                <a:ea typeface="微軟正黑體" panose="020B0604030504040204" pitchFamily="34" charset="-120"/>
              </a:rPr>
              <a:t>輸入</a:t>
            </a:r>
            <a:r>
              <a:rPr lang="zh-TW" altLang="en-US" sz="2499" dirty="0">
                <a:solidFill>
                  <a:srgbClr val="C3552B"/>
                </a:solidFill>
                <a:latin typeface="微軟正黑體" panose="020B0604030504040204" pitchFamily="34" charset="-120"/>
                <a:ea typeface="微軟正黑體" panose="020B0604030504040204" pitchFamily="34" charset="-120"/>
              </a:rPr>
              <a:t>：輸入第一行包含一個正整數</a:t>
            </a:r>
            <a:r>
              <a:rPr lang="en-US" altLang="zh-TW" sz="2499" dirty="0">
                <a:solidFill>
                  <a:srgbClr val="C3552B"/>
                </a:solidFill>
                <a:latin typeface="微軟正黑體" panose="020B0604030504040204" pitchFamily="34" charset="-120"/>
                <a:ea typeface="微軟正黑體" panose="020B0604030504040204" pitchFamily="34" charset="-120"/>
              </a:rPr>
              <a:t>n (n &lt;= 1024)</a:t>
            </a:r>
            <a:r>
              <a:rPr lang="zh-TW" altLang="en-US" sz="2499" dirty="0">
                <a:solidFill>
                  <a:srgbClr val="C3552B"/>
                </a:solidFill>
                <a:latin typeface="微軟正黑體" panose="020B0604030504040204" pitchFamily="34" charset="-120"/>
                <a:ea typeface="微軟正黑體" panose="020B0604030504040204" pitchFamily="34" charset="-120"/>
              </a:rPr>
              <a:t>，代表指令序列的數量。如果</a:t>
            </a:r>
            <a:r>
              <a:rPr lang="en-US" altLang="zh-TW" sz="2499" dirty="0">
                <a:solidFill>
                  <a:srgbClr val="C3552B"/>
                </a:solidFill>
                <a:latin typeface="微軟正黑體" panose="020B0604030504040204" pitchFamily="34" charset="-120"/>
                <a:ea typeface="微軟正黑體" panose="020B0604030504040204" pitchFamily="34" charset="-120"/>
              </a:rPr>
              <a:t>n = 0</a:t>
            </a:r>
            <a:r>
              <a:rPr lang="zh-TW" altLang="en-US" sz="2499" dirty="0">
                <a:solidFill>
                  <a:srgbClr val="C3552B"/>
                </a:solidFill>
                <a:latin typeface="微軟正黑體" panose="020B0604030504040204" pitchFamily="34" charset="-120"/>
                <a:ea typeface="微軟正黑體" panose="020B0604030504040204" pitchFamily="34" charset="-120"/>
              </a:rPr>
              <a:t>代表輸入結束。每個指令只包含東</a:t>
            </a:r>
            <a:r>
              <a:rPr lang="en-US" altLang="zh-TW" sz="2499" dirty="0">
                <a:solidFill>
                  <a:srgbClr val="C3552B"/>
                </a:solidFill>
                <a:latin typeface="微軟正黑體" panose="020B0604030504040204" pitchFamily="34" charset="-120"/>
                <a:ea typeface="微軟正黑體" panose="020B0604030504040204" pitchFamily="34" charset="-120"/>
              </a:rPr>
              <a:t>"east"</a:t>
            </a:r>
            <a:r>
              <a:rPr lang="zh-TW" altLang="en-US" sz="2499" dirty="0">
                <a:solidFill>
                  <a:srgbClr val="C3552B"/>
                </a:solidFill>
                <a:latin typeface="微軟正黑體" panose="020B0604030504040204" pitchFamily="34" charset="-120"/>
                <a:ea typeface="微軟正黑體" panose="020B0604030504040204" pitchFamily="34" charset="-120"/>
              </a:rPr>
              <a:t>、</a:t>
            </a:r>
            <a:r>
              <a:rPr lang="en-US" altLang="zh-TW" sz="2499" dirty="0">
                <a:solidFill>
                  <a:srgbClr val="C3552B"/>
                </a:solidFill>
                <a:latin typeface="微軟正黑體" panose="020B0604030504040204" pitchFamily="34" charset="-120"/>
                <a:ea typeface="微軟正黑體" panose="020B0604030504040204" pitchFamily="34" charset="-120"/>
              </a:rPr>
              <a:t>"south"</a:t>
            </a:r>
            <a:r>
              <a:rPr lang="zh-TW" altLang="en-US" sz="2499" dirty="0">
                <a:solidFill>
                  <a:srgbClr val="C3552B"/>
                </a:solidFill>
                <a:latin typeface="微軟正黑體" panose="020B0604030504040204" pitchFamily="34" charset="-120"/>
                <a:ea typeface="微軟正黑體" panose="020B0604030504040204" pitchFamily="34" charset="-120"/>
              </a:rPr>
              <a:t>、</a:t>
            </a:r>
            <a:r>
              <a:rPr lang="en-US" altLang="zh-TW" sz="2499" dirty="0">
                <a:solidFill>
                  <a:srgbClr val="C3552B"/>
                </a:solidFill>
                <a:latin typeface="微軟正黑體" panose="020B0604030504040204" pitchFamily="34" charset="-120"/>
                <a:ea typeface="微軟正黑體" panose="020B0604030504040204" pitchFamily="34" charset="-120"/>
              </a:rPr>
              <a:t>"west"</a:t>
            </a:r>
            <a:r>
              <a:rPr lang="zh-TW" altLang="en-US" sz="2499" dirty="0">
                <a:solidFill>
                  <a:srgbClr val="C3552B"/>
                </a:solidFill>
                <a:latin typeface="微軟正黑體" panose="020B0604030504040204" pitchFamily="34" charset="-120"/>
                <a:ea typeface="微軟正黑體" panose="020B0604030504040204" pitchFamily="34" charset="-120"/>
              </a:rPr>
              <a:t>、</a:t>
            </a:r>
            <a:r>
              <a:rPr lang="en-US" altLang="zh-TW" sz="2499" dirty="0">
                <a:solidFill>
                  <a:srgbClr val="C3552B"/>
                </a:solidFill>
                <a:latin typeface="微軟正黑體" panose="020B0604030504040204" pitchFamily="34" charset="-120"/>
                <a:ea typeface="微軟正黑體" panose="020B0604030504040204" pitchFamily="34" charset="-120"/>
              </a:rPr>
              <a:t>"north"</a:t>
            </a:r>
            <a:r>
              <a:rPr lang="zh-TW" altLang="en-US" sz="2499" dirty="0">
                <a:solidFill>
                  <a:srgbClr val="C3552B"/>
                </a:solidFill>
                <a:latin typeface="微軟正黑體" panose="020B0604030504040204" pitchFamily="34" charset="-120"/>
                <a:ea typeface="微軟正黑體" panose="020B0604030504040204" pitchFamily="34" charset="-120"/>
              </a:rPr>
              <a:t>。</a:t>
            </a:r>
            <a:endParaRPr lang="en-US" altLang="zh-TW" sz="2499" dirty="0">
              <a:solidFill>
                <a:srgbClr val="C3552B"/>
              </a:solidFill>
              <a:latin typeface="微軟正黑體" panose="020B0604030504040204" pitchFamily="34" charset="-120"/>
              <a:ea typeface="微軟正黑體" panose="020B0604030504040204" pitchFamily="34" charset="-120"/>
            </a:endParaRPr>
          </a:p>
          <a:p>
            <a:pPr algn="just">
              <a:lnSpc>
                <a:spcPts val="3499"/>
              </a:lnSpc>
            </a:pPr>
            <a:endParaRPr lang="en-US" sz="2499" dirty="0">
              <a:solidFill>
                <a:srgbClr val="C3552B"/>
              </a:solidFill>
              <a:latin typeface="微軟正黑體" panose="020B0604030504040204" pitchFamily="34" charset="-120"/>
              <a:ea typeface="微軟正黑體" panose="020B0604030504040204" pitchFamily="34" charset="-120"/>
            </a:endParaRPr>
          </a:p>
          <a:p>
            <a:pPr algn="just">
              <a:lnSpc>
                <a:spcPts val="3499"/>
              </a:lnSpc>
            </a:pPr>
            <a:endParaRPr lang="en-US" sz="2499" dirty="0">
              <a:solidFill>
                <a:srgbClr val="C3552B"/>
              </a:solidFill>
              <a:latin typeface="微軟正黑體" panose="020B0604030504040204" pitchFamily="34" charset="-120"/>
              <a:ea typeface="微軟正黑體" panose="020B0604030504040204" pitchFamily="34" charset="-120"/>
            </a:endParaRPr>
          </a:p>
          <a:p>
            <a:pPr algn="just">
              <a:lnSpc>
                <a:spcPts val="3499"/>
              </a:lnSpc>
            </a:pPr>
            <a:endParaRPr lang="en-US" sz="2499" dirty="0">
              <a:solidFill>
                <a:srgbClr val="C3552B"/>
              </a:solidFill>
              <a:latin typeface="微軟正黑體" panose="020B0604030504040204" pitchFamily="34" charset="-120"/>
              <a:ea typeface="微軟正黑體" panose="020B0604030504040204" pitchFamily="34" charset="-120"/>
            </a:endParaRPr>
          </a:p>
          <a:p>
            <a:pPr algn="just">
              <a:lnSpc>
                <a:spcPts val="3499"/>
              </a:lnSpc>
            </a:pPr>
            <a:endParaRPr lang="en-US" sz="2499" dirty="0">
              <a:solidFill>
                <a:srgbClr val="C3552B"/>
              </a:solidFill>
              <a:latin typeface="微軟正黑體" panose="020B0604030504040204" pitchFamily="34" charset="-120"/>
              <a:ea typeface="微軟正黑體" panose="020B0604030504040204" pitchFamily="34" charset="-120"/>
            </a:endParaRPr>
          </a:p>
          <a:p>
            <a:pPr algn="just">
              <a:lnSpc>
                <a:spcPts val="3499"/>
              </a:lnSpc>
            </a:pPr>
            <a:endParaRPr lang="en-US" sz="2499" dirty="0">
              <a:solidFill>
                <a:srgbClr val="C3552B"/>
              </a:solidFill>
              <a:latin typeface="微軟正黑體" panose="020B0604030504040204" pitchFamily="34" charset="-120"/>
              <a:ea typeface="微軟正黑體" panose="020B0604030504040204" pitchFamily="34" charset="-120"/>
            </a:endParaRPr>
          </a:p>
          <a:p>
            <a:pPr algn="just">
              <a:lnSpc>
                <a:spcPts val="3499"/>
              </a:lnSpc>
            </a:pPr>
            <a:endParaRPr lang="en-US" sz="2499" dirty="0">
              <a:solidFill>
                <a:srgbClr val="C3552B"/>
              </a:solidFill>
              <a:latin typeface="微軟正黑體" panose="020B0604030504040204" pitchFamily="34" charset="-120"/>
              <a:ea typeface="微軟正黑體" panose="020B0604030504040204" pitchFamily="34" charset="-120"/>
            </a:endParaRPr>
          </a:p>
          <a:p>
            <a:pPr algn="just">
              <a:lnSpc>
                <a:spcPts val="3499"/>
              </a:lnSpc>
            </a:pPr>
            <a:endParaRPr lang="en-US" sz="2499" dirty="0">
              <a:solidFill>
                <a:srgbClr val="C3552B"/>
              </a:solidFill>
              <a:latin typeface="微軟正黑體" panose="020B0604030504040204" pitchFamily="34" charset="-120"/>
              <a:ea typeface="微軟正黑體" panose="020B0604030504040204" pitchFamily="34" charset="-120"/>
            </a:endParaRPr>
          </a:p>
          <a:p>
            <a:pPr algn="just">
              <a:lnSpc>
                <a:spcPts val="3499"/>
              </a:lnSpc>
            </a:pPr>
            <a:r>
              <a:rPr lang="zh-TW" altLang="en-US" sz="2800" b="1" dirty="0">
                <a:solidFill>
                  <a:srgbClr val="C3552B"/>
                </a:solidFill>
                <a:latin typeface="微軟正黑體" panose="020B0604030504040204" pitchFamily="34" charset="-120"/>
                <a:ea typeface="微軟正黑體" panose="020B0604030504040204" pitchFamily="34" charset="-120"/>
              </a:rPr>
              <a:t>輸出</a:t>
            </a:r>
            <a:r>
              <a:rPr lang="zh-TW" altLang="en-US" sz="2499" dirty="0">
                <a:solidFill>
                  <a:srgbClr val="C3552B"/>
                </a:solidFill>
                <a:latin typeface="微軟正黑體" panose="020B0604030504040204" pitchFamily="34" charset="-120"/>
                <a:ea typeface="微軟正黑體" panose="020B0604030504040204" pitchFamily="34" charset="-120"/>
              </a:rPr>
              <a:t>：對於每個指令序列，在遊戲結束時輸出頂面上的數字。</a:t>
            </a:r>
            <a:endParaRPr lang="en-US" sz="2499" dirty="0">
              <a:solidFill>
                <a:srgbClr val="C3552B"/>
              </a:solidFill>
              <a:latin typeface="微軟正黑體" panose="020B0604030504040204" pitchFamily="34" charset="-120"/>
              <a:ea typeface="微軟正黑體" panose="020B0604030504040204" pitchFamily="34" charset="-120"/>
            </a:endParaRPr>
          </a:p>
        </p:txBody>
      </p:sp>
      <p:sp>
        <p:nvSpPr>
          <p:cNvPr id="11" name="TextBox 11"/>
          <p:cNvSpPr txBox="1"/>
          <p:nvPr/>
        </p:nvSpPr>
        <p:spPr>
          <a:xfrm>
            <a:off x="16335418" y="962025"/>
            <a:ext cx="923882" cy="423386"/>
          </a:xfrm>
          <a:prstGeom prst="rect">
            <a:avLst/>
          </a:prstGeom>
        </p:spPr>
        <p:txBody>
          <a:bodyPr lIns="0" tIns="0" rIns="0" bIns="0" rtlCol="0" anchor="t">
            <a:spAutoFit/>
          </a:bodyPr>
          <a:lstStyle/>
          <a:p>
            <a:pPr algn="r">
              <a:lnSpc>
                <a:spcPts val="3499"/>
              </a:lnSpc>
            </a:pPr>
            <a:r>
              <a:rPr lang="en-US" sz="2499" dirty="0">
                <a:solidFill>
                  <a:srgbClr val="C3552B"/>
                </a:solidFill>
                <a:latin typeface="Poppins Semi-Bold"/>
              </a:rPr>
              <a:t>7</a:t>
            </a:r>
          </a:p>
        </p:txBody>
      </p:sp>
      <p:grpSp>
        <p:nvGrpSpPr>
          <p:cNvPr id="12" name="Group 12"/>
          <p:cNvGrpSpPr/>
          <p:nvPr/>
        </p:nvGrpSpPr>
        <p:grpSpPr>
          <a:xfrm>
            <a:off x="-935338" y="9236232"/>
            <a:ext cx="20811131" cy="1715098"/>
            <a:chOff x="0" y="0"/>
            <a:chExt cx="5481121" cy="451713"/>
          </a:xfrm>
        </p:grpSpPr>
        <p:sp>
          <p:nvSpPr>
            <p:cNvPr id="13" name="Freeform 13"/>
            <p:cNvSpPr/>
            <p:nvPr/>
          </p:nvSpPr>
          <p:spPr>
            <a:xfrm>
              <a:off x="0" y="0"/>
              <a:ext cx="5481121" cy="451713"/>
            </a:xfrm>
            <a:custGeom>
              <a:avLst/>
              <a:gdLst/>
              <a:ahLst/>
              <a:cxnLst/>
              <a:rect l="l" t="t" r="r" b="b"/>
              <a:pathLst>
                <a:path w="5481121" h="451713">
                  <a:moveTo>
                    <a:pt x="0" y="0"/>
                  </a:moveTo>
                  <a:lnTo>
                    <a:pt x="5481121" y="0"/>
                  </a:lnTo>
                  <a:lnTo>
                    <a:pt x="5481121" y="451713"/>
                  </a:lnTo>
                  <a:lnTo>
                    <a:pt x="0" y="451713"/>
                  </a:lnTo>
                  <a:close/>
                </a:path>
              </a:pathLst>
            </a:custGeom>
            <a:solidFill>
              <a:srgbClr val="EF5600"/>
            </a:solidFill>
          </p:spPr>
        </p:sp>
        <p:sp>
          <p:nvSpPr>
            <p:cNvPr id="14" name="TextBox 14"/>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Tree>
    <p:extLst>
      <p:ext uri="{BB962C8B-B14F-4D97-AF65-F5344CB8AC3E}">
        <p14:creationId xmlns:p14="http://schemas.microsoft.com/office/powerpoint/2010/main" val="509904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567915" y="2425951"/>
            <a:ext cx="3889584" cy="1179554"/>
          </a:xfrm>
          <a:prstGeom prst="rect">
            <a:avLst/>
          </a:prstGeom>
        </p:spPr>
        <p:txBody>
          <a:bodyPr lIns="0" tIns="0" rIns="0" bIns="0" rtlCol="0" anchor="t">
            <a:spAutoFit/>
          </a:bodyPr>
          <a:lstStyle/>
          <a:p>
            <a:pPr algn="ctr">
              <a:lnSpc>
                <a:spcPts val="9799"/>
              </a:lnSpc>
            </a:pPr>
            <a:r>
              <a:rPr lang="en-US" altLang="zh-TW" sz="6600" dirty="0">
                <a:solidFill>
                  <a:srgbClr val="C3552B"/>
                </a:solidFill>
                <a:latin typeface="Poppins Ultra-Bold"/>
              </a:rPr>
              <a:t>Input</a:t>
            </a:r>
            <a:endParaRPr lang="en-US" sz="6600" dirty="0">
              <a:solidFill>
                <a:srgbClr val="C3552B"/>
              </a:solidFill>
              <a:latin typeface="Poppins Ultra-Bold"/>
            </a:endParaRPr>
          </a:p>
        </p:txBody>
      </p:sp>
      <p:sp>
        <p:nvSpPr>
          <p:cNvPr id="3" name="TextBox 3"/>
          <p:cNvSpPr txBox="1"/>
          <p:nvPr/>
        </p:nvSpPr>
        <p:spPr>
          <a:xfrm>
            <a:off x="11046585" y="2425951"/>
            <a:ext cx="5051257" cy="1179554"/>
          </a:xfrm>
          <a:prstGeom prst="rect">
            <a:avLst/>
          </a:prstGeom>
        </p:spPr>
        <p:txBody>
          <a:bodyPr lIns="0" tIns="0" rIns="0" bIns="0" rtlCol="0" anchor="t">
            <a:spAutoFit/>
          </a:bodyPr>
          <a:lstStyle/>
          <a:p>
            <a:pPr algn="ctr">
              <a:lnSpc>
                <a:spcPts val="9799"/>
              </a:lnSpc>
            </a:pPr>
            <a:r>
              <a:rPr lang="en-US" sz="6600" dirty="0">
                <a:solidFill>
                  <a:srgbClr val="C3552B"/>
                </a:solidFill>
                <a:latin typeface="Poppins Ultra-Bold"/>
              </a:rPr>
              <a:t>Output</a:t>
            </a:r>
          </a:p>
        </p:txBody>
      </p:sp>
      <p:sp>
        <p:nvSpPr>
          <p:cNvPr id="4" name="TextBox 4"/>
          <p:cNvSpPr txBox="1"/>
          <p:nvPr/>
        </p:nvSpPr>
        <p:spPr>
          <a:xfrm>
            <a:off x="1589717" y="4180533"/>
            <a:ext cx="6252140" cy="3447098"/>
          </a:xfrm>
          <a:prstGeom prst="rect">
            <a:avLst/>
          </a:prstGeom>
        </p:spPr>
        <p:txBody>
          <a:bodyPr lIns="0" tIns="0" rIns="0" bIns="0" rtlCol="0" anchor="t">
            <a:spAutoFit/>
          </a:bodyPr>
          <a:lstStyle/>
          <a:p>
            <a:pPr lvl="6"/>
            <a:r>
              <a:rPr lang="en-US" sz="3200" dirty="0">
                <a:solidFill>
                  <a:srgbClr val="C3552B"/>
                </a:solidFill>
                <a:latin typeface="Canva Sans"/>
              </a:rPr>
              <a:t>1</a:t>
            </a:r>
          </a:p>
          <a:p>
            <a:pPr lvl="6"/>
            <a:r>
              <a:rPr lang="en-US" sz="3200" dirty="0">
                <a:solidFill>
                  <a:srgbClr val="C3552B"/>
                </a:solidFill>
                <a:latin typeface="Canva Sans"/>
              </a:rPr>
              <a:t>north</a:t>
            </a:r>
          </a:p>
          <a:p>
            <a:pPr lvl="6"/>
            <a:r>
              <a:rPr lang="en-US" sz="3200" dirty="0">
                <a:solidFill>
                  <a:srgbClr val="C3552B"/>
                </a:solidFill>
                <a:latin typeface="Canva Sans"/>
              </a:rPr>
              <a:t>3</a:t>
            </a:r>
          </a:p>
          <a:p>
            <a:pPr lvl="6"/>
            <a:r>
              <a:rPr lang="en-US" sz="3200" dirty="0">
                <a:solidFill>
                  <a:srgbClr val="C3552B"/>
                </a:solidFill>
                <a:latin typeface="Canva Sans"/>
              </a:rPr>
              <a:t>north</a:t>
            </a:r>
          </a:p>
          <a:p>
            <a:pPr lvl="6"/>
            <a:r>
              <a:rPr lang="en-US" sz="3200" dirty="0">
                <a:solidFill>
                  <a:srgbClr val="C3552B"/>
                </a:solidFill>
                <a:latin typeface="Canva Sans"/>
              </a:rPr>
              <a:t>east</a:t>
            </a:r>
          </a:p>
          <a:p>
            <a:pPr lvl="6"/>
            <a:r>
              <a:rPr lang="en-US" sz="3200" dirty="0">
                <a:solidFill>
                  <a:srgbClr val="C3552B"/>
                </a:solidFill>
                <a:latin typeface="Canva Sans"/>
              </a:rPr>
              <a:t>south</a:t>
            </a:r>
          </a:p>
          <a:p>
            <a:pPr lvl="6"/>
            <a:r>
              <a:rPr lang="en-US" sz="3200" dirty="0">
                <a:solidFill>
                  <a:srgbClr val="C3552B"/>
                </a:solidFill>
                <a:latin typeface="Canva Sans"/>
              </a:rPr>
              <a:t>0</a:t>
            </a:r>
          </a:p>
        </p:txBody>
      </p:sp>
      <p:sp>
        <p:nvSpPr>
          <p:cNvPr id="5" name="TextBox 5"/>
          <p:cNvSpPr txBox="1"/>
          <p:nvPr/>
        </p:nvSpPr>
        <p:spPr>
          <a:xfrm>
            <a:off x="10446143" y="4156256"/>
            <a:ext cx="6252140" cy="984885"/>
          </a:xfrm>
          <a:prstGeom prst="rect">
            <a:avLst/>
          </a:prstGeom>
        </p:spPr>
        <p:txBody>
          <a:bodyPr lIns="0" tIns="0" rIns="0" bIns="0" rtlCol="0" anchor="t">
            <a:spAutoFit/>
          </a:bodyPr>
          <a:lstStyle/>
          <a:p>
            <a:pPr lvl="7"/>
            <a:r>
              <a:rPr lang="en-US" sz="3200" dirty="0">
                <a:solidFill>
                  <a:srgbClr val="C3552B"/>
                </a:solidFill>
                <a:latin typeface="Canva Sans"/>
              </a:rPr>
              <a:t>5</a:t>
            </a:r>
          </a:p>
          <a:p>
            <a:pPr lvl="7"/>
            <a:r>
              <a:rPr lang="en-US" sz="3200" dirty="0">
                <a:solidFill>
                  <a:srgbClr val="C3552B"/>
                </a:solidFill>
                <a:latin typeface="Canva Sans"/>
              </a:rPr>
              <a:t>1</a:t>
            </a:r>
          </a:p>
        </p:txBody>
      </p:sp>
      <p:grpSp>
        <p:nvGrpSpPr>
          <p:cNvPr id="6" name="Group 6"/>
          <p:cNvGrpSpPr/>
          <p:nvPr/>
        </p:nvGrpSpPr>
        <p:grpSpPr>
          <a:xfrm>
            <a:off x="-1605917" y="688209"/>
            <a:ext cx="20811131" cy="1055595"/>
            <a:chOff x="0" y="0"/>
            <a:chExt cx="5481121" cy="278017"/>
          </a:xfrm>
        </p:grpSpPr>
        <p:sp>
          <p:nvSpPr>
            <p:cNvPr id="7" name="Freeform 7"/>
            <p:cNvSpPr/>
            <p:nvPr/>
          </p:nvSpPr>
          <p:spPr>
            <a:xfrm>
              <a:off x="0" y="0"/>
              <a:ext cx="5481121" cy="278017"/>
            </a:xfrm>
            <a:custGeom>
              <a:avLst/>
              <a:gdLst/>
              <a:ahLst/>
              <a:cxnLst/>
              <a:rect l="l" t="t" r="r" b="b"/>
              <a:pathLst>
                <a:path w="5481121" h="278017">
                  <a:moveTo>
                    <a:pt x="0" y="0"/>
                  </a:moveTo>
                  <a:lnTo>
                    <a:pt x="5481121" y="0"/>
                  </a:lnTo>
                  <a:lnTo>
                    <a:pt x="5481121" y="278017"/>
                  </a:lnTo>
                  <a:lnTo>
                    <a:pt x="0" y="278017"/>
                  </a:lnTo>
                  <a:close/>
                </a:path>
              </a:pathLst>
            </a:custGeom>
            <a:solidFill>
              <a:srgbClr val="000000">
                <a:alpha val="0"/>
              </a:srgbClr>
            </a:solidFill>
            <a:ln w="28575">
              <a:solidFill>
                <a:srgbClr val="EF5600"/>
              </a:solidFill>
            </a:ln>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11" name="TextBox 11"/>
          <p:cNvSpPr txBox="1"/>
          <p:nvPr/>
        </p:nvSpPr>
        <p:spPr>
          <a:xfrm>
            <a:off x="16335418" y="962025"/>
            <a:ext cx="923882" cy="423386"/>
          </a:xfrm>
          <a:prstGeom prst="rect">
            <a:avLst/>
          </a:prstGeom>
        </p:spPr>
        <p:txBody>
          <a:bodyPr lIns="0" tIns="0" rIns="0" bIns="0" rtlCol="0" anchor="t">
            <a:spAutoFit/>
          </a:bodyPr>
          <a:lstStyle/>
          <a:p>
            <a:pPr algn="r">
              <a:lnSpc>
                <a:spcPts val="3499"/>
              </a:lnSpc>
            </a:pPr>
            <a:r>
              <a:rPr lang="en-US" sz="2499" dirty="0">
                <a:solidFill>
                  <a:srgbClr val="C3552B"/>
                </a:solidFill>
                <a:latin typeface="Poppins Semi-Bold"/>
              </a:rPr>
              <a:t>8</a:t>
            </a:r>
          </a:p>
        </p:txBody>
      </p:sp>
      <p:grpSp>
        <p:nvGrpSpPr>
          <p:cNvPr id="12" name="Group 12"/>
          <p:cNvGrpSpPr/>
          <p:nvPr/>
        </p:nvGrpSpPr>
        <p:grpSpPr>
          <a:xfrm>
            <a:off x="-935338" y="9236232"/>
            <a:ext cx="20811131" cy="1715098"/>
            <a:chOff x="0" y="0"/>
            <a:chExt cx="5481121" cy="451713"/>
          </a:xfrm>
        </p:grpSpPr>
        <p:sp>
          <p:nvSpPr>
            <p:cNvPr id="13" name="Freeform 13"/>
            <p:cNvSpPr/>
            <p:nvPr/>
          </p:nvSpPr>
          <p:spPr>
            <a:xfrm>
              <a:off x="0" y="0"/>
              <a:ext cx="5481121" cy="451713"/>
            </a:xfrm>
            <a:custGeom>
              <a:avLst/>
              <a:gdLst/>
              <a:ahLst/>
              <a:cxnLst/>
              <a:rect l="l" t="t" r="r" b="b"/>
              <a:pathLst>
                <a:path w="5481121" h="451713">
                  <a:moveTo>
                    <a:pt x="0" y="0"/>
                  </a:moveTo>
                  <a:lnTo>
                    <a:pt x="5481121" y="0"/>
                  </a:lnTo>
                  <a:lnTo>
                    <a:pt x="5481121" y="451713"/>
                  </a:lnTo>
                  <a:lnTo>
                    <a:pt x="0" y="451713"/>
                  </a:lnTo>
                  <a:close/>
                </a:path>
              </a:pathLst>
            </a:custGeom>
            <a:solidFill>
              <a:srgbClr val="EF5600"/>
            </a:solidFill>
          </p:spPr>
        </p:sp>
        <p:sp>
          <p:nvSpPr>
            <p:cNvPr id="14" name="TextBox 14"/>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15" name="TextBox 2">
            <a:extLst>
              <a:ext uri="{FF2B5EF4-FFF2-40B4-BE49-F238E27FC236}">
                <a16:creationId xmlns:a16="http://schemas.microsoft.com/office/drawing/2014/main" id="{7EEEAADD-3CC0-4834-9AE4-F9306F715C9B}"/>
              </a:ext>
            </a:extLst>
          </p:cNvPr>
          <p:cNvSpPr txBox="1"/>
          <p:nvPr/>
        </p:nvSpPr>
        <p:spPr>
          <a:xfrm>
            <a:off x="6283476" y="595220"/>
            <a:ext cx="5032344" cy="1148584"/>
          </a:xfrm>
          <a:prstGeom prst="rect">
            <a:avLst/>
          </a:prstGeom>
        </p:spPr>
        <p:txBody>
          <a:bodyPr wrap="square" lIns="0" tIns="0" rIns="0" bIns="0" rtlCol="0" anchor="t">
            <a:spAutoFit/>
          </a:bodyPr>
          <a:lstStyle/>
          <a:p>
            <a:pPr algn="ctr">
              <a:lnSpc>
                <a:spcPts val="9799"/>
              </a:lnSpc>
            </a:pPr>
            <a:r>
              <a:rPr lang="zh-TW" altLang="en-US" sz="6999" b="1" dirty="0">
                <a:solidFill>
                  <a:srgbClr val="C3552B"/>
                </a:solidFill>
                <a:latin typeface="微軟正黑體" panose="020B0604030504040204" pitchFamily="34" charset="-120"/>
                <a:ea typeface="微軟正黑體" panose="020B0604030504040204" pitchFamily="34" charset="-120"/>
              </a:rPr>
              <a:t>範例測資</a:t>
            </a:r>
            <a:endParaRPr lang="en-US" sz="6999" b="1" dirty="0">
              <a:solidFill>
                <a:srgbClr val="C3552B"/>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62158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5">
            <a:extLst>
              <a:ext uri="{FF2B5EF4-FFF2-40B4-BE49-F238E27FC236}">
                <a16:creationId xmlns:a16="http://schemas.microsoft.com/office/drawing/2014/main" id="{8524D573-812B-40FC-B7D6-2F5BC43BE2F2}"/>
              </a:ext>
            </a:extLst>
          </p:cNvPr>
          <p:cNvSpPr/>
          <p:nvPr/>
        </p:nvSpPr>
        <p:spPr>
          <a:xfrm>
            <a:off x="8125585" y="-1153870"/>
            <a:ext cx="10706332" cy="12632840"/>
          </a:xfrm>
          <a:custGeom>
            <a:avLst/>
            <a:gdLst/>
            <a:ahLst/>
            <a:cxnLst/>
            <a:rect l="l" t="t" r="r" b="b"/>
            <a:pathLst>
              <a:path w="10706332" h="12632840">
                <a:moveTo>
                  <a:pt x="0" y="0"/>
                </a:moveTo>
                <a:lnTo>
                  <a:pt x="10706332" y="0"/>
                </a:lnTo>
                <a:lnTo>
                  <a:pt x="10706332" y="12632840"/>
                </a:lnTo>
                <a:lnTo>
                  <a:pt x="0" y="12632840"/>
                </a:lnTo>
                <a:lnTo>
                  <a:pt x="0" y="0"/>
                </a:lnTo>
                <a:close/>
              </a:path>
            </a:pathLst>
          </a:custGeom>
          <a:blipFill>
            <a:blip r:embed="rId2">
              <a:alphaModFix amt="7999"/>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698911" y="1965857"/>
            <a:ext cx="9520926" cy="7292443"/>
            <a:chOff x="0" y="0"/>
            <a:chExt cx="2507569" cy="1920644"/>
          </a:xfrm>
        </p:grpSpPr>
        <p:sp>
          <p:nvSpPr>
            <p:cNvPr id="7" name="Freeform 7"/>
            <p:cNvSpPr/>
            <p:nvPr/>
          </p:nvSpPr>
          <p:spPr>
            <a:xfrm>
              <a:off x="0" y="0"/>
              <a:ext cx="2507569" cy="1920643"/>
            </a:xfrm>
            <a:custGeom>
              <a:avLst/>
              <a:gdLst/>
              <a:ahLst/>
              <a:cxnLst/>
              <a:rect l="l" t="t" r="r" b="b"/>
              <a:pathLst>
                <a:path w="2507569" h="1920643">
                  <a:moveTo>
                    <a:pt x="0" y="0"/>
                  </a:moveTo>
                  <a:lnTo>
                    <a:pt x="2507569" y="0"/>
                  </a:lnTo>
                  <a:lnTo>
                    <a:pt x="2507569" y="1920643"/>
                  </a:lnTo>
                  <a:lnTo>
                    <a:pt x="0" y="1920643"/>
                  </a:lnTo>
                  <a:close/>
                </a:path>
              </a:pathLst>
            </a:custGeom>
            <a:solidFill>
              <a:srgbClr val="EF5600"/>
            </a:solidFill>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9" name="TextBox 9"/>
          <p:cNvSpPr txBox="1"/>
          <p:nvPr/>
        </p:nvSpPr>
        <p:spPr>
          <a:xfrm>
            <a:off x="1324069" y="3143242"/>
            <a:ext cx="6252140" cy="1150892"/>
          </a:xfrm>
          <a:prstGeom prst="rect">
            <a:avLst/>
          </a:prstGeom>
        </p:spPr>
        <p:txBody>
          <a:bodyPr lIns="0" tIns="0" rIns="0" bIns="0" rtlCol="0" anchor="t">
            <a:spAutoFit/>
          </a:bodyPr>
          <a:lstStyle/>
          <a:p>
            <a:pPr algn="ctr">
              <a:lnSpc>
                <a:spcPts val="9799"/>
              </a:lnSpc>
            </a:pPr>
            <a:r>
              <a:rPr lang="en-US" sz="5400" dirty="0">
                <a:solidFill>
                  <a:srgbClr val="FFF8ED"/>
                </a:solidFill>
                <a:latin typeface="Poppins Ultra-Bold"/>
              </a:rPr>
              <a:t>Step 1 </a:t>
            </a:r>
            <a:r>
              <a:rPr lang="zh-TW" altLang="en-US" sz="5400" dirty="0">
                <a:solidFill>
                  <a:srgbClr val="FFF8ED"/>
                </a:solidFill>
                <a:latin typeface="Poppins Ultra-Bold"/>
              </a:rPr>
              <a:t>：</a:t>
            </a:r>
            <a:r>
              <a:rPr lang="zh-TW" altLang="en-US" sz="5400" b="1" dirty="0">
                <a:solidFill>
                  <a:srgbClr val="FFF8ED"/>
                </a:solidFill>
                <a:latin typeface="微軟正黑體" panose="020B0604030504040204" pitchFamily="34" charset="-120"/>
                <a:ea typeface="微軟正黑體" panose="020B0604030504040204" pitchFamily="34" charset="-120"/>
              </a:rPr>
              <a:t>輸入測資</a:t>
            </a:r>
            <a:endParaRPr lang="en-US" sz="6999" b="1" dirty="0">
              <a:solidFill>
                <a:srgbClr val="FFF8ED"/>
              </a:solidFill>
              <a:latin typeface="微軟正黑體" panose="020B0604030504040204" pitchFamily="34" charset="-120"/>
              <a:ea typeface="微軟正黑體" panose="020B0604030504040204" pitchFamily="34" charset="-120"/>
            </a:endParaRPr>
          </a:p>
        </p:txBody>
      </p:sp>
      <p:grpSp>
        <p:nvGrpSpPr>
          <p:cNvPr id="11" name="Group 11"/>
          <p:cNvGrpSpPr/>
          <p:nvPr/>
        </p:nvGrpSpPr>
        <p:grpSpPr>
          <a:xfrm>
            <a:off x="-1605917" y="688209"/>
            <a:ext cx="20811131" cy="1055595"/>
            <a:chOff x="0" y="0"/>
            <a:chExt cx="5481121" cy="278017"/>
          </a:xfrm>
        </p:grpSpPr>
        <p:sp>
          <p:nvSpPr>
            <p:cNvPr id="12" name="Freeform 12"/>
            <p:cNvSpPr/>
            <p:nvPr/>
          </p:nvSpPr>
          <p:spPr>
            <a:xfrm>
              <a:off x="0" y="0"/>
              <a:ext cx="5481121" cy="278017"/>
            </a:xfrm>
            <a:custGeom>
              <a:avLst/>
              <a:gdLst/>
              <a:ahLst/>
              <a:cxnLst/>
              <a:rect l="l" t="t" r="r" b="b"/>
              <a:pathLst>
                <a:path w="5481121" h="278017">
                  <a:moveTo>
                    <a:pt x="0" y="0"/>
                  </a:moveTo>
                  <a:lnTo>
                    <a:pt x="5481121" y="0"/>
                  </a:lnTo>
                  <a:lnTo>
                    <a:pt x="5481121" y="278017"/>
                  </a:lnTo>
                  <a:lnTo>
                    <a:pt x="0" y="278017"/>
                  </a:lnTo>
                  <a:close/>
                </a:path>
              </a:pathLst>
            </a:custGeom>
            <a:solidFill>
              <a:srgbClr val="000000">
                <a:alpha val="0"/>
              </a:srgbClr>
            </a:solidFill>
            <a:ln w="28575">
              <a:solidFill>
                <a:srgbClr val="EF5600"/>
              </a:solidFill>
            </a:ln>
          </p:spPr>
        </p:sp>
        <p:sp>
          <p:nvSpPr>
            <p:cNvPr id="13" name="TextBox 13"/>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16" name="TextBox 16"/>
          <p:cNvSpPr txBox="1"/>
          <p:nvPr/>
        </p:nvSpPr>
        <p:spPr>
          <a:xfrm>
            <a:off x="16335418" y="962025"/>
            <a:ext cx="923882" cy="423386"/>
          </a:xfrm>
          <a:prstGeom prst="rect">
            <a:avLst/>
          </a:prstGeom>
        </p:spPr>
        <p:txBody>
          <a:bodyPr lIns="0" tIns="0" rIns="0" bIns="0" rtlCol="0" anchor="t">
            <a:spAutoFit/>
          </a:bodyPr>
          <a:lstStyle/>
          <a:p>
            <a:pPr algn="r">
              <a:lnSpc>
                <a:spcPts val="3499"/>
              </a:lnSpc>
            </a:pPr>
            <a:r>
              <a:rPr lang="en-US" sz="2499" dirty="0">
                <a:solidFill>
                  <a:srgbClr val="C3552B"/>
                </a:solidFill>
                <a:latin typeface="Poppins Semi-Bold"/>
              </a:rPr>
              <a:t>9</a:t>
            </a:r>
          </a:p>
        </p:txBody>
      </p:sp>
      <p:sp>
        <p:nvSpPr>
          <p:cNvPr id="17" name="TextBox 2">
            <a:extLst>
              <a:ext uri="{FF2B5EF4-FFF2-40B4-BE49-F238E27FC236}">
                <a16:creationId xmlns:a16="http://schemas.microsoft.com/office/drawing/2014/main" id="{F3FB5B41-A240-4F1B-A76D-E8D38A2A7D76}"/>
              </a:ext>
            </a:extLst>
          </p:cNvPr>
          <p:cNvSpPr txBox="1"/>
          <p:nvPr/>
        </p:nvSpPr>
        <p:spPr>
          <a:xfrm>
            <a:off x="6283476" y="595220"/>
            <a:ext cx="5032344" cy="1148584"/>
          </a:xfrm>
          <a:prstGeom prst="rect">
            <a:avLst/>
          </a:prstGeom>
        </p:spPr>
        <p:txBody>
          <a:bodyPr wrap="square" lIns="0" tIns="0" rIns="0" bIns="0" rtlCol="0" anchor="t">
            <a:spAutoFit/>
          </a:bodyPr>
          <a:lstStyle/>
          <a:p>
            <a:pPr algn="ctr">
              <a:lnSpc>
                <a:spcPts val="9799"/>
              </a:lnSpc>
            </a:pPr>
            <a:r>
              <a:rPr lang="zh-TW" altLang="en-US" sz="6999" b="1" dirty="0">
                <a:solidFill>
                  <a:srgbClr val="C3552B"/>
                </a:solidFill>
                <a:latin typeface="微軟正黑體" panose="020B0604030504040204" pitchFamily="34" charset="-120"/>
                <a:ea typeface="微軟正黑體" panose="020B0604030504040204" pitchFamily="34" charset="-120"/>
              </a:rPr>
              <a:t>程式碼說明</a:t>
            </a:r>
            <a:endParaRPr lang="en-US" sz="6999" b="1" dirty="0">
              <a:solidFill>
                <a:srgbClr val="C3552B"/>
              </a:solidFill>
              <a:latin typeface="微軟正黑體" panose="020B0604030504040204" pitchFamily="34" charset="-120"/>
              <a:ea typeface="微軟正黑體" panose="020B0604030504040204" pitchFamily="34" charset="-120"/>
            </a:endParaRPr>
          </a:p>
        </p:txBody>
      </p:sp>
      <p:pic>
        <p:nvPicPr>
          <p:cNvPr id="19" name="圖片 18">
            <a:extLst>
              <a:ext uri="{FF2B5EF4-FFF2-40B4-BE49-F238E27FC236}">
                <a16:creationId xmlns:a16="http://schemas.microsoft.com/office/drawing/2014/main" id="{66382F12-52C2-4398-87BD-B59E782B8223}"/>
              </a:ext>
            </a:extLst>
          </p:cNvPr>
          <p:cNvPicPr>
            <a:picLocks noChangeAspect="1"/>
          </p:cNvPicPr>
          <p:nvPr/>
        </p:nvPicPr>
        <p:blipFill>
          <a:blip r:embed="rId4"/>
          <a:stretch>
            <a:fillRect/>
          </a:stretch>
        </p:blipFill>
        <p:spPr>
          <a:xfrm>
            <a:off x="9709971" y="4576034"/>
            <a:ext cx="7608779" cy="2062891"/>
          </a:xfrm>
          <a:prstGeom prst="rect">
            <a:avLst/>
          </a:prstGeom>
          <a:ln w="28575">
            <a:solidFill>
              <a:srgbClr val="EF5600"/>
            </a:solidFill>
            <a:prstDash val="sysDash"/>
          </a:ln>
        </p:spPr>
      </p:pic>
      <p:graphicFrame>
        <p:nvGraphicFramePr>
          <p:cNvPr id="23" name="表格 23">
            <a:extLst>
              <a:ext uri="{FF2B5EF4-FFF2-40B4-BE49-F238E27FC236}">
                <a16:creationId xmlns:a16="http://schemas.microsoft.com/office/drawing/2014/main" id="{4F38F7FF-0945-4675-82F1-292037619CC7}"/>
              </a:ext>
            </a:extLst>
          </p:cNvPr>
          <p:cNvGraphicFramePr>
            <a:graphicFrameLocks noGrp="1"/>
          </p:cNvGraphicFramePr>
          <p:nvPr>
            <p:extLst>
              <p:ext uri="{D42A27DB-BD31-4B8C-83A1-F6EECF244321}">
                <p14:modId xmlns:p14="http://schemas.microsoft.com/office/powerpoint/2010/main" val="1701705669"/>
              </p:ext>
            </p:extLst>
          </p:nvPr>
        </p:nvGraphicFramePr>
        <p:xfrm>
          <a:off x="678239" y="5162550"/>
          <a:ext cx="7543800" cy="2934804"/>
        </p:xfrm>
        <a:graphic>
          <a:graphicData uri="http://schemas.openxmlformats.org/drawingml/2006/table">
            <a:tbl>
              <a:tblPr bandRow="1">
                <a:tableStyleId>{5C22544A-7EE6-4342-B048-85BDC9FD1C3A}</a:tableStyleId>
              </a:tblPr>
              <a:tblGrid>
                <a:gridCol w="3284161">
                  <a:extLst>
                    <a:ext uri="{9D8B030D-6E8A-4147-A177-3AD203B41FA5}">
                      <a16:colId xmlns:a16="http://schemas.microsoft.com/office/drawing/2014/main" val="3013764298"/>
                    </a:ext>
                  </a:extLst>
                </a:gridCol>
                <a:gridCol w="4259639">
                  <a:extLst>
                    <a:ext uri="{9D8B030D-6E8A-4147-A177-3AD203B41FA5}">
                      <a16:colId xmlns:a16="http://schemas.microsoft.com/office/drawing/2014/main" val="2243884377"/>
                    </a:ext>
                  </a:extLst>
                </a:gridCol>
              </a:tblGrid>
              <a:tr h="733701">
                <a:tc>
                  <a:txBody>
                    <a:bodyPr/>
                    <a:lstStyle/>
                    <a:p>
                      <a:pPr algn="ctr"/>
                      <a:r>
                        <a:rPr lang="zh-TW" altLang="en-US" sz="3200" b="1" dirty="0">
                          <a:solidFill>
                            <a:schemeClr val="bg1"/>
                          </a:solidFill>
                          <a:latin typeface="微軟正黑體" panose="020B0604030504040204" pitchFamily="34" charset="-120"/>
                          <a:ea typeface="微軟正黑體" panose="020B0604030504040204" pitchFamily="34" charset="-120"/>
                        </a:rPr>
                        <a:t>變數</a:t>
                      </a:r>
                    </a:p>
                  </a:txBody>
                  <a:tcPr anchor="ctr">
                    <a:lnL w="12700" cmpd="sng">
                      <a:noFill/>
                    </a:lnL>
                    <a:lnR w="28575" cap="flat" cmpd="sng" algn="ctr">
                      <a:solidFill>
                        <a:schemeClr val="bg1"/>
                      </a:solidFill>
                      <a:prstDash val="solid"/>
                      <a:round/>
                      <a:headEnd type="none" w="med" len="med"/>
                      <a:tailEnd type="none" w="med" len="med"/>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3200" b="1" dirty="0">
                          <a:solidFill>
                            <a:schemeClr val="bg1"/>
                          </a:solidFill>
                          <a:latin typeface="微軟正黑體" panose="020B0604030504040204" pitchFamily="34" charset="-120"/>
                          <a:ea typeface="微軟正黑體" panose="020B0604030504040204" pitchFamily="34" charset="-120"/>
                        </a:rPr>
                        <a:t>備註</a:t>
                      </a:r>
                    </a:p>
                  </a:txBody>
                  <a:tcPr anchor="ctr">
                    <a:lnL w="28575" cap="flat" cmpd="sng" algn="ctr">
                      <a:solidFill>
                        <a:schemeClr val="bg1"/>
                      </a:solidFill>
                      <a:prstDash val="solid"/>
                      <a:round/>
                      <a:headEnd type="none" w="med" len="med"/>
                      <a:tailEnd type="none" w="med" len="med"/>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0034594"/>
                  </a:ext>
                </a:extLst>
              </a:tr>
              <a:tr h="733701">
                <a:tc>
                  <a:txBody>
                    <a:bodyPr/>
                    <a:lstStyle/>
                    <a:p>
                      <a:pPr algn="ct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N</a:t>
                      </a:r>
                      <a:endPar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endParaRPr>
                    </a:p>
                  </a:txBody>
                  <a:tcPr anchor="ct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骰子滾動次數</a:t>
                      </a:r>
                    </a:p>
                  </a:txBody>
                  <a:tcPr anchor="ctr">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3790191"/>
                  </a:ext>
                </a:extLst>
              </a:tr>
              <a:tr h="733701">
                <a:tc>
                  <a:txBody>
                    <a:bodyPr/>
                    <a:lstStyle/>
                    <a:p>
                      <a:pPr algn="ct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n</a:t>
                      </a:r>
                      <a:r>
                        <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a:t>
                      </a: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e</a:t>
                      </a:r>
                      <a:r>
                        <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a:t>
                      </a: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w</a:t>
                      </a:r>
                      <a:r>
                        <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a:t>
                      </a: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s</a:t>
                      </a:r>
                      <a:r>
                        <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a:t>
                      </a: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t</a:t>
                      </a:r>
                      <a:r>
                        <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a:t>
                      </a: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b</a:t>
                      </a:r>
                      <a:endPar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endParaRPr>
                    </a:p>
                  </a:txBody>
                  <a:tcPr anchor="ct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北東西南上下所代表數字</a:t>
                      </a:r>
                    </a:p>
                  </a:txBody>
                  <a:tcPr anchor="ctr">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4381887"/>
                  </a:ext>
                </a:extLst>
              </a:tr>
              <a:tr h="733701">
                <a:tc>
                  <a:txBody>
                    <a:bodyPr/>
                    <a:lstStyle/>
                    <a:p>
                      <a:pPr algn="ct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str</a:t>
                      </a:r>
                      <a:endPar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endParaRPr>
                    </a:p>
                  </a:txBody>
                  <a:tcPr anchor="ct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骰子滾動方向</a:t>
                      </a:r>
                    </a:p>
                  </a:txBody>
                  <a:tcPr anchor="ctr">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55358785"/>
                  </a:ext>
                </a:extLst>
              </a:tr>
            </a:tbl>
          </a:graphicData>
        </a:graphic>
      </p:graphicFrame>
    </p:spTree>
    <p:extLst>
      <p:ext uri="{BB962C8B-B14F-4D97-AF65-F5344CB8AC3E}">
        <p14:creationId xmlns:p14="http://schemas.microsoft.com/office/powerpoint/2010/main" val="4235264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1302</Words>
  <Application>Microsoft Macintosh PowerPoint</Application>
  <PresentationFormat>自訂</PresentationFormat>
  <Paragraphs>102</Paragraphs>
  <Slides>14</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14</vt:i4>
      </vt:variant>
    </vt:vector>
  </HeadingPairs>
  <TitlesOfParts>
    <vt:vector size="22" baseType="lpstr">
      <vt:lpstr>Poppins Ultra-Bold</vt:lpstr>
      <vt:lpstr>Arial</vt:lpstr>
      <vt:lpstr>微軟正黑體</vt:lpstr>
      <vt:lpstr>Poppins</vt:lpstr>
      <vt:lpstr>Canva Sans</vt:lpstr>
      <vt:lpstr>Calibri</vt:lpstr>
      <vt:lpstr>Poppins Semi-Bold</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UVA</dc:title>
  <cp:lastModifiedBy>咏帟 田</cp:lastModifiedBy>
  <cp:revision>5</cp:revision>
  <dcterms:created xsi:type="dcterms:W3CDTF">2006-08-16T00:00:00Z</dcterms:created>
  <dcterms:modified xsi:type="dcterms:W3CDTF">2023-08-02T11:49:36Z</dcterms:modified>
  <dc:identifier>DAFoJd3u5ms</dc:identifier>
</cp:coreProperties>
</file>