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58" r:id="rId4"/>
    <p:sldId id="261" r:id="rId5"/>
    <p:sldId id="260" r:id="rId6"/>
    <p:sldId id="264" r:id="rId7"/>
    <p:sldId id="257"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F16C5B-66F5-4E02-887D-CB43BDD0724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B0A1F7-FCCA-4122-BAF6-D1B8FCF3A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6ABA940-3D2A-48EE-8066-E76FF44E422C}"/>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283FCAC7-F2F2-411F-BF33-9952B7948B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3A6C40-9C3B-44D3-97C6-EE91B3577B23}"/>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120185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145CBF-4063-4813-BB40-D426EEBC834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9F9A9CD-528D-4B8B-A5D2-E8E4B23B0D5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0508B29-565B-414E-A09F-201F7E6E64C2}"/>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CF45B169-FB96-4B0E-96D5-3FB2640DDEA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5CF9926-3A3D-440D-AE58-72D2F4117622}"/>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290349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E9E32D9-5F42-46A5-9025-E4BD17D0D3A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7648C8E-DDAD-4D1A-AAF2-89CB5A66A5C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59AEA9-E732-496C-83DC-5A525CDEE5F7}"/>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B342C4C5-E1D3-4168-9F96-E905A029C2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A60B9B0-D5C9-4758-9716-E825C02A3490}"/>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130511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6AC6B4-6DA7-4489-944C-3AF9E65A63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C564D94-7CB0-4F7D-8A81-577D135679A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6F61CDD-28FE-4FEE-AE63-CF91B5176920}"/>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B76C48B8-3453-45B9-B38E-507A69542E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04788B-38A1-4AE0-A086-ACF2E61CA8E5}"/>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70442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570CB-BD53-4BED-959D-7E17D294138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BB4B7EA-5CD1-44B0-B718-DAA97D1E0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A02D2B7-9236-4114-9484-39202360FE23}"/>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90A3D895-0FEC-4D74-B3F1-71B24A6C3F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219524-46F8-41ED-8B40-75F802E3A280}"/>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26208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DD104F-1112-4849-BD20-840C2266FB6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0ADADF-84AE-4E54-A662-40FB13B9849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0A54F5B-4DA6-49C4-AD70-84AB3747D37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F73916-5F6B-44BC-BC7D-378AD94BF503}"/>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81DC8081-7157-4AE1-82C4-868EA0136A9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B4067FF-AFCC-46CA-915D-53D159B7BA7A}"/>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49313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CA570-2C28-40B3-9BFE-11CF0B7E872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847F8E6-F138-455A-B978-01E734C1E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EF7110F-5FD7-4E02-AA09-29ACD29EB75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6F5E46E-CE16-450F-9BEB-0C1F61D75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4CF0F4C-9D90-4930-80BB-25975E3C80F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50AF0F8-AD39-412F-9022-8004E1983DEA}"/>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8" name="頁尾版面配置區 7">
            <a:extLst>
              <a:ext uri="{FF2B5EF4-FFF2-40B4-BE49-F238E27FC236}">
                <a16:creationId xmlns:a16="http://schemas.microsoft.com/office/drawing/2014/main" id="{BDB9FEA9-85E5-4662-BE72-511E5B5C665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F12C00F-22FF-4A78-9F7D-06717198A883}"/>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280503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66A0C-C0B3-4BD6-A48A-9C747D9B522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8ECDEE4-E7C9-40B0-8534-DD5D25349F52}"/>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4" name="頁尾版面配置區 3">
            <a:extLst>
              <a:ext uri="{FF2B5EF4-FFF2-40B4-BE49-F238E27FC236}">
                <a16:creationId xmlns:a16="http://schemas.microsoft.com/office/drawing/2014/main" id="{6B16E465-3706-4E4B-A71A-3D1FB364DC9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6FB1FEA-697F-4A21-AD67-3DE9BD75C338}"/>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278270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3654D7-8D93-4157-BACC-EA0EEE613D1B}"/>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3" name="頁尾版面配置區 2">
            <a:extLst>
              <a:ext uri="{FF2B5EF4-FFF2-40B4-BE49-F238E27FC236}">
                <a16:creationId xmlns:a16="http://schemas.microsoft.com/office/drawing/2014/main" id="{F86A4F2E-0EF4-4B48-A349-14528B50EBF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5D26243-E5A5-43FE-9ADE-7C4B3E74D341}"/>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328242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933BB-62A1-4980-B0FF-D8F7191B244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1E9FE56-3D54-40E9-946F-E50146EBE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A3E5324-DD26-4D5D-9A43-9F865C203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08CEF7-E5AF-443F-92B7-D9434D2CE19A}"/>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32232CD2-32AC-451C-A083-DAB34BF7FD2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6B4EEA8-FF58-4AC8-A070-EC6921D8C744}"/>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388135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78ABB7-0DB3-4573-A441-BAC47455491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1BFFA58-A52B-4700-BD88-586033EA9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097BDAD-6B15-4524-983E-46C4D9F19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AB6D1B4-9AA0-43FC-AFBE-1B76CAE27F7D}"/>
              </a:ext>
            </a:extLst>
          </p:cNvPr>
          <p:cNvSpPr>
            <a:spLocks noGrp="1"/>
          </p:cNvSpPr>
          <p:nvPr>
            <p:ph type="dt" sz="half" idx="10"/>
          </p:nvPr>
        </p:nvSpPr>
        <p:spPr/>
        <p:txBody>
          <a:bodyPr/>
          <a:lstStyle/>
          <a:p>
            <a:fld id="{4C7D3D86-1161-4FEA-8A42-7E319D3F5D5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3F309D79-CF9F-46A8-B544-5A554B282D1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2E73DFA-1D31-49F3-94A1-A3E11821E694}"/>
              </a:ext>
            </a:extLst>
          </p:cNvPr>
          <p:cNvSpPr>
            <a:spLocks noGrp="1"/>
          </p:cNvSpPr>
          <p:nvPr>
            <p:ph type="sldNum" sz="quarter" idx="12"/>
          </p:nvPr>
        </p:nvSpPr>
        <p:spPr/>
        <p:txBody>
          <a:body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323760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7874EF3-69CD-4B5E-8CF5-4B43D2DFA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96F18CB-D2EA-4EB4-9278-5804197CB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7EC3B10-4492-4148-B014-FCA27CA311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D3D86-1161-4FEA-8A42-7E319D3F5D5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E2511AA8-A181-425B-9EDF-E99ADF098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330F629-EE3F-44C8-9948-0C3FAD78A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E99B4-416F-4AA4-9425-7AD02D931444}" type="slidenum">
              <a:rPr lang="zh-TW" altLang="en-US" smtClean="0"/>
              <a:t>‹#›</a:t>
            </a:fld>
            <a:endParaRPr lang="zh-TW" altLang="en-US"/>
          </a:p>
        </p:txBody>
      </p:sp>
    </p:spTree>
    <p:extLst>
      <p:ext uri="{BB962C8B-B14F-4D97-AF65-F5344CB8AC3E}">
        <p14:creationId xmlns:p14="http://schemas.microsoft.com/office/powerpoint/2010/main" val="304114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721EB-7D0E-4F90-A493-A57173C598D7}"/>
              </a:ext>
            </a:extLst>
          </p:cNvPr>
          <p:cNvSpPr>
            <a:spLocks noGrp="1"/>
          </p:cNvSpPr>
          <p:nvPr>
            <p:ph type="title"/>
          </p:nvPr>
        </p:nvSpPr>
        <p:spPr/>
        <p:txBody>
          <a:bodyPr/>
          <a:lstStyle/>
          <a:p>
            <a:r>
              <a:rPr lang="en-US" altLang="zh-TW" b="0" i="0" dirty="0" err="1">
                <a:solidFill>
                  <a:srgbClr val="610B38"/>
                </a:solidFill>
                <a:effectLst/>
                <a:latin typeface="erdana"/>
              </a:rPr>
              <a:t>ArrayList</a:t>
            </a:r>
            <a:r>
              <a:rPr lang="en-US" altLang="zh-TW" b="0" i="0" dirty="0">
                <a:solidFill>
                  <a:srgbClr val="610B38"/>
                </a:solidFill>
                <a:effectLst/>
                <a:latin typeface="erdana"/>
              </a:rPr>
              <a:t> Implementation</a:t>
            </a:r>
            <a:endParaRPr lang="zh-TW" altLang="en-US" dirty="0"/>
          </a:p>
        </p:txBody>
      </p:sp>
      <p:pic>
        <p:nvPicPr>
          <p:cNvPr id="5" name="圖片 4">
            <a:extLst>
              <a:ext uri="{FF2B5EF4-FFF2-40B4-BE49-F238E27FC236}">
                <a16:creationId xmlns:a16="http://schemas.microsoft.com/office/drawing/2014/main" id="{7E0840C6-8147-422E-BC7C-624949EBDD72}"/>
              </a:ext>
            </a:extLst>
          </p:cNvPr>
          <p:cNvPicPr>
            <a:picLocks noChangeAspect="1"/>
          </p:cNvPicPr>
          <p:nvPr/>
        </p:nvPicPr>
        <p:blipFill>
          <a:blip r:embed="rId2"/>
          <a:stretch>
            <a:fillRect/>
          </a:stretch>
        </p:blipFill>
        <p:spPr>
          <a:xfrm>
            <a:off x="705852" y="2011529"/>
            <a:ext cx="6228849" cy="4086225"/>
          </a:xfrm>
          <a:prstGeom prst="rect">
            <a:avLst/>
          </a:prstGeom>
        </p:spPr>
      </p:pic>
      <p:pic>
        <p:nvPicPr>
          <p:cNvPr id="9" name="圖片 8">
            <a:extLst>
              <a:ext uri="{FF2B5EF4-FFF2-40B4-BE49-F238E27FC236}">
                <a16:creationId xmlns:a16="http://schemas.microsoft.com/office/drawing/2014/main" id="{1A948A37-0710-4D19-BDE4-3501E9C32094}"/>
              </a:ext>
            </a:extLst>
          </p:cNvPr>
          <p:cNvPicPr>
            <a:picLocks noChangeAspect="1"/>
          </p:cNvPicPr>
          <p:nvPr/>
        </p:nvPicPr>
        <p:blipFill>
          <a:blip r:embed="rId3"/>
          <a:stretch>
            <a:fillRect/>
          </a:stretch>
        </p:blipFill>
        <p:spPr>
          <a:xfrm>
            <a:off x="6219466" y="5220050"/>
            <a:ext cx="2609850" cy="342900"/>
          </a:xfrm>
          <a:prstGeom prst="rect">
            <a:avLst/>
          </a:prstGeom>
        </p:spPr>
      </p:pic>
      <p:pic>
        <p:nvPicPr>
          <p:cNvPr id="11" name="圖片 10">
            <a:extLst>
              <a:ext uri="{FF2B5EF4-FFF2-40B4-BE49-F238E27FC236}">
                <a16:creationId xmlns:a16="http://schemas.microsoft.com/office/drawing/2014/main" id="{85E0C38D-2504-4FE7-931A-D5BC860811E0}"/>
              </a:ext>
            </a:extLst>
          </p:cNvPr>
          <p:cNvPicPr>
            <a:picLocks noChangeAspect="1"/>
          </p:cNvPicPr>
          <p:nvPr/>
        </p:nvPicPr>
        <p:blipFill>
          <a:blip r:embed="rId4"/>
          <a:stretch>
            <a:fillRect/>
          </a:stretch>
        </p:blipFill>
        <p:spPr>
          <a:xfrm>
            <a:off x="5575133" y="4893845"/>
            <a:ext cx="2609972" cy="276350"/>
          </a:xfrm>
          <a:prstGeom prst="rect">
            <a:avLst/>
          </a:prstGeom>
        </p:spPr>
      </p:pic>
      <p:sp>
        <p:nvSpPr>
          <p:cNvPr id="12" name="文字方塊 11">
            <a:extLst>
              <a:ext uri="{FF2B5EF4-FFF2-40B4-BE49-F238E27FC236}">
                <a16:creationId xmlns:a16="http://schemas.microsoft.com/office/drawing/2014/main" id="{E5A38FF8-F717-4009-8A13-5DB31863BEEE}"/>
              </a:ext>
            </a:extLst>
          </p:cNvPr>
          <p:cNvSpPr txBox="1"/>
          <p:nvPr/>
        </p:nvSpPr>
        <p:spPr>
          <a:xfrm>
            <a:off x="8455822" y="5497136"/>
            <a:ext cx="418704" cy="369332"/>
          </a:xfrm>
          <a:prstGeom prst="rect">
            <a:avLst/>
          </a:prstGeom>
          <a:noFill/>
        </p:spPr>
        <p:txBody>
          <a:bodyPr wrap="none" rtlCol="0">
            <a:spAutoFit/>
          </a:bodyPr>
          <a:lstStyle/>
          <a:p>
            <a:r>
              <a:rPr lang="en-US" altLang="zh-TW" dirty="0">
                <a:solidFill>
                  <a:srgbClr val="FF0000"/>
                </a:solidFill>
              </a:rPr>
              <a:t>20</a:t>
            </a:r>
            <a:endParaRPr lang="zh-TW" altLang="en-US" dirty="0">
              <a:solidFill>
                <a:srgbClr val="FF0000"/>
              </a:solidFill>
            </a:endParaRPr>
          </a:p>
        </p:txBody>
      </p:sp>
    </p:spTree>
    <p:extLst>
      <p:ext uri="{BB962C8B-B14F-4D97-AF65-F5344CB8AC3E}">
        <p14:creationId xmlns:p14="http://schemas.microsoft.com/office/powerpoint/2010/main" val="384707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3D9F5F-B0C3-4D7E-85F8-CEF1EF7E0BCD}"/>
              </a:ext>
            </a:extLst>
          </p:cNvPr>
          <p:cNvSpPr>
            <a:spLocks noGrp="1"/>
          </p:cNvSpPr>
          <p:nvPr>
            <p:ph type="title"/>
          </p:nvPr>
        </p:nvSpPr>
        <p:spPr/>
        <p:txBody>
          <a:bodyPr/>
          <a:lstStyle/>
          <a:p>
            <a:r>
              <a:rPr lang="en-US" altLang="zh-TW" b="1" i="0" dirty="0">
                <a:solidFill>
                  <a:srgbClr val="444542"/>
                </a:solidFill>
                <a:effectLst/>
                <a:latin typeface="PT Sans" panose="020B0503020203020204" pitchFamily="34" charset="0"/>
              </a:rPr>
              <a:t>LinkedList</a:t>
            </a:r>
            <a:endParaRPr lang="zh-TW" altLang="en-US" dirty="0"/>
          </a:p>
        </p:txBody>
      </p:sp>
      <p:pic>
        <p:nvPicPr>
          <p:cNvPr id="5" name="圖片 4">
            <a:extLst>
              <a:ext uri="{FF2B5EF4-FFF2-40B4-BE49-F238E27FC236}">
                <a16:creationId xmlns:a16="http://schemas.microsoft.com/office/drawing/2014/main" id="{CF0977F9-B9B9-43AD-81CC-8C178A7685E5}"/>
              </a:ext>
            </a:extLst>
          </p:cNvPr>
          <p:cNvPicPr>
            <a:picLocks noChangeAspect="1"/>
          </p:cNvPicPr>
          <p:nvPr/>
        </p:nvPicPr>
        <p:blipFill rotWithShape="1">
          <a:blip r:embed="rId2"/>
          <a:srcRect l="25450" t="41392" r="13026" b="17607"/>
          <a:stretch/>
        </p:blipFill>
        <p:spPr>
          <a:xfrm>
            <a:off x="1008185" y="2016369"/>
            <a:ext cx="9800491" cy="4556857"/>
          </a:xfrm>
          <a:prstGeom prst="rect">
            <a:avLst/>
          </a:prstGeom>
        </p:spPr>
      </p:pic>
    </p:spTree>
    <p:extLst>
      <p:ext uri="{BB962C8B-B14F-4D97-AF65-F5344CB8AC3E}">
        <p14:creationId xmlns:p14="http://schemas.microsoft.com/office/powerpoint/2010/main" val="290116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F57DA-AB33-4C72-B3B2-6D9409E3BDD6}"/>
              </a:ext>
            </a:extLst>
          </p:cNvPr>
          <p:cNvSpPr>
            <a:spLocks noGrp="1"/>
          </p:cNvSpPr>
          <p:nvPr>
            <p:ph type="title"/>
          </p:nvPr>
        </p:nvSpPr>
        <p:spPr/>
        <p:txBody>
          <a:bodyPr/>
          <a:lstStyle/>
          <a:p>
            <a:r>
              <a:rPr lang="en-US" altLang="zh-TW" b="1" i="0" dirty="0">
                <a:solidFill>
                  <a:srgbClr val="444542"/>
                </a:solidFill>
                <a:effectLst/>
                <a:latin typeface="PT Sans" panose="020B0604020202020204" pitchFamily="34" charset="0"/>
              </a:rPr>
              <a:t>Why </a:t>
            </a:r>
            <a:r>
              <a:rPr lang="en-US" altLang="zh-TW" b="1" i="0" dirty="0" err="1">
                <a:solidFill>
                  <a:srgbClr val="444542"/>
                </a:solidFill>
                <a:effectLst/>
                <a:latin typeface="PT Sans" panose="020B0604020202020204" pitchFamily="34" charset="0"/>
              </a:rPr>
              <a:t>ArrayList</a:t>
            </a:r>
            <a:r>
              <a:rPr lang="en-US" altLang="zh-TW" b="1" i="0" dirty="0">
                <a:solidFill>
                  <a:srgbClr val="444542"/>
                </a:solidFill>
                <a:effectLst/>
                <a:latin typeface="PT Sans" panose="020B0604020202020204" pitchFamily="34" charset="0"/>
              </a:rPr>
              <a:t> is better than Array?</a:t>
            </a:r>
            <a:endParaRPr lang="zh-TW" altLang="en-US" dirty="0"/>
          </a:p>
        </p:txBody>
      </p:sp>
      <p:sp>
        <p:nvSpPr>
          <p:cNvPr id="3" name="內容版面配置區 2">
            <a:extLst>
              <a:ext uri="{FF2B5EF4-FFF2-40B4-BE49-F238E27FC236}">
                <a16:creationId xmlns:a16="http://schemas.microsoft.com/office/drawing/2014/main" id="{D46D7FCF-DBBE-465D-8C73-30D1117AB923}"/>
              </a:ext>
            </a:extLst>
          </p:cNvPr>
          <p:cNvSpPr>
            <a:spLocks noGrp="1"/>
          </p:cNvSpPr>
          <p:nvPr>
            <p:ph idx="1"/>
          </p:nvPr>
        </p:nvSpPr>
        <p:spPr/>
        <p:txBody>
          <a:bodyPr>
            <a:normAutofit/>
          </a:bodyPr>
          <a:lstStyle/>
          <a:p>
            <a:pPr algn="l"/>
            <a:r>
              <a:rPr lang="en-US" altLang="zh-TW" b="0" i="0" dirty="0">
                <a:solidFill>
                  <a:srgbClr val="222426"/>
                </a:solidFill>
                <a:effectLst/>
                <a:latin typeface="Roboto" pitchFamily="2" charset="0"/>
              </a:rPr>
              <a:t>The limitation with array is that it has a </a:t>
            </a:r>
            <a:r>
              <a:rPr lang="en-US" altLang="zh-TW" b="1" i="0" dirty="0">
                <a:solidFill>
                  <a:srgbClr val="222426"/>
                </a:solidFill>
                <a:effectLst/>
                <a:latin typeface="Roboto" pitchFamily="2" charset="0"/>
              </a:rPr>
              <a:t>fixed length</a:t>
            </a:r>
            <a:r>
              <a:rPr lang="en-US" altLang="zh-TW" b="0" i="0" dirty="0">
                <a:solidFill>
                  <a:srgbClr val="222426"/>
                </a:solidFill>
                <a:effectLst/>
                <a:latin typeface="Roboto" pitchFamily="2" charset="0"/>
              </a:rPr>
              <a:t> so if it is full you cannot add any more elements to it, likewise if there are number of elements gets removed from it the memory consumption would be the same as it doesn’t shrink.</a:t>
            </a:r>
          </a:p>
          <a:p>
            <a:pPr algn="l"/>
            <a:r>
              <a:rPr lang="en-US" altLang="zh-TW" b="0" i="0" dirty="0">
                <a:solidFill>
                  <a:srgbClr val="222426"/>
                </a:solidFill>
                <a:effectLst/>
                <a:latin typeface="Roboto" pitchFamily="2" charset="0"/>
              </a:rPr>
              <a:t>On the other </a:t>
            </a:r>
            <a:r>
              <a:rPr lang="en-US" altLang="zh-TW" b="1" i="0" dirty="0" err="1">
                <a:solidFill>
                  <a:srgbClr val="222426"/>
                </a:solidFill>
                <a:effectLst/>
                <a:latin typeface="Roboto" pitchFamily="2" charset="0"/>
              </a:rPr>
              <a:t>ArrayList</a:t>
            </a:r>
            <a:r>
              <a:rPr lang="en-US" altLang="zh-TW" b="1" i="0" dirty="0">
                <a:solidFill>
                  <a:srgbClr val="222426"/>
                </a:solidFill>
                <a:effectLst/>
                <a:latin typeface="Roboto" pitchFamily="2" charset="0"/>
              </a:rPr>
              <a:t> can dynamically grow and shrink</a:t>
            </a:r>
            <a:r>
              <a:rPr lang="en-US" altLang="zh-TW" b="0" i="0" dirty="0">
                <a:solidFill>
                  <a:srgbClr val="222426"/>
                </a:solidFill>
                <a:effectLst/>
                <a:latin typeface="Roboto" pitchFamily="2" charset="0"/>
              </a:rPr>
              <a:t> after addition and removal of elements (See the images below). Apart from these benefits </a:t>
            </a:r>
            <a:r>
              <a:rPr lang="en-US" altLang="zh-TW" b="0" i="0" dirty="0" err="1">
                <a:solidFill>
                  <a:srgbClr val="222426"/>
                </a:solidFill>
                <a:effectLst/>
                <a:latin typeface="Roboto" pitchFamily="2" charset="0"/>
              </a:rPr>
              <a:t>ArrayList</a:t>
            </a:r>
            <a:r>
              <a:rPr lang="en-US" altLang="zh-TW" b="0" i="0" dirty="0">
                <a:solidFill>
                  <a:srgbClr val="222426"/>
                </a:solidFill>
                <a:effectLst/>
                <a:latin typeface="Roboto" pitchFamily="2" charset="0"/>
              </a:rPr>
              <a:t> class enables us to use predefined methods of it which makes our task easy. Let’s see the diagrams to understand the addition and removal of elements from </a:t>
            </a:r>
            <a:r>
              <a:rPr lang="en-US" altLang="zh-TW" b="0" i="0" dirty="0" err="1">
                <a:solidFill>
                  <a:srgbClr val="222426"/>
                </a:solidFill>
                <a:effectLst/>
                <a:latin typeface="Roboto" pitchFamily="2" charset="0"/>
              </a:rPr>
              <a:t>ArrayList</a:t>
            </a:r>
            <a:r>
              <a:rPr lang="en-US" altLang="zh-TW" b="0" i="0" dirty="0">
                <a:solidFill>
                  <a:srgbClr val="222426"/>
                </a:solidFill>
                <a:effectLst/>
                <a:latin typeface="Roboto" pitchFamily="2" charset="0"/>
              </a:rPr>
              <a:t> and then we will see the programs.</a:t>
            </a:r>
          </a:p>
          <a:p>
            <a:endParaRPr lang="zh-TW" altLang="en-US" dirty="0"/>
          </a:p>
        </p:txBody>
      </p:sp>
    </p:spTree>
    <p:extLst>
      <p:ext uri="{BB962C8B-B14F-4D97-AF65-F5344CB8AC3E}">
        <p14:creationId xmlns:p14="http://schemas.microsoft.com/office/powerpoint/2010/main" val="310482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051B15-CD56-4AD8-A0FB-8C2E4788E7F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BA37FF5-5C50-48E4-9DAD-D5E27463D458}"/>
              </a:ext>
            </a:extLst>
          </p:cNvPr>
          <p:cNvSpPr>
            <a:spLocks noGrp="1"/>
          </p:cNvSpPr>
          <p:nvPr>
            <p:ph idx="1"/>
          </p:nvPr>
        </p:nvSpPr>
        <p:spPr/>
        <p:txBody>
          <a:bodyPr/>
          <a:lstStyle/>
          <a:p>
            <a:r>
              <a:rPr lang="en-US" altLang="zh-TW" dirty="0"/>
              <a:t>https://beginnersbook.com/2013/12/difference-between-arraylist-and-linkedlist-in-java/</a:t>
            </a:r>
            <a:endParaRPr lang="zh-TW" altLang="en-US" dirty="0"/>
          </a:p>
        </p:txBody>
      </p:sp>
    </p:spTree>
    <p:extLst>
      <p:ext uri="{BB962C8B-B14F-4D97-AF65-F5344CB8AC3E}">
        <p14:creationId xmlns:p14="http://schemas.microsoft.com/office/powerpoint/2010/main" val="412813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7BAD72-F540-46EA-85EB-F23150664C4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F399EB7-5076-48FD-94CA-EAB79D75C2CB}"/>
              </a:ext>
            </a:extLst>
          </p:cNvPr>
          <p:cNvSpPr>
            <a:spLocks noGrp="1"/>
          </p:cNvSpPr>
          <p:nvPr>
            <p:ph idx="1"/>
          </p:nvPr>
        </p:nvSpPr>
        <p:spPr/>
        <p:txBody>
          <a:bodyPr/>
          <a:lstStyle/>
          <a:p>
            <a:r>
              <a:rPr lang="en-US" altLang="zh-TW" b="0" i="0" dirty="0">
                <a:solidFill>
                  <a:srgbClr val="222426"/>
                </a:solidFill>
                <a:effectLst/>
                <a:latin typeface="Roboto" pitchFamily="2" charset="0"/>
              </a:rPr>
              <a:t>HashMap is a Map based collection class that is used for storing Key &amp; value pairs, it is denoted as HashMap&lt;Key, Value&gt; or HashMap&lt;K, V&gt;. </a:t>
            </a:r>
            <a:endParaRPr lang="zh-TW" altLang="en-US" dirty="0"/>
          </a:p>
        </p:txBody>
      </p:sp>
    </p:spTree>
    <p:extLst>
      <p:ext uri="{BB962C8B-B14F-4D97-AF65-F5344CB8AC3E}">
        <p14:creationId xmlns:p14="http://schemas.microsoft.com/office/powerpoint/2010/main" val="4547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3F64C-E613-AA9C-849B-35658EBAABF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A0522E9-C468-30E1-EADF-9E4BCE16D87D}"/>
              </a:ext>
            </a:extLst>
          </p:cNvPr>
          <p:cNvSpPr>
            <a:spLocks noGrp="1"/>
          </p:cNvSpPr>
          <p:nvPr>
            <p:ph idx="1"/>
          </p:nvPr>
        </p:nvSpPr>
        <p:spPr/>
        <p:txBody>
          <a:bodyPr/>
          <a:lstStyle/>
          <a:p>
            <a:r>
              <a:rPr lang="en-US" altLang="zh-TW" dirty="0" err="1">
                <a:solidFill>
                  <a:srgbClr val="222426"/>
                </a:solidFill>
                <a:latin typeface="Roboto" pitchFamily="2" charset="0"/>
              </a:rPr>
              <a:t>Tree</a:t>
            </a:r>
            <a:r>
              <a:rPr lang="en-US" altLang="zh-TW" b="0" i="0" dirty="0" err="1">
                <a:solidFill>
                  <a:srgbClr val="222426"/>
                </a:solidFill>
                <a:effectLst/>
                <a:latin typeface="Roboto" pitchFamily="2" charset="0"/>
              </a:rPr>
              <a:t>Map</a:t>
            </a:r>
            <a:r>
              <a:rPr lang="en-US" altLang="zh-TW" b="0" i="0" dirty="0">
                <a:solidFill>
                  <a:srgbClr val="222426"/>
                </a:solidFill>
                <a:effectLst/>
                <a:latin typeface="Roboto" pitchFamily="2" charset="0"/>
              </a:rPr>
              <a:t> is a Map based collection class that is used for storing Key &amp; value pairs, it is denoted as </a:t>
            </a:r>
            <a:r>
              <a:rPr lang="en-US" altLang="zh-TW" dirty="0" err="1">
                <a:solidFill>
                  <a:srgbClr val="222426"/>
                </a:solidFill>
                <a:latin typeface="Roboto" pitchFamily="2" charset="0"/>
              </a:rPr>
              <a:t>Tree</a:t>
            </a:r>
            <a:r>
              <a:rPr lang="en-US" altLang="zh-TW" b="0" i="0" dirty="0" err="1">
                <a:solidFill>
                  <a:srgbClr val="222426"/>
                </a:solidFill>
                <a:effectLst/>
                <a:latin typeface="Roboto" pitchFamily="2" charset="0"/>
              </a:rPr>
              <a:t>Map</a:t>
            </a:r>
            <a:r>
              <a:rPr lang="en-US" altLang="zh-TW" b="0" i="0" dirty="0">
                <a:solidFill>
                  <a:srgbClr val="222426"/>
                </a:solidFill>
                <a:effectLst/>
                <a:latin typeface="Roboto" pitchFamily="2" charset="0"/>
              </a:rPr>
              <a:t>&lt;Key, Value&gt; or </a:t>
            </a:r>
            <a:r>
              <a:rPr lang="en-US" altLang="zh-TW" dirty="0" err="1">
                <a:solidFill>
                  <a:srgbClr val="222426"/>
                </a:solidFill>
                <a:latin typeface="Roboto" pitchFamily="2" charset="0"/>
              </a:rPr>
              <a:t>Tree</a:t>
            </a:r>
            <a:r>
              <a:rPr lang="en-US" altLang="zh-TW" b="0" i="0" dirty="0" err="1">
                <a:solidFill>
                  <a:srgbClr val="222426"/>
                </a:solidFill>
                <a:effectLst/>
                <a:latin typeface="Roboto" pitchFamily="2" charset="0"/>
              </a:rPr>
              <a:t>Map</a:t>
            </a:r>
            <a:r>
              <a:rPr lang="en-US" altLang="zh-TW" b="0" i="0" dirty="0">
                <a:solidFill>
                  <a:srgbClr val="222426"/>
                </a:solidFill>
                <a:effectLst/>
                <a:latin typeface="Roboto" pitchFamily="2" charset="0"/>
              </a:rPr>
              <a:t>&lt;K, V&gt;. </a:t>
            </a:r>
          </a:p>
          <a:p>
            <a:endParaRPr lang="en-US" altLang="zh-TW" dirty="0">
              <a:solidFill>
                <a:srgbClr val="222426"/>
              </a:solidFill>
              <a:latin typeface="Roboto" pitchFamily="2" charset="0"/>
            </a:endParaRPr>
          </a:p>
          <a:p>
            <a:r>
              <a:rPr lang="en-US" altLang="zh-TW" dirty="0" err="1">
                <a:solidFill>
                  <a:srgbClr val="222426"/>
                </a:solidFill>
                <a:latin typeface="Roboto" pitchFamily="2" charset="0"/>
              </a:rPr>
              <a:t>Tree</a:t>
            </a:r>
            <a:r>
              <a:rPr lang="en-US" altLang="zh-TW" b="0" i="0" dirty="0" err="1">
                <a:solidFill>
                  <a:srgbClr val="222426"/>
                </a:solidFill>
                <a:effectLst/>
                <a:latin typeface="Roboto" pitchFamily="2" charset="0"/>
              </a:rPr>
              <a:t>Map</a:t>
            </a:r>
            <a:r>
              <a:rPr lang="en-US" altLang="zh-TW" b="0" i="0">
                <a:solidFill>
                  <a:srgbClr val="222426"/>
                </a:solidFill>
                <a:effectLst/>
                <a:latin typeface="Roboto" pitchFamily="2" charset="0"/>
              </a:rPr>
              <a:t> is a sorted Map by Keys.</a:t>
            </a:r>
            <a:endParaRPr lang="zh-TW" altLang="en-US" dirty="0"/>
          </a:p>
          <a:p>
            <a:endParaRPr lang="zh-TW" altLang="en-US" dirty="0"/>
          </a:p>
        </p:txBody>
      </p:sp>
    </p:spTree>
    <p:extLst>
      <p:ext uri="{BB962C8B-B14F-4D97-AF65-F5344CB8AC3E}">
        <p14:creationId xmlns:p14="http://schemas.microsoft.com/office/powerpoint/2010/main" val="412238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158429-6DBC-498D-8B11-F33040B74B9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3035F32-147E-40F2-A2E4-EFC1A84E7254}"/>
              </a:ext>
            </a:extLst>
          </p:cNvPr>
          <p:cNvSpPr>
            <a:spLocks noGrp="1"/>
          </p:cNvSpPr>
          <p:nvPr>
            <p:ph idx="1"/>
          </p:nvPr>
        </p:nvSpPr>
        <p:spPr/>
        <p:txBody>
          <a:bodyPr/>
          <a:lstStyle/>
          <a:p>
            <a:r>
              <a:rPr lang="en-US" altLang="zh-TW" dirty="0" err="1"/>
              <a:t>ArrayList</a:t>
            </a:r>
            <a:endParaRPr lang="en-US" altLang="zh-TW" dirty="0"/>
          </a:p>
          <a:p>
            <a:r>
              <a:rPr lang="en-US" altLang="zh-TW" dirty="0"/>
              <a:t>LinkedList</a:t>
            </a:r>
          </a:p>
          <a:p>
            <a:r>
              <a:rPr lang="zh-TW" altLang="en-US" dirty="0"/>
              <a:t>使用</a:t>
            </a:r>
            <a:r>
              <a:rPr lang="en-US" altLang="zh-TW" dirty="0"/>
              <a:t>HashMap</a:t>
            </a:r>
            <a:r>
              <a:rPr lang="zh-TW" altLang="en-US" dirty="0"/>
              <a:t>計算</a:t>
            </a:r>
            <a:r>
              <a:rPr lang="en-US" altLang="zh-TW" dirty="0"/>
              <a:t>test.txt</a:t>
            </a:r>
            <a:r>
              <a:rPr lang="zh-TW" altLang="en-US" dirty="0"/>
              <a:t>檔案內每個字的</a:t>
            </a:r>
            <a:r>
              <a:rPr lang="en-US" altLang="zh-TW" dirty="0"/>
              <a:t>Histogram</a:t>
            </a:r>
          </a:p>
          <a:p>
            <a:r>
              <a:rPr lang="zh-TW" altLang="en-US" dirty="0"/>
              <a:t>使用</a:t>
            </a:r>
            <a:r>
              <a:rPr lang="en-US" altLang="zh-TW" dirty="0"/>
              <a:t>HashMap</a:t>
            </a:r>
            <a:r>
              <a:rPr lang="zh-TW" altLang="en-US" dirty="0"/>
              <a:t>計算</a:t>
            </a:r>
            <a:r>
              <a:rPr lang="en-US" altLang="zh-TW" dirty="0"/>
              <a:t>test03.txt</a:t>
            </a:r>
            <a:r>
              <a:rPr lang="zh-TW" altLang="en-US" dirty="0"/>
              <a:t>檔案內每個分數的</a:t>
            </a:r>
            <a:r>
              <a:rPr lang="en-US" altLang="zh-TW" dirty="0"/>
              <a:t>Histogram(</a:t>
            </a:r>
            <a:r>
              <a:rPr lang="zh-TW" altLang="en-US" dirty="0"/>
              <a:t>每</a:t>
            </a:r>
            <a:r>
              <a:rPr lang="en-US" altLang="zh-TW" dirty="0"/>
              <a:t>10</a:t>
            </a:r>
            <a:r>
              <a:rPr lang="zh-TW" altLang="en-US" dirty="0"/>
              <a:t>分</a:t>
            </a:r>
            <a:r>
              <a:rPr lang="en-US" altLang="zh-TW" dirty="0"/>
              <a:t>)</a:t>
            </a:r>
          </a:p>
        </p:txBody>
      </p:sp>
    </p:spTree>
    <p:extLst>
      <p:ext uri="{BB962C8B-B14F-4D97-AF65-F5344CB8AC3E}">
        <p14:creationId xmlns:p14="http://schemas.microsoft.com/office/powerpoint/2010/main" val="71828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16EA61-22E7-46D5-876F-7B4BD42AE1CB}"/>
              </a:ext>
            </a:extLst>
          </p:cNvPr>
          <p:cNvSpPr>
            <a:spLocks noGrp="1"/>
          </p:cNvSpPr>
          <p:nvPr>
            <p:ph type="title"/>
          </p:nvPr>
        </p:nvSpPr>
        <p:spPr/>
        <p:txBody>
          <a:bodyPr/>
          <a:lstStyle/>
          <a:p>
            <a:r>
              <a:rPr lang="en-US" altLang="zh-TW" dirty="0"/>
              <a:t>Fibonacci number</a:t>
            </a:r>
            <a:r>
              <a:rPr lang="zh-TW" altLang="en-US" dirty="0"/>
              <a:t> </a:t>
            </a:r>
            <a:r>
              <a:rPr lang="en-US" altLang="zh-TW" dirty="0"/>
              <a:t>by HashMap</a:t>
            </a:r>
            <a:endParaRPr lang="zh-TW" altLang="en-US" dirty="0"/>
          </a:p>
        </p:txBody>
      </p:sp>
      <p:pic>
        <p:nvPicPr>
          <p:cNvPr id="5" name="圖片 4" descr="一張含有 文字, 白板, 文件 的圖片&#10;&#10;自動產生的描述">
            <a:extLst>
              <a:ext uri="{FF2B5EF4-FFF2-40B4-BE49-F238E27FC236}">
                <a16:creationId xmlns:a16="http://schemas.microsoft.com/office/drawing/2014/main" id="{4AD2994A-282A-4CA3-AC94-1C95D656D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08" y="1852092"/>
            <a:ext cx="4597108" cy="4688909"/>
          </a:xfrm>
          <a:prstGeom prst="rect">
            <a:avLst/>
          </a:prstGeom>
        </p:spPr>
      </p:pic>
      <p:pic>
        <p:nvPicPr>
          <p:cNvPr id="7" name="圖片 6" descr="一張含有 文字, 棉束, 文件 的圖片&#10;&#10;自動產生的描述">
            <a:extLst>
              <a:ext uri="{FF2B5EF4-FFF2-40B4-BE49-F238E27FC236}">
                <a16:creationId xmlns:a16="http://schemas.microsoft.com/office/drawing/2014/main" id="{899B1027-4CF7-4992-B8A7-E6AE3B340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03966"/>
            <a:ext cx="4957011" cy="4768942"/>
          </a:xfrm>
          <a:prstGeom prst="rect">
            <a:avLst/>
          </a:prstGeom>
        </p:spPr>
      </p:pic>
    </p:spTree>
    <p:extLst>
      <p:ext uri="{BB962C8B-B14F-4D97-AF65-F5344CB8AC3E}">
        <p14:creationId xmlns:p14="http://schemas.microsoft.com/office/powerpoint/2010/main" val="35885205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245</Words>
  <Application>Microsoft Office PowerPoint</Application>
  <PresentationFormat>寬螢幕</PresentationFormat>
  <Paragraphs>16</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erdana</vt:lpstr>
      <vt:lpstr>Arial</vt:lpstr>
      <vt:lpstr>Calibri</vt:lpstr>
      <vt:lpstr>Calibri Light</vt:lpstr>
      <vt:lpstr>PT Sans</vt:lpstr>
      <vt:lpstr>Roboto</vt:lpstr>
      <vt:lpstr>Office 佈景主題</vt:lpstr>
      <vt:lpstr>ArrayList Implementation</vt:lpstr>
      <vt:lpstr>LinkedList</vt:lpstr>
      <vt:lpstr>Why ArrayList is better than Array?</vt:lpstr>
      <vt:lpstr>PowerPoint 簡報</vt:lpstr>
      <vt:lpstr>PowerPoint 簡報</vt:lpstr>
      <vt:lpstr>PowerPoint 簡報</vt:lpstr>
      <vt:lpstr>PowerPoint 簡報</vt:lpstr>
      <vt:lpstr>Fibonacci number by HashMap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03360714</dc:creator>
  <cp:lastModifiedBy>黃世育</cp:lastModifiedBy>
  <cp:revision>11</cp:revision>
  <dcterms:created xsi:type="dcterms:W3CDTF">2021-10-28T00:07:58Z</dcterms:created>
  <dcterms:modified xsi:type="dcterms:W3CDTF">2022-11-09T02:50:17Z</dcterms:modified>
</cp:coreProperties>
</file>