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0"/>
  </p:notesMasterIdLst>
  <p:sldIdLst>
    <p:sldId id="256" r:id="rId2"/>
    <p:sldId id="258" r:id="rId3"/>
    <p:sldId id="263" r:id="rId4"/>
    <p:sldId id="264" r:id="rId5"/>
    <p:sldId id="265" r:id="rId6"/>
    <p:sldId id="266" r:id="rId7"/>
    <p:sldId id="267" r:id="rId8"/>
    <p:sldId id="268" r:id="rId9"/>
  </p:sldIdLst>
  <p:sldSz cx="18288000" cy="10287000"/>
  <p:notesSz cx="6858000" cy="9144000"/>
  <p:embeddedFontLst>
    <p:embeddedFont>
      <p:font typeface="Anonymous Pro" panose="020B0600000101010101" charset="0"/>
      <p:regular r:id="rId11"/>
      <p:bold r:id="rId12"/>
      <p:italic r:id="rId13"/>
      <p:boldItalic r:id="rId14"/>
    </p:embeddedFon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맑은 고딕" panose="020B0503020000020004" pitchFamily="50" charset="-127"/>
      <p:regular r:id="rId19"/>
      <p:bold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61" d="100"/>
          <a:sy n="61" d="100"/>
        </p:scale>
        <p:origin x="322" y="106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71CA89-304B-48F2-AD1A-A9293B7A8916}" type="datetimeFigureOut">
              <a:rPr lang="ko-KR" altLang="en-US" smtClean="0"/>
              <a:t>2019-06-03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9474BC-1F13-40B3-9E8A-6D3BFC29CE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24315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9474BC-1F13-40B3-9E8A-6D3BFC29CE10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9461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9474BC-1F13-40B3-9E8A-6D3BFC29CE10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91968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269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5222251" y="-3606605"/>
            <a:ext cx="28732502" cy="18375994"/>
            <a:chOff x="0" y="0"/>
            <a:chExt cx="38310002" cy="24501326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2">
              <a:alphaModFix amt="12000"/>
            </a:blip>
            <a:srcRect/>
            <a:stretch>
              <a:fillRect/>
            </a:stretch>
          </p:blipFill>
          <p:spPr>
            <a:xfrm>
              <a:off x="14555598" y="8295176"/>
              <a:ext cx="9198807" cy="7910974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2">
              <a:alphaModFix amt="12000"/>
            </a:blip>
            <a:srcRect/>
            <a:stretch>
              <a:fillRect/>
            </a:stretch>
          </p:blipFill>
          <p:spPr>
            <a:xfrm>
              <a:off x="7277799" y="0"/>
              <a:ext cx="9198807" cy="7910974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2">
              <a:alphaModFix amt="12000"/>
            </a:blip>
            <a:srcRect/>
            <a:stretch>
              <a:fillRect/>
            </a:stretch>
          </p:blipFill>
          <p:spPr>
            <a:xfrm>
              <a:off x="21833396" y="0"/>
              <a:ext cx="9198807" cy="7910974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2">
              <a:alphaModFix amt="12000"/>
            </a:blip>
            <a:srcRect/>
            <a:stretch>
              <a:fillRect/>
            </a:stretch>
          </p:blipFill>
          <p:spPr>
            <a:xfrm>
              <a:off x="21833396" y="16590352"/>
              <a:ext cx="9198807" cy="7910974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2">
              <a:alphaModFix amt="12000"/>
            </a:blip>
            <a:srcRect/>
            <a:stretch>
              <a:fillRect/>
            </a:stretch>
          </p:blipFill>
          <p:spPr>
            <a:xfrm>
              <a:off x="7277799" y="16590352"/>
              <a:ext cx="9198807" cy="7910974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2">
              <a:alphaModFix amt="12000"/>
            </a:blip>
            <a:srcRect/>
            <a:stretch>
              <a:fillRect/>
            </a:stretch>
          </p:blipFill>
          <p:spPr>
            <a:xfrm>
              <a:off x="0" y="8295176"/>
              <a:ext cx="9198807" cy="7910974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2">
              <a:alphaModFix amt="12000"/>
            </a:blip>
            <a:srcRect/>
            <a:stretch>
              <a:fillRect/>
            </a:stretch>
          </p:blipFill>
          <p:spPr>
            <a:xfrm>
              <a:off x="29111195" y="8506444"/>
              <a:ext cx="9198807" cy="7910974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>
            <a:off x="2190070" y="2963269"/>
            <a:ext cx="13907861" cy="4871810"/>
            <a:chOff x="0" y="-66675"/>
            <a:chExt cx="18543815" cy="6495747"/>
          </a:xfrm>
        </p:grpSpPr>
        <p:sp>
          <p:nvSpPr>
            <p:cNvPr id="11" name="TextBox 11"/>
            <p:cNvSpPr txBox="1"/>
            <p:nvPr/>
          </p:nvSpPr>
          <p:spPr>
            <a:xfrm>
              <a:off x="2296529" y="-66675"/>
              <a:ext cx="13950758" cy="76944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480"/>
                </a:lnSpc>
              </a:pPr>
              <a:r>
                <a:rPr lang="en-US" sz="4800" dirty="0">
                  <a:solidFill>
                    <a:srgbClr val="9BD4E4"/>
                  </a:solidFill>
                  <a:latin typeface="Anonymous Pro"/>
                </a:rPr>
                <a:t>COMPUTER ALGORITHM</a:t>
              </a: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1000960" y="4475717"/>
              <a:ext cx="16482128" cy="195335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919"/>
                </a:lnSpc>
              </a:pPr>
              <a:r>
                <a:rPr lang="en-US" sz="3200" dirty="0">
                  <a:solidFill>
                    <a:srgbClr val="9BD4E4"/>
                  </a:solidFill>
                  <a:latin typeface="Anonymous Pro"/>
                </a:rPr>
                <a:t>4</a:t>
              </a:r>
              <a:r>
                <a:rPr lang="ko-KR" altLang="en-US" sz="3200" dirty="0">
                  <a:solidFill>
                    <a:srgbClr val="9BD4E4"/>
                  </a:solidFill>
                  <a:latin typeface="Anonymous Pro"/>
                </a:rPr>
                <a:t>조</a:t>
              </a:r>
              <a:r>
                <a:rPr lang="en-US" sz="3200" dirty="0">
                  <a:solidFill>
                    <a:srgbClr val="9BD4E4"/>
                  </a:solidFill>
                  <a:latin typeface="Anonymous Pro"/>
                </a:rPr>
                <a:t> </a:t>
              </a:r>
            </a:p>
            <a:p>
              <a:pPr algn="ctr">
                <a:lnSpc>
                  <a:spcPts val="3919"/>
                </a:lnSpc>
              </a:pPr>
              <a:r>
                <a:rPr lang="en-US" sz="3200" dirty="0">
                  <a:solidFill>
                    <a:srgbClr val="9BD4E4"/>
                  </a:solidFill>
                  <a:latin typeface="Anonymous Pro"/>
                </a:rPr>
                <a:t>(2015920011김준식, 2015920015김환석, 2015920016도우찬, 2015920017박민근, 2015920018박서원)</a:t>
              </a: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1126017"/>
              <a:ext cx="18543815" cy="201146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1385"/>
                </a:lnSpc>
              </a:pPr>
              <a:r>
                <a:rPr lang="en-US" sz="10350" b="1" dirty="0">
                  <a:solidFill>
                    <a:srgbClr val="FDFEE9"/>
                  </a:solidFill>
                  <a:latin typeface="Anonymous Pro"/>
                </a:rPr>
                <a:t>Sliding Puzzle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269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1295400" y="1021556"/>
            <a:ext cx="10325100" cy="13444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680"/>
              </a:lnSpc>
            </a:pPr>
            <a:r>
              <a:rPr lang="ko-KR" altLang="en-US" sz="6400" b="1" dirty="0">
                <a:solidFill>
                  <a:srgbClr val="FDFEE9"/>
                </a:solidFill>
                <a:latin typeface="Anonymous Pro"/>
              </a:rPr>
              <a:t>목차</a:t>
            </a:r>
            <a:endParaRPr lang="en-US" sz="6400" b="1" dirty="0">
              <a:solidFill>
                <a:srgbClr val="FDFEE9"/>
              </a:solidFill>
              <a:latin typeface="Anonymous Pro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028700" y="8905875"/>
            <a:ext cx="7513226" cy="352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>
                <a:solidFill>
                  <a:srgbClr val="9BD4E4"/>
                </a:solidFill>
                <a:latin typeface="Anonymous Pro"/>
              </a:rPr>
              <a:t>5*5 puzzle solve | Group 4</a:t>
            </a:r>
          </a:p>
        </p:txBody>
      </p:sp>
      <p:sp>
        <p:nvSpPr>
          <p:cNvPr id="7" name="TextBox 5">
            <a:extLst>
              <a:ext uri="{FF2B5EF4-FFF2-40B4-BE49-F238E27FC236}">
                <a16:creationId xmlns:a16="http://schemas.microsoft.com/office/drawing/2014/main" id="{51C576BD-F4BF-4581-BBF3-FE0A2034D47C}"/>
              </a:ext>
            </a:extLst>
          </p:cNvPr>
          <p:cNvSpPr txBox="1"/>
          <p:nvPr/>
        </p:nvSpPr>
        <p:spPr>
          <a:xfrm>
            <a:off x="2057400" y="2365982"/>
            <a:ext cx="10849535" cy="53974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685800" indent="-6858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4800" dirty="0">
                <a:solidFill>
                  <a:srgbClr val="FDFEE9"/>
                </a:solidFill>
                <a:latin typeface="Anonymous Pro"/>
              </a:rPr>
              <a:t>기본방법</a:t>
            </a:r>
            <a:endParaRPr lang="en-US" altLang="ko-KR" sz="4800" dirty="0">
              <a:solidFill>
                <a:srgbClr val="FDFEE9"/>
              </a:solidFill>
              <a:latin typeface="Anonymous Pro"/>
            </a:endParaRPr>
          </a:p>
          <a:p>
            <a:pPr marL="685800" indent="-6858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4800" dirty="0">
                <a:solidFill>
                  <a:srgbClr val="FDFEE9"/>
                </a:solidFill>
                <a:latin typeface="Anonymous Pro"/>
              </a:rPr>
              <a:t>평가함수</a:t>
            </a:r>
            <a:endParaRPr lang="en-US" altLang="ko-KR" sz="4800" dirty="0">
              <a:solidFill>
                <a:srgbClr val="FDFEE9"/>
              </a:solidFill>
              <a:latin typeface="Anonymous Pro"/>
            </a:endParaRPr>
          </a:p>
          <a:p>
            <a:pPr marL="685800" indent="-6858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4800" dirty="0">
                <a:solidFill>
                  <a:srgbClr val="FDFEE9"/>
                </a:solidFill>
                <a:latin typeface="Anonymous Pro"/>
              </a:rPr>
              <a:t>탐색알고리즘</a:t>
            </a:r>
            <a:r>
              <a:rPr lang="en-US" altLang="ko-KR" sz="4800" dirty="0">
                <a:solidFill>
                  <a:srgbClr val="FDFEE9"/>
                </a:solidFill>
                <a:latin typeface="Anonymous Pro"/>
              </a:rPr>
              <a:t>1</a:t>
            </a:r>
          </a:p>
          <a:p>
            <a:pPr marL="685800" indent="-6858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4800" dirty="0">
                <a:solidFill>
                  <a:srgbClr val="FDFEE9"/>
                </a:solidFill>
                <a:latin typeface="Anonymous Pro"/>
              </a:rPr>
              <a:t>탐색알고리즘</a:t>
            </a:r>
            <a:r>
              <a:rPr lang="en-US" altLang="ko-KR" sz="4800" dirty="0">
                <a:solidFill>
                  <a:srgbClr val="FDFEE9"/>
                </a:solidFill>
                <a:latin typeface="Anonymous Pro"/>
              </a:rPr>
              <a:t>2</a:t>
            </a:r>
          </a:p>
          <a:p>
            <a:pPr marL="685800" indent="-6858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4800" dirty="0">
                <a:solidFill>
                  <a:srgbClr val="FDFEE9"/>
                </a:solidFill>
                <a:latin typeface="Anonymous Pro"/>
              </a:rPr>
              <a:t>문제해결 </a:t>
            </a:r>
            <a:endParaRPr lang="en-US" sz="4800" dirty="0">
              <a:solidFill>
                <a:srgbClr val="FDFEE9"/>
              </a:solidFill>
              <a:latin typeface="Anonymous Pr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269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2">
            <a:extLst>
              <a:ext uri="{FF2B5EF4-FFF2-40B4-BE49-F238E27FC236}">
                <a16:creationId xmlns:a16="http://schemas.microsoft.com/office/drawing/2014/main" id="{1AC0D0F2-2845-4C85-B783-4186DDE0CC3B}"/>
              </a:ext>
            </a:extLst>
          </p:cNvPr>
          <p:cNvSpPr/>
          <p:nvPr/>
        </p:nvSpPr>
        <p:spPr>
          <a:xfrm>
            <a:off x="0" y="-1"/>
            <a:ext cx="18288000" cy="1795607"/>
          </a:xfrm>
          <a:prstGeom prst="rect">
            <a:avLst/>
          </a:prstGeom>
          <a:solidFill>
            <a:srgbClr val="FDFEE9"/>
          </a:solidFill>
        </p:spPr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D6F2E9E1-1BBF-4E99-9139-253CCD00BD6A}"/>
              </a:ext>
            </a:extLst>
          </p:cNvPr>
          <p:cNvSpPr txBox="1"/>
          <p:nvPr/>
        </p:nvSpPr>
        <p:spPr>
          <a:xfrm>
            <a:off x="1003300" y="641625"/>
            <a:ext cx="15041358" cy="8335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480"/>
              </a:lnSpc>
            </a:pPr>
            <a:r>
              <a:rPr lang="ko-KR" altLang="en-US" sz="6400" b="1" spc="-54" dirty="0">
                <a:solidFill>
                  <a:srgbClr val="042698"/>
                </a:solidFill>
                <a:latin typeface="Anonymous Pro"/>
              </a:rPr>
              <a:t>기본방법</a:t>
            </a:r>
            <a:endParaRPr lang="en-US" sz="6400" b="1" spc="-54" dirty="0">
              <a:solidFill>
                <a:srgbClr val="042698"/>
              </a:solidFill>
              <a:latin typeface="Anonymous Pro"/>
            </a:endParaRPr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8E249B1F-FB0A-4C03-BB73-DCCD3B04FC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9182824"/>
              </p:ext>
            </p:extLst>
          </p:nvPr>
        </p:nvGraphicFramePr>
        <p:xfrm>
          <a:off x="1600200" y="2157010"/>
          <a:ext cx="3289298" cy="3056170"/>
        </p:xfrm>
        <a:graphic>
          <a:graphicData uri="http://schemas.openxmlformats.org/drawingml/2006/table">
            <a:tbl>
              <a:tblPr/>
              <a:tblGrid>
                <a:gridCol w="657580">
                  <a:extLst>
                    <a:ext uri="{9D8B030D-6E8A-4147-A177-3AD203B41FA5}">
                      <a16:colId xmlns:a16="http://schemas.microsoft.com/office/drawing/2014/main" val="2657331794"/>
                    </a:ext>
                  </a:extLst>
                </a:gridCol>
                <a:gridCol w="658978">
                  <a:extLst>
                    <a:ext uri="{9D8B030D-6E8A-4147-A177-3AD203B41FA5}">
                      <a16:colId xmlns:a16="http://schemas.microsoft.com/office/drawing/2014/main" val="3458832497"/>
                    </a:ext>
                  </a:extLst>
                </a:gridCol>
                <a:gridCol w="657580">
                  <a:extLst>
                    <a:ext uri="{9D8B030D-6E8A-4147-A177-3AD203B41FA5}">
                      <a16:colId xmlns:a16="http://schemas.microsoft.com/office/drawing/2014/main" val="1806787434"/>
                    </a:ext>
                  </a:extLst>
                </a:gridCol>
                <a:gridCol w="657580">
                  <a:extLst>
                    <a:ext uri="{9D8B030D-6E8A-4147-A177-3AD203B41FA5}">
                      <a16:colId xmlns:a16="http://schemas.microsoft.com/office/drawing/2014/main" val="1809440545"/>
                    </a:ext>
                  </a:extLst>
                </a:gridCol>
                <a:gridCol w="657580">
                  <a:extLst>
                    <a:ext uri="{9D8B030D-6E8A-4147-A177-3AD203B41FA5}">
                      <a16:colId xmlns:a16="http://schemas.microsoft.com/office/drawing/2014/main" val="329294774"/>
                    </a:ext>
                  </a:extLst>
                </a:gridCol>
              </a:tblGrid>
              <a:tr h="61123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15722" marR="15722" marT="15722" marB="15722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15722" marR="15722" marT="15722" marB="1572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15722" marR="15722" marT="15722" marB="1572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15722" marR="15722" marT="15722" marB="1572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15722" marR="15722" marT="15722" marB="1572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6181964"/>
                  </a:ext>
                </a:extLst>
              </a:tr>
              <a:tr h="61123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15722" marR="15722" marT="15722" marB="15722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15722" marR="15722" marT="15722" marB="1572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15722" marR="15722" marT="15722" marB="1572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15722" marR="15722" marT="15722" marB="1572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15722" marR="15722" marT="15722" marB="1572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3326813"/>
                  </a:ext>
                </a:extLst>
              </a:tr>
              <a:tr h="61123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15722" marR="15722" marT="15722" marB="15722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15722" marR="15722" marT="15722" marB="1572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kern="0" spc="0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B</a:t>
                      </a:r>
                      <a:endParaRPr lang="en-US" sz="2800" b="1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5722" marR="15722" marT="15722" marB="1572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15722" marR="15722" marT="15722" marB="1572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15722" marR="15722" marT="15722" marB="1572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5144297"/>
                  </a:ext>
                </a:extLst>
              </a:tr>
              <a:tr h="61123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15722" marR="15722" marT="15722" marB="15722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15722" marR="15722" marT="15722" marB="1572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15722" marR="15722" marT="15722" marB="1572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15722" marR="15722" marT="15722" marB="1572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15722" marR="15722" marT="15722" marB="1572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2476840"/>
                  </a:ext>
                </a:extLst>
              </a:tr>
              <a:tr h="61123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15722" marR="15722" marT="15722" marB="15722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15722" marR="15722" marT="15722" marB="1572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15722" marR="15722" marT="15722" marB="1572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15722" marR="15722" marT="15722" marB="1572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15722" marR="15722" marT="15722" marB="1572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0788582"/>
                  </a:ext>
                </a:extLst>
              </a:tr>
            </a:tbl>
          </a:graphicData>
        </a:graphic>
      </p:graphicFrame>
      <p:sp>
        <p:nvSpPr>
          <p:cNvPr id="19" name="TextBox 6">
            <a:extLst>
              <a:ext uri="{FF2B5EF4-FFF2-40B4-BE49-F238E27FC236}">
                <a16:creationId xmlns:a16="http://schemas.microsoft.com/office/drawing/2014/main" id="{CDD17A6D-FD9A-41ED-A21A-C257C7E7C0AD}"/>
              </a:ext>
            </a:extLst>
          </p:cNvPr>
          <p:cNvSpPr txBox="1"/>
          <p:nvPr/>
        </p:nvSpPr>
        <p:spPr>
          <a:xfrm>
            <a:off x="5562600" y="2377307"/>
            <a:ext cx="11658600" cy="236988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dirty="0">
                <a:solidFill>
                  <a:schemeClr val="bg1"/>
                </a:solidFill>
              </a:rPr>
              <a:t>왼쪽과 같이 하나의 </a:t>
            </a:r>
            <a:r>
              <a:rPr lang="ko-KR" altLang="en-US" sz="2800" dirty="0" err="1">
                <a:solidFill>
                  <a:schemeClr val="bg1"/>
                </a:solidFill>
              </a:rPr>
              <a:t>게임판</a:t>
            </a:r>
            <a:r>
              <a:rPr lang="ko-KR" altLang="en-US" sz="2800" dirty="0">
                <a:solidFill>
                  <a:schemeClr val="bg1"/>
                </a:solidFill>
              </a:rPr>
              <a:t> 상태에서 공백</a:t>
            </a:r>
            <a:r>
              <a:rPr lang="en-US" altLang="ko-KR" sz="2800" dirty="0">
                <a:solidFill>
                  <a:schemeClr val="bg1"/>
                </a:solidFill>
              </a:rPr>
              <a:t>(B)</a:t>
            </a:r>
            <a:r>
              <a:rPr lang="ko-KR" altLang="en-US" sz="2800" dirty="0">
                <a:solidFill>
                  <a:schemeClr val="bg1"/>
                </a:solidFill>
              </a:rPr>
              <a:t>을 중심으로 위</a:t>
            </a:r>
            <a:r>
              <a:rPr lang="en-US" altLang="ko-KR" sz="2800" dirty="0">
                <a:solidFill>
                  <a:schemeClr val="bg1"/>
                </a:solidFill>
              </a:rPr>
              <a:t>, </a:t>
            </a:r>
            <a:r>
              <a:rPr lang="ko-KR" altLang="en-US" sz="2800" dirty="0">
                <a:solidFill>
                  <a:schemeClr val="bg1"/>
                </a:solidFill>
              </a:rPr>
              <a:t>아래</a:t>
            </a:r>
            <a:r>
              <a:rPr lang="en-US" altLang="ko-KR" sz="2800" dirty="0">
                <a:solidFill>
                  <a:schemeClr val="bg1"/>
                </a:solidFill>
              </a:rPr>
              <a:t>, </a:t>
            </a:r>
            <a:r>
              <a:rPr lang="ko-KR" altLang="en-US" sz="2800" dirty="0">
                <a:solidFill>
                  <a:schemeClr val="bg1"/>
                </a:solidFill>
              </a:rPr>
              <a:t>왼쪽</a:t>
            </a:r>
            <a:r>
              <a:rPr lang="en-US" altLang="ko-KR" sz="2800" dirty="0">
                <a:solidFill>
                  <a:schemeClr val="bg1"/>
                </a:solidFill>
              </a:rPr>
              <a:t>, </a:t>
            </a:r>
            <a:r>
              <a:rPr lang="ko-KR" altLang="en-US" sz="2800" dirty="0">
                <a:solidFill>
                  <a:schemeClr val="bg1"/>
                </a:solidFill>
              </a:rPr>
              <a:t>오른쪽으로 옮기는 경우</a:t>
            </a:r>
            <a:r>
              <a:rPr lang="en-US" altLang="ko-KR" sz="2800" dirty="0">
                <a:solidFill>
                  <a:schemeClr val="bg1"/>
                </a:solidFill>
              </a:rPr>
              <a:t>, 4</a:t>
            </a:r>
            <a:r>
              <a:rPr lang="ko-KR" altLang="en-US" sz="2800" dirty="0">
                <a:solidFill>
                  <a:schemeClr val="bg1"/>
                </a:solidFill>
              </a:rPr>
              <a:t>가지의 형태가 나타난다</a:t>
            </a:r>
            <a:r>
              <a:rPr lang="en-US" altLang="ko-KR" sz="2800" dirty="0">
                <a:solidFill>
                  <a:schemeClr val="bg1"/>
                </a:solidFill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2800" dirty="0">
                <a:solidFill>
                  <a:schemeClr val="bg1"/>
                </a:solidFill>
              </a:rPr>
              <a:t>이것을 이용하여 </a:t>
            </a:r>
            <a:r>
              <a:rPr lang="ko-KR" altLang="en-US" sz="2800" dirty="0" err="1">
                <a:solidFill>
                  <a:schemeClr val="bg1"/>
                </a:solidFill>
              </a:rPr>
              <a:t>자식노드가</a:t>
            </a:r>
            <a:r>
              <a:rPr lang="ko-KR" altLang="en-US" sz="2800" dirty="0">
                <a:solidFill>
                  <a:schemeClr val="bg1"/>
                </a:solidFill>
              </a:rPr>
              <a:t> </a:t>
            </a:r>
            <a:r>
              <a:rPr lang="en-US" altLang="ko-KR" sz="2800" dirty="0">
                <a:solidFill>
                  <a:schemeClr val="bg1"/>
                </a:solidFill>
              </a:rPr>
              <a:t>2 ~ 4 </a:t>
            </a:r>
            <a:r>
              <a:rPr lang="ko-KR" altLang="en-US" sz="2800" dirty="0">
                <a:solidFill>
                  <a:schemeClr val="bg1"/>
                </a:solidFill>
              </a:rPr>
              <a:t>개인 </a:t>
            </a:r>
            <a:r>
              <a:rPr lang="en-US" altLang="ko-KR" sz="2800" dirty="0">
                <a:solidFill>
                  <a:schemeClr val="bg1"/>
                </a:solidFill>
              </a:rPr>
              <a:t>Tree </a:t>
            </a:r>
            <a:r>
              <a:rPr lang="ko-KR" altLang="en-US" sz="2800" dirty="0">
                <a:solidFill>
                  <a:schemeClr val="bg1"/>
                </a:solidFill>
              </a:rPr>
              <a:t>구조로 만들 수 있다</a:t>
            </a:r>
            <a:r>
              <a:rPr lang="en-US" altLang="ko-KR" sz="2800" dirty="0">
                <a:solidFill>
                  <a:schemeClr val="bg1"/>
                </a:solidFill>
              </a:rPr>
              <a:t>.</a:t>
            </a:r>
            <a:endParaRPr lang="ko-KR" altLang="en-US" sz="2800" dirty="0">
              <a:solidFill>
                <a:schemeClr val="bg1"/>
              </a:solidFill>
            </a:endParaRPr>
          </a:p>
          <a:p>
            <a:endParaRPr lang="ko-KR" altLang="en-US" sz="2800" dirty="0">
              <a:solidFill>
                <a:schemeClr val="bg1"/>
              </a:solidFill>
            </a:endParaRPr>
          </a:p>
        </p:txBody>
      </p:sp>
      <p:pic>
        <p:nvPicPr>
          <p:cNvPr id="20" name="_x368712712" descr="EMB000009b04e2d">
            <a:extLst>
              <a:ext uri="{FF2B5EF4-FFF2-40B4-BE49-F238E27FC236}">
                <a16:creationId xmlns:a16="http://schemas.microsoft.com/office/drawing/2014/main" id="{7E1A6D43-664D-41A2-BE6E-CD70C8EB90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6439" y="5532578"/>
            <a:ext cx="8387396" cy="3811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6">
            <a:extLst>
              <a:ext uri="{FF2B5EF4-FFF2-40B4-BE49-F238E27FC236}">
                <a16:creationId xmlns:a16="http://schemas.microsoft.com/office/drawing/2014/main" id="{E393FBCF-F698-4D7B-B8EF-846C1E64DCDA}"/>
              </a:ext>
            </a:extLst>
          </p:cNvPr>
          <p:cNvSpPr txBox="1"/>
          <p:nvPr/>
        </p:nvSpPr>
        <p:spPr>
          <a:xfrm>
            <a:off x="10591800" y="5532578"/>
            <a:ext cx="6629400" cy="381117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ko-KR" altLang="en-US" sz="2800" dirty="0">
                <a:solidFill>
                  <a:schemeClr val="bg1"/>
                </a:solidFill>
              </a:rPr>
              <a:t>이 </a:t>
            </a:r>
            <a:r>
              <a:rPr lang="en-US" altLang="ko-KR" sz="2800" dirty="0">
                <a:solidFill>
                  <a:schemeClr val="bg1"/>
                </a:solidFill>
              </a:rPr>
              <a:t>Tree</a:t>
            </a:r>
            <a:r>
              <a:rPr lang="ko-KR" altLang="en-US" sz="2800" dirty="0">
                <a:solidFill>
                  <a:schemeClr val="bg1"/>
                </a:solidFill>
              </a:rPr>
              <a:t>의 </a:t>
            </a:r>
            <a:r>
              <a:rPr lang="en-US" altLang="ko-KR" sz="2800" dirty="0">
                <a:solidFill>
                  <a:schemeClr val="bg1"/>
                </a:solidFill>
              </a:rPr>
              <a:t>leaf node </a:t>
            </a:r>
            <a:r>
              <a:rPr lang="ko-KR" altLang="en-US" sz="2800" dirty="0">
                <a:solidFill>
                  <a:schemeClr val="bg1"/>
                </a:solidFill>
              </a:rPr>
              <a:t>중에 우리가 원하는 최종 목표가 있을 것이고</a:t>
            </a:r>
            <a:r>
              <a:rPr lang="en-US" altLang="ko-KR" sz="2800" dirty="0">
                <a:solidFill>
                  <a:schemeClr val="bg1"/>
                </a:solidFill>
              </a:rPr>
              <a:t>, </a:t>
            </a:r>
            <a:r>
              <a:rPr lang="ko-KR" altLang="en-US" sz="2800" dirty="0">
                <a:solidFill>
                  <a:schemeClr val="bg1"/>
                </a:solidFill>
              </a:rPr>
              <a:t>이 최종 목표를 찾는다면 해당 게임판을 완성할 수 있는 경로를 알 수 있다</a:t>
            </a:r>
            <a:r>
              <a:rPr lang="en-US" altLang="ko-KR" sz="2800" dirty="0">
                <a:solidFill>
                  <a:schemeClr val="bg1"/>
                </a:solidFill>
              </a:rPr>
              <a:t>.</a:t>
            </a:r>
            <a:endParaRPr lang="ko-KR" altLang="en-US" sz="2800" dirty="0">
              <a:solidFill>
                <a:schemeClr val="bg1"/>
              </a:solidFill>
            </a:endParaRPr>
          </a:p>
          <a:p>
            <a:pPr fontAlgn="base">
              <a:lnSpc>
                <a:spcPct val="150000"/>
              </a:lnSpc>
            </a:pPr>
            <a:endParaRPr lang="ko-KR" altLang="en-US" sz="28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endParaRPr lang="ko-KR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6927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269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2">
            <a:extLst>
              <a:ext uri="{FF2B5EF4-FFF2-40B4-BE49-F238E27FC236}">
                <a16:creationId xmlns:a16="http://schemas.microsoft.com/office/drawing/2014/main" id="{1AC0D0F2-2845-4C85-B783-4186DDE0CC3B}"/>
              </a:ext>
            </a:extLst>
          </p:cNvPr>
          <p:cNvSpPr/>
          <p:nvPr/>
        </p:nvSpPr>
        <p:spPr>
          <a:xfrm>
            <a:off x="0" y="-1"/>
            <a:ext cx="18288000" cy="1795607"/>
          </a:xfrm>
          <a:prstGeom prst="rect">
            <a:avLst/>
          </a:prstGeom>
          <a:solidFill>
            <a:srgbClr val="FDFEE9"/>
          </a:solidFill>
        </p:spPr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D6F2E9E1-1BBF-4E99-9139-253CCD00BD6A}"/>
              </a:ext>
            </a:extLst>
          </p:cNvPr>
          <p:cNvSpPr txBox="1"/>
          <p:nvPr/>
        </p:nvSpPr>
        <p:spPr>
          <a:xfrm>
            <a:off x="1003300" y="641625"/>
            <a:ext cx="15041358" cy="8335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480"/>
              </a:lnSpc>
            </a:pPr>
            <a:r>
              <a:rPr lang="ko-KR" altLang="en-US" sz="6400" b="1" spc="-54" dirty="0">
                <a:solidFill>
                  <a:srgbClr val="042698"/>
                </a:solidFill>
                <a:latin typeface="Anonymous Pro"/>
              </a:rPr>
              <a:t>평가함수</a:t>
            </a:r>
            <a:endParaRPr lang="en-US" sz="6400" b="1" spc="-54" dirty="0">
              <a:solidFill>
                <a:srgbClr val="042698"/>
              </a:solidFill>
              <a:latin typeface="Anonymous Pro"/>
            </a:endParaRPr>
          </a:p>
        </p:txBody>
      </p:sp>
      <p:sp>
        <p:nvSpPr>
          <p:cNvPr id="19" name="TextBox 6">
            <a:extLst>
              <a:ext uri="{FF2B5EF4-FFF2-40B4-BE49-F238E27FC236}">
                <a16:creationId xmlns:a16="http://schemas.microsoft.com/office/drawing/2014/main" id="{CDD17A6D-FD9A-41ED-A21A-C257C7E7C0AD}"/>
              </a:ext>
            </a:extLst>
          </p:cNvPr>
          <p:cNvSpPr txBox="1"/>
          <p:nvPr/>
        </p:nvSpPr>
        <p:spPr>
          <a:xfrm>
            <a:off x="1905000" y="3893927"/>
            <a:ext cx="14139658" cy="180972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 fontAlgn="base">
              <a:lnSpc>
                <a:spcPct val="160000"/>
              </a:lnSpc>
            </a:pPr>
            <a:r>
              <a:rPr lang="ko-KR" altLang="en-US" sz="2800" dirty="0">
                <a:solidFill>
                  <a:schemeClr val="bg1"/>
                </a:solidFill>
              </a:rPr>
              <a:t>어떤 수 </a:t>
            </a:r>
            <a:r>
              <a:rPr lang="en-US" altLang="ko-KR" sz="2800" dirty="0">
                <a:solidFill>
                  <a:schemeClr val="bg1"/>
                </a:solidFill>
              </a:rPr>
              <a:t>n</a:t>
            </a:r>
            <a:r>
              <a:rPr lang="ko-KR" altLang="en-US" sz="2800" dirty="0">
                <a:solidFill>
                  <a:schemeClr val="bg1"/>
                </a:solidFill>
              </a:rPr>
              <a:t>에 대해</a:t>
            </a:r>
            <a:r>
              <a:rPr lang="en-US" altLang="ko-KR" sz="2800" dirty="0">
                <a:solidFill>
                  <a:schemeClr val="bg1"/>
                </a:solidFill>
              </a:rPr>
              <a:t>, </a:t>
            </a:r>
            <a:r>
              <a:rPr lang="ko-KR" altLang="en-US" sz="2800" dirty="0">
                <a:solidFill>
                  <a:schemeClr val="bg1"/>
                </a:solidFill>
              </a:rPr>
              <a:t>그 뒤에 나오면서 </a:t>
            </a:r>
            <a:r>
              <a:rPr lang="en-US" altLang="ko-KR" sz="2800" dirty="0">
                <a:solidFill>
                  <a:schemeClr val="bg1"/>
                </a:solidFill>
              </a:rPr>
              <a:t>n</a:t>
            </a:r>
            <a:r>
              <a:rPr lang="ko-KR" altLang="en-US" sz="2800" dirty="0">
                <a:solidFill>
                  <a:schemeClr val="bg1"/>
                </a:solidFill>
              </a:rPr>
              <a:t>보다 작은 수가 있으면 그 </a:t>
            </a:r>
            <a:r>
              <a:rPr lang="ko-KR" altLang="en-US" sz="2800" dirty="0" err="1">
                <a:solidFill>
                  <a:schemeClr val="bg1"/>
                </a:solidFill>
              </a:rPr>
              <a:t>갯수를</a:t>
            </a:r>
            <a:r>
              <a:rPr lang="ko-KR" altLang="en-US" sz="2800" dirty="0">
                <a:solidFill>
                  <a:schemeClr val="bg1"/>
                </a:solidFill>
              </a:rPr>
              <a:t> 모두 세어</a:t>
            </a:r>
            <a:r>
              <a:rPr lang="en-US" altLang="ko-KR" sz="2800" dirty="0">
                <a:solidFill>
                  <a:schemeClr val="bg1"/>
                </a:solidFill>
              </a:rPr>
              <a:t>, n</a:t>
            </a:r>
            <a:r>
              <a:rPr lang="ko-KR" altLang="en-US" sz="2800" dirty="0">
                <a:solidFill>
                  <a:schemeClr val="bg1"/>
                </a:solidFill>
              </a:rPr>
              <a:t>의 </a:t>
            </a:r>
            <a:r>
              <a:rPr lang="en-US" altLang="ko-KR" sz="2800" dirty="0">
                <a:solidFill>
                  <a:schemeClr val="bg1"/>
                </a:solidFill>
              </a:rPr>
              <a:t>inversion</a:t>
            </a:r>
            <a:r>
              <a:rPr lang="ko-KR" altLang="en-US" sz="2800" dirty="0">
                <a:solidFill>
                  <a:schemeClr val="bg1"/>
                </a:solidFill>
              </a:rPr>
              <a:t>이라고 한다</a:t>
            </a:r>
            <a:r>
              <a:rPr lang="en-US" altLang="ko-KR" sz="2800" dirty="0">
                <a:solidFill>
                  <a:schemeClr val="bg1"/>
                </a:solidFill>
              </a:rPr>
              <a:t>. </a:t>
            </a:r>
            <a:r>
              <a:rPr lang="ko-KR" altLang="en-US" sz="2800" dirty="0">
                <a:solidFill>
                  <a:schemeClr val="bg1"/>
                </a:solidFill>
              </a:rPr>
              <a:t>모든 수가 순서대로 놓여 있는 경우</a:t>
            </a:r>
            <a:r>
              <a:rPr lang="en-US" altLang="ko-KR" sz="2800" dirty="0">
                <a:solidFill>
                  <a:schemeClr val="bg1"/>
                </a:solidFill>
              </a:rPr>
              <a:t>, </a:t>
            </a:r>
            <a:r>
              <a:rPr lang="ko-KR" altLang="en-US" sz="2800" dirty="0">
                <a:solidFill>
                  <a:schemeClr val="bg1"/>
                </a:solidFill>
              </a:rPr>
              <a:t>모든 수의 </a:t>
            </a:r>
            <a:r>
              <a:rPr lang="en-US" altLang="ko-KR" sz="2800" dirty="0">
                <a:solidFill>
                  <a:schemeClr val="bg1"/>
                </a:solidFill>
              </a:rPr>
              <a:t>inversion</a:t>
            </a:r>
            <a:r>
              <a:rPr lang="ko-KR" altLang="en-US" sz="2800" dirty="0">
                <a:solidFill>
                  <a:schemeClr val="bg1"/>
                </a:solidFill>
              </a:rPr>
              <a:t>은 </a:t>
            </a:r>
            <a:r>
              <a:rPr lang="en-US" altLang="ko-KR" sz="2800" b="1" dirty="0">
                <a:solidFill>
                  <a:schemeClr val="bg1"/>
                </a:solidFill>
              </a:rPr>
              <a:t>0 </a:t>
            </a:r>
            <a:r>
              <a:rPr lang="ko-KR" altLang="en-US" sz="2800" dirty="0">
                <a:solidFill>
                  <a:schemeClr val="bg1"/>
                </a:solidFill>
              </a:rPr>
              <a:t>이 된다</a:t>
            </a:r>
            <a:r>
              <a:rPr lang="en-US" altLang="ko-KR" sz="2800" dirty="0">
                <a:solidFill>
                  <a:schemeClr val="bg1"/>
                </a:solidFill>
              </a:rPr>
              <a:t>.</a:t>
            </a:r>
            <a:endParaRPr lang="ko-KR" altLang="en-US" sz="2800" dirty="0">
              <a:solidFill>
                <a:schemeClr val="bg1"/>
              </a:solidFill>
            </a:endParaRPr>
          </a:p>
          <a:p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9" name="TextBox 4">
            <a:extLst>
              <a:ext uri="{FF2B5EF4-FFF2-40B4-BE49-F238E27FC236}">
                <a16:creationId xmlns:a16="http://schemas.microsoft.com/office/drawing/2014/main" id="{B9C87754-2943-4045-A5D0-3544AA874C92}"/>
              </a:ext>
            </a:extLst>
          </p:cNvPr>
          <p:cNvSpPr txBox="1"/>
          <p:nvPr/>
        </p:nvSpPr>
        <p:spPr>
          <a:xfrm>
            <a:off x="1028701" y="2772439"/>
            <a:ext cx="4914900" cy="64531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71500" indent="-571500" algn="l">
              <a:lnSpc>
                <a:spcPts val="5040"/>
              </a:lnSpc>
              <a:buFont typeface="Arial" panose="020B0604020202020204" pitchFamily="34" charset="0"/>
              <a:buChar char="•"/>
            </a:pPr>
            <a:r>
              <a:rPr lang="en-US" sz="4200" b="1">
                <a:solidFill>
                  <a:srgbClr val="9BD4E4"/>
                </a:solidFill>
                <a:latin typeface="Anonymous Pro"/>
              </a:rPr>
              <a:t>Inversion</a:t>
            </a:r>
            <a:r>
              <a:rPr lang="ko-KR" altLang="en-US" sz="4200" b="1" dirty="0">
                <a:solidFill>
                  <a:srgbClr val="9BD4E4"/>
                </a:solidFill>
                <a:latin typeface="Anonymous Pro"/>
              </a:rPr>
              <a:t> 함수</a:t>
            </a:r>
            <a:endParaRPr lang="en-US" sz="4200" b="1" dirty="0">
              <a:solidFill>
                <a:srgbClr val="9BD4E4"/>
              </a:solidFill>
              <a:latin typeface="Anonymous Pro"/>
            </a:endParaRPr>
          </a:p>
        </p:txBody>
      </p:sp>
    </p:spTree>
    <p:extLst>
      <p:ext uri="{BB962C8B-B14F-4D97-AF65-F5344CB8AC3E}">
        <p14:creationId xmlns:p14="http://schemas.microsoft.com/office/powerpoint/2010/main" val="3401003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269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2">
            <a:extLst>
              <a:ext uri="{FF2B5EF4-FFF2-40B4-BE49-F238E27FC236}">
                <a16:creationId xmlns:a16="http://schemas.microsoft.com/office/drawing/2014/main" id="{1AC0D0F2-2845-4C85-B783-4186DDE0CC3B}"/>
              </a:ext>
            </a:extLst>
          </p:cNvPr>
          <p:cNvSpPr/>
          <p:nvPr/>
        </p:nvSpPr>
        <p:spPr>
          <a:xfrm>
            <a:off x="0" y="-1"/>
            <a:ext cx="18288000" cy="1795607"/>
          </a:xfrm>
          <a:prstGeom prst="rect">
            <a:avLst/>
          </a:prstGeom>
          <a:solidFill>
            <a:srgbClr val="FDFEE9"/>
          </a:solidFill>
        </p:spPr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D6F2E9E1-1BBF-4E99-9139-253CCD00BD6A}"/>
              </a:ext>
            </a:extLst>
          </p:cNvPr>
          <p:cNvSpPr txBox="1"/>
          <p:nvPr/>
        </p:nvSpPr>
        <p:spPr>
          <a:xfrm>
            <a:off x="1003300" y="641625"/>
            <a:ext cx="15041358" cy="8335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480"/>
              </a:lnSpc>
            </a:pPr>
            <a:r>
              <a:rPr lang="ko-KR" altLang="en-US" sz="6400" b="1" spc="-54" dirty="0">
                <a:solidFill>
                  <a:srgbClr val="042698"/>
                </a:solidFill>
                <a:latin typeface="Anonymous Pro"/>
              </a:rPr>
              <a:t>탐색 알고리즘</a:t>
            </a:r>
            <a:endParaRPr lang="en-US" sz="6400" b="1" spc="-54" dirty="0">
              <a:solidFill>
                <a:srgbClr val="042698"/>
              </a:solidFill>
              <a:latin typeface="Anonymous Pro"/>
            </a:endParaRPr>
          </a:p>
        </p:txBody>
      </p:sp>
      <p:sp>
        <p:nvSpPr>
          <p:cNvPr id="19" name="TextBox 6">
            <a:extLst>
              <a:ext uri="{FF2B5EF4-FFF2-40B4-BE49-F238E27FC236}">
                <a16:creationId xmlns:a16="http://schemas.microsoft.com/office/drawing/2014/main" id="{CDD17A6D-FD9A-41ED-A21A-C257C7E7C0AD}"/>
              </a:ext>
            </a:extLst>
          </p:cNvPr>
          <p:cNvSpPr txBox="1"/>
          <p:nvPr/>
        </p:nvSpPr>
        <p:spPr>
          <a:xfrm>
            <a:off x="1905000" y="3558754"/>
            <a:ext cx="14401800" cy="236988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 fontAlgn="base">
              <a:lnSpc>
                <a:spcPct val="150000"/>
              </a:lnSpc>
            </a:pPr>
            <a:r>
              <a:rPr lang="ko-KR" altLang="en-US" sz="2800" b="1" kern="0" dirty="0">
                <a:solidFill>
                  <a:schemeClr val="bg1"/>
                </a:solidFill>
                <a:ea typeface="굴림" panose="020B0600000101010101" pitchFamily="50" charset="-127"/>
              </a:rPr>
              <a:t>평가 함수 </a:t>
            </a:r>
            <a:r>
              <a:rPr lang="en-US" altLang="ko-KR" sz="2800" b="1" kern="0" dirty="0">
                <a:solidFill>
                  <a:schemeClr val="bg1"/>
                </a:solidFill>
                <a:ea typeface="굴림" panose="020B0600000101010101" pitchFamily="50" charset="-127"/>
              </a:rPr>
              <a:t>f(n) = g(n) + h(n)</a:t>
            </a:r>
            <a:endParaRPr lang="en-US" altLang="ko-KR" sz="2800" b="1" kern="0" dirty="0">
              <a:solidFill>
                <a:schemeClr val="bg1"/>
              </a:solidFill>
            </a:endParaRPr>
          </a:p>
          <a:p>
            <a:pPr fontAlgn="base">
              <a:lnSpc>
                <a:spcPct val="150000"/>
              </a:lnSpc>
            </a:pPr>
            <a:r>
              <a:rPr lang="en-US" altLang="ko-KR" sz="2800" b="1" kern="0" dirty="0">
                <a:solidFill>
                  <a:schemeClr val="bg1"/>
                </a:solidFill>
                <a:ea typeface="굴림" panose="020B0600000101010101" pitchFamily="50" charset="-127"/>
              </a:rPr>
              <a:t>g(n) </a:t>
            </a:r>
            <a:r>
              <a:rPr lang="en-US" altLang="ko-KR" sz="2800" kern="0" dirty="0">
                <a:solidFill>
                  <a:schemeClr val="bg1"/>
                </a:solidFill>
                <a:ea typeface="굴림" panose="020B0600000101010101" pitchFamily="50" charset="-127"/>
              </a:rPr>
              <a:t>= </a:t>
            </a:r>
            <a:r>
              <a:rPr lang="ko-KR" altLang="en-US" sz="2800" kern="0" dirty="0">
                <a:solidFill>
                  <a:schemeClr val="bg1"/>
                </a:solidFill>
                <a:ea typeface="굴림" panose="020B0600000101010101" pitchFamily="50" charset="-127"/>
              </a:rPr>
              <a:t>루트에서 현재 상태까지 걸린 거리</a:t>
            </a:r>
            <a:endParaRPr lang="ko-KR" altLang="en-US" sz="2800" kern="0" dirty="0">
              <a:solidFill>
                <a:schemeClr val="bg1"/>
              </a:solidFill>
            </a:endParaRPr>
          </a:p>
          <a:p>
            <a:pPr fontAlgn="base">
              <a:lnSpc>
                <a:spcPct val="150000"/>
              </a:lnSpc>
            </a:pPr>
            <a:r>
              <a:rPr lang="en-US" altLang="ko-KR" sz="2800" b="1" kern="0" dirty="0">
                <a:solidFill>
                  <a:schemeClr val="bg1"/>
                </a:solidFill>
                <a:ea typeface="굴림" panose="020B0600000101010101" pitchFamily="50" charset="-127"/>
              </a:rPr>
              <a:t>h(n) </a:t>
            </a:r>
            <a:r>
              <a:rPr lang="en-US" altLang="ko-KR" sz="2800" kern="0" dirty="0">
                <a:solidFill>
                  <a:schemeClr val="bg1"/>
                </a:solidFill>
                <a:ea typeface="굴림" panose="020B0600000101010101" pitchFamily="50" charset="-127"/>
              </a:rPr>
              <a:t>= goal </a:t>
            </a:r>
            <a:r>
              <a:rPr lang="ko-KR" altLang="en-US" sz="2800" kern="0" dirty="0">
                <a:solidFill>
                  <a:schemeClr val="bg1"/>
                </a:solidFill>
                <a:ea typeface="굴림" panose="020B0600000101010101" pitchFamily="50" charset="-127"/>
              </a:rPr>
              <a:t>까지 남아있는 예상 거리</a:t>
            </a:r>
            <a:endParaRPr lang="ko-KR" altLang="en-US" sz="2800" kern="0" dirty="0">
              <a:solidFill>
                <a:schemeClr val="bg1"/>
              </a:solidFill>
            </a:endParaRPr>
          </a:p>
          <a:p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9" name="TextBox 4">
            <a:extLst>
              <a:ext uri="{FF2B5EF4-FFF2-40B4-BE49-F238E27FC236}">
                <a16:creationId xmlns:a16="http://schemas.microsoft.com/office/drawing/2014/main" id="{B9C87754-2943-4045-A5D0-3544AA874C92}"/>
              </a:ext>
            </a:extLst>
          </p:cNvPr>
          <p:cNvSpPr txBox="1"/>
          <p:nvPr/>
        </p:nvSpPr>
        <p:spPr>
          <a:xfrm>
            <a:off x="1025785" y="2437232"/>
            <a:ext cx="10172699" cy="64120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742950" indent="-742950" algn="l">
              <a:lnSpc>
                <a:spcPts val="5040"/>
              </a:lnSpc>
              <a:buFont typeface="+mj-ea"/>
              <a:buAutoNum type="circleNumDbPlain"/>
            </a:pPr>
            <a:r>
              <a:rPr lang="en-US" sz="4200" b="1" dirty="0">
                <a:solidFill>
                  <a:srgbClr val="9BD4E4"/>
                </a:solidFill>
                <a:latin typeface="Anonymous Pro"/>
              </a:rPr>
              <a:t>Iterative Deepening A* (IDA*)</a:t>
            </a: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D4B39B65-8173-485A-85F2-FA201F11578E}"/>
              </a:ext>
            </a:extLst>
          </p:cNvPr>
          <p:cNvSpPr txBox="1"/>
          <p:nvPr/>
        </p:nvSpPr>
        <p:spPr>
          <a:xfrm>
            <a:off x="1905000" y="5743745"/>
            <a:ext cx="14401800" cy="399583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ko-KR" altLang="en-US" sz="3600" b="1" dirty="0">
                <a:solidFill>
                  <a:schemeClr val="bg1"/>
                </a:solidFill>
              </a:rPr>
              <a:t>방법</a:t>
            </a:r>
            <a:r>
              <a:rPr lang="ko-KR" altLang="en-US" sz="3600" dirty="0">
                <a:solidFill>
                  <a:schemeClr val="bg1"/>
                </a:solidFill>
              </a:rPr>
              <a:t> </a:t>
            </a:r>
            <a:r>
              <a:rPr lang="en-US" altLang="ko-KR" sz="3600" dirty="0">
                <a:solidFill>
                  <a:schemeClr val="bg1"/>
                </a:solidFill>
              </a:rPr>
              <a:t>: </a:t>
            </a:r>
          </a:p>
          <a:p>
            <a:pPr fontAlgn="base">
              <a:lnSpc>
                <a:spcPct val="150000"/>
              </a:lnSpc>
            </a:pPr>
            <a:r>
              <a:rPr lang="ko-KR" altLang="en-US" sz="2800" dirty="0">
                <a:solidFill>
                  <a:schemeClr val="bg1"/>
                </a:solidFill>
              </a:rPr>
              <a:t>루트상태에서 </a:t>
            </a:r>
            <a:r>
              <a:rPr lang="en-US" altLang="ko-KR" sz="2800" b="1" dirty="0">
                <a:solidFill>
                  <a:schemeClr val="bg1"/>
                </a:solidFill>
              </a:rPr>
              <a:t>goal</a:t>
            </a:r>
            <a:r>
              <a:rPr lang="ko-KR" altLang="en-US" sz="2800" b="1" dirty="0">
                <a:solidFill>
                  <a:schemeClr val="bg1"/>
                </a:solidFill>
              </a:rPr>
              <a:t> </a:t>
            </a:r>
            <a:r>
              <a:rPr lang="ko-KR" altLang="en-US" sz="2800" dirty="0">
                <a:solidFill>
                  <a:schemeClr val="bg1"/>
                </a:solidFill>
              </a:rPr>
              <a:t>까지의 거리를 측정한 값을 </a:t>
            </a:r>
            <a:r>
              <a:rPr lang="en-US" altLang="ko-KR" sz="2800" b="1" dirty="0">
                <a:solidFill>
                  <a:schemeClr val="bg1"/>
                </a:solidFill>
              </a:rPr>
              <a:t>Cutoff</a:t>
            </a:r>
            <a:r>
              <a:rPr lang="ko-KR" altLang="en-US" sz="2800" b="1" dirty="0">
                <a:solidFill>
                  <a:schemeClr val="bg1"/>
                </a:solidFill>
              </a:rPr>
              <a:t> </a:t>
            </a:r>
            <a:r>
              <a:rPr lang="ko-KR" altLang="en-US" sz="2800" dirty="0">
                <a:solidFill>
                  <a:schemeClr val="bg1"/>
                </a:solidFill>
              </a:rPr>
              <a:t>값으로 설정한 후 깊이 우선 탐색을 한다</a:t>
            </a:r>
            <a:r>
              <a:rPr lang="en-US" altLang="ko-KR" sz="2800" dirty="0">
                <a:solidFill>
                  <a:schemeClr val="bg1"/>
                </a:solidFill>
              </a:rPr>
              <a:t>. </a:t>
            </a:r>
            <a:r>
              <a:rPr lang="ko-KR" altLang="en-US" sz="2800" dirty="0">
                <a:solidFill>
                  <a:schemeClr val="bg1"/>
                </a:solidFill>
              </a:rPr>
              <a:t>탐색 도중 </a:t>
            </a:r>
            <a:r>
              <a:rPr lang="en-US" altLang="ko-KR" sz="2800" b="1" dirty="0">
                <a:solidFill>
                  <a:schemeClr val="bg1"/>
                </a:solidFill>
              </a:rPr>
              <a:t>f(n) &gt; Cutoff </a:t>
            </a:r>
            <a:r>
              <a:rPr lang="ko-KR" altLang="en-US" sz="2800" dirty="0">
                <a:solidFill>
                  <a:schemeClr val="bg1"/>
                </a:solidFill>
              </a:rPr>
              <a:t>인 노드를 만나면 해당 자식 노드로 더 이상 내려가지 않고</a:t>
            </a:r>
            <a:r>
              <a:rPr lang="en-US" altLang="ko-KR" sz="2800" dirty="0">
                <a:solidFill>
                  <a:schemeClr val="bg1"/>
                </a:solidFill>
              </a:rPr>
              <a:t>, </a:t>
            </a:r>
            <a:r>
              <a:rPr lang="ko-KR" altLang="en-US" sz="2800" dirty="0">
                <a:solidFill>
                  <a:schemeClr val="bg1"/>
                </a:solidFill>
              </a:rPr>
              <a:t>다른 형제 노드로 이동하여 탐색을 계속 한다</a:t>
            </a:r>
            <a:r>
              <a:rPr lang="en-US" altLang="ko-KR" sz="2800" dirty="0">
                <a:solidFill>
                  <a:schemeClr val="bg1"/>
                </a:solidFill>
              </a:rPr>
              <a:t>. </a:t>
            </a:r>
            <a:r>
              <a:rPr lang="ko-KR" altLang="en-US" sz="2800" dirty="0">
                <a:solidFill>
                  <a:schemeClr val="bg1"/>
                </a:solidFill>
              </a:rPr>
              <a:t>말그대로 깊이 제한을 두는 것이다</a:t>
            </a:r>
            <a:r>
              <a:rPr lang="en-US" altLang="ko-KR" sz="2800" dirty="0">
                <a:solidFill>
                  <a:schemeClr val="bg1"/>
                </a:solidFill>
              </a:rPr>
              <a:t>. </a:t>
            </a:r>
            <a:r>
              <a:rPr lang="ko-KR" altLang="en-US" sz="2800" dirty="0">
                <a:solidFill>
                  <a:schemeClr val="bg1"/>
                </a:solidFill>
              </a:rPr>
              <a:t>모든 노드를 탐색하여도 </a:t>
            </a:r>
            <a:r>
              <a:rPr lang="en-US" altLang="ko-KR" sz="2800" b="1" dirty="0">
                <a:solidFill>
                  <a:schemeClr val="bg1"/>
                </a:solidFill>
              </a:rPr>
              <a:t>goal </a:t>
            </a:r>
            <a:r>
              <a:rPr lang="ko-KR" altLang="en-US" sz="2800" dirty="0">
                <a:solidFill>
                  <a:schemeClr val="bg1"/>
                </a:solidFill>
              </a:rPr>
              <a:t>을 찾지 못했다면 </a:t>
            </a:r>
            <a:r>
              <a:rPr lang="en-US" altLang="ko-KR" sz="2800" b="1" dirty="0">
                <a:solidFill>
                  <a:schemeClr val="bg1"/>
                </a:solidFill>
              </a:rPr>
              <a:t>Cutoff </a:t>
            </a:r>
            <a:r>
              <a:rPr lang="ko-KR" altLang="en-US" sz="2800" dirty="0">
                <a:solidFill>
                  <a:schemeClr val="bg1"/>
                </a:solidFill>
              </a:rPr>
              <a:t>를 좀더 증가 시켜 다시 탐색을 시작한다</a:t>
            </a:r>
            <a:r>
              <a:rPr lang="en-US" altLang="ko-KR" sz="2800" dirty="0">
                <a:solidFill>
                  <a:schemeClr val="bg1"/>
                </a:solidFill>
              </a:rPr>
              <a:t>.</a:t>
            </a:r>
            <a:endParaRPr lang="ko-KR" altLang="en-US" sz="28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endParaRPr lang="ko-KR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3146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269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2">
            <a:extLst>
              <a:ext uri="{FF2B5EF4-FFF2-40B4-BE49-F238E27FC236}">
                <a16:creationId xmlns:a16="http://schemas.microsoft.com/office/drawing/2014/main" id="{1AC0D0F2-2845-4C85-B783-4186DDE0CC3B}"/>
              </a:ext>
            </a:extLst>
          </p:cNvPr>
          <p:cNvSpPr/>
          <p:nvPr/>
        </p:nvSpPr>
        <p:spPr>
          <a:xfrm>
            <a:off x="0" y="-1"/>
            <a:ext cx="18288000" cy="1795607"/>
          </a:xfrm>
          <a:prstGeom prst="rect">
            <a:avLst/>
          </a:prstGeom>
          <a:solidFill>
            <a:srgbClr val="FDFEE9"/>
          </a:solidFill>
        </p:spPr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D6F2E9E1-1BBF-4E99-9139-253CCD00BD6A}"/>
              </a:ext>
            </a:extLst>
          </p:cNvPr>
          <p:cNvSpPr txBox="1"/>
          <p:nvPr/>
        </p:nvSpPr>
        <p:spPr>
          <a:xfrm>
            <a:off x="1003300" y="641625"/>
            <a:ext cx="15041358" cy="8335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480"/>
              </a:lnSpc>
            </a:pPr>
            <a:r>
              <a:rPr lang="ko-KR" altLang="en-US" sz="6400" b="1" spc="-54" dirty="0">
                <a:solidFill>
                  <a:srgbClr val="042698"/>
                </a:solidFill>
                <a:latin typeface="Anonymous Pro"/>
              </a:rPr>
              <a:t>탐색 알고리즘</a:t>
            </a:r>
            <a:endParaRPr lang="en-US" sz="6400" b="1" spc="-54" dirty="0">
              <a:solidFill>
                <a:srgbClr val="042698"/>
              </a:solidFill>
              <a:latin typeface="Anonymous Pro"/>
            </a:endParaRPr>
          </a:p>
        </p:txBody>
      </p:sp>
      <p:sp>
        <p:nvSpPr>
          <p:cNvPr id="10" name="AutoShape 2">
            <a:extLst>
              <a:ext uri="{FF2B5EF4-FFF2-40B4-BE49-F238E27FC236}">
                <a16:creationId xmlns:a16="http://schemas.microsoft.com/office/drawing/2014/main" id="{FAC455FE-07FF-4F82-9C36-98F4DA89D4B1}"/>
              </a:ext>
            </a:extLst>
          </p:cNvPr>
          <p:cNvSpPr/>
          <p:nvPr/>
        </p:nvSpPr>
        <p:spPr>
          <a:xfrm>
            <a:off x="1034530" y="3314700"/>
            <a:ext cx="3847679" cy="5715000"/>
          </a:xfrm>
          <a:prstGeom prst="rect">
            <a:avLst/>
          </a:prstGeom>
          <a:solidFill>
            <a:schemeClr val="bg1"/>
          </a:solidFill>
        </p:spPr>
      </p:sp>
      <p:sp>
        <p:nvSpPr>
          <p:cNvPr id="12" name="AutoShape 2">
            <a:extLst>
              <a:ext uri="{FF2B5EF4-FFF2-40B4-BE49-F238E27FC236}">
                <a16:creationId xmlns:a16="http://schemas.microsoft.com/office/drawing/2014/main" id="{7DBFF24D-8A75-4E68-8F9C-24441AEA42EB}"/>
              </a:ext>
            </a:extLst>
          </p:cNvPr>
          <p:cNvSpPr/>
          <p:nvPr/>
        </p:nvSpPr>
        <p:spPr>
          <a:xfrm>
            <a:off x="5185550" y="3314700"/>
            <a:ext cx="3847679" cy="5715000"/>
          </a:xfrm>
          <a:prstGeom prst="rect">
            <a:avLst/>
          </a:prstGeom>
          <a:solidFill>
            <a:schemeClr val="bg1"/>
          </a:solidFill>
        </p:spPr>
      </p:sp>
      <p:sp>
        <p:nvSpPr>
          <p:cNvPr id="13" name="AutoShape 2">
            <a:extLst>
              <a:ext uri="{FF2B5EF4-FFF2-40B4-BE49-F238E27FC236}">
                <a16:creationId xmlns:a16="http://schemas.microsoft.com/office/drawing/2014/main" id="{CB1B7FDB-5A27-4D23-B656-7F09E59C0BE6}"/>
              </a:ext>
            </a:extLst>
          </p:cNvPr>
          <p:cNvSpPr/>
          <p:nvPr/>
        </p:nvSpPr>
        <p:spPr>
          <a:xfrm>
            <a:off x="9254773" y="3314700"/>
            <a:ext cx="3847679" cy="5715000"/>
          </a:xfrm>
          <a:prstGeom prst="rect">
            <a:avLst/>
          </a:prstGeom>
          <a:solidFill>
            <a:schemeClr val="bg1"/>
          </a:solidFill>
        </p:spPr>
      </p:sp>
      <p:sp>
        <p:nvSpPr>
          <p:cNvPr id="14" name="AutoShape 2">
            <a:extLst>
              <a:ext uri="{FF2B5EF4-FFF2-40B4-BE49-F238E27FC236}">
                <a16:creationId xmlns:a16="http://schemas.microsoft.com/office/drawing/2014/main" id="{AFFACFAF-347D-4547-AA15-809A830C0B1D}"/>
              </a:ext>
            </a:extLst>
          </p:cNvPr>
          <p:cNvSpPr/>
          <p:nvPr/>
        </p:nvSpPr>
        <p:spPr>
          <a:xfrm>
            <a:off x="13405793" y="3314700"/>
            <a:ext cx="3847679" cy="5715000"/>
          </a:xfrm>
          <a:prstGeom prst="rect">
            <a:avLst/>
          </a:prstGeom>
          <a:solidFill>
            <a:schemeClr val="bg1"/>
          </a:solidFill>
        </p:spPr>
      </p:sp>
      <p:pic>
        <p:nvPicPr>
          <p:cNvPr id="11" name="_x312973064" descr="EMB00002cbc3629">
            <a:extLst>
              <a:ext uri="{FF2B5EF4-FFF2-40B4-BE49-F238E27FC236}">
                <a16:creationId xmlns:a16="http://schemas.microsoft.com/office/drawing/2014/main" id="{4DBE1F1E-6133-4949-850B-6F2E918561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599" y="3771900"/>
            <a:ext cx="15508489" cy="48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4">
            <a:extLst>
              <a:ext uri="{FF2B5EF4-FFF2-40B4-BE49-F238E27FC236}">
                <a16:creationId xmlns:a16="http://schemas.microsoft.com/office/drawing/2014/main" id="{3F134E7E-1FF7-4247-AF0D-D2D27483B0AB}"/>
              </a:ext>
            </a:extLst>
          </p:cNvPr>
          <p:cNvSpPr txBox="1"/>
          <p:nvPr/>
        </p:nvSpPr>
        <p:spPr>
          <a:xfrm>
            <a:off x="1025785" y="2437232"/>
            <a:ext cx="10172699" cy="64120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742950" indent="-742950" algn="l">
              <a:lnSpc>
                <a:spcPts val="5040"/>
              </a:lnSpc>
              <a:buFont typeface="+mj-ea"/>
              <a:buAutoNum type="circleNumDbPlain"/>
            </a:pPr>
            <a:r>
              <a:rPr lang="en-US" sz="4200" b="1" dirty="0">
                <a:solidFill>
                  <a:srgbClr val="9BD4E4"/>
                </a:solidFill>
                <a:latin typeface="Anonymous Pro"/>
              </a:rPr>
              <a:t>Iterative Deepening A* (IDA*)</a:t>
            </a:r>
          </a:p>
        </p:txBody>
      </p:sp>
    </p:spTree>
    <p:extLst>
      <p:ext uri="{BB962C8B-B14F-4D97-AF65-F5344CB8AC3E}">
        <p14:creationId xmlns:p14="http://schemas.microsoft.com/office/powerpoint/2010/main" val="8532885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269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2">
            <a:extLst>
              <a:ext uri="{FF2B5EF4-FFF2-40B4-BE49-F238E27FC236}">
                <a16:creationId xmlns:a16="http://schemas.microsoft.com/office/drawing/2014/main" id="{1AC0D0F2-2845-4C85-B783-4186DDE0CC3B}"/>
              </a:ext>
            </a:extLst>
          </p:cNvPr>
          <p:cNvSpPr/>
          <p:nvPr/>
        </p:nvSpPr>
        <p:spPr>
          <a:xfrm>
            <a:off x="0" y="-1"/>
            <a:ext cx="18288000" cy="1795607"/>
          </a:xfrm>
          <a:prstGeom prst="rect">
            <a:avLst/>
          </a:prstGeom>
          <a:solidFill>
            <a:srgbClr val="FDFEE9"/>
          </a:solidFill>
        </p:spPr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D6F2E9E1-1BBF-4E99-9139-253CCD00BD6A}"/>
              </a:ext>
            </a:extLst>
          </p:cNvPr>
          <p:cNvSpPr txBox="1"/>
          <p:nvPr/>
        </p:nvSpPr>
        <p:spPr>
          <a:xfrm>
            <a:off x="1003300" y="641625"/>
            <a:ext cx="15041358" cy="8335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480"/>
              </a:lnSpc>
            </a:pPr>
            <a:r>
              <a:rPr lang="ko-KR" altLang="en-US" sz="6400" b="1" spc="-54" dirty="0">
                <a:solidFill>
                  <a:srgbClr val="042698"/>
                </a:solidFill>
                <a:latin typeface="Anonymous Pro"/>
              </a:rPr>
              <a:t>탐색 알고리즘 </a:t>
            </a:r>
            <a:r>
              <a:rPr lang="en-US" altLang="ko-KR" sz="6400" b="1" spc="-54" dirty="0">
                <a:solidFill>
                  <a:srgbClr val="042698"/>
                </a:solidFill>
                <a:latin typeface="Anonymous Pro"/>
              </a:rPr>
              <a:t>2</a:t>
            </a:r>
            <a:endParaRPr lang="en-US" sz="6400" b="1" spc="-54" dirty="0">
              <a:solidFill>
                <a:srgbClr val="042698"/>
              </a:solidFill>
              <a:latin typeface="Anonymous Pro"/>
            </a:endParaRPr>
          </a:p>
        </p:txBody>
      </p:sp>
      <p:sp>
        <p:nvSpPr>
          <p:cNvPr id="19" name="TextBox 6">
            <a:extLst>
              <a:ext uri="{FF2B5EF4-FFF2-40B4-BE49-F238E27FC236}">
                <a16:creationId xmlns:a16="http://schemas.microsoft.com/office/drawing/2014/main" id="{CDD17A6D-FD9A-41ED-A21A-C257C7E7C0AD}"/>
              </a:ext>
            </a:extLst>
          </p:cNvPr>
          <p:cNvSpPr txBox="1"/>
          <p:nvPr/>
        </p:nvSpPr>
        <p:spPr>
          <a:xfrm>
            <a:off x="1828800" y="7020884"/>
            <a:ext cx="14401800" cy="269612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 fontAlgn="base">
              <a:lnSpc>
                <a:spcPct val="160000"/>
              </a:lnSpc>
            </a:pPr>
            <a:r>
              <a:rPr lang="ko-KR" altLang="en-US" sz="3600" b="1" kern="0" dirty="0">
                <a:solidFill>
                  <a:schemeClr val="bg1"/>
                </a:solidFill>
                <a:ea typeface="굴림" panose="020B0600000101010101" pitchFamily="50" charset="-127"/>
              </a:rPr>
              <a:t>도입이유</a:t>
            </a:r>
            <a:r>
              <a:rPr lang="en-US" altLang="ko-KR" sz="3600" b="1" kern="0" dirty="0">
                <a:solidFill>
                  <a:schemeClr val="bg1"/>
                </a:solidFill>
                <a:ea typeface="굴림" panose="020B0600000101010101" pitchFamily="50" charset="-127"/>
              </a:rPr>
              <a:t>?</a:t>
            </a:r>
            <a:r>
              <a:rPr lang="en-US" altLang="ko-KR" sz="3600" kern="0" dirty="0">
                <a:solidFill>
                  <a:schemeClr val="bg1"/>
                </a:solidFill>
                <a:ea typeface="굴림" panose="020B0600000101010101" pitchFamily="50" charset="-127"/>
              </a:rPr>
              <a:t> </a:t>
            </a:r>
            <a:r>
              <a:rPr lang="ko-KR" altLang="en-US" sz="2800" kern="0" dirty="0">
                <a:solidFill>
                  <a:schemeClr val="bg1"/>
                </a:solidFill>
                <a:ea typeface="굴림" panose="020B0600000101010101" pitchFamily="50" charset="-127"/>
              </a:rPr>
              <a:t>항상 최적의 경우만 찾으려 하면 금방 시간 제한을 넘기고 만다</a:t>
            </a:r>
            <a:r>
              <a:rPr lang="en-US" altLang="ko-KR" sz="2800" kern="0" dirty="0">
                <a:solidFill>
                  <a:schemeClr val="bg1"/>
                </a:solidFill>
                <a:ea typeface="굴림" panose="020B0600000101010101" pitchFamily="50" charset="-127"/>
              </a:rPr>
              <a:t>. </a:t>
            </a:r>
            <a:r>
              <a:rPr lang="ko-KR" altLang="en-US" sz="2800" kern="0" dirty="0">
                <a:solidFill>
                  <a:schemeClr val="bg1"/>
                </a:solidFill>
                <a:ea typeface="굴림" panose="020B0600000101010101" pitchFamily="50" charset="-127"/>
              </a:rPr>
              <a:t>그래서 최적이 아니거나 항상 확실하게 목표 상태에 도달하지는 않는 계획을 허용함으로써 메모리나 시간상의 제약을 만족시키도록 하였다</a:t>
            </a:r>
            <a:r>
              <a:rPr lang="en-US" altLang="ko-KR" sz="2800" kern="0" dirty="0">
                <a:solidFill>
                  <a:schemeClr val="bg1"/>
                </a:solidFill>
                <a:ea typeface="굴림" panose="020B0600000101010101" pitchFamily="50" charset="-127"/>
              </a:rPr>
              <a:t>.</a:t>
            </a:r>
            <a:endParaRPr lang="ko-KR" altLang="en-US" sz="2800" kern="0" dirty="0">
              <a:solidFill>
                <a:schemeClr val="bg1"/>
              </a:solidFill>
            </a:endParaRPr>
          </a:p>
          <a:p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9" name="TextBox 4">
            <a:extLst>
              <a:ext uri="{FF2B5EF4-FFF2-40B4-BE49-F238E27FC236}">
                <a16:creationId xmlns:a16="http://schemas.microsoft.com/office/drawing/2014/main" id="{B9C87754-2943-4045-A5D0-3544AA874C92}"/>
              </a:ext>
            </a:extLst>
          </p:cNvPr>
          <p:cNvSpPr txBox="1"/>
          <p:nvPr/>
        </p:nvSpPr>
        <p:spPr>
          <a:xfrm>
            <a:off x="1025785" y="2437232"/>
            <a:ext cx="10172699" cy="64120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742950" indent="-742950" algn="l">
              <a:lnSpc>
                <a:spcPts val="5040"/>
              </a:lnSpc>
              <a:buFont typeface="+mj-ea"/>
              <a:buAutoNum type="circleNumDbPlain" startAt="2"/>
            </a:pPr>
            <a:r>
              <a:rPr lang="ko-KR" altLang="en-US" sz="4200" b="1" dirty="0">
                <a:solidFill>
                  <a:srgbClr val="9BD4E4"/>
                </a:solidFill>
                <a:latin typeface="Anonymous Pro"/>
              </a:rPr>
              <a:t>근사탐색 </a:t>
            </a:r>
            <a:r>
              <a:rPr lang="en-US" altLang="ko-KR" sz="4200" b="1" dirty="0">
                <a:solidFill>
                  <a:srgbClr val="9BD4E4"/>
                </a:solidFill>
                <a:latin typeface="Anonymous Pro"/>
              </a:rPr>
              <a:t>(Approximate Search)</a:t>
            </a:r>
            <a:endParaRPr lang="en-US" sz="4200" b="1" dirty="0">
              <a:solidFill>
                <a:srgbClr val="9BD4E4"/>
              </a:solidFill>
              <a:latin typeface="Anonymous Pro"/>
            </a:endParaRP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D4B39B65-8173-485A-85F2-FA201F11578E}"/>
              </a:ext>
            </a:extLst>
          </p:cNvPr>
          <p:cNvSpPr txBox="1"/>
          <p:nvPr/>
        </p:nvSpPr>
        <p:spPr>
          <a:xfrm>
            <a:off x="1828800" y="3201784"/>
            <a:ext cx="14401800" cy="422359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 fontAlgn="base">
              <a:lnSpc>
                <a:spcPct val="160000"/>
              </a:lnSpc>
            </a:pPr>
            <a:r>
              <a:rPr lang="ko-KR" altLang="en-US" sz="3600" b="1" kern="0" dirty="0">
                <a:solidFill>
                  <a:schemeClr val="bg1"/>
                </a:solidFill>
                <a:ea typeface="굴림" panose="020B0600000101010101" pitchFamily="50" charset="-127"/>
              </a:rPr>
              <a:t>방법 </a:t>
            </a:r>
            <a:r>
              <a:rPr lang="en-US" altLang="ko-KR" sz="3600" b="1" kern="0" dirty="0">
                <a:solidFill>
                  <a:schemeClr val="bg1"/>
                </a:solidFill>
                <a:ea typeface="굴림" panose="020B0600000101010101" pitchFamily="50" charset="-127"/>
              </a:rPr>
              <a:t>: </a:t>
            </a:r>
          </a:p>
          <a:p>
            <a:pPr algn="just" fontAlgn="base">
              <a:lnSpc>
                <a:spcPct val="160000"/>
              </a:lnSpc>
            </a:pPr>
            <a:r>
              <a:rPr lang="en-US" altLang="ko-KR" sz="2800" b="1" kern="0" dirty="0">
                <a:solidFill>
                  <a:schemeClr val="bg1"/>
                </a:solidFill>
                <a:ea typeface="굴림" panose="020B0600000101010101" pitchFamily="50" charset="-127"/>
              </a:rPr>
              <a:t>n[0]</a:t>
            </a:r>
            <a:r>
              <a:rPr lang="ko-KR" altLang="en-US" sz="2800" kern="0" dirty="0">
                <a:solidFill>
                  <a:schemeClr val="bg1"/>
                </a:solidFill>
                <a:ea typeface="굴림" panose="020B0600000101010101" pitchFamily="50" charset="-127"/>
              </a:rPr>
              <a:t>가 시작 노드</a:t>
            </a:r>
            <a:r>
              <a:rPr lang="en-US" altLang="ko-KR" sz="2800" kern="0" dirty="0">
                <a:solidFill>
                  <a:schemeClr val="bg1"/>
                </a:solidFill>
                <a:ea typeface="굴림" panose="020B0600000101010101" pitchFamily="50" charset="-127"/>
              </a:rPr>
              <a:t>, </a:t>
            </a:r>
            <a:r>
              <a:rPr lang="en-US" altLang="ko-KR" sz="2800" b="1" kern="0" dirty="0">
                <a:solidFill>
                  <a:schemeClr val="bg1"/>
                </a:solidFill>
                <a:ea typeface="굴림" panose="020B0600000101010101" pitchFamily="50" charset="-127"/>
              </a:rPr>
              <a:t>n[g]</a:t>
            </a:r>
            <a:r>
              <a:rPr lang="ko-KR" altLang="en-US" sz="2800" kern="0" dirty="0">
                <a:solidFill>
                  <a:schemeClr val="bg1"/>
                </a:solidFill>
                <a:ea typeface="굴림" panose="020B0600000101010101" pitchFamily="50" charset="-127"/>
              </a:rPr>
              <a:t>가 목표 노드이고 </a:t>
            </a:r>
            <a:r>
              <a:rPr lang="en-US" altLang="ko-KR" sz="2800" kern="0" dirty="0">
                <a:solidFill>
                  <a:schemeClr val="bg1"/>
                </a:solidFill>
                <a:ea typeface="굴림" panose="020B0600000101010101" pitchFamily="50" charset="-127"/>
              </a:rPr>
              <a:t>(</a:t>
            </a:r>
            <a:r>
              <a:rPr lang="en-US" altLang="ko-KR" sz="2800" b="1" kern="0" dirty="0">
                <a:solidFill>
                  <a:schemeClr val="bg1"/>
                </a:solidFill>
                <a:ea typeface="굴림" panose="020B0600000101010101" pitchFamily="50" charset="-127"/>
              </a:rPr>
              <a:t>n[1]</a:t>
            </a:r>
            <a:r>
              <a:rPr lang="en-US" altLang="ko-KR" sz="2800" kern="0" dirty="0">
                <a:solidFill>
                  <a:schemeClr val="bg1"/>
                </a:solidFill>
                <a:ea typeface="굴림" panose="020B0600000101010101" pitchFamily="50" charset="-127"/>
              </a:rPr>
              <a:t>, </a:t>
            </a:r>
            <a:r>
              <a:rPr lang="en-US" altLang="ko-KR" sz="2800" b="1" kern="0" dirty="0">
                <a:solidFill>
                  <a:schemeClr val="bg1"/>
                </a:solidFill>
                <a:ea typeface="굴림" panose="020B0600000101010101" pitchFamily="50" charset="-127"/>
              </a:rPr>
              <a:t>n[2]</a:t>
            </a:r>
            <a:r>
              <a:rPr lang="en-US" altLang="ko-KR" sz="2800" kern="0" dirty="0">
                <a:solidFill>
                  <a:schemeClr val="bg1"/>
                </a:solidFill>
                <a:ea typeface="굴림" panose="020B0600000101010101" pitchFamily="50" charset="-127"/>
              </a:rPr>
              <a:t>, </a:t>
            </a:r>
            <a:r>
              <a:rPr lang="en-US" altLang="ko-KR" sz="2800" b="1" kern="0" dirty="0">
                <a:solidFill>
                  <a:schemeClr val="bg1"/>
                </a:solidFill>
                <a:ea typeface="굴림" panose="020B0600000101010101" pitchFamily="50" charset="-127"/>
              </a:rPr>
              <a:t>...</a:t>
            </a:r>
            <a:r>
              <a:rPr lang="ko-KR" altLang="en-US" sz="2800" kern="0" dirty="0">
                <a:solidFill>
                  <a:schemeClr val="bg1"/>
                </a:solidFill>
                <a:ea typeface="굴림" panose="020B0600000101010101" pitchFamily="50" charset="-127"/>
              </a:rPr>
              <a:t> </a:t>
            </a:r>
            <a:r>
              <a:rPr lang="en-US" altLang="ko-KR" sz="2800" kern="0" dirty="0">
                <a:solidFill>
                  <a:schemeClr val="bg1"/>
                </a:solidFill>
                <a:ea typeface="굴림" panose="020B0600000101010101" pitchFamily="50" charset="-127"/>
              </a:rPr>
              <a:t>, </a:t>
            </a:r>
            <a:r>
              <a:rPr lang="en-US" altLang="ko-KR" sz="2800" b="1" kern="0" dirty="0">
                <a:solidFill>
                  <a:schemeClr val="bg1"/>
                </a:solidFill>
                <a:ea typeface="굴림" panose="020B0600000101010101" pitchFamily="50" charset="-127"/>
              </a:rPr>
              <a:t>n[g]</a:t>
            </a:r>
            <a:r>
              <a:rPr lang="en-US" altLang="ko-KR" sz="2800" kern="0" dirty="0">
                <a:solidFill>
                  <a:schemeClr val="bg1"/>
                </a:solidFill>
                <a:ea typeface="굴림" panose="020B0600000101010101" pitchFamily="50" charset="-127"/>
              </a:rPr>
              <a:t>)</a:t>
            </a:r>
            <a:r>
              <a:rPr lang="ko-KR" altLang="en-US" sz="2800" kern="0" dirty="0">
                <a:solidFill>
                  <a:schemeClr val="bg1"/>
                </a:solidFill>
                <a:ea typeface="굴림" panose="020B0600000101010101" pitchFamily="50" charset="-127"/>
              </a:rPr>
              <a:t>가 중간 노드들이라고 하자</a:t>
            </a:r>
            <a:r>
              <a:rPr lang="en-US" altLang="ko-KR" sz="2800" kern="0" dirty="0">
                <a:solidFill>
                  <a:schemeClr val="bg1"/>
                </a:solidFill>
                <a:ea typeface="굴림" panose="020B0600000101010101" pitchFamily="50" charset="-127"/>
              </a:rPr>
              <a:t>. </a:t>
            </a:r>
            <a:r>
              <a:rPr lang="ko-KR" altLang="en-US" sz="2800" kern="0" dirty="0">
                <a:solidFill>
                  <a:schemeClr val="bg1"/>
                </a:solidFill>
                <a:ea typeface="굴림" panose="020B0600000101010101" pitchFamily="50" charset="-127"/>
              </a:rPr>
              <a:t>우선 </a:t>
            </a:r>
            <a:r>
              <a:rPr lang="en-US" altLang="ko-KR" sz="2800" b="1" kern="0" dirty="0">
                <a:solidFill>
                  <a:schemeClr val="bg1"/>
                </a:solidFill>
                <a:ea typeface="굴림" panose="020B0600000101010101" pitchFamily="50" charset="-127"/>
              </a:rPr>
              <a:t>n[0]</a:t>
            </a:r>
            <a:r>
              <a:rPr lang="ko-KR" altLang="en-US" sz="2800" kern="0" dirty="0">
                <a:solidFill>
                  <a:schemeClr val="bg1"/>
                </a:solidFill>
                <a:ea typeface="굴림" panose="020B0600000101010101" pitchFamily="50" charset="-127"/>
              </a:rPr>
              <a:t>을 시작 노드로 하고 </a:t>
            </a:r>
            <a:r>
              <a:rPr lang="en-US" altLang="ko-KR" sz="2800" b="1" kern="0" dirty="0">
                <a:solidFill>
                  <a:schemeClr val="bg1"/>
                </a:solidFill>
                <a:ea typeface="굴림" panose="020B0600000101010101" pitchFamily="50" charset="-127"/>
              </a:rPr>
              <a:t>n[1]</a:t>
            </a:r>
            <a:r>
              <a:rPr lang="ko-KR" altLang="en-US" sz="2800" kern="0" dirty="0">
                <a:solidFill>
                  <a:schemeClr val="bg1"/>
                </a:solidFill>
                <a:ea typeface="굴림" panose="020B0600000101010101" pitchFamily="50" charset="-127"/>
              </a:rPr>
              <a:t>를 목표 노드로 하여 탐색을 시작한다</a:t>
            </a:r>
            <a:r>
              <a:rPr lang="en-US" altLang="ko-KR" sz="2800" kern="0" dirty="0">
                <a:solidFill>
                  <a:schemeClr val="bg1"/>
                </a:solidFill>
                <a:ea typeface="굴림" panose="020B0600000101010101" pitchFamily="50" charset="-127"/>
              </a:rPr>
              <a:t>. </a:t>
            </a:r>
            <a:r>
              <a:rPr lang="ko-KR" altLang="en-US" sz="2800" kern="0" dirty="0">
                <a:solidFill>
                  <a:schemeClr val="bg1"/>
                </a:solidFill>
                <a:ea typeface="굴림" panose="020B0600000101010101" pitchFamily="50" charset="-127"/>
              </a:rPr>
              <a:t>탐색에 의해 </a:t>
            </a:r>
            <a:r>
              <a:rPr lang="en-US" altLang="ko-KR" sz="2800" b="1" kern="0" dirty="0">
                <a:solidFill>
                  <a:schemeClr val="bg1"/>
                </a:solidFill>
                <a:ea typeface="굴림" panose="020B0600000101010101" pitchFamily="50" charset="-127"/>
              </a:rPr>
              <a:t>n[1]</a:t>
            </a:r>
            <a:r>
              <a:rPr lang="ko-KR" altLang="en-US" sz="2800" kern="0" dirty="0">
                <a:solidFill>
                  <a:schemeClr val="bg1"/>
                </a:solidFill>
                <a:ea typeface="굴림" panose="020B0600000101010101" pitchFamily="50" charset="-127"/>
              </a:rPr>
              <a:t>까지의 경로가 찾아지면 </a:t>
            </a:r>
            <a:r>
              <a:rPr lang="en-US" altLang="ko-KR" sz="2800" b="1" kern="0" dirty="0">
                <a:solidFill>
                  <a:schemeClr val="bg1"/>
                </a:solidFill>
                <a:ea typeface="굴림" panose="020B0600000101010101" pitchFamily="50" charset="-127"/>
              </a:rPr>
              <a:t>n[1]</a:t>
            </a:r>
            <a:r>
              <a:rPr lang="ko-KR" altLang="en-US" sz="2800" kern="0" dirty="0">
                <a:solidFill>
                  <a:schemeClr val="bg1"/>
                </a:solidFill>
                <a:ea typeface="굴림" panose="020B0600000101010101" pitchFamily="50" charset="-127"/>
              </a:rPr>
              <a:t>을 시작 노드로 하고 다시 </a:t>
            </a:r>
            <a:r>
              <a:rPr lang="en-US" altLang="ko-KR" sz="2800" b="1" kern="0" dirty="0">
                <a:solidFill>
                  <a:schemeClr val="bg1"/>
                </a:solidFill>
                <a:ea typeface="굴림" panose="020B0600000101010101" pitchFamily="50" charset="-127"/>
              </a:rPr>
              <a:t>n[2]</a:t>
            </a:r>
            <a:r>
              <a:rPr lang="ko-KR" altLang="en-US" sz="2800" kern="0" dirty="0">
                <a:solidFill>
                  <a:schemeClr val="bg1"/>
                </a:solidFill>
                <a:ea typeface="굴림" panose="020B0600000101010101" pitchFamily="50" charset="-127"/>
              </a:rPr>
              <a:t>를 목표 노드로 하여 새로운 탐색을 시작하고</a:t>
            </a:r>
            <a:r>
              <a:rPr lang="en-US" altLang="ko-KR" sz="2800" kern="0" dirty="0">
                <a:solidFill>
                  <a:schemeClr val="bg1"/>
                </a:solidFill>
                <a:ea typeface="굴림" panose="020B0600000101010101" pitchFamily="50" charset="-127"/>
              </a:rPr>
              <a:t>, </a:t>
            </a:r>
            <a:r>
              <a:rPr lang="ko-KR" altLang="en-US" sz="2800" kern="0" dirty="0">
                <a:solidFill>
                  <a:schemeClr val="bg1"/>
                </a:solidFill>
                <a:ea typeface="굴림" panose="020B0600000101010101" pitchFamily="50" charset="-127"/>
              </a:rPr>
              <a:t>이러한 과정을 </a:t>
            </a:r>
            <a:r>
              <a:rPr lang="en-US" altLang="ko-KR" sz="2800" b="1" kern="0" dirty="0">
                <a:solidFill>
                  <a:schemeClr val="bg1"/>
                </a:solidFill>
                <a:ea typeface="굴림" panose="020B0600000101010101" pitchFamily="50" charset="-127"/>
              </a:rPr>
              <a:t>n[g]</a:t>
            </a:r>
            <a:r>
              <a:rPr lang="ko-KR" altLang="en-US" sz="2800" kern="0" dirty="0">
                <a:solidFill>
                  <a:schemeClr val="bg1"/>
                </a:solidFill>
                <a:ea typeface="굴림" panose="020B0600000101010101" pitchFamily="50" charset="-127"/>
              </a:rPr>
              <a:t>까지의 경로가 찾아질 때까지 계속한다</a:t>
            </a:r>
            <a:r>
              <a:rPr lang="en-US" altLang="ko-KR" sz="2800" kern="0" dirty="0">
                <a:solidFill>
                  <a:schemeClr val="bg1"/>
                </a:solidFill>
                <a:ea typeface="굴림" panose="020B0600000101010101" pitchFamily="50" charset="-127"/>
              </a:rPr>
              <a:t>.</a:t>
            </a:r>
            <a:endParaRPr lang="ko-KR" altLang="en-US" sz="2800" kern="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endParaRPr lang="ko-KR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73779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이등변 삼각형 1">
            <a:extLst>
              <a:ext uri="{FF2B5EF4-FFF2-40B4-BE49-F238E27FC236}">
                <a16:creationId xmlns:a16="http://schemas.microsoft.com/office/drawing/2014/main" id="{0EA3BEB8-87B9-4390-A171-F66DD24F3145}"/>
              </a:ext>
            </a:extLst>
          </p:cNvPr>
          <p:cNvSpPr/>
          <p:nvPr/>
        </p:nvSpPr>
        <p:spPr>
          <a:xfrm>
            <a:off x="838200" y="571500"/>
            <a:ext cx="16078200" cy="944880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래픽 3" descr="별">
            <a:extLst>
              <a:ext uri="{FF2B5EF4-FFF2-40B4-BE49-F238E27FC236}">
                <a16:creationId xmlns:a16="http://schemas.microsoft.com/office/drawing/2014/main" id="{65554153-6D60-4222-8341-3834207191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71992" y="9029700"/>
            <a:ext cx="514608" cy="514608"/>
          </a:xfrm>
          <a:prstGeom prst="rect">
            <a:avLst/>
          </a:prstGeom>
        </p:spPr>
      </p:pic>
      <p:pic>
        <p:nvPicPr>
          <p:cNvPr id="6" name="그래픽 5" descr="별">
            <a:extLst>
              <a:ext uri="{FF2B5EF4-FFF2-40B4-BE49-F238E27FC236}">
                <a16:creationId xmlns:a16="http://schemas.microsoft.com/office/drawing/2014/main" id="{EC262771-0512-4867-B3C3-ABA4B00ADD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022991" y="7279416"/>
            <a:ext cx="589005" cy="589005"/>
          </a:xfrm>
          <a:prstGeom prst="rect">
            <a:avLst/>
          </a:prstGeom>
        </p:spPr>
      </p:pic>
      <p:sp>
        <p:nvSpPr>
          <p:cNvPr id="8" name="이등변 삼각형 7">
            <a:extLst>
              <a:ext uri="{FF2B5EF4-FFF2-40B4-BE49-F238E27FC236}">
                <a16:creationId xmlns:a16="http://schemas.microsoft.com/office/drawing/2014/main" id="{30FD9F7F-97F4-44D3-92DC-095155EA8E39}"/>
              </a:ext>
            </a:extLst>
          </p:cNvPr>
          <p:cNvSpPr/>
          <p:nvPr/>
        </p:nvSpPr>
        <p:spPr>
          <a:xfrm>
            <a:off x="7086600" y="2095500"/>
            <a:ext cx="2373527" cy="1524000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6983AB57-229B-49D7-B3CB-E3FE133EEAE1}"/>
              </a:ext>
            </a:extLst>
          </p:cNvPr>
          <p:cNvSpPr/>
          <p:nvPr/>
        </p:nvSpPr>
        <p:spPr>
          <a:xfrm>
            <a:off x="7600950" y="3619500"/>
            <a:ext cx="2373527" cy="1524000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이등변 삼각형 9">
            <a:extLst>
              <a:ext uri="{FF2B5EF4-FFF2-40B4-BE49-F238E27FC236}">
                <a16:creationId xmlns:a16="http://schemas.microsoft.com/office/drawing/2014/main" id="{1F25A5CE-BB84-4475-ACA5-BA6710DE243D}"/>
              </a:ext>
            </a:extLst>
          </p:cNvPr>
          <p:cNvSpPr/>
          <p:nvPr/>
        </p:nvSpPr>
        <p:spPr>
          <a:xfrm>
            <a:off x="8441209" y="5163579"/>
            <a:ext cx="2373527" cy="1524000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이등변 삼각형 10">
            <a:extLst>
              <a:ext uri="{FF2B5EF4-FFF2-40B4-BE49-F238E27FC236}">
                <a16:creationId xmlns:a16="http://schemas.microsoft.com/office/drawing/2014/main" id="{DCB69D11-C868-4385-8780-F1484DAF8582}"/>
              </a:ext>
            </a:extLst>
          </p:cNvPr>
          <p:cNvSpPr/>
          <p:nvPr/>
        </p:nvSpPr>
        <p:spPr>
          <a:xfrm>
            <a:off x="7690536" y="581540"/>
            <a:ext cx="2373527" cy="1524000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이등변 삼각형 11">
            <a:extLst>
              <a:ext uri="{FF2B5EF4-FFF2-40B4-BE49-F238E27FC236}">
                <a16:creationId xmlns:a16="http://schemas.microsoft.com/office/drawing/2014/main" id="{4CCF25E1-FFF8-4079-9C6C-9ACB3F8E4978}"/>
              </a:ext>
            </a:extLst>
          </p:cNvPr>
          <p:cNvSpPr/>
          <p:nvPr/>
        </p:nvSpPr>
        <p:spPr>
          <a:xfrm>
            <a:off x="8218273" y="6687065"/>
            <a:ext cx="2373527" cy="1524000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래픽 4" descr="별">
            <a:extLst>
              <a:ext uri="{FF2B5EF4-FFF2-40B4-BE49-F238E27FC236}">
                <a16:creationId xmlns:a16="http://schemas.microsoft.com/office/drawing/2014/main" id="{EFA7427D-A2D1-4AB7-83DF-D34039CA4D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641359" y="7868421"/>
            <a:ext cx="666235" cy="666235"/>
          </a:xfrm>
          <a:prstGeom prst="rect">
            <a:avLst/>
          </a:prstGeom>
        </p:spPr>
      </p:pic>
      <p:sp>
        <p:nvSpPr>
          <p:cNvPr id="14" name="타원 13">
            <a:extLst>
              <a:ext uri="{FF2B5EF4-FFF2-40B4-BE49-F238E27FC236}">
                <a16:creationId xmlns:a16="http://schemas.microsoft.com/office/drawing/2014/main" id="{1A96AD7F-0BA1-4612-A4B1-3187CD11F52E}"/>
              </a:ext>
            </a:extLst>
          </p:cNvPr>
          <p:cNvSpPr/>
          <p:nvPr/>
        </p:nvSpPr>
        <p:spPr>
          <a:xfrm>
            <a:off x="8197163" y="2024320"/>
            <a:ext cx="152400" cy="16244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A42A11DB-7738-4E99-9649-7FC4811DA393}"/>
              </a:ext>
            </a:extLst>
          </p:cNvPr>
          <p:cNvSpPr/>
          <p:nvPr/>
        </p:nvSpPr>
        <p:spPr>
          <a:xfrm>
            <a:off x="8711513" y="3528240"/>
            <a:ext cx="152400" cy="16244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BE7D489C-915E-403A-96C5-F35FBFB27726}"/>
              </a:ext>
            </a:extLst>
          </p:cNvPr>
          <p:cNvSpPr/>
          <p:nvPr/>
        </p:nvSpPr>
        <p:spPr>
          <a:xfrm>
            <a:off x="9551772" y="5042201"/>
            <a:ext cx="152400" cy="16244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73A19A53-8BD4-4138-8042-F74E4924951F}"/>
              </a:ext>
            </a:extLst>
          </p:cNvPr>
          <p:cNvSpPr/>
          <p:nvPr/>
        </p:nvSpPr>
        <p:spPr>
          <a:xfrm>
            <a:off x="9328836" y="6616399"/>
            <a:ext cx="152400" cy="16244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C0C62769-E44C-4269-9792-1523ABEB7CDE}"/>
              </a:ext>
            </a:extLst>
          </p:cNvPr>
          <p:cNvSpPr/>
          <p:nvPr/>
        </p:nvSpPr>
        <p:spPr>
          <a:xfrm>
            <a:off x="9911663" y="8154299"/>
            <a:ext cx="152400" cy="16244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그래픽 18" descr="별">
            <a:extLst>
              <a:ext uri="{FF2B5EF4-FFF2-40B4-BE49-F238E27FC236}">
                <a16:creationId xmlns:a16="http://schemas.microsoft.com/office/drawing/2014/main" id="{AE06F278-E0C5-46EA-B1C2-B7FF793787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7200" y="723900"/>
            <a:ext cx="514608" cy="514608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F7082143-9E6C-411E-A72F-051037C9A2D7}"/>
              </a:ext>
            </a:extLst>
          </p:cNvPr>
          <p:cNvSpPr txBox="1"/>
          <p:nvPr/>
        </p:nvSpPr>
        <p:spPr>
          <a:xfrm>
            <a:off x="971808" y="499844"/>
            <a:ext cx="3810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r>
              <a:rPr lang="en-US" altLang="ko-KR" dirty="0"/>
              <a:t>  </a:t>
            </a:r>
            <a:r>
              <a:rPr lang="en-US" altLang="ko-KR" sz="2400" b="1" dirty="0"/>
              <a:t>-&gt;  </a:t>
            </a:r>
            <a:r>
              <a:rPr lang="ko-KR" altLang="en-US" sz="2400" b="1" dirty="0"/>
              <a:t>퍼즐이 맞춰지는 경우</a:t>
            </a:r>
          </a:p>
        </p:txBody>
      </p:sp>
    </p:spTree>
    <p:extLst>
      <p:ext uri="{BB962C8B-B14F-4D97-AF65-F5344CB8AC3E}">
        <p14:creationId xmlns:p14="http://schemas.microsoft.com/office/powerpoint/2010/main" val="10253887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411</Words>
  <Application>Microsoft Office PowerPoint</Application>
  <PresentationFormat>사용자 지정</PresentationFormat>
  <Paragraphs>37</Paragraphs>
  <Slides>8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바탕</vt:lpstr>
      <vt:lpstr>Calibri</vt:lpstr>
      <vt:lpstr>Arial</vt:lpstr>
      <vt:lpstr>맑은 고딕</vt:lpstr>
      <vt:lpstr>Anonymous Pro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Algorithm</dc:title>
  <dc:creator>김환석</dc:creator>
  <cp:lastModifiedBy>환석 김</cp:lastModifiedBy>
  <cp:revision>12</cp:revision>
  <dcterms:created xsi:type="dcterms:W3CDTF">2006-08-16T00:00:00Z</dcterms:created>
  <dcterms:modified xsi:type="dcterms:W3CDTF">2019-06-03T10:25:55Z</dcterms:modified>
  <dc:identifier>DADbaY5ECCQ</dc:identifier>
</cp:coreProperties>
</file>