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sldIdLst>
    <p:sldId id="2142536725" r:id="rId5"/>
    <p:sldId id="2142536728" r:id="rId6"/>
    <p:sldId id="2142536780" r:id="rId7"/>
    <p:sldId id="2142536734" r:id="rId8"/>
    <p:sldId id="2142536778" r:id="rId9"/>
    <p:sldId id="2142536745" r:id="rId10"/>
    <p:sldId id="2142536779" r:id="rId11"/>
    <p:sldId id="2142536772" r:id="rId12"/>
    <p:sldId id="2142536773" r:id="rId13"/>
    <p:sldId id="2142536771" r:id="rId14"/>
    <p:sldId id="2142536774" r:id="rId15"/>
    <p:sldId id="2142536742" r:id="rId16"/>
    <p:sldId id="2142536781" r:id="rId17"/>
    <p:sldId id="2142536756" r:id="rId18"/>
    <p:sldId id="2142536759" r:id="rId19"/>
    <p:sldId id="2142536769" r:id="rId20"/>
    <p:sldId id="2142536782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CF3D4725-F89C-46E5-A393-C02A39F4C6F6}">
          <p14:sldIdLst>
            <p14:sldId id="2142536725"/>
            <p14:sldId id="2142536728"/>
            <p14:sldId id="2142536780"/>
            <p14:sldId id="2142536734"/>
            <p14:sldId id="2142536778"/>
            <p14:sldId id="2142536745"/>
          </p14:sldIdLst>
        </p14:section>
        <p14:section name="左折時の安全確認" id="{5D85000E-2AFA-47E1-9B80-372B7A31A82F}">
          <p14:sldIdLst>
            <p14:sldId id="2142536779"/>
            <p14:sldId id="2142536772"/>
            <p14:sldId id="2142536773"/>
            <p14:sldId id="2142536771"/>
            <p14:sldId id="2142536774"/>
            <p14:sldId id="2142536742"/>
          </p14:sldIdLst>
        </p14:section>
        <p14:section name="動画テンプレート" id="{720FAF8C-1993-43B6-A482-86D859ADC711}">
          <p14:sldIdLst>
            <p14:sldId id="2142536781"/>
            <p14:sldId id="2142536756"/>
            <p14:sldId id="2142536759"/>
            <p14:sldId id="2142536769"/>
            <p14:sldId id="21425367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C0BC"/>
    <a:srgbClr val="51AFA5"/>
    <a:srgbClr val="326C66"/>
    <a:srgbClr val="FFFFFF"/>
    <a:srgbClr val="FFDDE4"/>
    <a:srgbClr val="5D7776"/>
    <a:srgbClr val="D5F5FF"/>
    <a:srgbClr val="E1EEF7"/>
    <a:srgbClr val="F2F2F2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-26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pivotSource>
    <c:name>[グループ茶話会_豊田グループ3_8月_動画と地図のリンク.xlsx]集計!ピボットテーブル1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C0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C0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C0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0686031995268786"/>
          <c:y val="2.2182138059594847E-2"/>
          <c:w val="0.72039024346562264"/>
          <c:h val="0.9048451378722296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集計!$B$3:$B$4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shade val="5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集計!$A$5:$A$13</c:f>
              <c:strCache>
                <c:ptCount val="8"/>
                <c:pt idx="0">
                  <c:v>急ハンドル</c:v>
                </c:pt>
                <c:pt idx="1">
                  <c:v>左右の安全確認不足</c:v>
                </c:pt>
                <c:pt idx="2">
                  <c:v>脇見</c:v>
                </c:pt>
                <c:pt idx="3">
                  <c:v>信号無視</c:v>
                </c:pt>
                <c:pt idx="4">
                  <c:v>眠気</c:v>
                </c:pt>
                <c:pt idx="5">
                  <c:v>スピード違反</c:v>
                </c:pt>
                <c:pt idx="6">
                  <c:v>一時不停止</c:v>
                </c:pt>
                <c:pt idx="7">
                  <c:v>巻き込み確認不足</c:v>
                </c:pt>
              </c:strCache>
            </c:strRef>
          </c:cat>
          <c:val>
            <c:numRef>
              <c:f>集計!$B$5:$B$13</c:f>
              <c:numCache>
                <c:formatCode>General</c:formatCode>
                <c:ptCount val="8"/>
                <c:pt idx="1">
                  <c:v>1</c:v>
                </c:pt>
                <c:pt idx="2">
                  <c:v>1</c:v>
                </c:pt>
                <c:pt idx="4">
                  <c:v>1</c:v>
                </c:pt>
                <c:pt idx="6">
                  <c:v>25</c:v>
                </c:pt>
                <c:pt idx="7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07-41D5-8D19-61BE747D34FE}"/>
            </c:ext>
          </c:extLst>
        </c:ser>
        <c:ser>
          <c:idx val="1"/>
          <c:order val="1"/>
          <c:tx>
            <c:strRef>
              <c:f>集計!$C$3:$C$4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1">
                <a:shade val="86000"/>
              </a:schemeClr>
            </a:solidFill>
            <a:ln>
              <a:noFill/>
            </a:ln>
            <a:effectLst/>
          </c:spPr>
          <c:invertIfNegative val="0"/>
          <c:cat>
            <c:strRef>
              <c:f>集計!$A$5:$A$13</c:f>
              <c:strCache>
                <c:ptCount val="8"/>
                <c:pt idx="0">
                  <c:v>急ハンドル</c:v>
                </c:pt>
                <c:pt idx="1">
                  <c:v>左右の安全確認不足</c:v>
                </c:pt>
                <c:pt idx="2">
                  <c:v>脇見</c:v>
                </c:pt>
                <c:pt idx="3">
                  <c:v>信号無視</c:v>
                </c:pt>
                <c:pt idx="4">
                  <c:v>眠気</c:v>
                </c:pt>
                <c:pt idx="5">
                  <c:v>スピード違反</c:v>
                </c:pt>
                <c:pt idx="6">
                  <c:v>一時不停止</c:v>
                </c:pt>
                <c:pt idx="7">
                  <c:v>巻き込み確認不足</c:v>
                </c:pt>
              </c:strCache>
            </c:strRef>
          </c:cat>
          <c:val>
            <c:numRef>
              <c:f>集計!$C$5:$C$13</c:f>
              <c:numCache>
                <c:formatCode>General</c:formatCode>
                <c:ptCount val="8"/>
                <c:pt idx="0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22</c:v>
                </c:pt>
                <c:pt idx="7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07-41D5-8D19-61BE747D34FE}"/>
            </c:ext>
          </c:extLst>
        </c:ser>
        <c:ser>
          <c:idx val="2"/>
          <c:order val="2"/>
          <c:tx>
            <c:strRef>
              <c:f>集計!$D$3:$D$4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1">
                <a:tint val="86000"/>
              </a:schemeClr>
            </a:solidFill>
            <a:ln>
              <a:noFill/>
            </a:ln>
            <a:effectLst/>
          </c:spPr>
          <c:invertIfNegative val="0"/>
          <c:cat>
            <c:strRef>
              <c:f>集計!$A$5:$A$13</c:f>
              <c:strCache>
                <c:ptCount val="8"/>
                <c:pt idx="0">
                  <c:v>急ハンドル</c:v>
                </c:pt>
                <c:pt idx="1">
                  <c:v>左右の安全確認不足</c:v>
                </c:pt>
                <c:pt idx="2">
                  <c:v>脇見</c:v>
                </c:pt>
                <c:pt idx="3">
                  <c:v>信号無視</c:v>
                </c:pt>
                <c:pt idx="4">
                  <c:v>眠気</c:v>
                </c:pt>
                <c:pt idx="5">
                  <c:v>スピード違反</c:v>
                </c:pt>
                <c:pt idx="6">
                  <c:v>一時不停止</c:v>
                </c:pt>
                <c:pt idx="7">
                  <c:v>巻き込み確認不足</c:v>
                </c:pt>
              </c:strCache>
            </c:strRef>
          </c:cat>
          <c:val>
            <c:numRef>
              <c:f>集計!$D$5:$D$13</c:f>
              <c:numCache>
                <c:formatCode>General</c:formatCode>
                <c:ptCount val="8"/>
                <c:pt idx="4">
                  <c:v>1</c:v>
                </c:pt>
                <c:pt idx="5">
                  <c:v>4</c:v>
                </c:pt>
                <c:pt idx="6">
                  <c:v>2</c:v>
                </c:pt>
                <c:pt idx="7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07-41D5-8D19-61BE747D34FE}"/>
            </c:ext>
          </c:extLst>
        </c:ser>
        <c:ser>
          <c:idx val="3"/>
          <c:order val="3"/>
          <c:tx>
            <c:strRef>
              <c:f>集計!$E$3:$E$4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集計!$A$5:$A$13</c:f>
              <c:strCache>
                <c:ptCount val="8"/>
                <c:pt idx="0">
                  <c:v>急ハンドル</c:v>
                </c:pt>
                <c:pt idx="1">
                  <c:v>左右の安全確認不足</c:v>
                </c:pt>
                <c:pt idx="2">
                  <c:v>脇見</c:v>
                </c:pt>
                <c:pt idx="3">
                  <c:v>信号無視</c:v>
                </c:pt>
                <c:pt idx="4">
                  <c:v>眠気</c:v>
                </c:pt>
                <c:pt idx="5">
                  <c:v>スピード違反</c:v>
                </c:pt>
                <c:pt idx="6">
                  <c:v>一時不停止</c:v>
                </c:pt>
                <c:pt idx="7">
                  <c:v>巻き込み確認不足</c:v>
                </c:pt>
              </c:strCache>
            </c:strRef>
          </c:cat>
          <c:val>
            <c:numRef>
              <c:f>集計!$E$5:$E$13</c:f>
              <c:numCache>
                <c:formatCode>General</c:formatCode>
                <c:ptCount val="8"/>
                <c:pt idx="4">
                  <c:v>1</c:v>
                </c:pt>
                <c:pt idx="5">
                  <c:v>5</c:v>
                </c:pt>
                <c:pt idx="6">
                  <c:v>11</c:v>
                </c:pt>
                <c:pt idx="7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707-41D5-8D19-61BE747D34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5"/>
        <c:axId val="2104790383"/>
        <c:axId val="2097593423"/>
      </c:barChart>
      <c:catAx>
        <c:axId val="21047903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97593423"/>
        <c:crosses val="autoZero"/>
        <c:auto val="1"/>
        <c:lblAlgn val="ctr"/>
        <c:lblOffset val="100"/>
        <c:noMultiLvlLbl val="0"/>
      </c:catAx>
      <c:valAx>
        <c:axId val="20975934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04790383"/>
        <c:crosses val="autoZero"/>
        <c:crossBetween val="between"/>
      </c:valAx>
      <c:spPr>
        <a:solidFill>
          <a:sysClr val="window" lastClr="FFFFFF"/>
        </a:soli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/>
    </a:solidFill>
    <a:ln>
      <a:noFill/>
    </a:ln>
    <a:effectLst/>
  </c:spPr>
  <c:txPr>
    <a:bodyPr/>
    <a:lstStyle/>
    <a:p>
      <a:pPr>
        <a:defRPr sz="1600"/>
      </a:pPr>
      <a:endParaRPr lang="ja-JP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769FA-2A12-405C-A1DC-065603B898B9}" type="datetimeFigureOut">
              <a:rPr kumimoji="1" lang="ja-JP" altLang="en-US" smtClean="0"/>
              <a:t>2024/8/14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88DB9-74B5-4D88-9DA8-678BC05EE4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313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15B24A-C2F9-FE90-985D-DAAF6741A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3F030A7-169D-8AA2-0970-500E7D9547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EECAF-C8F6-4318-91FB-7BE5DDA3008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170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nf-標準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fld id="{63FEECAF-C8F6-4318-91FB-7BE5DDA3008A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コンテンツ プレースホルダー 24"/>
          <p:cNvSpPr>
            <a:spLocks noGrp="1"/>
          </p:cNvSpPr>
          <p:nvPr>
            <p:ph sz="quarter" idx="17" hasCustomPrompt="1"/>
          </p:nvPr>
        </p:nvSpPr>
        <p:spPr>
          <a:xfrm>
            <a:off x="2" y="708845"/>
            <a:ext cx="12191999" cy="5491929"/>
          </a:xfrm>
          <a:prstGeom prst="rect">
            <a:avLst/>
          </a:prstGeom>
          <a:noFill/>
        </p:spPr>
        <p:txBody>
          <a:bodyPr lIns="720000" tIns="54000" rIns="720000" bIns="0" anchor="t" anchorCtr="0"/>
          <a:lstStyle>
            <a:lvl1pPr marL="0" indent="0" algn="l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None/>
              <a:defRPr sz="1801" b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1pPr>
            <a:lvl2pPr marL="457212" indent="0">
              <a:lnSpc>
                <a:spcPct val="135000"/>
              </a:lnSpc>
              <a:spcBef>
                <a:spcPts val="0"/>
              </a:spcBef>
              <a:buNone/>
              <a:defRPr sz="1600"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2pPr>
            <a:lvl3pPr marL="914423" indent="0">
              <a:lnSpc>
                <a:spcPct val="135000"/>
              </a:lnSpc>
              <a:spcBef>
                <a:spcPts val="0"/>
              </a:spcBef>
              <a:buNone/>
              <a:defRPr sz="1401"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3pPr>
            <a:lvl4pPr marL="1371635" indent="0">
              <a:lnSpc>
                <a:spcPct val="135000"/>
              </a:lnSpc>
              <a:spcBef>
                <a:spcPts val="0"/>
              </a:spcBef>
              <a:buNone/>
              <a:defRPr sz="1200"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4pPr>
          </a:lstStyle>
          <a:p>
            <a:pPr lvl="0"/>
            <a:r>
              <a:rPr kumimoji="1" lang="ja-JP" altLang="en-US" dirty="0"/>
              <a:t>本文を入力してください。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第２レベル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第３レベル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第４レベル</a:t>
            </a:r>
            <a:endParaRPr kumimoji="1" lang="en-US" altLang="ja-JP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648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15B24A-C2F9-FE90-985D-DAAF6741A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70C0BC"/>
          </a:solidFill>
        </p:spPr>
        <p:txBody>
          <a:bodyPr anchor="ctr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3F030A7-169D-8AA2-0970-500E7D9547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EECAF-C8F6-4318-91FB-7BE5DDA3008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426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リスク動画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15B24A-C2F9-FE90-985D-DAAF6741A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3F030A7-169D-8AA2-0970-500E7D9547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EECAF-C8F6-4318-91FB-7BE5DDA3008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72DAFAF9-6880-FF5A-C18D-18290267096B}"/>
              </a:ext>
            </a:extLst>
          </p:cNvPr>
          <p:cNvSpPr/>
          <p:nvPr userDrawn="1"/>
        </p:nvSpPr>
        <p:spPr>
          <a:xfrm>
            <a:off x="403966" y="4741643"/>
            <a:ext cx="9214167" cy="1955558"/>
          </a:xfrm>
          <a:prstGeom prst="wedgeRoundRectCallout">
            <a:avLst>
              <a:gd name="adj1" fmla="val 54641"/>
              <a:gd name="adj2" fmla="val -13871"/>
              <a:gd name="adj3" fmla="val 16667"/>
            </a:avLst>
          </a:prstGeom>
          <a:solidFill>
            <a:srgbClr val="70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en-US" altLang="ja-JP" sz="2400" dirty="0">
              <a:solidFill>
                <a:schemeClr val="tx1"/>
              </a:solidFill>
            </a:endParaRPr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96EBEAF3-0D33-2364-9283-0C8D4E9A28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1876" y="4741642"/>
            <a:ext cx="1128724" cy="2116358"/>
          </a:xfrm>
          <a:prstGeom prst="rect">
            <a:avLst/>
          </a:prstGeom>
        </p:spPr>
      </p:pic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D94F204E-75A7-D70F-A2E3-A18AEDEC26F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62449" y="4924213"/>
            <a:ext cx="7673552" cy="155786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 marL="457212" indent="0">
              <a:buNone/>
              <a:defRPr/>
            </a:lvl2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66718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リスク動画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15B24A-C2F9-FE90-985D-DAAF6741A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3F030A7-169D-8AA2-0970-500E7D9547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EECAF-C8F6-4318-91FB-7BE5DDA3008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A61F181C-8A6E-2E31-036E-4AC9D9F10B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02078" y="4562704"/>
            <a:ext cx="1160021" cy="217504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D7391D0-BD64-8AFE-E9E0-58BC7A15B71F}"/>
              </a:ext>
            </a:extLst>
          </p:cNvPr>
          <p:cNvSpPr txBox="1"/>
          <p:nvPr userDrawn="1"/>
        </p:nvSpPr>
        <p:spPr>
          <a:xfrm>
            <a:off x="2478438" y="4939658"/>
            <a:ext cx="8134350" cy="1421130"/>
          </a:xfrm>
          <a:prstGeom prst="rect">
            <a:avLst/>
          </a:prstGeom>
          <a:noFill/>
        </p:spPr>
        <p:txBody>
          <a:bodyPr wrap="square" tIns="0" bIns="0" rtlCol="0">
            <a:noAutofit/>
          </a:bodyPr>
          <a:lstStyle/>
          <a:p>
            <a:pPr>
              <a:lnSpc>
                <a:spcPct val="135000"/>
              </a:lnSpc>
            </a:pPr>
            <a:r>
              <a:rPr kumimoji="1" lang="ja-JP" altLang="en-US" sz="3600" dirty="0">
                <a:solidFill>
                  <a:schemeClr val="bg1"/>
                </a:solidFill>
              </a:rPr>
              <a:t>テキストを入力してください</a:t>
            </a: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8A8D9490-7481-E924-AA42-1C6866BFC41A}"/>
              </a:ext>
            </a:extLst>
          </p:cNvPr>
          <p:cNvSpPr/>
          <p:nvPr userDrawn="1"/>
        </p:nvSpPr>
        <p:spPr>
          <a:xfrm>
            <a:off x="2001311" y="4741642"/>
            <a:ext cx="9214167" cy="1955558"/>
          </a:xfrm>
          <a:prstGeom prst="wedgeRoundRectCallout">
            <a:avLst>
              <a:gd name="adj1" fmla="val -53786"/>
              <a:gd name="adj2" fmla="val -22530"/>
              <a:gd name="adj3" fmla="val 16667"/>
            </a:avLst>
          </a:prstGeom>
          <a:solidFill>
            <a:srgbClr val="70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10" name="コンテンツ プレースホルダー 10">
            <a:extLst>
              <a:ext uri="{FF2B5EF4-FFF2-40B4-BE49-F238E27FC236}">
                <a16:creationId xmlns:a16="http://schemas.microsoft.com/office/drawing/2014/main" id="{6714CEA7-9129-E946-0F92-BF3082B8B1D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259224" y="4939658"/>
            <a:ext cx="7673552" cy="155786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 marL="457212" indent="0">
              <a:buNone/>
              <a:defRPr/>
            </a:lvl2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72309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6D3FC2-054F-74A4-D859-852434E0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97B539D-B283-1976-FEB4-BA992B0836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EECAF-C8F6-4318-91FB-7BE5DDA3008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05C781FB-16B9-B055-4AC5-58F8BFABE2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8638" y="1964886"/>
            <a:ext cx="2227614" cy="4176776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C4D31E81-3C11-EEE7-29A8-A0F5C7CFD8B1}"/>
              </a:ext>
            </a:extLst>
          </p:cNvPr>
          <p:cNvSpPr/>
          <p:nvPr userDrawn="1"/>
        </p:nvSpPr>
        <p:spPr>
          <a:xfrm>
            <a:off x="982841" y="1029601"/>
            <a:ext cx="6210300" cy="4798797"/>
          </a:xfrm>
          <a:prstGeom prst="wedgeRoundRectCallout">
            <a:avLst>
              <a:gd name="adj1" fmla="val 71030"/>
              <a:gd name="adj2" fmla="val 11016"/>
              <a:gd name="adj3" fmla="val 16667"/>
            </a:avLst>
          </a:prstGeom>
          <a:solidFill>
            <a:srgbClr val="70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コンテンツ プレースホルダー 10">
            <a:extLst>
              <a:ext uri="{FF2B5EF4-FFF2-40B4-BE49-F238E27FC236}">
                <a16:creationId xmlns:a16="http://schemas.microsoft.com/office/drawing/2014/main" id="{6EB07F58-7581-B44A-EE7C-29FFF3081BA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431240" y="1412874"/>
            <a:ext cx="5313502" cy="403225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 marL="457212" indent="0">
              <a:buNone/>
              <a:defRPr/>
            </a:lvl2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6900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 bwMode="white">
          <a:xfrm>
            <a:off x="0" y="2"/>
            <a:ext cx="12192000" cy="6243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1" dirty="0">
              <a:cs typeface="Segoe UI" panose="020B0502040204020203" pitchFamily="34" charset="0"/>
            </a:endParaRPr>
          </a:p>
        </p:txBody>
      </p:sp>
      <p:sp>
        <p:nvSpPr>
          <p:cNvPr id="3" name="タイトル プレースホルダー 2"/>
          <p:cNvSpPr>
            <a:spLocks noGrp="1"/>
          </p:cNvSpPr>
          <p:nvPr>
            <p:ph type="title"/>
          </p:nvPr>
        </p:nvSpPr>
        <p:spPr>
          <a:xfrm>
            <a:off x="0" y="254791"/>
            <a:ext cx="10806252" cy="415770"/>
          </a:xfrm>
          <a:prstGeom prst="rect">
            <a:avLst/>
          </a:prstGeom>
        </p:spPr>
        <p:txBody>
          <a:bodyPr vert="horz" lIns="396000" tIns="45720" rIns="91440" bIns="45720" rtlCol="0" anchor="t" anchorCtr="0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>
          <a:xfrm>
            <a:off x="11052000" y="6332075"/>
            <a:ext cx="7360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base">
              <a:defRPr sz="1401">
                <a:solidFill>
                  <a:schemeClr val="tx1">
                    <a:tint val="75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1pPr>
          </a:lstStyle>
          <a:p>
            <a:fld id="{63FEECAF-C8F6-4318-91FB-7BE5DDA3008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780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68" r:id="rId3"/>
    <p:sldLayoutId id="2147483669" r:id="rId4"/>
    <p:sldLayoutId id="2147483670" r:id="rId5"/>
    <p:sldLayoutId id="2147483671" r:id="rId6"/>
  </p:sldLayoutIdLst>
  <p:hf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kumimoji="1" sz="2650" b="1" kern="1200">
          <a:solidFill>
            <a:schemeClr val="tx1"/>
          </a:solidFill>
          <a:latin typeface="Yu Gothic UI" panose="020B0500000000000000" pitchFamily="50" charset="-128"/>
          <a:ea typeface="Yu Gothic UI" panose="020B0500000000000000" pitchFamily="50" charset="-128"/>
          <a:cs typeface="Segoe UI" panose="020B0502040204020203" pitchFamily="34" charset="0"/>
        </a:defRPr>
      </a:lvl1pPr>
    </p:titleStyle>
    <p:bodyStyle>
      <a:lvl1pPr marL="0" indent="0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04">
          <p15:clr>
            <a:srgbClr val="F26B43"/>
          </p15:clr>
        </p15:guide>
        <p15:guide id="2" pos="438">
          <p15:clr>
            <a:srgbClr val="F26B43"/>
          </p15:clr>
        </p15:guide>
        <p15:guide id="3" pos="7242">
          <p15:clr>
            <a:srgbClr val="F26B43"/>
          </p15:clr>
        </p15:guide>
        <p15:guide id="4" orient="horz" pos="3906">
          <p15:clr>
            <a:srgbClr val="F26B43"/>
          </p15:clr>
        </p15:guide>
        <p15:guide id="5" orient="horz">
          <p15:clr>
            <a:srgbClr val="F26B43"/>
          </p15:clr>
        </p15:guide>
        <p15:guide id="6" pos="7680">
          <p15:clr>
            <a:srgbClr val="F26B43"/>
          </p15:clr>
        </p15:guide>
        <p15:guide id="7" orient="horz" pos="4320">
          <p15:clr>
            <a:srgbClr val="F26B43"/>
          </p15:clr>
        </p15:guide>
        <p15:guide id="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H6OUyhF3i4?feature=oembe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HwQqVr0tCQ?feature=oembed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aluTVUQXVI?feature=oembe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jJY6PK3368?list=PLJfKB1JtrvvsGBWa6epvIntxWVs4-zGG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11F596F6-6245-63DE-1390-90EAE474C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3645" y="1300470"/>
            <a:ext cx="2844389" cy="5333229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E25CD8E-6587-EB0C-F262-184A6E1E37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FEECAF-C8F6-4318-91FB-7BE5DDA3008A}" type="slidenum">
              <a:rPr lang="ja-JP" altLang="en-US" smtClean="0"/>
              <a:pPr/>
              <a:t>1</a:t>
            </a:fld>
            <a:endParaRPr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7EF5C1F-7F1A-AD6D-FFB6-C2A0E369D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8737601" cy="6857999"/>
          </a:xfrm>
          <a:solidFill>
            <a:srgbClr val="70C0BC"/>
          </a:solidFill>
        </p:spPr>
        <p:txBody>
          <a:bodyPr anchor="ctr"/>
          <a:lstStyle/>
          <a:p>
            <a:pPr algn="ctr"/>
            <a:r>
              <a:rPr kumimoji="1" lang="ja-JP" altLang="en-US" sz="8800" dirty="0">
                <a:solidFill>
                  <a:schemeClr val="bg1"/>
                </a:solidFill>
              </a:rPr>
              <a:t>ドラみる茶話会</a:t>
            </a:r>
            <a:endParaRPr kumimoji="1" lang="ja-JP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438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E8A175B-F2BF-46A1-4473-3A9813FF7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FEECAF-C8F6-4318-91FB-7BE5DDA3008A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CF9668C-598A-87A0-BB8F-1E0F69E6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オンライン メディア 6" title="【正しい左折方法】安全確認の手順を徹底解説！">
            <a:hlinkClick r:id="" action="ppaction://media"/>
            <a:extLst>
              <a:ext uri="{FF2B5EF4-FFF2-40B4-BE49-F238E27FC236}">
                <a16:creationId xmlns:a16="http://schemas.microsoft.com/office/drawing/2014/main" id="{56405595-F4D2-0760-6926-A27B92DFDE1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8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71CC220-FC18-9C76-4B78-58557DBAA0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FEECAF-C8F6-4318-91FB-7BE5DDA3008A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8CCBA0C-453A-0AC2-0BC0-9346CF0E7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オンライン メディア 4" title="【車用補助ミラー】バック駐車が楽勝に！視野拡大·死角解消·360°回転、事故防止に役に立ち、前後輪とも確認可能、安全運転サポート！">
            <a:hlinkClick r:id="" action="ppaction://media"/>
            <a:extLst>
              <a:ext uri="{FF2B5EF4-FFF2-40B4-BE49-F238E27FC236}">
                <a16:creationId xmlns:a16="http://schemas.microsoft.com/office/drawing/2014/main" id="{3B85C89B-BBD3-4E4E-0390-C0818038A34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9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852D772-7AF6-736C-85DD-3DAE87BF85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FEECAF-C8F6-4318-91FB-7BE5DDA3008A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3072BEA-50D3-CBB6-EDA9-5EB902594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70C0BC"/>
          </a:solidFill>
        </p:spPr>
        <p:txBody>
          <a:bodyPr anchor="ctr"/>
          <a:lstStyle/>
          <a:p>
            <a:pPr algn="ctr"/>
            <a:r>
              <a:rPr lang="ja-JP" altLang="en-US" sz="11500" dirty="0">
                <a:solidFill>
                  <a:schemeClr val="bg1"/>
                </a:solidFill>
              </a:rPr>
              <a:t>運転の</a:t>
            </a:r>
            <a:r>
              <a:rPr kumimoji="1" lang="ja-JP" altLang="en-US" sz="11500" dirty="0">
                <a:solidFill>
                  <a:schemeClr val="bg1"/>
                </a:solidFill>
              </a:rPr>
              <a:t>振り返り</a:t>
            </a:r>
          </a:p>
        </p:txBody>
      </p:sp>
    </p:spTree>
    <p:extLst>
      <p:ext uri="{BB962C8B-B14F-4D97-AF65-F5344CB8AC3E}">
        <p14:creationId xmlns:p14="http://schemas.microsoft.com/office/powerpoint/2010/main" val="1876162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852D772-7AF6-736C-85DD-3DAE87BF85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FEECAF-C8F6-4318-91FB-7BE5DDA3008A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3072BEA-50D3-CBB6-EDA9-5EB902594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70C0BC"/>
          </a:solidFill>
        </p:spPr>
        <p:txBody>
          <a:bodyPr anchor="ctr"/>
          <a:lstStyle/>
          <a:p>
            <a:pPr algn="ctr"/>
            <a:r>
              <a:rPr lang="ja-JP" altLang="en-US" sz="11500" dirty="0">
                <a:solidFill>
                  <a:schemeClr val="bg1"/>
                </a:solidFill>
              </a:rPr>
              <a:t>テキスト</a:t>
            </a:r>
            <a:endParaRPr kumimoji="1" lang="ja-JP" altLang="en-US" sz="1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675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7E2B765-1E6C-1C7A-5653-977CF624A8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FEECAF-C8F6-4318-91FB-7BE5DDA3008A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D8705DA2-EC6C-036D-1A2E-79DACE0F1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[</a:t>
            </a:r>
            <a:r>
              <a:rPr lang="ja-JP" altLang="en-US" dirty="0"/>
              <a:t>名前</a:t>
            </a:r>
            <a:r>
              <a:rPr lang="en-US" altLang="ja-JP" dirty="0"/>
              <a:t>]</a:t>
            </a:r>
            <a:r>
              <a:rPr kumimoji="1" lang="ja-JP" altLang="en-US" dirty="0"/>
              <a:t>さん </a:t>
            </a:r>
            <a:r>
              <a:rPr kumimoji="1" lang="en-US" altLang="ja-JP" dirty="0"/>
              <a:t>[</a:t>
            </a:r>
            <a:r>
              <a:rPr kumimoji="1" lang="ja-JP" altLang="en-US" dirty="0"/>
              <a:t>リスク名</a:t>
            </a:r>
            <a:r>
              <a:rPr kumimoji="1" lang="en-US" altLang="ja-JP" dirty="0"/>
              <a:t>]</a:t>
            </a:r>
            <a:r>
              <a:rPr kumimoji="1" lang="ja-JP" altLang="en-US" dirty="0"/>
              <a:t>　</a:t>
            </a:r>
            <a:r>
              <a:rPr lang="ja-JP" altLang="en-US" dirty="0"/>
              <a:t>あとちょっと</a:t>
            </a:r>
            <a:r>
              <a:rPr kumimoji="1" lang="ja-JP" altLang="en-US" dirty="0"/>
              <a:t>動画</a:t>
            </a: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E7649A1A-CE92-06E5-6DC1-BB16CCDBEABA}"/>
              </a:ext>
            </a:extLst>
          </p:cNvPr>
          <p:cNvSpPr/>
          <p:nvPr/>
        </p:nvSpPr>
        <p:spPr>
          <a:xfrm>
            <a:off x="403966" y="4741643"/>
            <a:ext cx="9214167" cy="1955558"/>
          </a:xfrm>
          <a:prstGeom prst="wedgeRoundRectCallout">
            <a:avLst>
              <a:gd name="adj1" fmla="val 54641"/>
              <a:gd name="adj2" fmla="val -13871"/>
              <a:gd name="adj3" fmla="val 16667"/>
            </a:avLst>
          </a:prstGeom>
          <a:solidFill>
            <a:srgbClr val="70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400" dirty="0">
              <a:solidFill>
                <a:schemeClr val="tx1"/>
              </a:solidFill>
            </a:endParaRPr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5C29C419-A204-186E-74FA-71B196692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1876" y="4741642"/>
            <a:ext cx="1128724" cy="211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81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5D44487-31D9-51BE-4BD5-2D7B0405CE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FEECAF-C8F6-4318-91FB-7BE5DDA3008A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19836BF4-0CF0-B2AF-DBCC-FCCF685A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[</a:t>
            </a:r>
            <a:r>
              <a:rPr lang="ja-JP" altLang="en-US" dirty="0"/>
              <a:t>名前</a:t>
            </a:r>
            <a:r>
              <a:rPr lang="en-US" altLang="ja-JP" dirty="0"/>
              <a:t>]</a:t>
            </a:r>
            <a:r>
              <a:rPr kumimoji="1" lang="ja-JP" altLang="en-US" dirty="0"/>
              <a:t>さん </a:t>
            </a:r>
            <a:r>
              <a:rPr kumimoji="1" lang="en-US" altLang="ja-JP" dirty="0"/>
              <a:t>[</a:t>
            </a:r>
            <a:r>
              <a:rPr kumimoji="1" lang="ja-JP" altLang="en-US" dirty="0"/>
              <a:t>リスク名</a:t>
            </a:r>
            <a:r>
              <a:rPr kumimoji="1" lang="en-US" altLang="ja-JP" dirty="0"/>
              <a:t>]</a:t>
            </a:r>
            <a:r>
              <a:rPr kumimoji="1" lang="ja-JP" altLang="en-US" dirty="0"/>
              <a:t>　ちょっと危険動画</a:t>
            </a: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410C5F58-D924-592A-2217-E4D453C51A68}"/>
              </a:ext>
            </a:extLst>
          </p:cNvPr>
          <p:cNvSpPr/>
          <p:nvPr/>
        </p:nvSpPr>
        <p:spPr>
          <a:xfrm>
            <a:off x="2039225" y="4769657"/>
            <a:ext cx="9380792" cy="1761133"/>
          </a:xfrm>
          <a:prstGeom prst="wedgeRoundRectCallout">
            <a:avLst>
              <a:gd name="adj1" fmla="val -54473"/>
              <a:gd name="adj2" fmla="val -11563"/>
              <a:gd name="adj3" fmla="val 16667"/>
            </a:avLst>
          </a:prstGeom>
          <a:solidFill>
            <a:srgbClr val="70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400" dirty="0">
              <a:solidFill>
                <a:schemeClr val="tx1"/>
              </a:solidFill>
            </a:endParaRPr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EA0E6926-5013-4287-1031-7DF418BA6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02078" y="4562704"/>
            <a:ext cx="1160021" cy="217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17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120818E-D6AA-0247-9E0C-D0B9323A26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FEECAF-C8F6-4318-91FB-7BE5DDA3008A}" type="slidenum">
              <a:rPr lang="ja-JP" altLang="en-US" smtClean="0"/>
              <a:pPr/>
              <a:t>16</a:t>
            </a:fld>
            <a:endParaRPr lang="ja-JP" altLang="en-US"/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6374ECE9-4D8C-D0CD-DC2D-F34756F0F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8638" y="1964886"/>
            <a:ext cx="2227614" cy="4176776"/>
          </a:xfrm>
          <a:prstGeom prst="rect">
            <a:avLst/>
          </a:prstGeom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13394B74-81B2-C1F4-234D-695EE248C67A}"/>
              </a:ext>
            </a:extLst>
          </p:cNvPr>
          <p:cNvSpPr/>
          <p:nvPr/>
        </p:nvSpPr>
        <p:spPr>
          <a:xfrm>
            <a:off x="982841" y="1029601"/>
            <a:ext cx="6210300" cy="4798797"/>
          </a:xfrm>
          <a:prstGeom prst="wedgeRoundRectCallout">
            <a:avLst>
              <a:gd name="adj1" fmla="val 71030"/>
              <a:gd name="adj2" fmla="val 11016"/>
              <a:gd name="adj3" fmla="val 16667"/>
            </a:avLst>
          </a:prstGeom>
          <a:solidFill>
            <a:srgbClr val="70C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3A10DB9E-FFA6-2AD5-7846-9FA526AC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90451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39351B28-6701-12E0-DA3D-EFE3BAB3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127280E-6ABB-27C2-4154-8CBB4D6598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EECAF-C8F6-4318-91FB-7BE5DDA3008A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3F509D6A-65AC-CE87-99E8-044C5B32103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8841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E5AF20A-520A-68B8-FBAA-517DF520A7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FEECAF-C8F6-4318-91FB-7BE5DDA3008A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E31AC371-D31B-159F-BF8D-E9CBB1132447}"/>
              </a:ext>
            </a:extLst>
          </p:cNvPr>
          <p:cNvSpPr txBox="1">
            <a:spLocks/>
          </p:cNvSpPr>
          <p:nvPr/>
        </p:nvSpPr>
        <p:spPr>
          <a:xfrm>
            <a:off x="1" y="1094545"/>
            <a:ext cx="12191999" cy="1415987"/>
          </a:xfrm>
          <a:prstGeom prst="rect">
            <a:avLst/>
          </a:prstGeom>
          <a:noFill/>
        </p:spPr>
        <p:txBody>
          <a:bodyPr lIns="720000" tIns="54000" rIns="720000" bIns="0" anchor="t" anchorCtr="0"/>
          <a:lstStyle>
            <a:lvl1pPr marL="0" indent="0" algn="l" defTabSz="914423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801" b="0" kern="120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1pPr>
            <a:lvl2pPr marL="457212" indent="0" algn="l" defTabSz="914423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2pPr>
            <a:lvl3pPr marL="914423" indent="0" algn="l" defTabSz="914423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401" kern="120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3pPr>
            <a:lvl4pPr marL="1371635" indent="0" algn="l" defTabSz="914423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4pPr>
            <a:lvl5pPr marL="2057452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dirty="0"/>
              <a:t>皆さんの運転動画を見ながら、</a:t>
            </a:r>
            <a:endParaRPr lang="en-US" altLang="ja-JP" sz="3200" dirty="0"/>
          </a:p>
          <a:p>
            <a:r>
              <a:rPr lang="ja-JP" altLang="en-US" sz="3200" dirty="0"/>
              <a:t>自分にとって安全な運転が何かを一緒に考えていく会です</a:t>
            </a:r>
            <a:endParaRPr lang="en-US" altLang="ja-JP" sz="3200" dirty="0"/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8DB8F92E-3E41-5C42-562A-A8A3A9208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ドラみる茶話会</a:t>
            </a:r>
          </a:p>
        </p:txBody>
      </p:sp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C585934E-E8B9-A339-6FE5-1DE301562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7403" y="2023099"/>
            <a:ext cx="2227614" cy="4176776"/>
          </a:xfrm>
          <a:prstGeom prst="rect">
            <a:avLst/>
          </a:prstGeom>
        </p:spPr>
      </p:pic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7DDD0AF7-BBBA-79F3-F551-79B05445F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945984"/>
              </p:ext>
            </p:extLst>
          </p:nvPr>
        </p:nvGraphicFramePr>
        <p:xfrm>
          <a:off x="771982" y="2934517"/>
          <a:ext cx="8918437" cy="3099762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491155">
                  <a:extLst>
                    <a:ext uri="{9D8B030D-6E8A-4147-A177-3AD203B41FA5}">
                      <a16:colId xmlns:a16="http://schemas.microsoft.com/office/drawing/2014/main" val="2253845032"/>
                    </a:ext>
                  </a:extLst>
                </a:gridCol>
                <a:gridCol w="2224310">
                  <a:extLst>
                    <a:ext uri="{9D8B030D-6E8A-4147-A177-3AD203B41FA5}">
                      <a16:colId xmlns:a16="http://schemas.microsoft.com/office/drawing/2014/main" val="324115639"/>
                    </a:ext>
                  </a:extLst>
                </a:gridCol>
                <a:gridCol w="6202972">
                  <a:extLst>
                    <a:ext uri="{9D8B030D-6E8A-4147-A177-3AD203B41FA5}">
                      <a16:colId xmlns:a16="http://schemas.microsoft.com/office/drawing/2014/main" val="4017175820"/>
                    </a:ext>
                  </a:extLst>
                </a:gridCol>
              </a:tblGrid>
              <a:tr h="459753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C0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C0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C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520929"/>
                  </a:ext>
                </a:extLst>
              </a:tr>
              <a:tr h="1592619"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1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+mn-lt"/>
                        </a:rPr>
                        <a:t>結果の振り返り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ja-JP" altLang="en-US" sz="2000" dirty="0">
                          <a:latin typeface="+mn-lt"/>
                        </a:rPr>
                        <a:t>診断結果と動画を観ながら、自分の運転を見直してみよう</a:t>
                      </a:r>
                      <a:endParaRPr kumimoji="1" lang="en-US" altLang="ja-JP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0207"/>
                  </a:ext>
                </a:extLst>
              </a:tr>
              <a:tr h="1047390"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2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+mn-lt"/>
                        </a:rPr>
                        <a:t>その他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kumimoji="1" lang="ja-JP" altLang="en-US" sz="2000" dirty="0">
                          <a:latin typeface="+mn-lt"/>
                        </a:rPr>
                        <a:t>今回の取り組みに関するイベントのご紹介や、皆さんへの質問など</a:t>
                      </a:r>
                      <a:endParaRPr kumimoji="1" lang="en-US" altLang="ja-JP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101105"/>
                  </a:ext>
                </a:extLst>
              </a:tr>
            </a:tbl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33D578A-916F-540D-4D0E-6B54DD4622A6}"/>
              </a:ext>
            </a:extLst>
          </p:cNvPr>
          <p:cNvSpPr txBox="1"/>
          <p:nvPr/>
        </p:nvSpPr>
        <p:spPr>
          <a:xfrm>
            <a:off x="10215691" y="6274789"/>
            <a:ext cx="1451038" cy="332720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>
              <a:lnSpc>
                <a:spcPct val="135000"/>
              </a:lnSpc>
            </a:pPr>
            <a:r>
              <a:rPr kumimoji="1" lang="ja-JP" altLang="en-US" dirty="0">
                <a:solidFill>
                  <a:schemeClr val="tx1"/>
                </a:solidFill>
              </a:rPr>
              <a:t>ドラみるちゃん</a:t>
            </a:r>
          </a:p>
        </p:txBody>
      </p:sp>
    </p:spTree>
    <p:extLst>
      <p:ext uri="{BB962C8B-B14F-4D97-AF65-F5344CB8AC3E}">
        <p14:creationId xmlns:p14="http://schemas.microsoft.com/office/powerpoint/2010/main" val="192668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987783D-AC1F-1185-CDE0-FA815215E9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FEECAF-C8F6-4318-91FB-7BE5DDA3008A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19F3C5D-AD2F-10F5-40BB-9A582AC0A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ドラみる茶話会の進行メンバー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60CEDD9A-5709-5101-CF4F-568BA785EAAA}"/>
              </a:ext>
            </a:extLst>
          </p:cNvPr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2317140721"/>
              </p:ext>
            </p:extLst>
          </p:nvPr>
        </p:nvGraphicFramePr>
        <p:xfrm>
          <a:off x="403573" y="1115506"/>
          <a:ext cx="11384854" cy="381306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997180">
                  <a:extLst>
                    <a:ext uri="{9D8B030D-6E8A-4147-A177-3AD203B41FA5}">
                      <a16:colId xmlns:a16="http://schemas.microsoft.com/office/drawing/2014/main" val="478811180"/>
                    </a:ext>
                  </a:extLst>
                </a:gridCol>
                <a:gridCol w="4193837">
                  <a:extLst>
                    <a:ext uri="{9D8B030D-6E8A-4147-A177-3AD203B41FA5}">
                      <a16:colId xmlns:a16="http://schemas.microsoft.com/office/drawing/2014/main" val="144211427"/>
                    </a:ext>
                  </a:extLst>
                </a:gridCol>
                <a:gridCol w="4193837">
                  <a:extLst>
                    <a:ext uri="{9D8B030D-6E8A-4147-A177-3AD203B41FA5}">
                      <a16:colId xmlns:a16="http://schemas.microsoft.com/office/drawing/2014/main" val="234833486"/>
                    </a:ext>
                  </a:extLst>
                </a:gridCol>
              </a:tblGrid>
              <a:tr h="446594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800" dirty="0"/>
                        <a:t>なまえ</a:t>
                      </a:r>
                    </a:p>
                  </a:txBody>
                  <a:tcPr>
                    <a:lnL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C0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かいしゃ</a:t>
                      </a:r>
                    </a:p>
                  </a:txBody>
                  <a:tcPr>
                    <a:lnL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C0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説明</a:t>
                      </a:r>
                    </a:p>
                  </a:txBody>
                  <a:tcPr>
                    <a:lnL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C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832689"/>
                  </a:ext>
                </a:extLst>
              </a:tr>
              <a:tr h="527332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ドラみるちゃん</a:t>
                      </a:r>
                    </a:p>
                  </a:txBody>
                  <a:tcPr>
                    <a:lnL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ドラみる</a:t>
                      </a:r>
                    </a:p>
                  </a:txBody>
                  <a:tcPr>
                    <a:lnL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みんなの運転を見守る</a:t>
                      </a:r>
                      <a:endParaRPr kumimoji="1" lang="en-US" altLang="ja-JP" sz="24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マスコットキャラクター</a:t>
                      </a:r>
                      <a:endParaRPr kumimoji="1" lang="en-US" altLang="ja-JP" sz="24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292183"/>
                  </a:ext>
                </a:extLst>
              </a:tr>
              <a:tr h="823983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1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1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398805"/>
                  </a:ext>
                </a:extLst>
              </a:tr>
              <a:tr h="823983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4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746857"/>
                  </a:ext>
                </a:extLst>
              </a:tr>
              <a:tr h="823983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0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775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017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51A32EC-5D93-EE47-1307-3F31C6951A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FEECAF-C8F6-4318-91FB-7BE5DDA3008A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A9D6E0-18FA-D84B-3752-D4736D28DE4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0" y="1347020"/>
            <a:ext cx="12192000" cy="1820995"/>
          </a:xfrm>
          <a:solidFill>
            <a:srgbClr val="51AFA5"/>
          </a:solidFill>
        </p:spPr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ja-JP" altLang="en-US" sz="4000" b="1" dirty="0">
                <a:solidFill>
                  <a:schemeClr val="bg1"/>
                </a:solidFill>
              </a:rPr>
              <a:t>今日は、ダメ出しの場じゃないよ！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ja-JP" altLang="en-US" sz="4000" b="1" dirty="0">
                <a:solidFill>
                  <a:schemeClr val="bg1"/>
                </a:solidFill>
              </a:rPr>
              <a:t>思ったこと、感じたことは素直に話してね！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E76CE7D-6F6B-F737-D091-176B13AB3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ドラみるちゃんからのお願い</a:t>
            </a:r>
          </a:p>
        </p:txBody>
      </p:sp>
      <p:pic>
        <p:nvPicPr>
          <p:cNvPr id="13" name="図 12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25D62A25-69A1-0C0F-AFE6-4DB58A7D5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592" y="1347020"/>
            <a:ext cx="2829320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4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11F596F6-6245-63DE-1390-90EAE474C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3645" y="1300470"/>
            <a:ext cx="2844389" cy="5333229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E25CD8E-6587-EB0C-F262-184A6E1E37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FEECAF-C8F6-4318-91FB-7BE5DDA3008A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7EF5C1F-7F1A-AD6D-FFB6-C2A0E369D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8737601" cy="6857999"/>
          </a:xfrm>
          <a:solidFill>
            <a:srgbClr val="70C0BC"/>
          </a:solidFill>
        </p:spPr>
        <p:txBody>
          <a:bodyPr anchor="ctr"/>
          <a:lstStyle/>
          <a:p>
            <a:pPr algn="ctr"/>
            <a:r>
              <a:rPr kumimoji="1" lang="ja-JP" altLang="en-US" sz="8000" dirty="0">
                <a:solidFill>
                  <a:schemeClr val="bg1"/>
                </a:solidFill>
              </a:rPr>
              <a:t>結果のふりかえり</a:t>
            </a:r>
          </a:p>
        </p:txBody>
      </p:sp>
    </p:spTree>
    <p:extLst>
      <p:ext uri="{BB962C8B-B14F-4D97-AF65-F5344CB8AC3E}">
        <p14:creationId xmlns:p14="http://schemas.microsoft.com/office/powerpoint/2010/main" val="196330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6600A8-0EE3-DBAB-C4BA-209498AAF4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FEECAF-C8F6-4318-91FB-7BE5DDA3008A}" type="slidenum">
              <a:rPr lang="ja-JP" altLang="en-US" smtClean="0"/>
              <a:pPr/>
              <a:t>6</a:t>
            </a:fld>
            <a:endParaRPr lang="ja-JP" altLang="en-US"/>
          </a:p>
        </p:txBody>
      </p:sp>
      <p:graphicFrame>
        <p:nvGraphicFramePr>
          <p:cNvPr id="13" name="グラフ 12">
            <a:extLst>
              <a:ext uri="{FF2B5EF4-FFF2-40B4-BE49-F238E27FC236}">
                <a16:creationId xmlns:a16="http://schemas.microsoft.com/office/drawing/2014/main" id="{232E365A-53E9-DF43-D767-31E15B3397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6894893"/>
              </p:ext>
            </p:extLst>
          </p:nvPr>
        </p:nvGraphicFramePr>
        <p:xfrm>
          <a:off x="778106" y="399340"/>
          <a:ext cx="10273894" cy="6297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2D129233-95C6-C82F-52C3-7693E0CDC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8088" y="2535015"/>
            <a:ext cx="1127312" cy="2123776"/>
          </a:xfrm>
          <a:prstGeom prst="rect">
            <a:avLst/>
          </a:prstGeom>
        </p:spPr>
      </p:pic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D4503B73-7B4C-CC9A-2050-2A3A60E078A9}"/>
              </a:ext>
            </a:extLst>
          </p:cNvPr>
          <p:cNvSpPr/>
          <p:nvPr/>
        </p:nvSpPr>
        <p:spPr>
          <a:xfrm>
            <a:off x="4042963" y="2369294"/>
            <a:ext cx="4805474" cy="1104361"/>
          </a:xfrm>
          <a:prstGeom prst="wedgeRoundRectCallout">
            <a:avLst>
              <a:gd name="adj1" fmla="val 56647"/>
              <a:gd name="adj2" fmla="val 28365"/>
              <a:gd name="adj3" fmla="val 16667"/>
            </a:avLst>
          </a:prstGeom>
          <a:solidFill>
            <a:srgbClr val="51A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b="1" dirty="0">
                <a:solidFill>
                  <a:schemeClr val="bg1"/>
                </a:solidFill>
              </a:rPr>
              <a:t>１回目に比べると、最後も回数が減っています！皆さんが今回、ご自身の運転を良くしようと頑張った結果です！</a:t>
            </a:r>
            <a:endParaRPr kumimoji="1" lang="en-US" altLang="ja-JP" b="1" dirty="0">
              <a:solidFill>
                <a:schemeClr val="bg1"/>
              </a:solidFill>
            </a:endParaRPr>
          </a:p>
          <a:p>
            <a:endParaRPr kumimoji="1" lang="ja-JP" altLang="en-US" b="1" dirty="0">
              <a:solidFill>
                <a:schemeClr val="bg1"/>
              </a:solidFill>
            </a:endParaRPr>
          </a:p>
        </p:txBody>
      </p:sp>
      <p:pic>
        <p:nvPicPr>
          <p:cNvPr id="21" name="グラフィックス 20">
            <a:extLst>
              <a:ext uri="{FF2B5EF4-FFF2-40B4-BE49-F238E27FC236}">
                <a16:creationId xmlns:a16="http://schemas.microsoft.com/office/drawing/2014/main" id="{BE97FC4E-948D-5679-093F-BCA120CA10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3824434" y="4060118"/>
            <a:ext cx="1093663" cy="2050618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51F31F16-F130-44E6-7A2E-B458874D15A9}"/>
              </a:ext>
            </a:extLst>
          </p:cNvPr>
          <p:cNvSpPr/>
          <p:nvPr/>
        </p:nvSpPr>
        <p:spPr>
          <a:xfrm>
            <a:off x="5169564" y="4773637"/>
            <a:ext cx="5214499" cy="1104361"/>
          </a:xfrm>
          <a:prstGeom prst="wedgeRoundRectCallout">
            <a:avLst>
              <a:gd name="adj1" fmla="val -55232"/>
              <a:gd name="adj2" fmla="val -32498"/>
              <a:gd name="adj3" fmla="val 16667"/>
            </a:avLst>
          </a:prstGeom>
          <a:solidFill>
            <a:srgbClr val="51A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b="1" dirty="0">
                <a:solidFill>
                  <a:schemeClr val="bg1"/>
                </a:solidFill>
              </a:rPr>
              <a:t>４回目は３回目に比べると、増えてしまう傾向が、過去もありました</a:t>
            </a:r>
            <a:r>
              <a:rPr lang="ja-JP" altLang="en-US" b="1" dirty="0">
                <a:solidFill>
                  <a:schemeClr val="bg1"/>
                </a:solidFill>
              </a:rPr>
              <a:t>。４回目の</a:t>
            </a:r>
            <a:r>
              <a:rPr kumimoji="1" lang="ja-JP" altLang="en-US" b="1" dirty="0">
                <a:solidFill>
                  <a:schemeClr val="bg1"/>
                </a:solidFill>
              </a:rPr>
              <a:t>運転で増えてしまうのはなんでだろう？？慣れちゃった？</a:t>
            </a:r>
          </a:p>
        </p:txBody>
      </p:sp>
    </p:spTree>
    <p:extLst>
      <p:ext uri="{BB962C8B-B14F-4D97-AF65-F5344CB8AC3E}">
        <p14:creationId xmlns:p14="http://schemas.microsoft.com/office/powerpoint/2010/main" val="303574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11F596F6-6245-63DE-1390-90EAE474C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4145" y="1275070"/>
            <a:ext cx="2844389" cy="5333229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E25CD8E-6587-EB0C-F262-184A6E1E37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FEECAF-C8F6-4318-91FB-7BE5DDA3008A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5" name="タイトル 3">
            <a:extLst>
              <a:ext uri="{FF2B5EF4-FFF2-40B4-BE49-F238E27FC236}">
                <a16:creationId xmlns:a16="http://schemas.microsoft.com/office/drawing/2014/main" id="{2991B502-B808-D2D1-31C8-110301F36E5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737600" cy="6858000"/>
          </a:xfrm>
          <a:prstGeom prst="rect">
            <a:avLst/>
          </a:prstGeom>
          <a:solidFill>
            <a:srgbClr val="70C0BC"/>
          </a:solidFill>
        </p:spPr>
        <p:txBody>
          <a:bodyPr vert="horz" lIns="396000" tIns="45720" rIns="91440" bIns="45720" rtlCol="0" anchor="ctr" anchorCtr="0">
            <a:noAutofit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650" b="1" kern="120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1pPr>
          </a:lstStyle>
          <a:p>
            <a:pPr algn="ctr"/>
            <a:r>
              <a:rPr lang="ja-JP" altLang="en-US" sz="9600" dirty="0">
                <a:solidFill>
                  <a:schemeClr val="bg1"/>
                </a:solidFill>
              </a:rPr>
              <a:t>左折の</a:t>
            </a:r>
            <a:endParaRPr lang="en-US" altLang="ja-JP" sz="9600" dirty="0">
              <a:solidFill>
                <a:schemeClr val="bg1"/>
              </a:solidFill>
            </a:endParaRPr>
          </a:p>
          <a:p>
            <a:pPr algn="ctr"/>
            <a:r>
              <a:rPr lang="ja-JP" altLang="en-US" sz="9600" dirty="0">
                <a:solidFill>
                  <a:schemeClr val="bg1"/>
                </a:solidFill>
              </a:rPr>
              <a:t>安全確認</a:t>
            </a:r>
          </a:p>
        </p:txBody>
      </p:sp>
    </p:spTree>
    <p:extLst>
      <p:ext uri="{BB962C8B-B14F-4D97-AF65-F5344CB8AC3E}">
        <p14:creationId xmlns:p14="http://schemas.microsoft.com/office/powerpoint/2010/main" val="3063548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470810C-A268-F212-92A9-EE845B379B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FEECAF-C8F6-4318-91FB-7BE5DDA3008A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207C6DD-CFA6-876F-86D2-9CC96F15F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オンライン メディア 4" title="【危険予知トレーニング】 交差点編 #05 ～左折時の注意①～">
            <a:hlinkClick r:id="" action="ppaction://media"/>
            <a:extLst>
              <a:ext uri="{FF2B5EF4-FFF2-40B4-BE49-F238E27FC236}">
                <a16:creationId xmlns:a16="http://schemas.microsoft.com/office/drawing/2014/main" id="{77579913-EB5C-F103-04D7-D0F63E90CC7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480" y="7620"/>
            <a:ext cx="12124566" cy="685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4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18ABAD1-8322-A84C-8E7C-D06A2724F3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FEECAF-C8F6-4318-91FB-7BE5DDA3008A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EBAD1FA-E9BA-7D85-3444-0A9CBB20C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オンライン メディア 4" title="【危険予知トレーニング】交差点編#12～左折時の注意②～">
            <a:hlinkClick r:id="" action="ppaction://media"/>
            <a:extLst>
              <a:ext uri="{FF2B5EF4-FFF2-40B4-BE49-F238E27FC236}">
                <a16:creationId xmlns:a16="http://schemas.microsoft.com/office/drawing/2014/main" id="{004E985F-9761-72C7-D2BA-58A05481258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onfidential">
  <a:themeElements>
    <a:clrScheme name="DENSO2022">
      <a:dk1>
        <a:srgbClr val="323232"/>
      </a:dk1>
      <a:lt1>
        <a:sysClr val="window" lastClr="FFFFFF"/>
      </a:lt1>
      <a:dk2>
        <a:srgbClr val="B9D7EB"/>
      </a:dk2>
      <a:lt2>
        <a:srgbClr val="DC0032"/>
      </a:lt2>
      <a:accent1>
        <a:srgbClr val="B4B4B4"/>
      </a:accent1>
      <a:accent2>
        <a:srgbClr val="1E9146"/>
      </a:accent2>
      <a:accent3>
        <a:srgbClr val="8246AF"/>
      </a:accent3>
      <a:accent4>
        <a:srgbClr val="0091BE"/>
      </a:accent4>
      <a:accent5>
        <a:srgbClr val="FAB932"/>
      </a:accent5>
      <a:accent6>
        <a:srgbClr val="E65587"/>
      </a:accent6>
      <a:hlink>
        <a:srgbClr val="1E9146"/>
      </a:hlink>
      <a:folHlink>
        <a:srgbClr val="0091BE"/>
      </a:folHlink>
    </a:clrScheme>
    <a:fontScheme name="DENSO2022">
      <a:majorFont>
        <a:latin typeface="Yu Gothic UI"/>
        <a:ea typeface="Yu Gothic UI"/>
        <a:cs typeface="Times New Roman"/>
      </a:majorFont>
      <a:minorFont>
        <a:latin typeface="Yu Gothic UI"/>
        <a:ea typeface="Yu Gothic UI"/>
        <a:cs typeface="Times New Roman"/>
      </a:minorFont>
    </a:fontScheme>
    <a:fmtScheme name="淡い単色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tIns="0" bIns="0" rtlCol="0">
        <a:spAutoFit/>
      </a:bodyPr>
      <a:lstStyle>
        <a:defPPr>
          <a:lnSpc>
            <a:spcPct val="135000"/>
          </a:lnSpc>
          <a:defRPr dirty="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_9_J.potx" id="{79218522-4FA6-496A-9E4B-84D0AF7309AA}" vid="{302A7133-3C64-4173-9CAC-CAB977DE1232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2c65dd8-3319-4153-b788-6c22f81e234f">
      <Terms xmlns="http://schemas.microsoft.com/office/infopath/2007/PartnerControls"/>
    </lcf76f155ced4ddcb4097134ff3c332f>
    <TaxCatchAll xmlns="d924a177-890b-4907-b423-6e7aa8ed3576"/>
    <_Flow_SignoffStatus xmlns="b2c65dd8-3319-4153-b788-6c22f81e234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B6DF61DBFA0A4B41A46AF10F45F7A895" ma:contentTypeVersion="17" ma:contentTypeDescription="新しいドキュメントを作成します。" ma:contentTypeScope="" ma:versionID="0477296bc099647e4a41997c6a94d059">
  <xsd:schema xmlns:xsd="http://www.w3.org/2001/XMLSchema" xmlns:xs="http://www.w3.org/2001/XMLSchema" xmlns:p="http://schemas.microsoft.com/office/2006/metadata/properties" xmlns:ns2="b2c65dd8-3319-4153-b788-6c22f81e234f" xmlns:ns3="d924a177-890b-4907-b423-6e7aa8ed3576" targetNamespace="http://schemas.microsoft.com/office/2006/metadata/properties" ma:root="true" ma:fieldsID="20861107588e958aaef496d748f72cb1" ns2:_="" ns3:_="">
    <xsd:import namespace="b2c65dd8-3319-4153-b788-6c22f81e234f"/>
    <xsd:import namespace="d924a177-890b-4907-b423-6e7aa8ed35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Location" minOccurs="0"/>
                <xsd:element ref="ns2:_Flow_SignoffStatu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c65dd8-3319-4153-b788-6c22f81e23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画像タグ" ma:readOnly="false" ma:fieldId="{5cf76f15-5ced-4ddc-b409-7134ff3c332f}" ma:taxonomyMulti="true" ma:sspId="3874608b-8892-48bc-be6a-3536a5ac44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_Flow_SignoffStatus" ma:index="23" nillable="true" ma:displayName="承認の状態" ma:internalName="_x627f__x8a8d__x306e__x72b6__x614b_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24a177-890b-4907-b423-6e7aa8ed357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18186f3a-215d-4519-8aea-682b66fad2b6}" ma:internalName="TaxCatchAll" ma:showField="CatchAllData" ma:web="d924a177-890b-4907-b423-6e7aa8ed357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4D041C-C424-4EB5-9279-B7617D55E990}">
  <ds:schemaRefs>
    <ds:schemaRef ds:uri="http://schemas.microsoft.com/office/2006/documentManagement/types"/>
    <ds:schemaRef ds:uri="http://www.w3.org/XML/1998/namespace"/>
    <ds:schemaRef ds:uri="http://purl.org/dc/terms/"/>
    <ds:schemaRef ds:uri="b2c65dd8-3319-4153-b788-6c22f81e234f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d924a177-890b-4907-b423-6e7aa8ed3576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C26572B-406A-4966-8C8F-05E88C463C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c65dd8-3319-4153-b788-6c22f81e234f"/>
    <ds:schemaRef ds:uri="d924a177-890b-4907-b423-6e7aa8ed35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DD80F8-56CF-43CC-BDFE-0C46F50F3F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219</Words>
  <Application>Microsoft Office PowerPoint</Application>
  <PresentationFormat>ワイド画面</PresentationFormat>
  <Paragraphs>48</Paragraphs>
  <Slides>17</Slides>
  <Notes>0</Notes>
  <HiddenSlides>0</HiddenSlides>
  <MMClips>4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1" baseType="lpstr">
      <vt:lpstr>Yu Gothic UI</vt:lpstr>
      <vt:lpstr>游ゴシック</vt:lpstr>
      <vt:lpstr>Arial</vt:lpstr>
      <vt:lpstr>1_Confidential</vt:lpstr>
      <vt:lpstr>ドラみる茶話会</vt:lpstr>
      <vt:lpstr>ドラみる茶話会</vt:lpstr>
      <vt:lpstr>ドラみる茶話会の進行メンバー</vt:lpstr>
      <vt:lpstr>ドラみるちゃんからのお願い</vt:lpstr>
      <vt:lpstr>結果のふりかえり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運転の振り返り</vt:lpstr>
      <vt:lpstr>テキスト</vt:lpstr>
      <vt:lpstr>[名前]さん [リスク名]　あとちょっと動画</vt:lpstr>
      <vt:lpstr>[名前]さん [リスク名]　ちょっと危険動画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ドラみる茶話会#4  8月6日井上友睦会</dc:title>
  <dc:creator>YUJI YAMADA</dc:creator>
  <cp:lastModifiedBy>Yuji Yamada (山田 雄治)</cp:lastModifiedBy>
  <cp:revision>216</cp:revision>
  <dcterms:modified xsi:type="dcterms:W3CDTF">2024-08-14T06:42:06Z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0x010100B6DF61DBFA0A4B41A46AF10F45F7A895</vt:lpwstr>
  </property>
  <property fmtid="{D5CDD505-2E9C-101B-9397-08002B2CF9AE}" pid="3" name="MSIP_Label_6add209e-37c4-4e15-ab1b-f9befe71def1_Enabled">
    <vt:lpwstr>true</vt:lpwstr>
  </property>
  <property fmtid="{D5CDD505-2E9C-101B-9397-08002B2CF9AE}" pid="4" name="MSIP_Label_6add209e-37c4-4e15-ab1b-f9befe71def1_SetDate">
    <vt:lpwstr>2024-08-05T12:06:35Z</vt:lpwstr>
  </property>
  <property fmtid="{D5CDD505-2E9C-101B-9397-08002B2CF9AE}" pid="5" name="MSIP_Label_6add209e-37c4-4e15-ab1b-f9befe71def1_Method">
    <vt:lpwstr>Standard</vt:lpwstr>
  </property>
  <property fmtid="{D5CDD505-2E9C-101B-9397-08002B2CF9AE}" pid="6" name="MSIP_Label_6add209e-37c4-4e15-ab1b-f9befe71def1_Name">
    <vt:lpwstr>G_MIP_Confidential_Exception</vt:lpwstr>
  </property>
  <property fmtid="{D5CDD505-2E9C-101B-9397-08002B2CF9AE}" pid="7" name="MSIP_Label_6add209e-37c4-4e15-ab1b-f9befe71def1_SiteId">
    <vt:lpwstr>69405920-b673-4f7c-8845-e124e9d08af2</vt:lpwstr>
  </property>
  <property fmtid="{D5CDD505-2E9C-101B-9397-08002B2CF9AE}" pid="8" name="MSIP_Label_6add209e-37c4-4e15-ab1b-f9befe71def1_ActionId">
    <vt:lpwstr>e960c662-35e0-4f06-852b-13c946f2f446</vt:lpwstr>
  </property>
  <property fmtid="{D5CDD505-2E9C-101B-9397-08002B2CF9AE}" pid="9" name="MSIP_Label_6add209e-37c4-4e15-ab1b-f9befe71def1_ContentBits">
    <vt:lpwstr>0</vt:lpwstr>
  </property>
</Properties>
</file>