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30.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32.xml.rels" ContentType="application/vnd.openxmlformats-package.relationships+xml"/>
  <Override PartName="/ppt/notesSlides/_rels/notesSlide26.xml.rels" ContentType="application/vnd.openxmlformats-package.relationships+xml"/>
  <Override PartName="/ppt/notesSlides/_rels/notesSlide7.xml.rels" ContentType="application/vnd.openxmlformats-package.relationships+xml"/>
  <Override PartName="/ppt/notesSlides/notesSlide8.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26.xml" ContentType="application/vnd.openxmlformats-officedocument.presentationml.notesSlide+xml"/>
  <Override PartName="/ppt/notesSlides/notesSlide6.xml" ContentType="application/vnd.openxmlformats-officedocument.presentationml.notesSlide+xml"/>
  <Override PartName="/ppt/notesSlides/notesSlide32.xml" ContentType="application/vnd.openxmlformats-officedocument.presentationml.notesSlide+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6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7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7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7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A3CDCDB-E9EF-4257-93B9-33682187AA7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380880" y="685800"/>
            <a:ext cx="6095520" cy="3428640"/>
          </a:xfrm>
          <a:prstGeom prst="rect">
            <a:avLst/>
          </a:prstGeom>
        </p:spPr>
      </p:sp>
      <p:sp>
        <p:nvSpPr>
          <p:cNvPr id="250" name="PlaceHolder 2"/>
          <p:cNvSpPr>
            <a:spLocks noGrp="1"/>
          </p:cNvSpPr>
          <p:nvPr>
            <p:ph type="body"/>
          </p:nvPr>
        </p:nvSpPr>
        <p:spPr>
          <a:xfrm>
            <a:off x="685800" y="4343400"/>
            <a:ext cx="5486040" cy="4114440"/>
          </a:xfrm>
          <a:prstGeom prst="rect">
            <a:avLst/>
          </a:prstGeom>
        </p:spPr>
        <p:txBody>
          <a:bodyPr tIns="91440" bIns="91440">
            <a:noAutofit/>
          </a:bodyPr>
          <a:p>
            <a:pPr marL="457200" indent="-298080">
              <a:lnSpc>
                <a:spcPct val="100000"/>
              </a:lnSpc>
              <a:buClr>
                <a:srgbClr val="000000"/>
              </a:buClr>
              <a:buFont typeface="Arial"/>
              <a:buChar char="●"/>
            </a:pPr>
            <a:r>
              <a:rPr b="0" lang="en-US" sz="1100" spc="-1" strike="noStrike">
                <a:solidFill>
                  <a:srgbClr val="000000"/>
                </a:solidFill>
                <a:latin typeface="Arial"/>
                <a:ea typeface="Arial"/>
              </a:rPr>
              <a:t>Leverage new UX members / design thinking / persona identification Onboarding New Members</a:t>
            </a:r>
            <a:endParaRPr b="0" lang="en-US" sz="1100" spc="-1" strike="noStrike">
              <a:latin typeface="Arial"/>
            </a:endParaRPr>
          </a:p>
          <a:p>
            <a:pPr marL="158760">
              <a:lnSpc>
                <a:spcPct val="100000"/>
              </a:lnSpc>
            </a:pPr>
            <a:endParaRPr b="0" lang="en-US"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380880" y="685800"/>
            <a:ext cx="6095520" cy="3428640"/>
          </a:xfrm>
          <a:prstGeom prst="rect">
            <a:avLst/>
          </a:prstGeom>
        </p:spPr>
      </p:sp>
      <p:sp>
        <p:nvSpPr>
          <p:cNvPr id="252" name="PlaceHolder 2"/>
          <p:cNvSpPr>
            <a:spLocks noGrp="1"/>
          </p:cNvSpPr>
          <p:nvPr>
            <p:ph type="body"/>
          </p:nvPr>
        </p:nvSpPr>
        <p:spPr>
          <a:xfrm>
            <a:off x="685800" y="4343400"/>
            <a:ext cx="5486040" cy="4114440"/>
          </a:xfrm>
          <a:prstGeom prst="rect">
            <a:avLst/>
          </a:prstGeom>
        </p:spPr>
        <p:txBody>
          <a:bodyPr tIns="91440" bIns="91440">
            <a:noAutofit/>
          </a:bodyPr>
          <a:p>
            <a:pPr marL="158760">
              <a:lnSpc>
                <a:spcPct val="100000"/>
              </a:lnSpc>
            </a:pPr>
            <a:r>
              <a:rPr b="0" lang="en-US" sz="1100" spc="-1" strike="noStrike">
                <a:solidFill>
                  <a:srgbClr val="000000"/>
                </a:solidFill>
                <a:latin typeface="Arial"/>
                <a:ea typeface="Arial"/>
              </a:rPr>
              <a:t>To gather reliable test result, ideally we need dedicated hardware to run the performance test.</a:t>
            </a:r>
            <a:endParaRPr b="0" lang="en-US" sz="11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380880" y="685800"/>
            <a:ext cx="6095520" cy="3428640"/>
          </a:xfrm>
          <a:prstGeom prst="rect">
            <a:avLst/>
          </a:prstGeom>
        </p:spPr>
      </p:sp>
      <p:sp>
        <p:nvSpPr>
          <p:cNvPr id="254" name="PlaceHolder 2"/>
          <p:cNvSpPr>
            <a:spLocks noGrp="1"/>
          </p:cNvSpPr>
          <p:nvPr>
            <p:ph type="body"/>
          </p:nvPr>
        </p:nvSpPr>
        <p:spPr>
          <a:xfrm>
            <a:off x="685800" y="4343400"/>
            <a:ext cx="5486040" cy="4114440"/>
          </a:xfrm>
          <a:prstGeom prst="rect">
            <a:avLst/>
          </a:prstGeom>
        </p:spPr>
        <p:txBody>
          <a:bodyPr tIns="91440" bIns="91440">
            <a:noAutofit/>
          </a:bodyPr>
          <a:p>
            <a:pPr marL="158760">
              <a:lnSpc>
                <a:spcPct val="100000"/>
              </a:lnSpc>
            </a:pPr>
            <a:r>
              <a:rPr b="0" lang="en-US" sz="1100" spc="-1" strike="noStrike">
                <a:solidFill>
                  <a:srgbClr val="000000"/>
                </a:solidFill>
                <a:latin typeface="Arial"/>
                <a:ea typeface="Arial"/>
              </a:rPr>
              <a:t>Notes: </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We have identified many investigation / research items to support HA, we may only achieve part of the deliverables.</a:t>
            </a:r>
            <a:endParaRPr b="0" lang="en-US" sz="1100" spc="-1" strike="noStrike">
              <a:latin typeface="Arial"/>
            </a:endParaRPr>
          </a:p>
          <a:p>
            <a:pPr marL="158760">
              <a:lnSpc>
                <a:spcPct val="100000"/>
              </a:lnSpc>
            </a:pPr>
            <a:endParaRPr b="0" lang="en-US" sz="1100" spc="-1" strike="noStrike">
              <a:latin typeface="Arial"/>
            </a:endParaRPr>
          </a:p>
          <a:p>
            <a:pPr marL="158760">
              <a:lnSpc>
                <a:spcPct val="100000"/>
              </a:lnSpc>
            </a:pPr>
            <a:r>
              <a:rPr b="0" lang="en-US" sz="1100" spc="-1" strike="noStrike">
                <a:solidFill>
                  <a:srgbClr val="000000"/>
                </a:solidFill>
                <a:latin typeface="Arial"/>
                <a:ea typeface="Arial"/>
              </a:rPr>
              <a:t>To support SYSPLEX test, will need to find resource either from Marist or internal. The systems in SYSPLEX should be real LPAR to get the accurate measurement. </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380880" y="685800"/>
            <a:ext cx="609552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p>
            <a:pPr marL="158760">
              <a:lnSpc>
                <a:spcPct val="100000"/>
              </a:lnSpc>
            </a:pPr>
            <a:r>
              <a:rPr b="0" lang="en-US" sz="1100" spc="-1" strike="noStrike">
                <a:solidFill>
                  <a:srgbClr val="000000"/>
                </a:solidFill>
                <a:latin typeface="Arial"/>
                <a:ea typeface="Arial"/>
              </a:rPr>
              <a:t>Notes: </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x.509 is one of the  industry standard ways of authenticating to backend services</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Zowe Client apps will need to be updated to support client certs</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Customer apps may have their own way of supporting client certs</a:t>
            </a:r>
            <a:endParaRPr b="0" lang="en-US" sz="1100" spc="-1" strike="noStrike">
              <a:latin typeface="Arial"/>
            </a:endParaRPr>
          </a:p>
          <a:p>
            <a:pPr marL="158760">
              <a:lnSpc>
                <a:spcPct val="100000"/>
              </a:lnSpc>
            </a:pP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380880" y="685800"/>
            <a:ext cx="6095520" cy="342864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p>
            <a:pPr marL="158760">
              <a:lnSpc>
                <a:spcPct val="100000"/>
              </a:lnSpc>
            </a:pPr>
            <a:r>
              <a:rPr b="0" lang="en-US" sz="1100" spc="-1" strike="noStrike">
                <a:solidFill>
                  <a:srgbClr val="000000"/>
                </a:solidFill>
                <a:latin typeface="Arial"/>
                <a:ea typeface="Arial"/>
              </a:rPr>
              <a:t>Zowe APIML currently depends on z/OSMF to be installed in the same security domain for authentication.</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There are use cases where just APIML is needed on some systems and there is z/OSMF on other systems or any system in the same security domain.</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This is a request to:</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Remove the dependency of APIML on z/OSMF for authentication and use SAF to obtain the JWT</a:t>
            </a:r>
            <a:endParaRPr b="0" lang="en-US" sz="1100" spc="-1" strike="noStrike">
              <a:latin typeface="Arial"/>
            </a:endParaRPr>
          </a:p>
          <a:p>
            <a:pPr marL="615960">
              <a:lnSpc>
                <a:spcPct val="100000"/>
              </a:lnSpc>
            </a:pPr>
            <a:r>
              <a:rPr b="0" lang="en-US" sz="1100" spc="-1" strike="noStrike">
                <a:solidFill>
                  <a:srgbClr val="000000"/>
                </a:solidFill>
                <a:latin typeface="Arial"/>
                <a:ea typeface="Arial"/>
              </a:rPr>
              <a:t>This will be implemented as a different provider, the z/OSMF authentication provider will remain the default</a:t>
            </a:r>
            <a:endParaRPr b="0" lang="en-US" sz="1100" spc="-1" strike="noStrike">
              <a:latin typeface="Arial"/>
            </a:endParaRPr>
          </a:p>
          <a:p>
            <a:pPr marL="615960">
              <a:lnSpc>
                <a:spcPct val="100000"/>
              </a:lnSpc>
            </a:pPr>
            <a:r>
              <a:rPr b="0" lang="en-US" sz="1100" spc="-1" strike="noStrike">
                <a:solidFill>
                  <a:srgbClr val="000000"/>
                </a:solidFill>
                <a:latin typeface="Arial"/>
                <a:ea typeface="Arial"/>
              </a:rPr>
              <a:t>z/OSMF will not be accessible via API ML if z/OSMF will not trust SAF JWT</a:t>
            </a:r>
            <a:endParaRPr b="0" lang="en-US" sz="1100" spc="-1" strike="noStrike">
              <a:latin typeface="Arial"/>
            </a:endParaRPr>
          </a:p>
          <a:p>
            <a:pPr marL="158760">
              <a:lnSpc>
                <a:spcPct val="100000"/>
              </a:lnSpc>
            </a:pPr>
            <a:r>
              <a:rPr b="0" lang="en-US" sz="1100" spc="-1" strike="noStrike">
                <a:solidFill>
                  <a:srgbClr val="000000"/>
                </a:solidFill>
                <a:latin typeface="Arial"/>
                <a:ea typeface="Arial"/>
              </a:rPr>
              <a:t>Update the installation process to allow this option</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380880" y="685800"/>
            <a:ext cx="6095520" cy="342864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p>
            <a:pPr marL="158760">
              <a:lnSpc>
                <a:spcPct val="100000"/>
              </a:lnSpc>
            </a:pPr>
            <a:r>
              <a:rPr b="0" lang="en-US" sz="1100" spc="-1" strike="noStrike">
                <a:solidFill>
                  <a:srgbClr val="000000"/>
                </a:solidFill>
                <a:latin typeface="Arial"/>
                <a:ea typeface="Arial"/>
              </a:rPr>
              <a:t>Config, Doc, testing for CICD squad.</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24;p4" descr=""/>
          <p:cNvPicPr/>
          <p:nvPr/>
        </p:nvPicPr>
        <p:blipFill>
          <a:blip r:embed="rId2"/>
          <a:srcRect l="10533" t="0" r="0" b="0"/>
          <a:stretch/>
        </p:blipFill>
        <p:spPr>
          <a:xfrm>
            <a:off x="0" y="0"/>
            <a:ext cx="8180640" cy="5143320"/>
          </a:xfrm>
          <a:prstGeom prst="rect">
            <a:avLst/>
          </a:prstGeom>
          <a:ln>
            <a:noFill/>
          </a:ln>
        </p:spPr>
      </p:pic>
      <p:sp>
        <p:nvSpPr>
          <p:cNvPr id="1" name="PlaceHolder 1"/>
          <p:cNvSpPr>
            <a:spLocks noGrp="1"/>
          </p:cNvSpPr>
          <p:nvPr>
            <p:ph type="title"/>
          </p:nvPr>
        </p:nvSpPr>
        <p:spPr>
          <a:xfrm>
            <a:off x="4554000" y="1643040"/>
            <a:ext cx="4185360" cy="1316520"/>
          </a:xfrm>
          <a:prstGeom prst="rect">
            <a:avLst/>
          </a:prstGeom>
        </p:spPr>
        <p:txBody>
          <a:bodyPr tIns="91440" bIns="91440" anchor="ctr">
            <a:no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pic>
        <p:nvPicPr>
          <p:cNvPr id="2" name="Google Shape;27;p4" descr=""/>
          <p:cNvPicPr/>
          <p:nvPr/>
        </p:nvPicPr>
        <p:blipFill>
          <a:blip r:embed="rId3"/>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rIns="0" tIns="0" bIns="0" anchor="b">
            <a:noAutofit/>
          </a:bodyPr>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000" spc="-1" strike="noStrike">
                <a:solidFill>
                  <a:srgbClr val="000000"/>
                </a:solidFill>
                <a:latin typeface="Arial"/>
              </a:rPr>
              <a:t>Second Outline Level</a:t>
            </a:r>
            <a:endParaRPr b="0" lang="en-US" sz="3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000" spc="-1" strike="noStrike">
                <a:solidFill>
                  <a:srgbClr val="000000"/>
                </a:solidFill>
                <a:latin typeface="Arial"/>
              </a:rPr>
              <a:t>Third Outline Level</a:t>
            </a:r>
            <a:endParaRPr b="0" lang="en-US" sz="3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000" spc="-1" strike="noStrike">
                <a:solidFill>
                  <a:srgbClr val="000000"/>
                </a:solidFill>
                <a:latin typeface="Arial"/>
              </a:rPr>
              <a:t>Fourth Outline Level</a:t>
            </a:r>
            <a:endParaRPr b="0" lang="en-US" sz="3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000" spc="-1" strike="noStrike">
                <a:solidFill>
                  <a:srgbClr val="000000"/>
                </a:solidFill>
                <a:latin typeface="Arial"/>
              </a:rPr>
              <a:t>Fifth Outline Level</a:t>
            </a:r>
            <a:endParaRPr b="0" lang="en-US" sz="3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000" spc="-1" strike="noStrike">
                <a:solidFill>
                  <a:srgbClr val="000000"/>
                </a:solidFill>
                <a:latin typeface="Arial"/>
              </a:rPr>
              <a:t>Sixth Outline Level</a:t>
            </a:r>
            <a:endParaRPr b="0" lang="en-US" sz="3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000" spc="-1" strike="noStrike">
                <a:solidFill>
                  <a:srgbClr val="000000"/>
                </a:solidFill>
                <a:latin typeface="Arial"/>
              </a:rPr>
              <a:t>Seventh Outline Level</a:t>
            </a:r>
            <a:endParaRPr b="0" lang="en-US" sz="3000" spc="-1" strike="noStrike">
              <a:solidFill>
                <a:srgbClr val="000000"/>
              </a:solidFill>
              <a:latin typeface="Arial"/>
            </a:endParaRPr>
          </a:p>
        </p:txBody>
      </p:sp>
      <p:sp>
        <p:nvSpPr>
          <p:cNvPr id="41" name="PlaceHolder 2"/>
          <p:cNvSpPr>
            <a:spLocks noGrp="1"/>
          </p:cNvSpPr>
          <p:nvPr>
            <p:ph type="sldNum"/>
          </p:nvPr>
        </p:nvSpPr>
        <p:spPr>
          <a:xfrm>
            <a:off x="8413920" y="4878360"/>
            <a:ext cx="666360" cy="273600"/>
          </a:xfrm>
          <a:prstGeom prst="rect">
            <a:avLst/>
          </a:prstGeom>
        </p:spPr>
        <p:txBody>
          <a:bodyPr lIns="68400" rIns="68400" tIns="34200" bIns="34200">
            <a:noAutofit/>
          </a:bodyPr>
          <a:p>
            <a:pPr algn="r">
              <a:lnSpc>
                <a:spcPct val="100000"/>
              </a:lnSpc>
            </a:pPr>
            <a:fld id="{8C6DE658-D1C0-4496-BE52-8CBD5856A78A}" type="slidenum">
              <a:rPr b="1" lang="en-US" sz="600" spc="-1" strike="noStrike">
                <a:solidFill>
                  <a:srgbClr val="000000"/>
                </a:solidFill>
                <a:latin typeface="Arial"/>
                <a:ea typeface="Arial"/>
              </a:rPr>
              <a:t>1</a:t>
            </a:fld>
            <a:endParaRPr b="0" lang="en-US" sz="600" spc="-1" strike="noStrike">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fillRef idx="0"/>
          <a:effectRef idx="0"/>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pic>
        <p:nvPicPr>
          <p:cNvPr id="81" name="Google Shape;17;p3" descr=""/>
          <p:cNvPicPr/>
          <p:nvPr/>
        </p:nvPicPr>
        <p:blipFill>
          <a:blip r:embed="rId2"/>
          <a:srcRect l="17596" t="0" r="0" b="0"/>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p>
            <a:pPr algn="r">
              <a:lnSpc>
                <a:spcPct val="100000"/>
              </a:lnSpc>
            </a:pPr>
            <a:fld id="{C69B0940-2678-4224-92B5-C93DD9B02567}" type="slidenum">
              <a:rPr b="0" lang="en-US" sz="1000" spc="-1" strike="noStrike">
                <a:solidFill>
                  <a:srgbClr val="001f8e"/>
                </a:solidFill>
                <a:latin typeface="Gill Sans"/>
                <a:ea typeface="Gill Sans"/>
              </a:rPr>
              <a:t>&lt;number&gt;</a:t>
            </a:fld>
            <a:endParaRPr b="0" lang="en-US" sz="1000" spc="-1" strike="noStrike">
              <a:latin typeface="Times New Roman"/>
            </a:endParaRPr>
          </a:p>
        </p:txBody>
      </p:sp>
      <p:pic>
        <p:nvPicPr>
          <p:cNvPr id="84" name="Google Shape;20;p3" descr=""/>
          <p:cNvPicPr/>
          <p:nvPr/>
        </p:nvPicPr>
        <p:blipFill>
          <a:blip r:embed="rId3"/>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fillRef idx="0"/>
          <a:effectRef idx="0"/>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p>
            <a:pPr>
              <a:lnSpc>
                <a:spcPct val="100000"/>
              </a:lnSpc>
            </a:pPr>
            <a:r>
              <a:rPr b="0" lang="en-US" sz="1000" spc="-1" strike="noStrike">
                <a:solidFill>
                  <a:srgbClr val="000000"/>
                </a:solidFill>
                <a:latin typeface="Gill Sans"/>
                <a:ea typeface="Gill Sans"/>
              </a:rPr>
              <a:t>Open Mainframe Project All Member Meeting</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fillRef idx="0"/>
          <a:effectRef idx="0"/>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pic>
        <p:nvPicPr>
          <p:cNvPr id="125" name="Google Shape;17;p3" descr=""/>
          <p:cNvPicPr/>
          <p:nvPr/>
        </p:nvPicPr>
        <p:blipFill>
          <a:blip r:embed="rId2"/>
          <a:srcRect l="17596" t="0" r="0" b="0"/>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p>
            <a:pPr algn="r">
              <a:lnSpc>
                <a:spcPct val="100000"/>
              </a:lnSpc>
            </a:pPr>
            <a:fld id="{77152B91-380E-4544-A863-458D9FA4F770}" type="slidenum">
              <a:rPr b="0" lang="en-US" sz="1000" spc="-1" strike="noStrike">
                <a:solidFill>
                  <a:srgbClr val="001f8e"/>
                </a:solidFill>
                <a:latin typeface="Gill Sans"/>
                <a:ea typeface="Gill Sans"/>
              </a:rPr>
              <a:t>&lt;number&gt;</a:t>
            </a:fld>
            <a:endParaRPr b="0" lang="en-US" sz="1000" spc="-1" strike="noStrike">
              <a:latin typeface="Times New Roman"/>
            </a:endParaRPr>
          </a:p>
        </p:txBody>
      </p:sp>
      <p:pic>
        <p:nvPicPr>
          <p:cNvPr id="128" name="Google Shape;20;p3" descr=""/>
          <p:cNvPicPr/>
          <p:nvPr/>
        </p:nvPicPr>
        <p:blipFill>
          <a:blip r:embed="rId3"/>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fillRef idx="0"/>
          <a:effectRef idx="0"/>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p>
            <a:pPr>
              <a:lnSpc>
                <a:spcPct val="100000"/>
              </a:lnSpc>
            </a:pPr>
            <a:r>
              <a:rPr b="0" lang="en-US" sz="1000" spc="-1" strike="noStrike">
                <a:solidFill>
                  <a:srgbClr val="000000"/>
                </a:solidFill>
                <a:latin typeface="Gill Sans"/>
                <a:ea typeface="Gill Sans"/>
              </a:rPr>
              <a:t>Open Mainframe Project All Member Meeting</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https://github.com/zowe/vscode-extension-for-zowe/issues/837" TargetMode="External"/><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github.com/zowe/vscode-extension-for-zowe/issues/656" TargetMode="External"/><Relationship Id="rId2" Type="http://schemas.openxmlformats.org/officeDocument/2006/relationships/hyperlink" Target="https://github.com/zowe/vscode-extension-for-zowe/issues?q=is%3Aissue+is%3Aopen+label%3AProfiles" TargetMode="External"/><Relationship Id="rId3" Type="http://schemas.openxmlformats.org/officeDocument/2006/relationships/hyperlink" Target="https://github.com/zowe/vscode-extension-for-zowe/issues/823" TargetMode="External"/><Relationship Id="rId4" Type="http://schemas.openxmlformats.org/officeDocument/2006/relationships/hyperlink" Target="https://github.com/zowe/vscode-extension-for-zowe/issues?q=is%3Aissue+is%3Aopen+label%3AUSS" TargetMode="External"/><Relationship Id="rId5"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github.com/zowe/api-layer/issues/704" TargetMode="External"/><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github.com/zowe/api-layer/issues/472" TargetMode="External"/><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github.com/zowe/api-layer/issues/705" TargetMode="External"/><Relationship Id="rId2" Type="http://schemas.openxmlformats.org/officeDocument/2006/relationships/hyperlink" Target="https://github.com/zowe/api-layer/issues/705" TargetMode="External"/><Relationship Id="rId3" Type="http://schemas.openxmlformats.org/officeDocument/2006/relationships/hyperlink" Target="https://github.com/zowe/api-layer/issues/705" TargetMode="External"/><Relationship Id="rId4" Type="http://schemas.openxmlformats.org/officeDocument/2006/relationships/slideLayout" Target="../slideLayouts/slideLayout25.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p>
            <a:pPr algn="ctr">
              <a:lnSpc>
                <a:spcPct val="90000"/>
              </a:lnSpc>
            </a:pPr>
            <a:r>
              <a:rPr b="0" lang="en-US" sz="3200" spc="-1" strike="noStrike">
                <a:solidFill>
                  <a:srgbClr val="3664ad"/>
                </a:solidFill>
                <a:latin typeface="Gill Sans"/>
                <a:ea typeface="Gill Sans"/>
              </a:rPr>
              <a:t>Zowe Community 20PI3 </a:t>
            </a:r>
            <a:br/>
            <a:r>
              <a:rPr b="0" lang="en-US" sz="3200" spc="-1" strike="noStrike">
                <a:solidFill>
                  <a:srgbClr val="3664ad"/>
                </a:solidFill>
                <a:latin typeface="Gill Sans"/>
                <a:ea typeface="Gill Sans"/>
              </a:rPr>
              <a:t>Squad Focus</a:t>
            </a:r>
            <a:endParaRPr b="0" lang="en-US" sz="3200" spc="-1" strike="noStrike">
              <a:solidFill>
                <a:srgbClr val="000000"/>
              </a:solidFill>
              <a:latin typeface="Arial"/>
            </a:endParaRPr>
          </a:p>
        </p:txBody>
      </p:sp>
      <p:pic>
        <p:nvPicPr>
          <p:cNvPr id="174" name="Google Shape;162;p21" descr=""/>
          <p:cNvPicPr/>
          <p:nvPr/>
        </p:nvPicPr>
        <p:blipFill>
          <a:blip r:embed="rId1"/>
          <a:stretch/>
        </p:blipFill>
        <p:spPr>
          <a:xfrm>
            <a:off x="6282360" y="394920"/>
            <a:ext cx="2717640" cy="12139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2600" spc="-1" strike="noStrike">
                <a:solidFill>
                  <a:srgbClr val="262626"/>
                </a:solidFill>
                <a:latin typeface="Gill Sans"/>
                <a:ea typeface="Gill Sans"/>
              </a:rPr>
              <a:t>Feature: High Availability for App Server, ZSS</a:t>
            </a:r>
            <a:endParaRPr b="0" lang="en-US" sz="2600" spc="-1" strike="noStrike">
              <a:solidFill>
                <a:srgbClr val="000000"/>
              </a:solidFill>
              <a:latin typeface="Arial"/>
            </a:endParaRPr>
          </a:p>
        </p:txBody>
      </p:sp>
      <p:sp>
        <p:nvSpPr>
          <p:cNvPr id="190" name="TextShape 2"/>
          <p:cNvSpPr txBox="1"/>
          <p:nvPr/>
        </p:nvSpPr>
        <p:spPr>
          <a:xfrm>
            <a:off x="336600" y="682920"/>
            <a:ext cx="8349840" cy="4177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Surveys show that production use desires HA for server components</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600" spc="-1" strike="noStrike">
                <a:solidFill>
                  <a:srgbClr val="000000"/>
                </a:solidFill>
                <a:latin typeface="Gill Sans"/>
                <a:ea typeface="Gill Sans"/>
              </a:rPr>
              <a:t>Many with a sysplex or more</a:t>
            </a:r>
            <a:endParaRPr b="0" lang="en-US" sz="16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Results also lean away from leveraging DB2 as a state manager</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Goal: Maintain usability of REST APIs and websites in the event of one or more redundant server crashes</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600" spc="-1" strike="noStrike">
                <a:solidFill>
                  <a:srgbClr val="000000"/>
                </a:solidFill>
                <a:latin typeface="Gill Sans"/>
                <a:ea typeface="Gill Sans"/>
              </a:rPr>
              <a:t>Strive to do this without complicating configuration, including prereqs</a:t>
            </a:r>
            <a:endParaRPr b="0" lang="en-US" sz="16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Plan</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600" spc="-1" strike="noStrike">
                <a:solidFill>
                  <a:srgbClr val="000000"/>
                </a:solidFill>
                <a:latin typeface="Gill Sans"/>
                <a:ea typeface="Gill Sans"/>
              </a:rPr>
              <a:t>Servers that are stateless should only need Sysplex Distributor, APIML... may not be true of app server, zss, as caching &amp; plugins could have state</a:t>
            </a:r>
            <a:endParaRPr b="0" lang="en-US" sz="16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600" spc="-1" strike="noStrike">
                <a:solidFill>
                  <a:srgbClr val="000000"/>
                </a:solidFill>
                <a:latin typeface="Gill Sans"/>
                <a:ea typeface="Gill Sans"/>
              </a:rPr>
              <a:t>App server to find copies through APIML, implement leader election algorithm for failover</a:t>
            </a:r>
            <a:endParaRPr b="0" lang="en-US" sz="16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600" spc="-1" strike="noStrike">
                <a:solidFill>
                  <a:srgbClr val="000000"/>
                </a:solidFill>
                <a:latin typeface="Gill Sans"/>
                <a:ea typeface="Gill Sans"/>
              </a:rPr>
              <a:t>ZSS to do same, but must first become a eureka client</a:t>
            </a:r>
            <a:endParaRPr b="0" lang="en-US" sz="1600" spc="-1" strike="noStrike">
              <a:solidFill>
                <a:srgbClr val="000000"/>
              </a:solidFill>
              <a:latin typeface="Arial"/>
            </a:endParaRPr>
          </a:p>
          <a:p>
            <a:pPr>
              <a:lnSpc>
                <a:spcPct val="100000"/>
              </a:lnSpc>
              <a:spcBef>
                <a:spcPts val="400"/>
              </a:spcBef>
            </a:pPr>
            <a:endParaRPr b="0" lang="en-US" sz="1600" spc="-1" strike="noStrike">
              <a:solidFill>
                <a:srgbClr val="000000"/>
              </a:solidFill>
              <a:latin typeface="Arial"/>
            </a:endParaRPr>
          </a:p>
          <a:p>
            <a:pPr marL="571680">
              <a:lnSpc>
                <a:spcPct val="100000"/>
              </a:lnSpc>
              <a:spcBef>
                <a:spcPts val="360"/>
              </a:spcBef>
            </a:pPr>
            <a:endParaRPr b="0" lang="en-US" sz="1600" spc="-1" strike="noStrike">
              <a:solidFill>
                <a:srgbClr val="000000"/>
              </a:solidFill>
              <a:latin typeface="Arial"/>
            </a:endParaRPr>
          </a:p>
          <a:p>
            <a:pPr>
              <a:lnSpc>
                <a:spcPct val="100000"/>
              </a:lnSpc>
              <a:spcBef>
                <a:spcPts val="400"/>
              </a:spcBef>
            </a:pPr>
            <a:endParaRPr b="0" lang="en-US" sz="1600" spc="-1" strike="noStrike">
              <a:solidFill>
                <a:srgbClr val="000000"/>
              </a:solidFill>
              <a:latin typeface="Arial"/>
            </a:endParaRPr>
          </a:p>
          <a:p>
            <a:pPr>
              <a:lnSpc>
                <a:spcPct val="100000"/>
              </a:lnSpc>
              <a:spcBef>
                <a:spcPts val="400"/>
              </a:spcBef>
            </a:pPr>
            <a:endParaRPr b="0" lang="en-US" sz="1600" spc="-1" strike="noStrike">
              <a:solidFill>
                <a:srgbClr val="000000"/>
              </a:solidFill>
              <a:latin typeface="Arial"/>
            </a:endParaRPr>
          </a:p>
        </p:txBody>
      </p:sp>
    </p:spTree>
  </p:cSld>
  <p:transition spd="med">
    <p:fade thruBlk="true"/>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315000" y="159480"/>
            <a:ext cx="8579520" cy="447120"/>
          </a:xfrm>
          <a:prstGeom prst="rect">
            <a:avLst/>
          </a:prstGeom>
          <a:noFill/>
          <a:ln>
            <a:noFill/>
          </a:ln>
        </p:spPr>
        <p:txBody>
          <a:bodyPr tIns="91440" bIns="91440" anchor="ctr">
            <a:noAutofit/>
          </a:bodyPr>
          <a:p>
            <a:pPr>
              <a:lnSpc>
                <a:spcPct val="100000"/>
              </a:lnSpc>
            </a:pPr>
            <a:r>
              <a:rPr b="0" lang="en-US" sz="2600" spc="-1" strike="noStrike">
                <a:solidFill>
                  <a:srgbClr val="262626"/>
                </a:solidFill>
                <a:latin typeface="Gill Sans"/>
                <a:ea typeface="Gill Sans"/>
              </a:rPr>
              <a:t>Feature: Improved Package Management for Apps</a:t>
            </a:r>
            <a:endParaRPr b="0" lang="en-US" sz="2600" spc="-1" strike="noStrike">
              <a:solidFill>
                <a:srgbClr val="000000"/>
              </a:solidFill>
              <a:latin typeface="Arial"/>
            </a:endParaRPr>
          </a:p>
        </p:txBody>
      </p:sp>
      <p:sp>
        <p:nvSpPr>
          <p:cNvPr id="192" name="TextShape 2"/>
          <p:cNvSpPr txBox="1"/>
          <p:nvPr/>
        </p:nvSpPr>
        <p:spPr>
          <a:xfrm>
            <a:off x="317520" y="943560"/>
            <a:ext cx="8368920" cy="3142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Goals: </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Administrators have one tool to see, manage, upgrade, and install apps in each Zowe instance.</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Tooling has dependency checks to simplify install process</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At first, access tool via 3270 or SSH, to reduce learning curve</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Maintain separation between backing technology and tool usability, to future-proof Zowe</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Tie-in with lifecycle management scripting: standardized package layout to simplify server lifecycling</a:t>
            </a:r>
            <a:endParaRPr b="0" lang="en-US" sz="1800" spc="-1" strike="noStrike">
              <a:solidFill>
                <a:srgbClr val="000000"/>
              </a:solidFill>
              <a:latin typeface="Arial"/>
            </a:endParaRPr>
          </a:p>
          <a:p>
            <a:endParaRPr b="0" lang="en-US" sz="1800" spc="-1" strike="noStrike">
              <a:solidFill>
                <a:srgbClr val="000000"/>
              </a:solidFill>
              <a:latin typeface="Arial"/>
            </a:endParaRPr>
          </a:p>
          <a:p>
            <a:pPr>
              <a:lnSpc>
                <a:spcPct val="100000"/>
              </a:lnSpc>
              <a:spcBef>
                <a:spcPts val="400"/>
              </a:spcBef>
            </a:pPr>
            <a:endParaRPr b="0" lang="en-US" sz="1800" spc="-1" strike="noStrike">
              <a:solidFill>
                <a:srgbClr val="000000"/>
              </a:solidFill>
              <a:latin typeface="Arial"/>
            </a:endParaRPr>
          </a:p>
        </p:txBody>
      </p:sp>
    </p:spTree>
  </p:cSld>
  <p:transition spd="med">
    <p:fade thruBlk="true"/>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15000" y="159480"/>
            <a:ext cx="85795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 Improved lifecycle scripting</a:t>
            </a:r>
            <a:endParaRPr b="0" lang="en-US" sz="3000" spc="-1" strike="noStrike">
              <a:solidFill>
                <a:srgbClr val="000000"/>
              </a:solidFill>
              <a:latin typeface="Arial"/>
            </a:endParaRPr>
          </a:p>
        </p:txBody>
      </p:sp>
      <p:sp>
        <p:nvSpPr>
          <p:cNvPr id="194" name="TextShape 2"/>
          <p:cNvSpPr txBox="1"/>
          <p:nvPr/>
        </p:nvSpPr>
        <p:spPr>
          <a:xfrm>
            <a:off x="317520" y="943560"/>
            <a:ext cx="8368920" cy="3142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Goals: </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Improve startup, shutdown, and status reporting of Zowe instance, its components, and apps, to simplify administration and maintenance</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Strategy: Work with CUPIDS-like team to ensure app framework adheres to agreed upon scripting &amp; structure</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New scripting hooks: upgrade, stop, uninstall, status?</a:t>
            </a:r>
            <a:endParaRPr b="0" lang="en-US" sz="1800" spc="-1" strike="noStrike">
              <a:solidFill>
                <a:srgbClr val="000000"/>
              </a:solidFill>
              <a:latin typeface="Arial"/>
            </a:endParaRPr>
          </a:p>
          <a:p>
            <a:endParaRPr b="0" lang="en-US" sz="1800" spc="-1" strike="noStrike">
              <a:solidFill>
                <a:srgbClr val="000000"/>
              </a:solidFill>
              <a:latin typeface="Arial"/>
            </a:endParaRPr>
          </a:p>
        </p:txBody>
      </p:sp>
    </p:spTree>
  </p:cSld>
  <p:transition spd="med">
    <p:fade thruBlk="true"/>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2600" spc="-1" strike="noStrike">
                <a:solidFill>
                  <a:srgbClr val="262626"/>
                </a:solidFill>
                <a:latin typeface="Gill Sans"/>
                <a:ea typeface="Gill Sans"/>
              </a:rPr>
              <a:t>Feature: Beta download of Zowe in Docker</a:t>
            </a:r>
            <a:endParaRPr b="0" lang="en-US" sz="2600" spc="-1" strike="noStrike">
              <a:solidFill>
                <a:srgbClr val="000000"/>
              </a:solidFill>
              <a:latin typeface="Arial"/>
            </a:endParaRPr>
          </a:p>
        </p:txBody>
      </p:sp>
      <p:sp>
        <p:nvSpPr>
          <p:cNvPr id="196" name="TextShape 2"/>
          <p:cNvSpPr txBox="1"/>
          <p:nvPr/>
        </p:nvSpPr>
        <p:spPr>
          <a:xfrm>
            <a:off x="317520" y="943560"/>
            <a:ext cx="8368920" cy="3142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Surveys show Zowe adoption among ISVs limited by zOS access. Also show production use limited by capacity &amp; cost concerns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Among container technologies, Docker on Intel Linux voted most desired, starting there but will branch out.</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Goals: </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Provide option to download Zowe server components within a Docker image, but containing same code as PAX and SMPE releases, so that barriers against using Zowe are reduced.</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Do not complicate the configuration: Keep it easy to...</a:t>
            </a:r>
            <a:endParaRPr b="0" lang="en-US" sz="1800" spc="-1" strike="noStrike">
              <a:solidFill>
                <a:srgbClr val="000000"/>
              </a:solidFill>
              <a:latin typeface="Arial"/>
            </a:endParaRPr>
          </a:p>
          <a:p>
            <a:pPr lvl="2" marL="1371600" indent="-329760">
              <a:lnSpc>
                <a:spcPct val="100000"/>
              </a:lnSpc>
              <a:spcBef>
                <a:spcPts val="320"/>
              </a:spcBef>
              <a:buClr>
                <a:srgbClr val="000000"/>
              </a:buClr>
              <a:buFont typeface="Arial"/>
              <a:buChar char="•"/>
            </a:pPr>
            <a:r>
              <a:rPr b="0" lang="en-US" sz="1600" spc="-1" strike="noStrike">
                <a:solidFill>
                  <a:srgbClr val="000000"/>
                </a:solidFill>
                <a:latin typeface="Gill Sans"/>
                <a:ea typeface="Gill Sans"/>
              </a:rPr>
              <a:t>Connect the servers to z/osmf, zss, which remain on z/os</a:t>
            </a:r>
            <a:endParaRPr b="0" lang="en-US" sz="1600" spc="-1" strike="noStrike">
              <a:solidFill>
                <a:srgbClr val="000000"/>
              </a:solidFill>
              <a:latin typeface="Arial"/>
            </a:endParaRPr>
          </a:p>
          <a:p>
            <a:pPr lvl="2" marL="1371600" indent="-329760">
              <a:lnSpc>
                <a:spcPct val="100000"/>
              </a:lnSpc>
              <a:spcBef>
                <a:spcPts val="320"/>
              </a:spcBef>
              <a:buClr>
                <a:srgbClr val="000000"/>
              </a:buClr>
              <a:buFont typeface="Arial"/>
              <a:buChar char="•"/>
            </a:pPr>
            <a:r>
              <a:rPr b="0" lang="en-US" sz="1600" spc="-1" strike="noStrike">
                <a:solidFill>
                  <a:srgbClr val="000000"/>
                </a:solidFill>
                <a:latin typeface="Gill Sans"/>
                <a:ea typeface="Gill Sans"/>
              </a:rPr>
              <a:t>Have correct &amp; secure certificates</a:t>
            </a:r>
            <a:endParaRPr b="0" lang="en-US" sz="1600" spc="-1" strike="noStrike">
              <a:solidFill>
                <a:srgbClr val="000000"/>
              </a:solidFill>
              <a:latin typeface="Arial"/>
            </a:endParaRPr>
          </a:p>
          <a:p>
            <a:pPr lvl="2" marL="1371600" indent="-329760">
              <a:lnSpc>
                <a:spcPct val="100000"/>
              </a:lnSpc>
              <a:spcBef>
                <a:spcPts val="320"/>
              </a:spcBef>
              <a:buClr>
                <a:srgbClr val="000000"/>
              </a:buClr>
              <a:buFont typeface="Arial"/>
              <a:buChar char="•"/>
            </a:pPr>
            <a:r>
              <a:rPr b="0" lang="en-US" sz="1600" spc="-1" strike="noStrike">
                <a:solidFill>
                  <a:srgbClr val="000000"/>
                </a:solidFill>
                <a:latin typeface="Gill Sans"/>
                <a:ea typeface="Gill Sans"/>
              </a:rPr>
              <a:t>Use external services, plugins, apps, without modifying docker</a:t>
            </a:r>
            <a:endParaRPr b="0" lang="en-US" sz="1600" spc="-1" strike="noStrike">
              <a:solidFill>
                <a:srgbClr val="000000"/>
              </a:solidFill>
              <a:latin typeface="Arial"/>
            </a:endParaRPr>
          </a:p>
          <a:p>
            <a:pPr>
              <a:lnSpc>
                <a:spcPct val="100000"/>
              </a:lnSpc>
              <a:spcBef>
                <a:spcPts val="400"/>
              </a:spcBef>
            </a:pPr>
            <a:endParaRPr b="0" lang="en-US" sz="1600" spc="-1" strike="noStrike">
              <a:solidFill>
                <a:srgbClr val="000000"/>
              </a:solidFill>
              <a:latin typeface="Arial"/>
            </a:endParaRPr>
          </a:p>
          <a:p>
            <a:pPr>
              <a:lnSpc>
                <a:spcPct val="100000"/>
              </a:lnSpc>
              <a:spcBef>
                <a:spcPts val="400"/>
              </a:spcBef>
            </a:pPr>
            <a:endParaRPr b="0" lang="en-US" sz="1600" spc="-1" strike="noStrike">
              <a:solidFill>
                <a:srgbClr val="000000"/>
              </a:solidFill>
              <a:latin typeface="Arial"/>
            </a:endParaRPr>
          </a:p>
        </p:txBody>
      </p:sp>
    </p:spTree>
  </p:cSld>
  <p:transition spd="med">
    <p:fade thruBlk="true"/>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Collaboration, research focus</a:t>
            </a:r>
            <a:endParaRPr b="0" lang="en-US" sz="3000" spc="-1" strike="noStrike">
              <a:solidFill>
                <a:srgbClr val="000000"/>
              </a:solidFill>
              <a:latin typeface="Arial"/>
            </a:endParaRPr>
          </a:p>
        </p:txBody>
      </p:sp>
      <p:sp>
        <p:nvSpPr>
          <p:cNvPr id="198" name="TextShape 2"/>
          <p:cNvSpPr txBox="1"/>
          <p:nvPr/>
        </p:nvSpPr>
        <p:spPr>
          <a:xfrm>
            <a:off x="317520" y="943560"/>
            <a:ext cx="8368920" cy="3142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Doc squad: has some ideas on streamlining zowe.org... can our web devs help?</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Mobile incubation: Produce PoCs around ways for traditional mobile apps to work in Desktop, and how Desktop apps can be mobile apps, with little-to-no specialized/modified code</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Web Explorers + Desktop Editor: may have time to make progress on convergence</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CICD: provide assistance with efforts to find and act upon performance metrics?</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spTree>
  </p:cSld>
  <p:transition spd="med">
    <p:fade thruBlk="true"/>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08520" y="352584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CLI Squad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Mike Bauer (Squad Lead)</a:t>
            </a:r>
            <a:endParaRPr b="0" lang="en-US" sz="2000" spc="-1" strike="noStrike">
              <a:solidFill>
                <a:srgbClr val="000000"/>
              </a:solidFill>
              <a:latin typeface="Arial"/>
            </a:endParaRPr>
          </a:p>
        </p:txBody>
      </p:sp>
    </p:spTree>
  </p:cSld>
  <p:transition spd="med">
    <p:fade/>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 1</a:t>
            </a:r>
            <a:endParaRPr b="0" lang="en-US" sz="3000" spc="-1" strike="noStrike">
              <a:solidFill>
                <a:srgbClr val="000000"/>
              </a:solidFill>
              <a:latin typeface="Arial"/>
            </a:endParaRPr>
          </a:p>
        </p:txBody>
      </p:sp>
      <p:sp>
        <p:nvSpPr>
          <p:cNvPr id="201" name="TextShape 2"/>
          <p:cNvSpPr txBox="1"/>
          <p:nvPr/>
        </p:nvSpPr>
        <p:spPr>
          <a:xfrm>
            <a:off x="306360" y="774000"/>
            <a:ext cx="8368920" cy="4147560"/>
          </a:xfrm>
          <a:prstGeom prst="rect">
            <a:avLst/>
          </a:prstGeom>
          <a:noFill/>
          <a:ln>
            <a:noFill/>
          </a:ln>
        </p:spPr>
        <p:txBody>
          <a:bodyPr tIns="91440" bIns="91440">
            <a:noAutofit/>
          </a:bodyPr>
          <a:p>
            <a:pPr marL="101520">
              <a:lnSpc>
                <a:spcPct val="100000"/>
              </a:lnSpc>
              <a:spcBef>
                <a:spcPts val="400"/>
              </a:spcBef>
            </a:pPr>
            <a:r>
              <a:rPr b="0" lang="en-US" sz="2000" spc="-1" strike="noStrike">
                <a:solidFill>
                  <a:srgbClr val="000000"/>
                </a:solidFill>
                <a:latin typeface="Gill Sans"/>
                <a:ea typeface="Gill Sans"/>
              </a:rPr>
              <a:t>Zowe consumers can begin building apps and/or custom automation within hours by readily finding and leveraging Zowe SDKs, API documentation, and samples</a:t>
            </a:r>
            <a:br/>
            <a:br/>
            <a:r>
              <a:rPr b="1" lang="en-US" sz="2000" spc="-1" strike="noStrike">
                <a:solidFill>
                  <a:srgbClr val="000000"/>
                </a:solidFill>
                <a:latin typeface="Gill Sans"/>
                <a:ea typeface="Gill Sans"/>
              </a:rPr>
              <a:t>Deliverables: </a:t>
            </a:r>
            <a:r>
              <a:rPr b="0" lang="en-US" sz="2000" spc="-1" strike="noStrike">
                <a:solidFill>
                  <a:srgbClr val="000000"/>
                </a:solidFill>
                <a:latin typeface="Gill Sans"/>
                <a:ea typeface="Gill Sans"/>
              </a:rPr>
              <a:t>Documentation is published on our Zowe Docs site covering the overview and use of the SDKs as well as documenting how the community can contribute to the technology. In addition, detailed samples that leverage the SDKs are provided within each repository.</a:t>
            </a:r>
            <a:br/>
            <a:br/>
            <a:r>
              <a:rPr b="0" lang="en-US" sz="2000" spc="-1" strike="noStrike">
                <a:solidFill>
                  <a:srgbClr val="000000"/>
                </a:solidFill>
                <a:latin typeface="Gill Sans"/>
                <a:ea typeface="Gill Sans"/>
              </a:rPr>
              <a:t>To further drive visibility and adoption, the Zowe Node SDK packages are published to public npm separate from the Zowe CLI.</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Community Feedback</a:t>
            </a:r>
            <a:endParaRPr b="0" lang="en-US" sz="3000" spc="-1" strike="noStrike">
              <a:solidFill>
                <a:srgbClr val="000000"/>
              </a:solidFill>
              <a:latin typeface="Arial"/>
            </a:endParaRPr>
          </a:p>
        </p:txBody>
      </p:sp>
      <p:pic>
        <p:nvPicPr>
          <p:cNvPr id="203" name="Picture 1" descr=""/>
          <p:cNvPicPr/>
          <p:nvPr/>
        </p:nvPicPr>
        <p:blipFill>
          <a:blip r:embed="rId1"/>
          <a:stretch/>
        </p:blipFill>
        <p:spPr>
          <a:xfrm>
            <a:off x="334080" y="606600"/>
            <a:ext cx="3721680" cy="4157640"/>
          </a:xfrm>
          <a:prstGeom prst="rect">
            <a:avLst/>
          </a:prstGeom>
          <a:ln>
            <a:noFill/>
          </a:ln>
        </p:spPr>
      </p:pic>
      <p:pic>
        <p:nvPicPr>
          <p:cNvPr id="204" name="Picture 5" descr=""/>
          <p:cNvPicPr/>
          <p:nvPr/>
        </p:nvPicPr>
        <p:blipFill>
          <a:blip r:embed="rId2"/>
          <a:stretch/>
        </p:blipFill>
        <p:spPr>
          <a:xfrm>
            <a:off x="4379040" y="604800"/>
            <a:ext cx="3848400" cy="4215960"/>
          </a:xfrm>
          <a:prstGeom prst="rect">
            <a:avLst/>
          </a:prstGeom>
          <a:ln>
            <a:noFill/>
          </a:ln>
        </p:spPr>
      </p:pic>
    </p:spTree>
  </p:cSld>
  <p:transition spd="med">
    <p:fade thruBlk="true"/>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 2</a:t>
            </a:r>
            <a:endParaRPr b="0" lang="en-US" sz="3000" spc="-1" strike="noStrike">
              <a:solidFill>
                <a:srgbClr val="000000"/>
              </a:solidFill>
              <a:latin typeface="Arial"/>
            </a:endParaRPr>
          </a:p>
        </p:txBody>
      </p:sp>
      <p:sp>
        <p:nvSpPr>
          <p:cNvPr id="206" name="TextShape 2"/>
          <p:cNvSpPr txBox="1"/>
          <p:nvPr/>
        </p:nvSpPr>
        <p:spPr>
          <a:xfrm>
            <a:off x="306360" y="774000"/>
            <a:ext cx="8368920" cy="4147560"/>
          </a:xfrm>
          <a:prstGeom prst="rect">
            <a:avLst/>
          </a:prstGeom>
          <a:noFill/>
          <a:ln>
            <a:noFill/>
          </a:ln>
        </p:spPr>
        <p:txBody>
          <a:bodyPr tIns="91440" bIns="91440">
            <a:noAutofit/>
          </a:bodyPr>
          <a:p>
            <a:pPr marL="101520">
              <a:lnSpc>
                <a:spcPct val="100000"/>
              </a:lnSpc>
              <a:spcBef>
                <a:spcPts val="400"/>
              </a:spcBef>
            </a:pPr>
            <a:r>
              <a:rPr b="0" lang="en-US" sz="2000" spc="-1" strike="noStrike">
                <a:solidFill>
                  <a:srgbClr val="000000"/>
                </a:solidFill>
                <a:latin typeface="Gill Sans"/>
                <a:ea typeface="Gill Sans"/>
              </a:rPr>
              <a:t>Zowe CLI users can store all connection details and command option preferences in a single profile allowing for quick initial configuration and reduced effort when updating properties.</a:t>
            </a:r>
            <a:br/>
            <a:endParaRPr b="0" lang="en-US" sz="2000" spc="-1" strike="noStrike">
              <a:solidFill>
                <a:srgbClr val="000000"/>
              </a:solidFill>
              <a:latin typeface="Arial"/>
            </a:endParaRPr>
          </a:p>
          <a:p>
            <a:pPr marL="101520">
              <a:lnSpc>
                <a:spcPct val="100000"/>
              </a:lnSpc>
              <a:spcBef>
                <a:spcPts val="400"/>
              </a:spcBef>
            </a:pPr>
            <a:r>
              <a:rPr b="1" lang="en-US" sz="2000" spc="-1" strike="noStrike">
                <a:solidFill>
                  <a:srgbClr val="000000"/>
                </a:solidFill>
                <a:latin typeface="Gill Sans"/>
                <a:ea typeface="Gill Sans"/>
              </a:rPr>
              <a:t>Deliverable: </a:t>
            </a:r>
            <a:r>
              <a:rPr b="0" lang="en-US" sz="2000" spc="-1" strike="noStrike">
                <a:solidFill>
                  <a:srgbClr val="000000"/>
                </a:solidFill>
                <a:latin typeface="Gill Sans"/>
                <a:ea typeface="Gill Sans"/>
              </a:rPr>
              <a:t>Simplified profile management by allowing all profile options to be specified in a single base profile. This is an enhancement to the core CLI.</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Community Feedback</a:t>
            </a:r>
            <a:endParaRPr b="0" lang="en-US" sz="3000" spc="-1" strike="noStrike">
              <a:solidFill>
                <a:srgbClr val="000000"/>
              </a:solidFill>
              <a:latin typeface="Arial"/>
            </a:endParaRPr>
          </a:p>
        </p:txBody>
      </p:sp>
      <p:pic>
        <p:nvPicPr>
          <p:cNvPr id="208" name="Picture 4" descr=""/>
          <p:cNvPicPr/>
          <p:nvPr/>
        </p:nvPicPr>
        <p:blipFill>
          <a:blip r:embed="rId1"/>
          <a:stretch/>
        </p:blipFill>
        <p:spPr>
          <a:xfrm>
            <a:off x="334080" y="803880"/>
            <a:ext cx="4245480" cy="3996720"/>
          </a:xfrm>
          <a:prstGeom prst="rect">
            <a:avLst/>
          </a:prstGeom>
          <a:ln>
            <a:noFill/>
          </a:ln>
        </p:spPr>
      </p:pic>
      <p:pic>
        <p:nvPicPr>
          <p:cNvPr id="209" name="Picture 3" descr=""/>
          <p:cNvPicPr/>
          <p:nvPr/>
        </p:nvPicPr>
        <p:blipFill>
          <a:blip r:embed="rId2"/>
          <a:stretch/>
        </p:blipFill>
        <p:spPr>
          <a:xfrm>
            <a:off x="4879800" y="803880"/>
            <a:ext cx="3886200" cy="3996720"/>
          </a:xfrm>
          <a:prstGeom prst="rect">
            <a:avLst/>
          </a:prstGeom>
          <a:ln>
            <a:noFill/>
          </a:ln>
        </p:spPr>
      </p:pic>
    </p:spTree>
  </p:cSld>
  <p:transition spd="med">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Notes</a:t>
            </a:r>
            <a:endParaRPr b="0" lang="en-US" sz="3000" spc="-1" strike="noStrike">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Arial"/>
              <a:buChar char="•"/>
            </a:pPr>
            <a:r>
              <a:rPr b="0" lang="en-US" sz="1600" spc="-1" strike="noStrike">
                <a:solidFill>
                  <a:srgbClr val="000000"/>
                </a:solidFill>
                <a:latin typeface="Arial"/>
                <a:ea typeface="Arial"/>
              </a:rPr>
              <a:t>Before this presentation ZLC will present Zowe achievements from last PI and context/vision at a hill-level for the upcoming PI</a:t>
            </a:r>
            <a:endParaRPr b="0" lang="en-US" sz="1600" spc="-1" strike="noStrike">
              <a:latin typeface="Arial"/>
            </a:endParaRPr>
          </a:p>
          <a:p>
            <a:pPr marL="285840" indent="-285480">
              <a:lnSpc>
                <a:spcPct val="150000"/>
              </a:lnSpc>
              <a:buClr>
                <a:srgbClr val="000000"/>
              </a:buClr>
              <a:buFont typeface="Arial"/>
              <a:buChar char="•"/>
            </a:pPr>
            <a:r>
              <a:rPr b="0" lang="en-US" sz="1600" spc="-1" strike="noStrike">
                <a:solidFill>
                  <a:srgbClr val="000000"/>
                </a:solidFill>
                <a:latin typeface="Arial"/>
                <a:ea typeface="Arial"/>
              </a:rPr>
              <a:t>Following this presentation, the squads will disperse into breakouts to plan their PI in more detail</a:t>
            </a:r>
            <a:endParaRPr b="0" lang="en-US" sz="1600" spc="-1" strike="noStrike">
              <a:latin typeface="Arial"/>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08520" y="352584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Zowe Explorer Squad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Fernando Rijo Cedeno (Squad Lead)</a:t>
            </a:r>
            <a:endParaRPr b="0" lang="en-US" sz="2000" spc="-1" strike="noStrike">
              <a:solidFill>
                <a:srgbClr val="000000"/>
              </a:solidFill>
              <a:latin typeface="Arial"/>
            </a:endParaRPr>
          </a:p>
        </p:txBody>
      </p:sp>
    </p:spTree>
  </p:cSld>
  <p:transition spd="med">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Dependencies</a:t>
            </a:r>
            <a:endParaRPr b="0" lang="en-US" sz="3000" spc="-1" strike="noStrike">
              <a:solidFill>
                <a:srgbClr val="000000"/>
              </a:solidFill>
              <a:latin typeface="Arial"/>
            </a:endParaRPr>
          </a:p>
        </p:txBody>
      </p:sp>
      <p:sp>
        <p:nvSpPr>
          <p:cNvPr id="212" name="TextShape 2"/>
          <p:cNvSpPr txBox="1"/>
          <p:nvPr/>
        </p:nvSpPr>
        <p:spPr>
          <a:xfrm>
            <a:off x="306360" y="774000"/>
            <a:ext cx="8368920" cy="414756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Cross Squad Dependencies 1</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Cross Squad Dependencies 2</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Features</a:t>
            </a:r>
            <a:endParaRPr b="0" lang="en-US" sz="3000" spc="-1" strike="noStrike">
              <a:solidFill>
                <a:srgbClr val="000000"/>
              </a:solidFill>
              <a:latin typeface="Arial"/>
            </a:endParaRPr>
          </a:p>
        </p:txBody>
      </p:sp>
      <p:sp>
        <p:nvSpPr>
          <p:cNvPr id="214" name="TextShape 2"/>
          <p:cNvSpPr txBox="1"/>
          <p:nvPr/>
        </p:nvSpPr>
        <p:spPr>
          <a:xfrm>
            <a:off x="317520" y="943560"/>
            <a:ext cx="8368920" cy="374256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Define and develop a set of conformance guidelines to be consumed by extenders of the Zowe Explorer. </a:t>
            </a:r>
            <a:r>
              <a:rPr b="0" lang="en-US" sz="2000" spc="-1" strike="noStrike" u="sng">
                <a:solidFill>
                  <a:srgbClr val="0000ff"/>
                </a:solidFill>
                <a:uFillTx/>
                <a:latin typeface="Gill Sans"/>
                <a:ea typeface="Gill Sans"/>
                <a:hlinkClick r:id="rId1"/>
              </a:rPr>
              <a:t>#837</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To deliver standardized guidelines that Extenders of the Zowe Explorer can follow in order to leverage and grow the Zowe ecosystem</a:t>
            </a:r>
            <a:br/>
            <a:r>
              <a:rPr b="0" lang="en-US" sz="1800" spc="-1" strike="noStrike">
                <a:solidFill>
                  <a:srgbClr val="000000"/>
                </a:solidFill>
                <a:latin typeface="Gill Sans"/>
              </a:rPr>
              <a:t> </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Leverage the Zowe CLI security enhancements around MFA and SSO for an improved security experience in the Zowe Explorer.</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To increase user confidence knowing that the extension implements best security practices in order to remain compliant with corporate policies.</a:t>
            </a:r>
            <a:br/>
            <a:r>
              <a:rPr b="0" lang="en-US" sz="1800" spc="-1" strike="noStrike">
                <a:solidFill>
                  <a:srgbClr val="000000"/>
                </a:solidFill>
                <a:latin typeface="Gill Sans"/>
              </a:rPr>
              <a:t> </a:t>
            </a: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p:txBody>
      </p:sp>
    </p:spTree>
  </p:cSld>
  <p:transition spd="med">
    <p:fade thruBlk="tru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Features</a:t>
            </a:r>
            <a:endParaRPr b="0" lang="en-US" sz="3000" spc="-1" strike="noStrike">
              <a:solidFill>
                <a:srgbClr val="000000"/>
              </a:solidFill>
              <a:latin typeface="Arial"/>
            </a:endParaRPr>
          </a:p>
        </p:txBody>
      </p:sp>
      <p:sp>
        <p:nvSpPr>
          <p:cNvPr id="216" name="TextShape 2"/>
          <p:cNvSpPr txBox="1"/>
          <p:nvPr/>
        </p:nvSpPr>
        <p:spPr>
          <a:xfrm>
            <a:off x="317520" y="943560"/>
            <a:ext cx="8368920" cy="396252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Enhance the profile management user experience of Zowe Explorer (for new and regular users) (</a:t>
            </a:r>
            <a:r>
              <a:rPr b="0" lang="en-US" sz="2000" spc="-1" strike="noStrike" u="sng">
                <a:solidFill>
                  <a:srgbClr val="0000ff"/>
                </a:solidFill>
                <a:uFillTx/>
                <a:latin typeface="Gill Sans"/>
                <a:ea typeface="Gill Sans"/>
                <a:hlinkClick r:id="rId1"/>
              </a:rPr>
              <a:t>Epic</a:t>
            </a:r>
            <a:r>
              <a:rPr b="0" lang="en-US" sz="2000" spc="-1" strike="noStrike">
                <a:solidFill>
                  <a:srgbClr val="000000"/>
                </a:solidFill>
                <a:latin typeface="Gill Sans"/>
                <a:ea typeface="Gill Sans"/>
              </a:rPr>
              <a:t>) (</a:t>
            </a:r>
            <a:r>
              <a:rPr b="0" lang="en-US" sz="2000" spc="-1" strike="noStrike" u="sng">
                <a:solidFill>
                  <a:srgbClr val="0000ff"/>
                </a:solidFill>
                <a:uFillTx/>
                <a:latin typeface="Gill Sans"/>
                <a:ea typeface="Gill Sans"/>
                <a:hlinkClick r:id="rId2"/>
              </a:rPr>
              <a:t>Issues</a:t>
            </a:r>
            <a:r>
              <a:rPr b="0" lang="en-US" sz="2000" spc="-1" strike="noStrike">
                <a:solidFill>
                  <a:srgbClr val="000000"/>
                </a:solidFill>
                <a:latin typeface="Gill Sans"/>
                <a:ea typeface="Gill Sans"/>
              </a:rPr>
              <a:t>)</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To deliver a greater experience when configuring and managing connection details by addressing community related issues around profiles.</a:t>
            </a:r>
            <a:br/>
            <a:r>
              <a:rPr b="0" lang="en-US" sz="1800" spc="-1" strike="noStrike">
                <a:solidFill>
                  <a:srgbClr val="000000"/>
                </a:solidFill>
                <a:latin typeface="Gill Sans"/>
              </a:rPr>
              <a:t> </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Enhance the z/OS Unix user experience of Zowe Explorer (</a:t>
            </a:r>
            <a:r>
              <a:rPr b="0" lang="en-US" sz="2000" spc="-1" strike="noStrike" u="sng">
                <a:solidFill>
                  <a:srgbClr val="0000ff"/>
                </a:solidFill>
                <a:uFillTx/>
                <a:latin typeface="Gill Sans"/>
                <a:ea typeface="Gill Sans"/>
                <a:hlinkClick r:id="rId3"/>
              </a:rPr>
              <a:t>Epic</a:t>
            </a:r>
            <a:r>
              <a:rPr b="0" lang="en-US" sz="2000" spc="-1" strike="noStrike">
                <a:solidFill>
                  <a:srgbClr val="000000"/>
                </a:solidFill>
                <a:latin typeface="Gill Sans"/>
                <a:ea typeface="Gill Sans"/>
              </a:rPr>
              <a:t>) (</a:t>
            </a:r>
            <a:r>
              <a:rPr b="0" lang="en-US" sz="2000" spc="-1" strike="noStrike" u="sng">
                <a:solidFill>
                  <a:srgbClr val="0000ff"/>
                </a:solidFill>
                <a:uFillTx/>
                <a:latin typeface="Gill Sans"/>
                <a:ea typeface="Gill Sans"/>
                <a:hlinkClick r:id="rId4"/>
              </a:rPr>
              <a:t>Issues</a:t>
            </a:r>
            <a:r>
              <a:rPr b="0" lang="en-US" sz="2000" spc="-1" strike="noStrike">
                <a:solidFill>
                  <a:srgbClr val="000000"/>
                </a:solidFill>
                <a:latin typeface="Gill Sans"/>
                <a:ea typeface="Gill Sans"/>
              </a:rPr>
              <a:t>)</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To deliver a greater experience when working with z/OS Unix by addressing community related issues.</a:t>
            </a:r>
            <a:endParaRPr b="0" lang="en-US" sz="1800" spc="-1" strike="noStrike">
              <a:solidFill>
                <a:srgbClr val="000000"/>
              </a:solidFill>
              <a:latin typeface="Arial"/>
            </a:endParaRPr>
          </a:p>
          <a:p>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Enhance the Dataset manipulation user experience of the Zowe Explorer</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To deliver a customized experience for creating datasets so that users can specify desired allocation details.</a:t>
            </a:r>
            <a:endParaRPr b="0" lang="en-US" sz="1800" spc="-1" strike="noStrike">
              <a:solidFill>
                <a:srgbClr val="000000"/>
              </a:solidFill>
              <a:latin typeface="Arial"/>
            </a:endParaRPr>
          </a:p>
          <a:p>
            <a:pPr>
              <a:lnSpc>
                <a:spcPct val="100000"/>
              </a:lnSpc>
              <a:spcBef>
                <a:spcPts val="400"/>
              </a:spcBef>
            </a:pPr>
            <a:endParaRPr b="0" lang="en-US" sz="1800" spc="-1" strike="noStrike">
              <a:solidFill>
                <a:srgbClr val="000000"/>
              </a:solidFill>
              <a:latin typeface="Arial"/>
            </a:endParaRPr>
          </a:p>
          <a:p>
            <a:pPr>
              <a:lnSpc>
                <a:spcPct val="100000"/>
              </a:lnSpc>
              <a:spcBef>
                <a:spcPts val="400"/>
              </a:spcBef>
            </a:pPr>
            <a:endParaRPr b="0" lang="en-US" sz="1800" spc="-1" strike="noStrike">
              <a:solidFill>
                <a:srgbClr val="000000"/>
              </a:solidFill>
              <a:latin typeface="Arial"/>
            </a:endParaRPr>
          </a:p>
        </p:txBody>
      </p:sp>
    </p:spTree>
  </p:cSld>
  <p:transition spd="med">
    <p:fade thruBlk="tru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08520" y="352584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Onboarding Squad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Rose?? Joe W? (Squad Lead??)</a:t>
            </a:r>
            <a:endParaRPr b="0" lang="en-US" sz="2000" spc="-1" strike="noStrike">
              <a:solidFill>
                <a:srgbClr val="000000"/>
              </a:solidFill>
              <a:latin typeface="Arial"/>
            </a:endParaRPr>
          </a:p>
        </p:txBody>
      </p:sp>
    </p:spTree>
  </p:cSld>
  <p:transition spd="med">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Dependencies</a:t>
            </a:r>
            <a:endParaRPr b="0" lang="en-US" sz="3000" spc="-1" strike="noStrike">
              <a:solidFill>
                <a:srgbClr val="000000"/>
              </a:solidFill>
              <a:latin typeface="Arial"/>
            </a:endParaRPr>
          </a:p>
        </p:txBody>
      </p:sp>
      <p:sp>
        <p:nvSpPr>
          <p:cNvPr id="219" name="TextShape 2"/>
          <p:cNvSpPr txBox="1"/>
          <p:nvPr/>
        </p:nvSpPr>
        <p:spPr>
          <a:xfrm>
            <a:off x="306360" y="774000"/>
            <a:ext cx="8368920" cy="414756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Cross Squad Dependencies 1</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Cross Squad Dependencies 2</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Focus</a:t>
            </a:r>
            <a:endParaRPr b="0" lang="en-US" sz="3000" spc="-1" strike="noStrike">
              <a:solidFill>
                <a:srgbClr val="000000"/>
              </a:solidFill>
              <a:latin typeface="Arial"/>
            </a:endParaRPr>
          </a:p>
        </p:txBody>
      </p:sp>
      <p:sp>
        <p:nvSpPr>
          <p:cNvPr id="221" name="TextShape 2"/>
          <p:cNvSpPr txBox="1"/>
          <p:nvPr/>
        </p:nvSpPr>
        <p:spPr>
          <a:xfrm>
            <a:off x="317520" y="943560"/>
            <a:ext cx="8368920" cy="408528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Further Conformance Process Maturity</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Active LTS conformance test criteria updates / incremental badging / app-store-like landscape page</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Active LTS conformance change requests (test criteria &amp; submitter form)</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Increase focus on Outreach</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Webinars &amp; Marketing</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Improve Onboarding experience</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Improve/influence Zowe.org website navigation</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Accurately “direct” new-to-Zowe visitors</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Continue and transition stat reporting (KPI-centric)</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Identify trends &amp; influencers</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Easy prep for all Zowe Communications</a:t>
            </a:r>
            <a:endParaRPr b="0" lang="en-US" sz="1800" spc="-1" strike="noStrike">
              <a:solidFill>
                <a:srgbClr val="000000"/>
              </a:solidFill>
              <a:latin typeface="Arial"/>
            </a:endParaRPr>
          </a:p>
          <a:p>
            <a:endParaRPr b="0" lang="en-US" sz="1800" spc="-1" strike="noStrike">
              <a:solidFill>
                <a:srgbClr val="000000"/>
              </a:solidFill>
              <a:latin typeface="Arial"/>
            </a:endParaRPr>
          </a:p>
        </p:txBody>
      </p:sp>
    </p:spTree>
  </p:cSld>
  <p:transition spd="med">
    <p:fade thruBlk="tru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08520" y="352584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Systems Squad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Mark Ackert (Squad Lead)</a:t>
            </a:r>
            <a:endParaRPr b="0" lang="en-US" sz="2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f.k.a. CI/CD Squad</a:t>
            </a:r>
            <a:endParaRPr b="0" lang="en-US" sz="2000" spc="-1" strike="noStrike">
              <a:solidFill>
                <a:srgbClr val="000000"/>
              </a:solidFill>
              <a:latin typeface="Arial"/>
            </a:endParaRPr>
          </a:p>
        </p:txBody>
      </p:sp>
    </p:spTree>
  </p:cSld>
  <p:transition spd="med">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Dependencies</a:t>
            </a:r>
            <a:endParaRPr b="0" lang="en-US" sz="3000" spc="-1" strike="noStrike">
              <a:solidFill>
                <a:srgbClr val="000000"/>
              </a:solidFill>
              <a:latin typeface="Arial"/>
            </a:endParaRPr>
          </a:p>
        </p:txBody>
      </p:sp>
      <p:sp>
        <p:nvSpPr>
          <p:cNvPr id="224" name="TextShape 2"/>
          <p:cNvSpPr txBox="1"/>
          <p:nvPr/>
        </p:nvSpPr>
        <p:spPr>
          <a:xfrm>
            <a:off x="306360" y="774000"/>
            <a:ext cx="8368920" cy="414756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Other squads may use the performance test framework to design and run their own test cases. (This doesn’t affect our PI3 deliverables.)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Work closely with APIML/Web UI squads related to High Availability / SYSPLEX.</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Focus</a:t>
            </a:r>
            <a:endParaRPr b="0" lang="en-US" sz="3000" spc="-1" strike="noStrike">
              <a:solidFill>
                <a:srgbClr val="000000"/>
              </a:solidFill>
              <a:latin typeface="Arial"/>
            </a:endParaRPr>
          </a:p>
        </p:txBody>
      </p:sp>
      <p:sp>
        <p:nvSpPr>
          <p:cNvPr id="226" name="TextShape 2"/>
          <p:cNvSpPr txBox="1"/>
          <p:nvPr/>
        </p:nvSpPr>
        <p:spPr>
          <a:xfrm>
            <a:off x="317520" y="943560"/>
            <a:ext cx="8368920" cy="3142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Expand system testing in the community</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Component integration testing on Marist systems</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Zowe “release” smoke and integration testing</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Build out Zowe “release” Performance Testing</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Standardize infrastructure and tooling, extensible code-base for squad contribution</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Continue Zowe Release activities and improvements</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Second Nightly “Stable” Build</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Design Zowe HA Infrastructure</a:t>
            </a:r>
            <a:endParaRPr b="0" lang="en-US" sz="2000" spc="-1" strike="noStrike">
              <a:solidFill>
                <a:srgbClr val="000000"/>
              </a:solidFill>
              <a:latin typeface="Arial"/>
            </a:endParaRPr>
          </a:p>
        </p:txBody>
      </p:sp>
    </p:spTree>
  </p:cSld>
  <p:transition spd="med">
    <p:fade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Agenda</a:t>
            </a:r>
            <a:endParaRPr b="0" lang="en-US" sz="3000" spc="-1" strike="noStrike">
              <a:solidFill>
                <a:srgbClr val="000000"/>
              </a:solidFill>
              <a:latin typeface="Arial"/>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API ML Squad Focus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App Framework Squad Focus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CLI Squad Focus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Zowe Explorer Squad Focus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Onboarding Squad Focus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Systems Squad Focus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a:t>
            </a:r>
            <a:r>
              <a:rPr b="0" lang="en-US" sz="2000" spc="-1" strike="noStrike">
                <a:solidFill>
                  <a:srgbClr val="000000"/>
                </a:solidFill>
                <a:latin typeface="Gill Sans"/>
                <a:ea typeface="Gill Sans"/>
              </a:rPr>
              <a:t>Deployments” Working Group Focus</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Doc Squad Focus</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spTree>
  </p:cSld>
  <p:transition spd="med">
    <p:fade thruBlk="tru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Performance Test – scenario I</a:t>
            </a:r>
            <a:endParaRPr b="0" lang="en-US" sz="3000" spc="-1" strike="noStrike">
              <a:solidFill>
                <a:srgbClr val="000000"/>
              </a:solidFill>
              <a:latin typeface="Arial"/>
            </a:endParaRPr>
          </a:p>
        </p:txBody>
      </p:sp>
      <p:sp>
        <p:nvSpPr>
          <p:cNvPr id="228" name="TextShape 2"/>
          <p:cNvSpPr txBox="1"/>
          <p:nvPr/>
        </p:nvSpPr>
        <p:spPr>
          <a:xfrm>
            <a:off x="306360" y="774000"/>
            <a:ext cx="8368920" cy="4147560"/>
          </a:xfrm>
          <a:prstGeom prst="rect">
            <a:avLst/>
          </a:prstGeom>
          <a:noFill/>
          <a:ln>
            <a:noFill/>
          </a:ln>
        </p:spPr>
        <p:txBody>
          <a:bodyPr tIns="91440" bIns="91440">
            <a:noAutofit/>
          </a:bodyPr>
          <a:p>
            <a:pPr marL="101520">
              <a:lnSpc>
                <a:spcPct val="100000"/>
              </a:lnSpc>
              <a:spcBef>
                <a:spcPts val="400"/>
              </a:spcBef>
            </a:pPr>
            <a:r>
              <a:rPr b="0" lang="en-US" sz="2000" spc="-1" strike="noStrike">
                <a:solidFill>
                  <a:srgbClr val="000000"/>
                </a:solidFill>
                <a:latin typeface="Gill Sans"/>
                <a:ea typeface="Gill Sans"/>
              </a:rPr>
              <a:t>As Zowe contributors, we want to know release to release performance changes.</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1" lang="en-US" sz="2000" spc="-1" strike="noStrike">
                <a:solidFill>
                  <a:srgbClr val="000000"/>
                </a:solidFill>
                <a:latin typeface="Gill Sans"/>
                <a:ea typeface="Gill Sans"/>
              </a:rPr>
              <a:t>Deliverable:</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Provide release to release comparison report.</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600" spc="-1" strike="noStrike">
                <a:solidFill>
                  <a:srgbClr val="000000"/>
                </a:solidFill>
                <a:latin typeface="Gill Sans"/>
                <a:ea typeface="Gill Sans"/>
              </a:rPr>
              <a:t>The report should be able to provide common performance metrics including CPU, memory and I/O rates, paging rates on server side and API requests per seconds, error rates, etc.</a:t>
            </a:r>
            <a:endParaRPr b="0" lang="en-US" sz="16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600" spc="-1" strike="noStrike">
                <a:solidFill>
                  <a:srgbClr val="000000"/>
                </a:solidFill>
                <a:latin typeface="Gill Sans"/>
                <a:ea typeface="Gill Sans"/>
              </a:rPr>
              <a:t>Drive continuous testing on performance in consistent / repeatable / automated fashion.</a:t>
            </a:r>
            <a:endParaRPr b="0" lang="en-US" sz="16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Provide a simple way to define performance test cases which should be portable and extendible. Developers can easily customize the existing test cases, creating new and run them on any z/OS systems.</a:t>
            </a: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p:txBody>
      </p:sp>
    </p:spTree>
  </p:cSld>
  <p:transition spd="med">
    <p:fade thruBlk="tru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Performance Test – scenario II</a:t>
            </a:r>
            <a:endParaRPr b="0" lang="en-US" sz="3000" spc="-1" strike="noStrike">
              <a:solidFill>
                <a:srgbClr val="000000"/>
              </a:solidFill>
              <a:latin typeface="Arial"/>
            </a:endParaRPr>
          </a:p>
        </p:txBody>
      </p:sp>
      <p:sp>
        <p:nvSpPr>
          <p:cNvPr id="230" name="TextShape 2"/>
          <p:cNvSpPr txBox="1"/>
          <p:nvPr/>
        </p:nvSpPr>
        <p:spPr>
          <a:xfrm>
            <a:off x="306360" y="774000"/>
            <a:ext cx="8368920" cy="4147560"/>
          </a:xfrm>
          <a:prstGeom prst="rect">
            <a:avLst/>
          </a:prstGeom>
          <a:noFill/>
          <a:ln>
            <a:noFill/>
          </a:ln>
        </p:spPr>
        <p:txBody>
          <a:bodyPr tIns="91440" bIns="91440">
            <a:noAutofit/>
          </a:bodyPr>
          <a:p>
            <a:pPr marL="101520">
              <a:lnSpc>
                <a:spcPct val="100000"/>
              </a:lnSpc>
              <a:spcBef>
                <a:spcPts val="400"/>
              </a:spcBef>
            </a:pPr>
            <a:r>
              <a:rPr b="0" lang="en-US" sz="2000" spc="-1" strike="noStrike">
                <a:solidFill>
                  <a:srgbClr val="000000"/>
                </a:solidFill>
                <a:latin typeface="Gill Sans"/>
                <a:ea typeface="Gill Sans"/>
              </a:rPr>
              <a:t>As a z/OS system programmer, I would like to be able to estimate the cost of running Zowe, and fine tune my Zowe performance based on my estimated workload.</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Estimated workload at first refers to concurrent user count.</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1" lang="en-US" sz="2000" spc="-1" strike="noStrike">
                <a:solidFill>
                  <a:srgbClr val="000000"/>
                </a:solidFill>
                <a:latin typeface="Gill Sans"/>
                <a:ea typeface="Gill Sans"/>
              </a:rPr>
              <a:t>Deliverable:</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Deliver a tool users can run to provide them with a performance and cost estimation report.</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Provide a way to aggregate accurate z/OS resource for Zowe usage from SMF 30 record.</a:t>
            </a: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p:txBody>
      </p:sp>
    </p:spTree>
  </p:cSld>
  <p:transition spd="med">
    <p:fade thruBlk="tru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High Availability / Resilience</a:t>
            </a:r>
            <a:endParaRPr b="0" lang="en-US" sz="3000" spc="-1" strike="noStrike">
              <a:solidFill>
                <a:srgbClr val="000000"/>
              </a:solidFill>
              <a:latin typeface="Arial"/>
            </a:endParaRPr>
          </a:p>
        </p:txBody>
      </p:sp>
      <p:sp>
        <p:nvSpPr>
          <p:cNvPr id="232" name="TextShape 2"/>
          <p:cNvSpPr txBox="1"/>
          <p:nvPr/>
        </p:nvSpPr>
        <p:spPr>
          <a:xfrm>
            <a:off x="306360" y="774000"/>
            <a:ext cx="8368920" cy="414756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As a z/OS system programmer I can configure Zowe z/OS Components to deliver its services through a Highly Available endpoint, using familiar practices and technology.</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As a z/OS system programmer I an able to use familiar console automation offering to run, configure, and monitor Zowe z/OS components.</a:t>
            </a: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r>
              <a:rPr b="1" lang="en-US" sz="2000" spc="-1" strike="noStrike">
                <a:solidFill>
                  <a:srgbClr val="000000"/>
                </a:solidFill>
                <a:latin typeface="Gill Sans"/>
                <a:ea typeface="Gill Sans"/>
              </a:rPr>
              <a:t>Deliverable:</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Provide configuration guidance (including pre-req changes) to achieve HA / load balancing with APIML or SYSPLEX Distributor.</a:t>
            </a:r>
            <a:endParaRPr b="0" lang="en-US" sz="20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Investigation routes:</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HA / Load balancing via APIML</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HA / Load balancing via SYSPLEX Distributor</a:t>
            </a:r>
            <a:endParaRPr b="0" lang="en-US" sz="1800" spc="-1" strike="noStrike">
              <a:solidFill>
                <a:srgbClr val="000000"/>
              </a:solidFill>
              <a:latin typeface="Arial"/>
            </a:endParaRPr>
          </a:p>
          <a:p>
            <a:pPr>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p:txBody>
      </p:sp>
    </p:spTree>
  </p:cSld>
  <p:transition spd="med">
    <p:fade thruBlk="tru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08520" y="3525840"/>
            <a:ext cx="745884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a:t>
            </a:r>
            <a:r>
              <a:rPr b="1" lang="en-US" sz="3000" spc="-1" strike="noStrike">
                <a:solidFill>
                  <a:srgbClr val="000000"/>
                </a:solidFill>
                <a:latin typeface="Arial"/>
                <a:ea typeface="Arial"/>
              </a:rPr>
              <a:t>Deployments” Working Group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Steven Horsman, Joe Winchester, Sean Grady contributing</a:t>
            </a:r>
            <a:endParaRPr b="0" lang="en-US" sz="2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f.k.a. CUPIDs</a:t>
            </a:r>
            <a:endParaRPr b="0" lang="en-US" sz="2000" spc="-1" strike="noStrike">
              <a:solidFill>
                <a:srgbClr val="000000"/>
              </a:solidFill>
              <a:latin typeface="Arial"/>
            </a:endParaRPr>
          </a:p>
        </p:txBody>
      </p:sp>
    </p:spTree>
  </p:cSld>
  <p:transition spd="med">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Focus</a:t>
            </a:r>
            <a:endParaRPr b="0" lang="en-US" sz="3000" spc="-1" strike="noStrike">
              <a:solidFill>
                <a:srgbClr val="000000"/>
              </a:solidFill>
              <a:latin typeface="Arial"/>
            </a:endParaRPr>
          </a:p>
        </p:txBody>
      </p:sp>
      <p:sp>
        <p:nvSpPr>
          <p:cNvPr id="235" name="TextShape 2"/>
          <p:cNvSpPr txBox="1"/>
          <p:nvPr/>
        </p:nvSpPr>
        <p:spPr>
          <a:xfrm>
            <a:off x="317520" y="943560"/>
            <a:ext cx="8368920" cy="314280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Design and Begin Deployment, Packaging and Management Hill [Steve, Joe]</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Improve both Zowe administrator and Zowe extender user experiences when developing and deploying Zowe extensions by streamlining packaging, install, upgrade, and configuration.</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Unify existing Zowe core components and extensions with the new extension design and rebuild documentation</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Scope of changes dependent on available resource and design validation</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This may shift into v2 if breaking changes are required</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Research and POC containerization of Zowe. [Sean]</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Initially targeted for developers</a:t>
            </a:r>
            <a:endParaRPr b="0" lang="en-US" sz="1800" spc="-1" strike="noStrike">
              <a:solidFill>
                <a:srgbClr val="000000"/>
              </a:solidFill>
              <a:latin typeface="Arial"/>
            </a:endParaRPr>
          </a:p>
        </p:txBody>
      </p:sp>
    </p:spTree>
  </p:cSld>
  <p:transition spd="med">
    <p:fade thruBlk="tru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Dependencies</a:t>
            </a:r>
            <a:endParaRPr b="0" lang="en-US" sz="3000" spc="-1" strike="noStrike">
              <a:solidFill>
                <a:srgbClr val="000000"/>
              </a:solidFill>
              <a:latin typeface="Arial"/>
            </a:endParaRPr>
          </a:p>
        </p:txBody>
      </p:sp>
      <p:sp>
        <p:nvSpPr>
          <p:cNvPr id="237" name="TextShape 2"/>
          <p:cNvSpPr txBox="1"/>
          <p:nvPr/>
        </p:nvSpPr>
        <p:spPr>
          <a:xfrm>
            <a:off x="306360" y="774000"/>
            <a:ext cx="8368920" cy="414756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Cross squad:</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If we get around to the de-coupling of the existing zowe core components, then some assistance in migrating current install scripts out of zowe-install-packaging maybe be required</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Other dependencies:</a:t>
            </a:r>
            <a:endParaRPr b="0" lang="en-US" sz="20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Access to extender and installers to validate the design</a:t>
            </a:r>
            <a:endParaRPr b="0" lang="en-US" sz="1800" spc="-1" strike="noStrike">
              <a:solidFill>
                <a:srgbClr val="000000"/>
              </a:solidFill>
              <a:latin typeface="Arial"/>
            </a:endParaRPr>
          </a:p>
          <a:p>
            <a:pPr lvl="1" marL="914400" indent="-342720">
              <a:lnSpc>
                <a:spcPct val="100000"/>
              </a:lnSpc>
              <a:spcBef>
                <a:spcPts val="360"/>
              </a:spcBef>
              <a:buClr>
                <a:srgbClr val="000000"/>
              </a:buClr>
              <a:buFont typeface="Arial"/>
              <a:buChar char="–"/>
            </a:pPr>
            <a:r>
              <a:rPr b="0" lang="en-US" sz="1800" spc="-1" strike="noStrike">
                <a:solidFill>
                  <a:srgbClr val="000000"/>
                </a:solidFill>
                <a:latin typeface="Gill Sans"/>
                <a:ea typeface="Gill Sans"/>
              </a:rPr>
              <a:t>Sample spring boot rest api and sample node api to extend/use as the base for the packaging and deployment samples</a:t>
            </a:r>
            <a:endParaRPr b="0" lang="en-US" sz="1800" spc="-1" strike="noStrike">
              <a:solidFill>
                <a:srgbClr val="000000"/>
              </a:solidFill>
              <a:latin typeface="Arial"/>
            </a:endParaRPr>
          </a:p>
          <a:p>
            <a:pPr>
              <a:lnSpc>
                <a:spcPct val="100000"/>
              </a:lnSpc>
              <a:spcBef>
                <a:spcPts val="400"/>
              </a:spcBef>
            </a:pPr>
            <a:endParaRPr b="0" lang="en-US" sz="1800" spc="-1" strike="noStrike">
              <a:solidFill>
                <a:srgbClr val="000000"/>
              </a:solidFill>
              <a:latin typeface="Arial"/>
            </a:endParaRPr>
          </a:p>
          <a:p>
            <a:pPr marL="101520">
              <a:lnSpc>
                <a:spcPct val="100000"/>
              </a:lnSpc>
              <a:spcBef>
                <a:spcPts val="400"/>
              </a:spcBef>
            </a:pPr>
            <a:endParaRPr b="0" lang="en-US" sz="1800" spc="-1" strike="noStrike">
              <a:solidFill>
                <a:srgbClr val="000000"/>
              </a:solidFill>
              <a:latin typeface="Arial"/>
            </a:endParaRPr>
          </a:p>
        </p:txBody>
      </p:sp>
    </p:spTree>
  </p:cSld>
  <p:transition spd="med">
    <p:fade thruBlk="tru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08520" y="352584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Doc Squad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Ashley Li (Squad Lead)</a:t>
            </a:r>
            <a:endParaRPr b="0" lang="en-US" sz="2000" spc="-1" strike="noStrike">
              <a:solidFill>
                <a:srgbClr val="000000"/>
              </a:solidFill>
              <a:latin typeface="Arial"/>
            </a:endParaRPr>
          </a:p>
        </p:txBody>
      </p:sp>
    </p:spTree>
  </p:cSld>
  <p:transition spd="med">
    <p:fad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Dependencies</a:t>
            </a:r>
            <a:endParaRPr b="0" lang="en-US" sz="3000" spc="-1" strike="noStrike">
              <a:solidFill>
                <a:srgbClr val="000000"/>
              </a:solidFill>
              <a:latin typeface="Arial"/>
            </a:endParaRPr>
          </a:p>
        </p:txBody>
      </p:sp>
      <p:sp>
        <p:nvSpPr>
          <p:cNvPr id="240" name="CustomShape 2"/>
          <p:cNvSpPr/>
          <p:nvPr/>
        </p:nvSpPr>
        <p:spPr>
          <a:xfrm>
            <a:off x="334080" y="729360"/>
            <a:ext cx="8368920" cy="1994760"/>
          </a:xfrm>
          <a:prstGeom prst="rect">
            <a:avLst/>
          </a:prstGeom>
          <a:noFill/>
          <a:ln>
            <a:noFill/>
          </a:ln>
        </p:spPr>
        <p:style>
          <a:lnRef idx="0"/>
          <a:fillRef idx="0"/>
          <a:effectRef idx="0"/>
          <a:fontRef idx="minor"/>
        </p:style>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All squads – New feature content</a:t>
            </a:r>
            <a:endParaRPr b="0" lang="en-US" sz="2000" spc="-1" strike="noStrike">
              <a:latin typeface="Arial"/>
            </a:endParaRPr>
          </a:p>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Onboarding squad – Collaborate on zowe.org design and better navigation</a:t>
            </a:r>
            <a:endParaRPr b="0" lang="en-US" sz="2000" spc="-1" strike="noStrike">
              <a:latin typeface="Arial"/>
            </a:endParaRPr>
          </a:p>
          <a:p>
            <a:pPr>
              <a:lnSpc>
                <a:spcPct val="100000"/>
              </a:lnSpc>
              <a:spcBef>
                <a:spcPts val="400"/>
              </a:spcBef>
            </a:pPr>
            <a:endParaRPr b="0" lang="en-US" sz="2000" spc="-1" strike="noStrike">
              <a:latin typeface="Arial"/>
            </a:endParaRPr>
          </a:p>
          <a:p>
            <a:pPr marL="101520">
              <a:lnSpc>
                <a:spcPct val="100000"/>
              </a:lnSpc>
              <a:spcBef>
                <a:spcPts val="400"/>
              </a:spcBef>
            </a:pPr>
            <a:endParaRPr b="0" lang="en-US" sz="2000" spc="-1" strike="noStrike">
              <a:latin typeface="Arial"/>
            </a:endParaRPr>
          </a:p>
        </p:txBody>
      </p:sp>
    </p:spTree>
  </p:cSld>
  <p:transition spd="med">
    <p:fade thruBlk="tru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Focus</a:t>
            </a:r>
            <a:endParaRPr b="0" lang="en-US" sz="3000" spc="-1" strike="noStrike">
              <a:solidFill>
                <a:srgbClr val="000000"/>
              </a:solidFill>
              <a:latin typeface="Arial"/>
            </a:endParaRPr>
          </a:p>
        </p:txBody>
      </p:sp>
      <p:sp>
        <p:nvSpPr>
          <p:cNvPr id="242" name="TextShape 2"/>
          <p:cNvSpPr txBox="1"/>
          <p:nvPr/>
        </p:nvSpPr>
        <p:spPr>
          <a:xfrm>
            <a:off x="317520" y="741600"/>
            <a:ext cx="8600400" cy="388944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Create and publish content for different Zowe components.</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Allow users to browse doc by area of interest, user role, and skill level.</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Provide better contribution doc about contributing to doc and code.</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Improve release notes by automating its generation from CHANGELOGs and providing better business value.</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Contribute to the Zowe.org website design enhancement.</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Provide and consolidate more multi-media and visual content (videos, interactive graphics, diagrams).</a:t>
            </a:r>
            <a:endParaRPr b="0" lang="en-US" sz="1800" spc="-1" strike="noStrike">
              <a:solidFill>
                <a:srgbClr val="000000"/>
              </a:solidFill>
              <a:latin typeface="Arial"/>
            </a:endParaRPr>
          </a:p>
          <a:p>
            <a:pPr marL="457200" indent="-355320">
              <a:lnSpc>
                <a:spcPct val="100000"/>
              </a:lnSpc>
              <a:spcBef>
                <a:spcPts val="400"/>
              </a:spcBef>
              <a:buClr>
                <a:srgbClr val="000000"/>
              </a:buClr>
              <a:buFont typeface="Arial"/>
              <a:buChar char="•"/>
            </a:pPr>
            <a:r>
              <a:rPr b="0" lang="en-US" sz="1800" spc="-1" strike="noStrike">
                <a:solidFill>
                  <a:srgbClr val="000000"/>
                </a:solidFill>
                <a:latin typeface="Gill Sans"/>
                <a:ea typeface="Gill Sans"/>
              </a:rPr>
              <a:t>Identify content gaps and improvement areas by leveraging content analytics.</a:t>
            </a:r>
            <a:endParaRPr b="0" lang="en-US" sz="1800" spc="-1" strike="noStrike">
              <a:solidFill>
                <a:srgbClr val="000000"/>
              </a:solidFill>
              <a:latin typeface="Arial"/>
            </a:endParaRPr>
          </a:p>
        </p:txBody>
      </p:sp>
    </p:spTree>
  </p:cSld>
  <p:transition spd="med">
    <p:fade thruBlk="tru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API ML Squad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Elliot Jalley (Squad Lead)</a:t>
            </a:r>
            <a:endParaRPr b="0" lang="en-US" sz="2000" spc="-1" strike="noStrike">
              <a:solidFill>
                <a:srgbClr val="000000"/>
              </a:solidFill>
              <a:latin typeface="Arial"/>
            </a:endParaRPr>
          </a:p>
        </p:txBody>
      </p:sp>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Dependencies</a:t>
            </a:r>
            <a:endParaRPr b="0" lang="en-US" sz="3000" spc="-1" strike="noStrike">
              <a:solidFill>
                <a:srgbClr val="000000"/>
              </a:solidFill>
              <a:latin typeface="Arial"/>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p>
            <a:pPr marL="457200" indent="-355320">
              <a:lnSpc>
                <a:spcPct val="100000"/>
              </a:lnSpc>
              <a:spcBef>
                <a:spcPts val="400"/>
              </a:spcBef>
              <a:buClr>
                <a:srgbClr val="000000"/>
              </a:buClr>
              <a:buFont typeface="Arial"/>
              <a:buChar char="•"/>
            </a:pPr>
            <a:r>
              <a:rPr b="0" lang="en-US" sz="2000" spc="-1" strike="noStrike">
                <a:solidFill>
                  <a:srgbClr val="000000"/>
                </a:solidFill>
                <a:latin typeface="Gill Sans"/>
                <a:ea typeface="Gill Sans"/>
              </a:rPr>
              <a:t>Systems Squad – ‘Design Zowe HA Infrastructure’</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 1</a:t>
            </a:r>
            <a:endParaRPr b="0" lang="en-US" sz="3000" spc="-1" strike="noStrike">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p>
            <a:pPr marL="101520">
              <a:lnSpc>
                <a:spcPct val="100000"/>
              </a:lnSpc>
              <a:spcBef>
                <a:spcPts val="400"/>
              </a:spcBef>
            </a:pPr>
            <a:r>
              <a:rPr b="0" lang="en-US" sz="2000" spc="-1" strike="noStrike" u="sng">
                <a:solidFill>
                  <a:srgbClr val="0000ff"/>
                </a:solidFill>
                <a:uFillTx/>
                <a:latin typeface="Gill Sans"/>
                <a:ea typeface="Gill Sans"/>
                <a:hlinkClick r:id="rId1"/>
              </a:rPr>
              <a:t>x.509 client certificate authentication support for API Mediation Layer</a:t>
            </a:r>
            <a:r>
              <a:rPr b="0" lang="en-US" sz="2000" spc="-1" strike="noStrike">
                <a:solidFill>
                  <a:srgbClr val="000000"/>
                </a:solidFill>
                <a:latin typeface="Gill Sans"/>
                <a:ea typeface="Gill Sans"/>
              </a:rPr>
              <a:t> </a:t>
            </a:r>
            <a:endParaRPr b="0" lang="en-US" sz="2000" spc="-1" strike="noStrike">
              <a:solidFill>
                <a:srgbClr val="000000"/>
              </a:solidFill>
              <a:latin typeface="Arial"/>
            </a:endParaRPr>
          </a:p>
          <a:p>
            <a:pPr marL="101520">
              <a:lnSpc>
                <a:spcPct val="100000"/>
              </a:lnSpc>
              <a:spcBef>
                <a:spcPts val="400"/>
              </a:spcBef>
            </a:pPr>
            <a:r>
              <a:rPr b="0" lang="en-US" sz="2000" spc="-1" strike="noStrike">
                <a:solidFill>
                  <a:srgbClr val="000000"/>
                </a:solidFill>
                <a:latin typeface="Gill Sans"/>
                <a:ea typeface="Gill Sans"/>
              </a:rPr>
              <a:t>(in support of SECURITY theme)</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0" lang="en-US" sz="2000" spc="-1" strike="noStrike">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 which are industry-proven as more secure than credential authentication.</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1" lang="en-US" sz="2000" spc="-1" strike="noStrike">
                <a:solidFill>
                  <a:srgbClr val="000000"/>
                </a:solidFill>
                <a:latin typeface="Gill Sans"/>
                <a:ea typeface="Gill Sans"/>
              </a:rPr>
              <a:t>Deliverable: </a:t>
            </a:r>
            <a:r>
              <a:rPr b="0" lang="en-US" sz="2000" spc="-1" strike="noStrike">
                <a:solidFill>
                  <a:srgbClr val="000000"/>
                </a:solidFill>
                <a:latin typeface="Gill Sans"/>
                <a:ea typeface="Gill Sans"/>
              </a:rPr>
              <a:t>Zowe API ML can validate client certificates by using ESM to map the certificate with the user mainframe identity and issue a JWT.</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 2</a:t>
            </a:r>
            <a:endParaRPr b="0" lang="en-US" sz="3000" spc="-1" strike="noStrike">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p>
            <a:pPr marL="101520">
              <a:lnSpc>
                <a:spcPct val="100000"/>
              </a:lnSpc>
              <a:spcBef>
                <a:spcPts val="400"/>
              </a:spcBef>
            </a:pPr>
            <a:r>
              <a:rPr b="0" lang="en-US" sz="2000" spc="-1" strike="noStrike" u="sng">
                <a:solidFill>
                  <a:srgbClr val="0000ff"/>
                </a:solidFill>
                <a:uFillTx/>
                <a:latin typeface="Gill Sans"/>
                <a:ea typeface="Gill Sans"/>
                <a:hlinkClick r:id="rId1"/>
              </a:rPr>
              <a:t>Remove the dependency of APIML on z/OSMF for authentication and use SAF to obtain the JWT </a:t>
            </a:r>
            <a:endParaRPr b="0" lang="en-US" sz="2000" spc="-1" strike="noStrike">
              <a:solidFill>
                <a:srgbClr val="000000"/>
              </a:solidFill>
              <a:latin typeface="Arial"/>
            </a:endParaRPr>
          </a:p>
          <a:p>
            <a:pPr marL="101520">
              <a:lnSpc>
                <a:spcPct val="100000"/>
              </a:lnSpc>
              <a:spcBef>
                <a:spcPts val="400"/>
              </a:spcBef>
            </a:pPr>
            <a:r>
              <a:rPr b="0" lang="en-US" sz="2000" spc="-1" strike="noStrike">
                <a:solidFill>
                  <a:srgbClr val="000000"/>
                </a:solidFill>
                <a:latin typeface="Gill Sans"/>
                <a:ea typeface="Gill Sans"/>
              </a:rPr>
              <a:t>(in support of SECURITY theme)</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0" lang="en-US" sz="2000" spc="-1" strike="noStrike">
                <a:solidFill>
                  <a:srgbClr val="000000"/>
                </a:solidFill>
                <a:latin typeface="Gill Sans"/>
                <a:ea typeface="Gill Sans"/>
              </a:rPr>
              <a:t>As a system admin / security admin, I want a configurable option at installation of Zowe to use SAF as my authentication provider, thereby eliminating the pre-requisite on z/OSMF, and removing a barrier to my adoption.</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1" lang="en-US" sz="2000" spc="-1" strike="noStrike">
                <a:solidFill>
                  <a:srgbClr val="000000"/>
                </a:solidFill>
                <a:latin typeface="Gill Sans"/>
                <a:ea typeface="Gill Sans"/>
              </a:rPr>
              <a:t>Deliverable: </a:t>
            </a:r>
            <a:r>
              <a:rPr b="0" lang="en-US" sz="2000" spc="-1" strike="noStrike">
                <a:solidFill>
                  <a:srgbClr val="000000"/>
                </a:solidFill>
                <a:latin typeface="Gill Sans"/>
                <a:ea typeface="Gill Sans"/>
              </a:rPr>
              <a:t>Instead of a call to z/OSMF, Zowe API ML will use SAF APIs to verify credentials.</a:t>
            </a:r>
            <a:r>
              <a:rPr b="0" lang="en-US" sz="2000" spc="-1" strike="noStrike">
                <a:solidFill>
                  <a:srgbClr val="000000"/>
                </a:solidFill>
                <a:latin typeface="Arial"/>
                <a:ea typeface="Arial"/>
              </a:rPr>
              <a:t> </a:t>
            </a:r>
            <a:r>
              <a:rPr b="0" lang="en-US" sz="2000" spc="-1" strike="noStrike">
                <a:solidFill>
                  <a:srgbClr val="000000"/>
                </a:solidFill>
                <a:latin typeface="Gill Sans"/>
                <a:ea typeface="Gill Sans"/>
              </a:rPr>
              <a:t>This will be implemented as an additional provider, the z/OSMF authentication provider will remain the default.</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p>
            <a:pPr>
              <a:lnSpc>
                <a:spcPct val="100000"/>
              </a:lnSpc>
            </a:pPr>
            <a:r>
              <a:rPr b="0" lang="en-US" sz="3000" spc="-1" strike="noStrike">
                <a:solidFill>
                  <a:srgbClr val="262626"/>
                </a:solidFill>
                <a:latin typeface="Gill Sans"/>
                <a:ea typeface="Gill Sans"/>
              </a:rPr>
              <a:t>Feature 3</a:t>
            </a:r>
            <a:endParaRPr b="0" lang="en-US" sz="3000" spc="-1" strike="noStrike">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p>
            <a:pPr marL="101520">
              <a:lnSpc>
                <a:spcPct val="100000"/>
              </a:lnSpc>
              <a:spcBef>
                <a:spcPts val="400"/>
              </a:spcBef>
            </a:pPr>
            <a:r>
              <a:rPr b="0" lang="en-US" sz="2000" spc="-1" strike="noStrike" u="sng">
                <a:solidFill>
                  <a:srgbClr val="0000ff"/>
                </a:solidFill>
                <a:uFillTx/>
                <a:latin typeface="Gill Sans"/>
                <a:ea typeface="Gill Sans"/>
                <a:hlinkClick r:id="rId1"/>
              </a:rPr>
              <a:t>Support for high availability / </a:t>
            </a:r>
            <a:r>
              <a:rPr b="0" lang="en-US" sz="2000" spc="-1" strike="noStrike" u="sng">
                <a:solidFill>
                  <a:srgbClr val="0000ff"/>
                </a:solidFill>
                <a:uFillTx/>
                <a:latin typeface="Gill Sans"/>
                <a:ea typeface="Gill Sans"/>
                <a:hlinkClick r:id="rId2"/>
              </a:rPr>
              <a:t>sysplex</a:t>
            </a:r>
            <a:r>
              <a:rPr b="0" lang="en-US" sz="2000" spc="-1" strike="noStrike" u="sng">
                <a:solidFill>
                  <a:srgbClr val="0000ff"/>
                </a:solidFill>
                <a:uFillTx/>
                <a:latin typeface="Gill Sans"/>
                <a:ea typeface="Gill Sans"/>
                <a:hlinkClick r:id="rId3"/>
              </a:rPr>
              <a:t> distributor in API Mediation Layer </a:t>
            </a:r>
            <a:endParaRPr b="0" lang="en-US" sz="2000" spc="-1" strike="noStrike">
              <a:solidFill>
                <a:srgbClr val="000000"/>
              </a:solidFill>
              <a:latin typeface="Arial"/>
            </a:endParaRPr>
          </a:p>
          <a:p>
            <a:pPr marL="101520">
              <a:lnSpc>
                <a:spcPct val="100000"/>
              </a:lnSpc>
              <a:spcBef>
                <a:spcPts val="400"/>
              </a:spcBef>
            </a:pPr>
            <a:r>
              <a:rPr b="0" lang="en-US" sz="2000" spc="-1" strike="noStrike">
                <a:solidFill>
                  <a:srgbClr val="000000"/>
                </a:solidFill>
                <a:latin typeface="Gill Sans"/>
                <a:ea typeface="Gill Sans"/>
              </a:rPr>
              <a:t>(in support of RESILIENCE theme)</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0" lang="en-US" sz="2000" spc="-1" strike="noStrike">
                <a:solidFill>
                  <a:srgbClr val="000000"/>
                </a:solidFill>
                <a:latin typeface="Gill Sans"/>
                <a:ea typeface="Gill Sans"/>
              </a:rPr>
              <a:t>As an API consumer, I’m able to rely on API routing by Zowe API ML with an expectation of 24/7 SLA.</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1" lang="en-US" sz="2000" spc="-1" strike="noStrike">
                <a:solidFill>
                  <a:srgbClr val="000000"/>
                </a:solidFill>
                <a:latin typeface="Gill Sans"/>
                <a:ea typeface="Gill Sans"/>
              </a:rPr>
              <a:t>Deliverable: </a:t>
            </a:r>
            <a:r>
              <a:rPr b="0" lang="en-US" sz="2000" spc="-1" strike="noStrike">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sysplex distributor.</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r>
              <a:rPr b="0" lang="en-US" sz="2000" spc="-1" strike="noStrike">
                <a:solidFill>
                  <a:srgbClr val="000000"/>
                </a:solidFill>
                <a:latin typeface="Gill Sans"/>
                <a:ea typeface="Gill Sans"/>
              </a:rPr>
              <a:t>Dependency: Systems Squad – ‘Design Zowe HA Infrastructure’</a:t>
            </a: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a:p>
            <a:pPr marL="101520">
              <a:lnSpc>
                <a:spcPct val="100000"/>
              </a:lnSpc>
              <a:spcBef>
                <a:spcPts val="400"/>
              </a:spcBef>
            </a:pPr>
            <a:endParaRPr b="0" lang="en-US" sz="2000" spc="-1" strike="noStrike">
              <a:solidFill>
                <a:srgbClr val="000000"/>
              </a:solidFill>
              <a:latin typeface="Arial"/>
            </a:endParaRPr>
          </a:p>
        </p:txBody>
      </p:sp>
    </p:spTree>
  </p:cSld>
  <p:transition spd="med">
    <p:fade thruBlk="tru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rIns="0" tIns="0" bIns="0" anchor="b">
            <a:noAutofit/>
          </a:bodyPr>
          <a:p>
            <a:pPr marL="457200" indent="-228240">
              <a:lnSpc>
                <a:spcPct val="85000"/>
              </a:lnSpc>
              <a:spcBef>
                <a:spcPts val="901"/>
              </a:spcBef>
            </a:pPr>
            <a:r>
              <a:rPr b="1" lang="en-US" sz="3000" spc="-1" strike="noStrike">
                <a:solidFill>
                  <a:srgbClr val="000000"/>
                </a:solidFill>
                <a:latin typeface="Arial"/>
                <a:ea typeface="Arial"/>
              </a:rPr>
              <a:t>App Framework Squad Focus</a:t>
            </a:r>
            <a:endParaRPr b="0" lang="en-US" sz="3000" spc="-1" strike="noStrike">
              <a:solidFill>
                <a:srgbClr val="000000"/>
              </a:solidFill>
              <a:latin typeface="Arial"/>
            </a:endParaRPr>
          </a:p>
          <a:p>
            <a:pPr marL="457200" indent="-228240">
              <a:lnSpc>
                <a:spcPct val="85000"/>
              </a:lnSpc>
              <a:spcBef>
                <a:spcPts val="901"/>
              </a:spcBef>
            </a:pPr>
            <a:r>
              <a:rPr b="1" lang="en-US" sz="2000" spc="-1" strike="noStrike">
                <a:solidFill>
                  <a:srgbClr val="000000"/>
                </a:solidFill>
                <a:latin typeface="Arial"/>
                <a:ea typeface="Arial"/>
              </a:rPr>
              <a:t>Sean Grady (Squad Lead)</a:t>
            </a:r>
            <a:endParaRPr b="0" lang="en-US" sz="2000" spc="-1" strike="noStrike">
              <a:solidFill>
                <a:srgbClr val="000000"/>
              </a:solidFill>
              <a:latin typeface="Arial"/>
            </a:endParaRPr>
          </a:p>
        </p:txBody>
      </p:sp>
    </p:spTree>
  </p:cSld>
  <p:transition spd="med">
    <p:fade/>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6FB3BA-9F7C-4CD8-B3AB-262CEFAAFDB4}">
  <ds:schemaRefs>
    <ds:schemaRef ds:uri="http://schemas.microsoft.com/sharepoint/v3/contenttype/forms"/>
  </ds:schemaRefs>
</ds:datastoreItem>
</file>

<file path=customXml/itemProps2.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2320</TotalTime>
  <Application>LibreOffice/6.1.5.2$Linux_X86_64 LibreOffice_project/10$Build-2</Application>
  <Words>1874</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Peter Fandel</dc:creator>
  <dc:description/>
  <dc:language>en-US</dc:language>
  <cp:lastModifiedBy/>
  <dcterms:modified xsi:type="dcterms:W3CDTF">2020-06-25T07:29:16Z</dcterms:modified>
  <cp:revision>147</cp:revision>
  <dc:subject/>
  <dc:title>Zowe LTS Release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35</vt:i4>
  </property>
</Properties>
</file>