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56" r:id="rId5"/>
    <p:sldId id="257" r:id="rId6"/>
    <p:sldId id="258" r:id="rId7"/>
    <p:sldId id="264" r:id="rId8"/>
    <p:sldId id="287" r:id="rId9"/>
    <p:sldId id="288" r:id="rId10"/>
    <p:sldId id="289" r:id="rId11"/>
    <p:sldId id="276" r:id="rId12"/>
    <p:sldId id="278" r:id="rId13"/>
    <p:sldId id="259" r:id="rId14"/>
    <p:sldId id="260" r:id="rId15"/>
    <p:sldId id="291" r:id="rId16"/>
    <p:sldId id="261" r:id="rId17"/>
    <p:sldId id="267" r:id="rId18"/>
    <p:sldId id="268" r:id="rId19"/>
    <p:sldId id="273" r:id="rId20"/>
    <p:sldId id="272" r:id="rId21"/>
    <p:sldId id="290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cli/issues/810" TargetMode="External"/><Relationship Id="rId3" Type="http://schemas.openxmlformats.org/officeDocument/2006/relationships/hyperlink" Target="https://github.com/zowe/zowe-cli/issues/808" TargetMode="External"/><Relationship Id="rId7" Type="http://schemas.openxmlformats.org/officeDocument/2006/relationships/hyperlink" Target="https://github.com/zowe/zowe-cli/issues/77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zowe/zowe-cli/issues/773" TargetMode="External"/><Relationship Id="rId5" Type="http://schemas.openxmlformats.org/officeDocument/2006/relationships/hyperlink" Target="https://github.com/zowe/zowe-cli/issues/789" TargetMode="External"/><Relationship Id="rId10" Type="http://schemas.openxmlformats.org/officeDocument/2006/relationships/hyperlink" Target="https://github.com/zowe/zowe-cli/issues/498" TargetMode="External"/><Relationship Id="rId4" Type="http://schemas.openxmlformats.org/officeDocument/2006/relationships/hyperlink" Target="https://github.com/zowe/zowe-cli/issues/797" TargetMode="External"/><Relationship Id="rId9" Type="http://schemas.openxmlformats.org/officeDocument/2006/relationships/hyperlink" Target="https://github.com/zowe/zowe-cli/issues/53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4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150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7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395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135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4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Notes:</a:t>
            </a:r>
            <a:br>
              <a:rPr lang="en-US" sz="1100" b="0" strike="noStrike" spc="-1" dirty="0">
                <a:latin typeface="Arial"/>
              </a:rPr>
            </a:br>
            <a:r>
              <a:rPr lang="en-US" dirty="0"/>
              <a:t>Address growing number of community enhancement requests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err="1">
                <a:hlinkClick r:id="rId3"/>
              </a:rPr>
              <a:t>zowe</a:t>
            </a:r>
            <a:r>
              <a:rPr lang="en-US" u="sng" dirty="0">
                <a:hlinkClick r:id="rId3"/>
              </a:rPr>
              <a:t> zos-files copy data-set : no replace option #808</a:t>
            </a:r>
            <a:endParaRPr lang="en-US" u="sng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4"/>
              </a:rPr>
              <a:t>Question : how to "nullify" an option in a profile #797</a:t>
            </a:r>
            <a:r>
              <a:rPr lang="en-US" dirty="0"/>
              <a:t> 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5"/>
              </a:rPr>
              <a:t>copy data-set option should have replace option and list of members #789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6"/>
              </a:rPr>
              <a:t>Create PDS member option to </a:t>
            </a:r>
            <a:r>
              <a:rPr lang="en-US" u="sng" dirty="0" err="1">
                <a:hlinkClick r:id="rId6"/>
              </a:rPr>
              <a:t>zowe</a:t>
            </a:r>
            <a:r>
              <a:rPr lang="en-US" u="sng" dirty="0">
                <a:hlinkClick r:id="rId6"/>
              </a:rPr>
              <a:t> zos-files create data-set- function #773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7"/>
              </a:rPr>
              <a:t>LIKE parameter for </a:t>
            </a:r>
            <a:r>
              <a:rPr lang="en-US" u="sng" dirty="0" err="1">
                <a:hlinkClick r:id="rId7"/>
              </a:rPr>
              <a:t>zowe</a:t>
            </a:r>
            <a:r>
              <a:rPr lang="en-US" u="sng" dirty="0">
                <a:hlinkClick r:id="rId7"/>
              </a:rPr>
              <a:t> zos-files create data-set-* #771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8"/>
              </a:rPr>
              <a:t>Enable use of a pattern to restrict what member names are returned from listing of PDS members #810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9"/>
              </a:rPr>
              <a:t>Support the IBM z/OSMF header that allows record (support for VB binary) #539</a:t>
            </a:r>
            <a:endParaRPr lang="en-US" dirty="0"/>
          </a:p>
          <a:p>
            <a:pPr marL="101520">
              <a:spcBef>
                <a:spcPts val="400"/>
              </a:spcBef>
            </a:pPr>
            <a:endParaRPr lang="en-US" sz="1100" b="0" strike="noStrike" spc="-1" dirty="0">
              <a:latin typeface="Arial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Ensure successful installation of the </a:t>
            </a:r>
            <a:r>
              <a:rPr lang="en-US" sz="1100" dirty="0" err="1"/>
              <a:t>Zowe</a:t>
            </a:r>
            <a:r>
              <a:rPr lang="en-US" sz="1100" dirty="0"/>
              <a:t> CLI in environments with proxies. Provide guidance on installing from public NPM via proxy but also suggest installing from the local package hosted on zowe.org as an alternative. </a:t>
            </a:r>
            <a:br>
              <a:rPr lang="en-US" sz="1100" dirty="0"/>
            </a:br>
            <a:r>
              <a:rPr lang="en-US" sz="1100" dirty="0"/>
              <a:t>Also, address issue with using CLI to access mainframe environment over http proxy: </a:t>
            </a:r>
            <a:r>
              <a:rPr lang="en-US" sz="1100" dirty="0">
                <a:hlinkClick r:id="rId10"/>
              </a:rPr>
              <a:t>https://github.com/zowe/zowe-cli/issues/498</a:t>
            </a:r>
            <a:br>
              <a:rPr lang="en-US" sz="1100" dirty="0"/>
            </a:br>
            <a:endParaRPr lang="en-US" sz="11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Allow for recently run commands to be easily recalled. Recalling commands today tends to be difficult especially when switching terminals and mistyping commands is common.</a:t>
            </a:r>
            <a:br>
              <a:rPr lang="en-US" sz="1100" dirty="0"/>
            </a:br>
            <a:endParaRPr lang="en-US" sz="11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Ensure </a:t>
            </a:r>
            <a:r>
              <a:rPr lang="en-US" sz="1100" dirty="0" err="1"/>
              <a:t>Zowe</a:t>
            </a:r>
            <a:r>
              <a:rPr lang="en-US" sz="1100" dirty="0"/>
              <a:t> CLI functions properly in a </a:t>
            </a:r>
            <a:r>
              <a:rPr lang="en-US" sz="1100" dirty="0" err="1"/>
              <a:t>CodeReady</a:t>
            </a:r>
            <a:r>
              <a:rPr lang="en-US" sz="1100" dirty="0"/>
              <a:t> Workspace. Open question: would IBM be able to provide a </a:t>
            </a:r>
            <a:r>
              <a:rPr lang="en-US" sz="1100" dirty="0" err="1"/>
              <a:t>CodeReady</a:t>
            </a:r>
            <a:r>
              <a:rPr lang="en-US" sz="1100" dirty="0"/>
              <a:t> Workspace to the community that the squad could leverage to validate </a:t>
            </a:r>
            <a:r>
              <a:rPr lang="en-US" sz="1100" dirty="0" err="1"/>
              <a:t>Zowe</a:t>
            </a:r>
            <a:r>
              <a:rPr lang="en-US" sz="1100" dirty="0"/>
              <a:t> CLI (possible </a:t>
            </a:r>
            <a:r>
              <a:rPr lang="en-US" sz="1100" dirty="0" err="1"/>
              <a:t>Zowe</a:t>
            </a:r>
            <a:r>
              <a:rPr lang="en-US" sz="1100" dirty="0"/>
              <a:t> Explorer in the future?)</a:t>
            </a:r>
          </a:p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18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94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install-packaging/issues/166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0PI4%20Planning/Zowe%20Explorer%20Squad%20Objectives.m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438" TargetMode="External"/><Relationship Id="rId2" Type="http://schemas.openxmlformats.org/officeDocument/2006/relationships/hyperlink" Target="https://github.com/zowe/vscode-extension-for-zowe/issues/837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zowe/vscode-extension-for-zowe/issues/1028" TargetMode="External"/><Relationship Id="rId4" Type="http://schemas.openxmlformats.org/officeDocument/2006/relationships/hyperlink" Target="https://github.com/zowe/vscode-extension-for-zowe/issues/102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1025" TargetMode="External"/><Relationship Id="rId2" Type="http://schemas.openxmlformats.org/officeDocument/2006/relationships/hyperlink" Target="https://github.com/zowe/vscode-extension-for-zowe/issues/423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vscode-extension-for-zowe/issues/224" TargetMode="External"/><Relationship Id="rId5" Type="http://schemas.openxmlformats.org/officeDocument/2006/relationships/hyperlink" Target="https://github.com/zowe/vscode-extension-for-zowe/issues/1000" TargetMode="External"/><Relationship Id="rId4" Type="http://schemas.openxmlformats.org/officeDocument/2006/relationships/hyperlink" Target="https://github.com/zowe/vscode-extension-for-zowe/issues/86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cli/issues/7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cli/pull/8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Community 20PI4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Mark 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Arial"/>
              </a:rPr>
              <a:t>Ackert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, Jack Jia, Robbie 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Arial"/>
              </a:rPr>
              <a:t>Avill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Feature List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Performance Testing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 Library Rollout, and Initial Set of Test Suites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High Availability Implementation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New Components,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Launcher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Existing Component Preparation and Configuration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Automation and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Pipeline Improvements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Expand pipeline automation to support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z/OS extension installs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Technical debt / continuous improvement – consistency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Automated testing catch-up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Open Infrastructure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Monitoring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Software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6480" y="728844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As the High Availability Theme is moving to implementation stage, we will need support from other squads like in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API ML Squad – Caching API,  APIML packaging, certificates,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Web UI Squad –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Docs Squad –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Risks in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don’t have open infrastructure w/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to test HA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deployments on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Mitigation: In-house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rely on Broadcom’s experts and supports to verify deployment  on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with ACF2 and Top Secret.</a:t>
            </a:r>
          </a:p>
        </p:txBody>
      </p:sp>
    </p:spTree>
    <p:extLst>
      <p:ext uri="{BB962C8B-B14F-4D97-AF65-F5344CB8AC3E}">
        <p14:creationId xmlns:p14="http://schemas.microsoft.com/office/powerpoint/2010/main" val="19868203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554608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Performance test infrastructure capabilities: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9"/>
              </a:rPr>
              <a:t>Run Metrics Server off-zOS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Gill Sans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New Components &amp; Sysplex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 – High Availability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  <a:hlinkClick r:id="rId4"/>
              </a:rPr>
              <a:t>Create Caching API with VSAM support</a:t>
            </a:r>
            <a:endParaRPr lang="en-US" b="1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  <a:hlinkClick r:id="rId5"/>
              </a:rPr>
              <a:t>Implement and integrate Zowe Launcher</a:t>
            </a:r>
            <a:r>
              <a:rPr lang="en-US" b="1" spc="-1" dirty="0">
                <a:latin typeface="Gill Sans"/>
                <a:ea typeface="Gill Sans"/>
              </a:rPr>
              <a:t> (Stage 1)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Stage 2 TBD (compatibility concerns, more research needed)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</a:rPr>
              <a:t>Starting </a:t>
            </a:r>
            <a:r>
              <a:rPr lang="en-US" b="1" spc="-1" dirty="0" err="1">
                <a:latin typeface="Gill Sans"/>
                <a:ea typeface="Gill Sans"/>
              </a:rPr>
              <a:t>Zowe</a:t>
            </a:r>
            <a:r>
              <a:rPr lang="en-US" b="1" spc="-1" dirty="0">
                <a:latin typeface="Gill Sans"/>
                <a:ea typeface="Gill Sans"/>
              </a:rPr>
              <a:t> HA on </a:t>
            </a:r>
            <a:r>
              <a:rPr lang="en-US" b="1" spc="-1" dirty="0" err="1">
                <a:latin typeface="Gill Sans"/>
                <a:ea typeface="Gill Sans"/>
              </a:rPr>
              <a:t>Sysplex</a:t>
            </a:r>
            <a:endParaRPr lang="en-US" b="1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Gill Sans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Document how to configure 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Gill Sans"/>
                <a:ea typeface="Gill Sans"/>
              </a:rPr>
              <a:t> and </a:t>
            </a:r>
            <a:r>
              <a:rPr lang="en-US" sz="1600" spc="-1" dirty="0">
                <a:latin typeface="Gill Sans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Gill Sans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34080" y="606600"/>
            <a:ext cx="8269762" cy="445968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+mj-lt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+mj-lt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+mj-lt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Automation</a:t>
            </a:r>
            <a:endParaRPr lang="en-US" sz="3000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34080" y="824580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solidFill>
                  <a:srgbClr val="262626"/>
                </a:solidFill>
                <a:latin typeface="Gill Sans"/>
                <a:ea typeface="Gill Sans"/>
              </a:rPr>
              <a:t>Extension Installation – </a:t>
            </a:r>
            <a:r>
              <a:rPr lang="en-US" b="1" spc="-1" dirty="0">
                <a:latin typeface="Gill Sans"/>
                <a:ea typeface="Gill Sans"/>
                <a:hlinkClick r:id="rId3"/>
              </a:rPr>
              <a:t>Story</a:t>
            </a:r>
            <a:endParaRPr lang="en-US" b="1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new test cases which will validate extension installation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</a:rPr>
              <a:t> Pipeline iteration and enhancement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  <a:hlinkClick r:id="rId4"/>
              </a:rPr>
              <a:t>Fix reporting of false positives in nightly builds and new RC pipeline build</a:t>
            </a: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Investigate applying this to GA pipeline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Research possibilities for automating update of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manifest.json</a:t>
            </a: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Lato"/>
                <a:ea typeface="Gill Sans"/>
              </a:rPr>
              <a:t>Automate repetitive actions between releases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b="1" spc="-1" dirty="0">
                <a:solidFill>
                  <a:srgbClr val="222222"/>
                </a:solidFill>
                <a:latin typeface="Lato"/>
                <a:ea typeface="Gill Sans"/>
              </a:rPr>
              <a:t>Testing Catch-up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Research and improve keyrings /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uss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certificates test cases</a:t>
            </a: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Migrate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zlux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and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apiml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component testing into open source</a:t>
            </a: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Add more ACF2 and TSS test cases for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installation</a:t>
            </a:r>
            <a:endParaRPr lang="en-US" sz="1600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b="1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Gill Sans"/>
              </a:rPr>
              <a:t>Infrastructure</a:t>
            </a:r>
            <a:endParaRPr lang="en-US" sz="2800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37119" y="869735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b="1" dirty="0">
                <a:solidFill>
                  <a:srgbClr val="222222"/>
                </a:solidFill>
                <a:latin typeface="Lato"/>
              </a:rPr>
              <a:t>Problem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: monitoring is in place for </a:t>
            </a:r>
            <a:r>
              <a:rPr lang="en-GB" sz="1400" i="1" dirty="0">
                <a:solidFill>
                  <a:srgbClr val="222222"/>
                </a:solidFill>
                <a:latin typeface="Lato"/>
              </a:rPr>
              <a:t>some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infrastructure, and performance analysis is lacking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Use “Zabbix” tool stand up monitoring infrastructure, which will let us measure performance and catch potential issues before builds or systems start failing</a:t>
            </a: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 infrastructure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Wash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River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Jayne</a:t>
            </a:r>
          </a:p>
          <a:p>
            <a:pPr marL="101520">
              <a:spcBef>
                <a:spcPts val="400"/>
              </a:spcBef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Add CICS, IMS, MQ and DB2 to Open Infrastructure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Lets </a:t>
            </a:r>
            <a:r>
              <a:rPr lang="en-GB" sz="14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CLI plugins, and any other component within </a:t>
            </a:r>
            <a:r>
              <a:rPr lang="en-GB" sz="14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which requires these products to run integration tests</a:t>
            </a: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01520"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Onboarding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Rose </a:t>
            </a:r>
            <a:r>
              <a:rPr lang="en-US" sz="2400" b="1" spc="-1" dirty="0" err="1">
                <a:solidFill>
                  <a:srgbClr val="000000"/>
                </a:solidFill>
                <a:ea typeface="Arial"/>
              </a:rPr>
              <a:t>Sakach</a:t>
            </a:r>
            <a:endParaRPr lang="en-US" sz="2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06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Conformance Process Maturity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Develop a process for updating the Conformance Criteria for all components during ACTIVE LTS, Resolve the incremental Badge debate, and research App-Store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Implement ACTIVE LTS Conformance Criteria Update process (target 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Draft Incremental Badging T&amp;Cs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Draft recommendations for App-Store look-and-feel Web Page (stretch)</a:t>
            </a:r>
          </a:p>
        </p:txBody>
      </p:sp>
    </p:spTree>
    <p:extLst>
      <p:ext uri="{BB962C8B-B14F-4D97-AF65-F5344CB8AC3E}">
        <p14:creationId xmlns:p14="http://schemas.microsoft.com/office/powerpoint/2010/main" val="170913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Before this presentation ZLC will present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achievements from last PI and context/vision at a hill-level for the upcoming PI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Improve Initial Onboarding Experience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within the </a:t>
            </a:r>
            <a:r>
              <a:rPr lang="en-US" sz="2000" dirty="0" err="1"/>
              <a:t>Zowe</a:t>
            </a:r>
            <a:r>
              <a:rPr lang="en-US" sz="2000" dirty="0"/>
              <a:t> Community to ensure their first experience with </a:t>
            </a:r>
            <a:r>
              <a:rPr lang="en-US" sz="2000" dirty="0" err="1"/>
              <a:t>Zowe</a:t>
            </a:r>
            <a:r>
              <a:rPr lang="en-US" sz="2000" dirty="0"/>
              <a:t> is beneficial to them and effective in making them a part of the Community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Complete Persona research / interviews (target 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Present recommendations for UX and UI Website navigation improvements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Begin Website modifications [stretch] -- Revise Webpages to 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based on their "persona" (stretch)</a:t>
            </a:r>
          </a:p>
        </p:txBody>
      </p:sp>
    </p:spTree>
    <p:extLst>
      <p:ext uri="{BB962C8B-B14F-4D97-AF65-F5344CB8AC3E}">
        <p14:creationId xmlns:p14="http://schemas.microsoft.com/office/powerpoint/2010/main" val="2522186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Extend OUTREACH Efforts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Increase focus on OUTREACH efforts to Onboard more ISVs and Community members in general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Draft a new Webpage to house Onboarding-centric collateral (</a:t>
            </a:r>
            <a:r>
              <a:rPr lang="en-US" dirty="0" err="1"/>
              <a:t>Zowe</a:t>
            </a:r>
            <a:r>
              <a:rPr lang="en-US" dirty="0"/>
              <a:t> intro videos etc.)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Research how we can deliver a "request for Demo" capability at the new Zowe.org webpage (#2) where </a:t>
            </a:r>
            <a:r>
              <a:rPr lang="en-US" dirty="0" err="1"/>
              <a:t>Onboarders</a:t>
            </a:r>
            <a:r>
              <a:rPr lang="en-US" dirty="0"/>
              <a:t> can request a "live" demo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Deliver 1 Onboarding-focused blog at Medium.com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Communicate with and present at (2)  WW </a:t>
            </a:r>
            <a:r>
              <a:rPr lang="en-US" dirty="0" err="1"/>
              <a:t>zMeetup</a:t>
            </a:r>
            <a:r>
              <a:rPr lang="en-US" dirty="0"/>
              <a:t> (Communities) (target 12/31)</a:t>
            </a:r>
          </a:p>
        </p:txBody>
      </p:sp>
    </p:spTree>
    <p:extLst>
      <p:ext uri="{BB962C8B-B14F-4D97-AF65-F5344CB8AC3E}">
        <p14:creationId xmlns:p14="http://schemas.microsoft.com/office/powerpoint/2010/main" val="940490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Manage Production of and Leverage Statistics to Help All Squads to Identify </a:t>
            </a:r>
            <a:r>
              <a:rPr lang="en-US" sz="2000" b="1" dirty="0" err="1"/>
              <a:t>Zowe</a:t>
            </a:r>
            <a:r>
              <a:rPr lang="en-US" sz="2000" b="1" dirty="0"/>
              <a:t> Interest, Experimentation, and Challenges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Continue maturing statistics process and reporting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Automate the monthly statistics report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Brainstorm &amp; draft </a:t>
            </a:r>
            <a:r>
              <a:rPr lang="en-US" sz="2000" dirty="0" err="1"/>
              <a:t>Zowe</a:t>
            </a:r>
            <a:r>
              <a:rPr lang="en-US" sz="2000" dirty="0"/>
              <a:t> KPIs to help identify trends and  influential activities (target 12/31)</a:t>
            </a:r>
          </a:p>
        </p:txBody>
      </p:sp>
    </p:spTree>
    <p:extLst>
      <p:ext uri="{BB962C8B-B14F-4D97-AF65-F5344CB8AC3E}">
        <p14:creationId xmlns:p14="http://schemas.microsoft.com/office/powerpoint/2010/main" val="478070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DOC Squad: will probably need to collaborate on Web Page modifications</a:t>
            </a:r>
            <a:br>
              <a:rPr lang="en-US" sz="2000" dirty="0"/>
            </a:br>
            <a:endParaRPr lang="en-US" sz="2000" dirty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UX Designers: welcome their input on web page design</a:t>
            </a:r>
            <a:br>
              <a:rPr lang="en-US" sz="2000" dirty="0"/>
            </a:br>
            <a:endParaRPr lang="en-US" sz="2000" dirty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CLI, API, Web UI, </a:t>
            </a:r>
            <a:r>
              <a:rPr lang="en-US" sz="2000" dirty="0" err="1"/>
              <a:t>etc</a:t>
            </a:r>
            <a:r>
              <a:rPr lang="en-US" sz="2000" dirty="0"/>
              <a:t>: Squad leads for their input on the "request for demo" deliverable</a:t>
            </a:r>
          </a:p>
        </p:txBody>
      </p:sp>
    </p:spTree>
    <p:extLst>
      <p:ext uri="{BB962C8B-B14F-4D97-AF65-F5344CB8AC3E}">
        <p14:creationId xmlns:p14="http://schemas.microsoft.com/office/powerpoint/2010/main" val="35462416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09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0327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</a:rPr>
              <a:t>Zowe</a:t>
            </a:r>
            <a:r>
              <a:rPr lang="en-US" sz="2000" spc="-1" dirty="0">
                <a:solidFill>
                  <a:srgbClr val="000000"/>
                </a:solidFill>
              </a:rPr>
              <a:t> Explorer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  <a:ea typeface="Gill Sans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CLI Squad Focus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Gill Sans"/>
              </a:rPr>
              <a:t>System Squad Focus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 Onboarding Squad Focus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8581" y="2589143"/>
            <a:ext cx="6446160" cy="2138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Zowe</a:t>
            </a:r>
            <a:r>
              <a:rPr lang="en-US" sz="3000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Explorer Squad Focus</a:t>
            </a:r>
            <a:endParaRPr lang="en-US" sz="30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Zachariah Mullen (Scrum Master)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Fernando Rijo Cedeno (Squad Lead)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Objectives</a:t>
            </a:r>
            <a:endParaRPr lang="en-US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Extenders Conformance Criteria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Continue work on extensibility API and conformance rules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2"/>
              </a:rPr>
              <a:t>#837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Refactor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code (profile loading, secure creds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init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, remove UI code) 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API governance for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committers (explore automation: e.g. search for the string “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zosmf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”, perhaps via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ESLint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Code formatting and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linting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3"/>
              </a:rPr>
              <a:t>#438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Ensure consistency for extenders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MVS functionality for FTP Package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4"/>
              </a:rPr>
              <a:t>#1027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Test automation for FTP package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5"/>
              </a:rPr>
              <a:t>#1028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Improve User Experience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72825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Profile manager development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2"/>
              </a:rPr>
              <a:t>#423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Profile type annotation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3"/>
              </a:rPr>
              <a:t>#1025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Filter partitioned data sets by pattern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4"/>
              </a:rPr>
              <a:t>#868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Refactor profile APIs (</a:t>
            </a:r>
            <a:r>
              <a:rPr lang="en-US" sz="2000" spc="-1" dirty="0" err="1">
                <a:solidFill>
                  <a:srgbClr val="000000"/>
                </a:solidFill>
              </a:rPr>
              <a:t>Profiles.ts</a:t>
            </a:r>
            <a:r>
              <a:rPr lang="en-US" sz="2000" spc="-1" dirty="0">
                <a:solidFill>
                  <a:srgbClr val="000000"/>
                </a:solidFill>
              </a:rPr>
              <a:t>) to address significant issues </a:t>
            </a:r>
            <a:r>
              <a:rPr lang="en-US" sz="2000" spc="-1" dirty="0">
                <a:solidFill>
                  <a:srgbClr val="000000"/>
                </a:solidFill>
                <a:hlinkClick r:id="rId5"/>
              </a:rPr>
              <a:t>#1000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Empty fields in profiles (user and password) bug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First profile not created as default (Impacts CLI users)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Filter partitioned datasets by pattern </a:t>
            </a:r>
            <a:r>
              <a:rPr lang="en-US" sz="2000" spc="-1" dirty="0">
                <a:solidFill>
                  <a:srgbClr val="000000"/>
                </a:solidFill>
                <a:hlinkClick r:id="rId4"/>
              </a:rPr>
              <a:t>#868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Allow for multiple selection and deletion of jobs, members etc. </a:t>
            </a:r>
            <a:r>
              <a:rPr lang="en-US" sz="2000" spc="-1" dirty="0">
                <a:solidFill>
                  <a:srgbClr val="000000"/>
                </a:solidFill>
                <a:hlinkClick r:id="rId6"/>
              </a:rPr>
              <a:t>#224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094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CLI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Michael Bauer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3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420430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Validate </a:t>
            </a:r>
            <a:r>
              <a:rPr lang="en-US" sz="2000" dirty="0" err="1"/>
              <a:t>Zowe</a:t>
            </a:r>
            <a:r>
              <a:rPr lang="en-US" sz="2000" dirty="0"/>
              <a:t> CLI on Node v14. Node v14 becomes LTS on 10/27.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Project based CLI profiles. Implement design determined in </a:t>
            </a:r>
            <a:r>
              <a:rPr lang="en-US" sz="2000" dirty="0">
                <a:hlinkClick r:id="rId3"/>
              </a:rPr>
              <a:t>https://github.com/zowe/zowe-cli/issues/749</a:t>
            </a:r>
            <a:r>
              <a:rPr lang="en-US" sz="2000" dirty="0"/>
              <a:t> to allow for a single profile that stores information commonly needed for core + plug-ins. The goal is to allow for users to more easily store profiles in source control, share profiles with others, and update profile settings.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Validate daemon mode </a:t>
            </a:r>
            <a:r>
              <a:rPr lang="en-US" sz="2000" dirty="0" err="1"/>
              <a:t>PoC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https://github.com/zowe/zowe-cli/pull/825</a:t>
            </a:r>
            <a:r>
              <a:rPr lang="en-US" sz="2000" dirty="0"/>
              <a:t>). The goal is to improve </a:t>
            </a:r>
            <a:r>
              <a:rPr lang="en-US" sz="2000" dirty="0" err="1"/>
              <a:t>Zowe</a:t>
            </a:r>
            <a:r>
              <a:rPr lang="en-US" sz="2000" dirty="0"/>
              <a:t> CLI performance for all commands. Local command operations like help should take less than one second to run.</a:t>
            </a:r>
          </a:p>
        </p:txBody>
      </p:sp>
    </p:spTree>
    <p:extLst>
      <p:ext uri="{BB962C8B-B14F-4D97-AF65-F5344CB8AC3E}">
        <p14:creationId xmlns:p14="http://schemas.microsoft.com/office/powerpoint/2010/main" val="17614938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Address growing number of community enhancement requests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successful installation and use of the </a:t>
            </a:r>
            <a:r>
              <a:rPr lang="en-US" sz="2000" dirty="0" err="1"/>
              <a:t>Zowe</a:t>
            </a:r>
            <a:r>
              <a:rPr lang="en-US" sz="2000" dirty="0"/>
              <a:t> CLI in environments with proxies. 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Allow for recently run commands to be easily recalled.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</a:t>
            </a:r>
            <a:r>
              <a:rPr lang="en-US" sz="2000" dirty="0" err="1"/>
              <a:t>Zowe</a:t>
            </a:r>
            <a:r>
              <a:rPr lang="en-US" sz="2000" dirty="0"/>
              <a:t> CLI functions properly in a </a:t>
            </a:r>
            <a:r>
              <a:rPr lang="en-US" sz="2000" dirty="0" err="1"/>
              <a:t>CodeReady</a:t>
            </a:r>
            <a:r>
              <a:rPr lang="en-US" sz="2000" dirty="0"/>
              <a:t> Workspace. </a:t>
            </a:r>
          </a:p>
        </p:txBody>
      </p:sp>
    </p:spTree>
    <p:extLst>
      <p:ext uri="{BB962C8B-B14F-4D97-AF65-F5344CB8AC3E}">
        <p14:creationId xmlns:p14="http://schemas.microsoft.com/office/powerpoint/2010/main" val="587560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1865</Words>
  <Application>Microsoft Macintosh PowerPoint</Application>
  <PresentationFormat>On-screen Show (16:9)</PresentationFormat>
  <Paragraphs>204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Gill Sans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Mark Ackert</cp:lastModifiedBy>
  <cp:revision>169</cp:revision>
  <dcterms:modified xsi:type="dcterms:W3CDTF">2020-10-01T00:21:09Z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