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5"/>
  </p:notesMasterIdLst>
  <p:sldIdLst>
    <p:sldId id="256" r:id="rId5"/>
    <p:sldId id="257" r:id="rId6"/>
    <p:sldId id="258" r:id="rId7"/>
    <p:sldId id="264" r:id="rId8"/>
    <p:sldId id="287" r:id="rId9"/>
    <p:sldId id="288" r:id="rId10"/>
    <p:sldId id="289" r:id="rId11"/>
    <p:sldId id="276" r:id="rId12"/>
    <p:sldId id="278" r:id="rId13"/>
    <p:sldId id="259" r:id="rId14"/>
    <p:sldId id="260" r:id="rId15"/>
    <p:sldId id="291" r:id="rId16"/>
    <p:sldId id="261" r:id="rId17"/>
    <p:sldId id="267" r:id="rId18"/>
    <p:sldId id="268" r:id="rId19"/>
    <p:sldId id="273" r:id="rId20"/>
    <p:sldId id="272" r:id="rId21"/>
    <p:sldId id="290" r:id="rId22"/>
    <p:sldId id="279" r:id="rId23"/>
    <p:sldId id="280" r:id="rId24"/>
    <p:sldId id="281" r:id="rId25"/>
    <p:sldId id="282" r:id="rId26"/>
    <p:sldId id="283" r:id="rId27"/>
    <p:sldId id="292" r:id="rId28"/>
    <p:sldId id="284" r:id="rId29"/>
    <p:sldId id="296" r:id="rId30"/>
    <p:sldId id="294" r:id="rId31"/>
    <p:sldId id="297" r:id="rId32"/>
    <p:sldId id="293" r:id="rId33"/>
    <p:sldId id="285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cli/issues/810" TargetMode="External"/><Relationship Id="rId3" Type="http://schemas.openxmlformats.org/officeDocument/2006/relationships/hyperlink" Target="https://github.com/zowe/zowe-cli/issues/808" TargetMode="External"/><Relationship Id="rId7" Type="http://schemas.openxmlformats.org/officeDocument/2006/relationships/hyperlink" Target="https://github.com/zowe/zowe-cli/issues/77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zowe/zowe-cli/issues/773" TargetMode="External"/><Relationship Id="rId5" Type="http://schemas.openxmlformats.org/officeDocument/2006/relationships/hyperlink" Target="https://github.com/zowe/zowe-cli/issues/789" TargetMode="External"/><Relationship Id="rId10" Type="http://schemas.openxmlformats.org/officeDocument/2006/relationships/hyperlink" Target="https://github.com/zowe/zowe-cli/issues/498" TargetMode="External"/><Relationship Id="rId4" Type="http://schemas.openxmlformats.org/officeDocument/2006/relationships/hyperlink" Target="https://github.com/zowe/zowe-cli/issues/797" TargetMode="External"/><Relationship Id="rId9" Type="http://schemas.openxmlformats.org/officeDocument/2006/relationships/hyperlink" Target="https://github.com/zowe/zowe-cli/issues/539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04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150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87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395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135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149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038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Address a list of GitHub doc enhancement issues and user feedback to provide better content experience and help users work with </a:t>
            </a:r>
            <a:r>
              <a:rPr lang="en-US" sz="1200" dirty="0" err="1"/>
              <a:t>Zowe</a:t>
            </a:r>
            <a:r>
              <a:rPr lang="en-US" sz="1200" dirty="0"/>
              <a:t>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5006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069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0742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62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b="0" strike="noStrike" spc="-1" dirty="0">
                <a:latin typeface="Arial"/>
              </a:rPr>
              <a:t>Notes:</a:t>
            </a:r>
            <a:br>
              <a:rPr lang="en-US" sz="1100" b="0" strike="noStrike" spc="-1" dirty="0">
                <a:latin typeface="Arial"/>
              </a:rPr>
            </a:br>
            <a:r>
              <a:rPr lang="en-US" dirty="0"/>
              <a:t>Address growing number of community enhancement requests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err="1">
                <a:hlinkClick r:id="rId3"/>
              </a:rPr>
              <a:t>zowe</a:t>
            </a:r>
            <a:r>
              <a:rPr lang="en-US" u="sng" dirty="0">
                <a:hlinkClick r:id="rId3"/>
              </a:rPr>
              <a:t> zos-files copy data-set : no replace option #808</a:t>
            </a:r>
            <a:endParaRPr lang="en-US" u="sng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4"/>
              </a:rPr>
              <a:t>Question : how to "nullify" an option in a profile #797</a:t>
            </a:r>
            <a:r>
              <a:rPr lang="en-US" dirty="0"/>
              <a:t> 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5"/>
              </a:rPr>
              <a:t>copy data-set option should have replace option and list of members #789</a:t>
            </a:r>
            <a:endParaRPr lang="en-US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6"/>
              </a:rPr>
              <a:t>Create PDS member option to </a:t>
            </a:r>
            <a:r>
              <a:rPr lang="en-US" u="sng" dirty="0" err="1">
                <a:hlinkClick r:id="rId6"/>
              </a:rPr>
              <a:t>zowe</a:t>
            </a:r>
            <a:r>
              <a:rPr lang="en-US" u="sng" dirty="0">
                <a:hlinkClick r:id="rId6"/>
              </a:rPr>
              <a:t> zos-files create data-set- function #773</a:t>
            </a:r>
            <a:endParaRPr lang="en-US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7"/>
              </a:rPr>
              <a:t>LIKE parameter for </a:t>
            </a:r>
            <a:r>
              <a:rPr lang="en-US" u="sng" dirty="0" err="1">
                <a:hlinkClick r:id="rId7"/>
              </a:rPr>
              <a:t>zowe</a:t>
            </a:r>
            <a:r>
              <a:rPr lang="en-US" u="sng" dirty="0">
                <a:hlinkClick r:id="rId7"/>
              </a:rPr>
              <a:t> zos-files create data-set-* #771</a:t>
            </a:r>
            <a:endParaRPr lang="en-US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8"/>
              </a:rPr>
              <a:t>Enable use of a pattern to restrict what member names are returned from listing of PDS members #810</a:t>
            </a:r>
            <a:endParaRPr lang="en-US" dirty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>
                <a:hlinkClick r:id="rId9"/>
              </a:rPr>
              <a:t>Support the IBM z/OSMF header that allows record (support for VB binary) #539</a:t>
            </a:r>
            <a:endParaRPr lang="en-US" dirty="0"/>
          </a:p>
          <a:p>
            <a:pPr marL="101520">
              <a:spcBef>
                <a:spcPts val="400"/>
              </a:spcBef>
            </a:pPr>
            <a:endParaRPr lang="en-US" sz="1100" b="0" strike="noStrike" spc="-1" dirty="0">
              <a:latin typeface="Arial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/>
              <a:t>Ensure successful installation of the </a:t>
            </a:r>
            <a:r>
              <a:rPr lang="en-US" sz="1100" dirty="0" err="1"/>
              <a:t>Zowe</a:t>
            </a:r>
            <a:r>
              <a:rPr lang="en-US" sz="1100" dirty="0"/>
              <a:t> CLI in environments with proxies. Provide guidance on installing from public NPM via proxy but also suggest installing from the local package hosted on zowe.org as an alternative. </a:t>
            </a:r>
            <a:br>
              <a:rPr lang="en-US" sz="1100" dirty="0"/>
            </a:br>
            <a:r>
              <a:rPr lang="en-US" sz="1100" dirty="0"/>
              <a:t>Also, address issue with using CLI to access mainframe environment over http proxy: </a:t>
            </a:r>
            <a:r>
              <a:rPr lang="en-US" sz="1100" dirty="0">
                <a:hlinkClick r:id="rId10"/>
              </a:rPr>
              <a:t>https://github.com/zowe/zowe-cli/issues/498</a:t>
            </a:r>
            <a:br>
              <a:rPr lang="en-US" sz="1100" dirty="0"/>
            </a:br>
            <a:endParaRPr lang="en-US" sz="11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/>
              <a:t>Allow for recently run commands to be easily recalled. Recalling commands today tends to be difficult especially when switching terminals and mistyping commands is common.</a:t>
            </a:r>
            <a:br>
              <a:rPr lang="en-US" sz="1100" dirty="0"/>
            </a:br>
            <a:endParaRPr lang="en-US" sz="11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/>
              <a:t>Ensure </a:t>
            </a:r>
            <a:r>
              <a:rPr lang="en-US" sz="1100" dirty="0" err="1"/>
              <a:t>Zowe</a:t>
            </a:r>
            <a:r>
              <a:rPr lang="en-US" sz="1100" dirty="0"/>
              <a:t> CLI functions properly in a </a:t>
            </a:r>
            <a:r>
              <a:rPr lang="en-US" sz="1100" dirty="0" err="1"/>
              <a:t>CodeReady</a:t>
            </a:r>
            <a:r>
              <a:rPr lang="en-US" sz="1100" dirty="0"/>
              <a:t> Workspace. Open question: would IBM be able to provide a </a:t>
            </a:r>
            <a:r>
              <a:rPr lang="en-US" sz="1100" dirty="0" err="1"/>
              <a:t>CodeReady</a:t>
            </a:r>
            <a:r>
              <a:rPr lang="en-US" sz="1100" dirty="0"/>
              <a:t> Workspace to the community that the squad could leverage to validate </a:t>
            </a:r>
            <a:r>
              <a:rPr lang="en-US" sz="1100" dirty="0" err="1"/>
              <a:t>Zowe</a:t>
            </a:r>
            <a:r>
              <a:rPr lang="en-US" sz="1100" dirty="0"/>
              <a:t> CLI (possible </a:t>
            </a:r>
            <a:r>
              <a:rPr lang="en-US" sz="1100" dirty="0" err="1"/>
              <a:t>Zowe</a:t>
            </a:r>
            <a:r>
              <a:rPr lang="en-US" sz="1100" dirty="0"/>
              <a:t> Explorer in the future?)</a:t>
            </a:r>
          </a:p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18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87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94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0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63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5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152B91-380E-4544-A863-458D9FA4F770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8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4" TargetMode="External"/><Relationship Id="rId3" Type="http://schemas.openxmlformats.org/officeDocument/2006/relationships/hyperlink" Target="https://github.com/zowe/zowe-install-packaging/issues/1683" TargetMode="External"/><Relationship Id="rId7" Type="http://schemas.openxmlformats.org/officeDocument/2006/relationships/hyperlink" Target="https://github.com/zowe/zowe-install-packaging/issues/64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644" TargetMode="External"/><Relationship Id="rId11" Type="http://schemas.openxmlformats.org/officeDocument/2006/relationships/hyperlink" Target="https://github.com/zowe/zowe-install-packaging/issues/1695" TargetMode="External"/><Relationship Id="rId5" Type="http://schemas.openxmlformats.org/officeDocument/2006/relationships/hyperlink" Target="https://github.com/zowe/zowe-install-packaging/issues/645" TargetMode="External"/><Relationship Id="rId10" Type="http://schemas.openxmlformats.org/officeDocument/2006/relationships/hyperlink" Target="https://github.com/zowe/zowe-install-packaging/issues/1685" TargetMode="External"/><Relationship Id="rId4" Type="http://schemas.openxmlformats.org/officeDocument/2006/relationships/hyperlink" Target="https://github.com/zowe/zowe-install-packaging/issues/630" TargetMode="External"/><Relationship Id="rId9" Type="http://schemas.openxmlformats.org/officeDocument/2006/relationships/hyperlink" Target="https://github.com/zowe/zowe-install-packaging/issues/1686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7" TargetMode="External"/><Relationship Id="rId3" Type="http://schemas.openxmlformats.org/officeDocument/2006/relationships/hyperlink" Target="https://github.com/zowe/zowe-install-packaging/issues/1467" TargetMode="External"/><Relationship Id="rId7" Type="http://schemas.openxmlformats.org/officeDocument/2006/relationships/hyperlink" Target="https://github.com/zowe/api-layer/issues/857" TargetMode="External"/><Relationship Id="rId12" Type="http://schemas.openxmlformats.org/officeDocument/2006/relationships/hyperlink" Target="https://github.com/zowe/zowe-install-packaging/issues/147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474" TargetMode="External"/><Relationship Id="rId11" Type="http://schemas.openxmlformats.org/officeDocument/2006/relationships/hyperlink" Target="https://github.com/zowe/api-layer/issues/858" TargetMode="External"/><Relationship Id="rId5" Type="http://schemas.openxmlformats.org/officeDocument/2006/relationships/hyperlink" Target="https://github.com/zowe/zowe-install-packaging/issues/1544" TargetMode="External"/><Relationship Id="rId10" Type="http://schemas.openxmlformats.org/officeDocument/2006/relationships/hyperlink" Target="https://github.com/zowe/zowe-install-packaging/issues/1629" TargetMode="External"/><Relationship Id="rId4" Type="http://schemas.openxmlformats.org/officeDocument/2006/relationships/hyperlink" Target="https://github.com/zowe/api-layer/issues/863" TargetMode="External"/><Relationship Id="rId9" Type="http://schemas.openxmlformats.org/officeDocument/2006/relationships/hyperlink" Target="https://github.com/zowe/zowe-install-packaging/issues/1688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lux/issues/467" TargetMode="External"/><Relationship Id="rId3" Type="http://schemas.openxmlformats.org/officeDocument/2006/relationships/hyperlink" Target="https://github.com/zowe/api-layer/issues/862" TargetMode="External"/><Relationship Id="rId7" Type="http://schemas.openxmlformats.org/officeDocument/2006/relationships/hyperlink" Target="https://github.com/zowe/zowe-install-packaging/issues/170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694" TargetMode="External"/><Relationship Id="rId5" Type="http://schemas.openxmlformats.org/officeDocument/2006/relationships/hyperlink" Target="https://github.com/zowe/zowe-install-packaging/issues/1693" TargetMode="External"/><Relationship Id="rId10" Type="http://schemas.openxmlformats.org/officeDocument/2006/relationships/hyperlink" Target="https://github.com/zowe/zowe-install-packaging/issues/1653" TargetMode="External"/><Relationship Id="rId4" Type="http://schemas.openxmlformats.org/officeDocument/2006/relationships/hyperlink" Target="https://github.com/zowe/zowe-install-packaging/issues/1692" TargetMode="External"/><Relationship Id="rId9" Type="http://schemas.openxmlformats.org/officeDocument/2006/relationships/hyperlink" Target="https://github.com/zowe/api-layer/issues/85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19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zowe/zowe-install-packaging/issues/166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docs-site/issues/125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docs-site/issues/487" TargetMode="External"/><Relationship Id="rId7" Type="http://schemas.openxmlformats.org/officeDocument/2006/relationships/hyperlink" Target="https://github.com/zowe/docs-site/issues/142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github.com/zowe/docs-site/issues/1326" TargetMode="External"/><Relationship Id="rId5" Type="http://schemas.openxmlformats.org/officeDocument/2006/relationships/hyperlink" Target="https://github.com/zowe/docs-site/issues/532" TargetMode="External"/><Relationship Id="rId4" Type="http://schemas.openxmlformats.org/officeDocument/2006/relationships/hyperlink" Target="https://github.com/zowe/docs-site/issues/1319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blob/master/Project%20Management/PI%20Planning/20PI4%20Planning/Zowe%20Explorer%20Squad%20Objectives.md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438" TargetMode="External"/><Relationship Id="rId2" Type="http://schemas.openxmlformats.org/officeDocument/2006/relationships/hyperlink" Target="https://github.com/zowe/vscode-extension-for-zowe/issues/837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zowe/vscode-extension-for-zowe/issues/1028" TargetMode="External"/><Relationship Id="rId4" Type="http://schemas.openxmlformats.org/officeDocument/2006/relationships/hyperlink" Target="https://github.com/zowe/vscode-extension-for-zowe/issues/102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1025" TargetMode="External"/><Relationship Id="rId2" Type="http://schemas.openxmlformats.org/officeDocument/2006/relationships/hyperlink" Target="https://github.com/zowe/vscode-extension-for-zowe/issues/423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vscode-extension-for-zowe/issues/224" TargetMode="External"/><Relationship Id="rId5" Type="http://schemas.openxmlformats.org/officeDocument/2006/relationships/hyperlink" Target="https://github.com/zowe/vscode-extension-for-zowe/issues/1000" TargetMode="External"/><Relationship Id="rId4" Type="http://schemas.openxmlformats.org/officeDocument/2006/relationships/hyperlink" Target="https://github.com/zowe/vscode-extension-for-zowe/issues/86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cli/issues/7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zowe/zowe-cli/pull/82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54000" y="1643040"/>
            <a:ext cx="42102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Zowe Community 20PI4 </a:t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Squad Focus</a:t>
            </a:r>
            <a:endParaRPr lang="en-US" sz="32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System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Mark 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ea typeface="Arial"/>
              </a:rPr>
              <a:t>Ackert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, Jack Jia, Robbie </a:t>
            </a:r>
            <a:r>
              <a:rPr lang="en-US" sz="2000" b="1" spc="-1" dirty="0" err="1">
                <a:solidFill>
                  <a:srgbClr val="000000"/>
                </a:solidFill>
                <a:latin typeface="Arial"/>
                <a:ea typeface="Arial"/>
              </a:rPr>
              <a:t>Avill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Feature List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Performance Testing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Test Library Rollout, and Initial Set of Test Suites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High Availability Implementation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New Components, </a:t>
            </a:r>
            <a:r>
              <a:rPr lang="en-US" sz="1600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Sysplex</a:t>
            </a: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Zowe</a:t>
            </a: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Launcher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Existing Component Preparation and Configuration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Automation and 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Pipeline Improvements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Expand pipeline automation to support </a:t>
            </a:r>
            <a:r>
              <a:rPr lang="en-US" sz="1600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Zowe</a:t>
            </a: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z/OS extension installs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Technical debt / continuous improvement – consistency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Automated testing catch-up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Open Infrastructure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Monitoring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Software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96480" y="728844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ea typeface="Gill Sans"/>
                <a:cs typeface="Gill Sans" panose="020B0502020104020203" pitchFamily="34" charset="-79"/>
              </a:rPr>
              <a:t>As the High Availability Theme is moving to implementation stage, we will need support from other squads like in PI3: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API ML Squad – Caching API,  APIML packaging, certificates,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etc</a:t>
            </a:r>
            <a:endParaRPr lang="en-US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Web UI Squad –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Zowe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Launcher, ZSS/ZIS improvements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Docs Squad – improve documentation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Risks in 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 don’t have open infrastructure w/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Sysplex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to test HA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Zowe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deployments on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Sysplex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.</a:t>
            </a:r>
          </a:p>
          <a:p>
            <a:pPr marL="1371600" lvl="2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Mitigation: In-house 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Will rely on Broadcom’s experts and supports to verify deployment  on </a:t>
            </a:r>
            <a:r>
              <a:rPr lang="en-US" spc="-1" dirty="0" err="1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Sysplex</a:t>
            </a:r>
            <a:r>
              <a:rPr lang="en-US" spc="-1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with ACF2 and Top Secret.</a:t>
            </a:r>
          </a:p>
        </p:txBody>
      </p:sp>
    </p:spTree>
    <p:extLst>
      <p:ext uri="{BB962C8B-B14F-4D97-AF65-F5344CB8AC3E}">
        <p14:creationId xmlns:p14="http://schemas.microsoft.com/office/powerpoint/2010/main" val="19868203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Performance - Enhance Test Coverage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554608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Epic: Zowe Performance Test - Stage 2 - Enhance Test Coverage (2020PI4)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Finalize primary and component-level test suites </a:t>
            </a:r>
            <a:r>
              <a:rPr lang="en-US" sz="1000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ea typeface="Gill Sans"/>
              </a:rPr>
              <a:t>Continue item from PI3</a:t>
            </a:r>
            <a:endParaRPr lang="en-US" i="1" spc="-1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4"/>
              </a:rPr>
              <a:t>Create primary performance test suite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5"/>
              </a:rPr>
              <a:t>Create dedicated performance test suite for APIML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6"/>
              </a:rPr>
              <a:t>Create dedicated performance test suite for Explorer APIs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  <a:hlinkClick r:id="rId7"/>
              </a:rPr>
              <a:t>Create dedicated performance test suite for Desktop</a:t>
            </a: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pc="-1" dirty="0">
                <a:latin typeface="Gill Sans"/>
                <a:ea typeface="Gill Sans"/>
              </a:rPr>
              <a:t>Performance test infrastructure capabilities: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8"/>
              </a:rPr>
              <a:t>Create dummy server for APIML testing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9"/>
              </a:rPr>
              <a:t>Run Metrics Server off-zOS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0"/>
              </a:rPr>
              <a:t>Add ability to test performance of different endpoints in parallel</a:t>
            </a:r>
            <a:endParaRPr lang="en-US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  <a:hlinkClick r:id="rId11"/>
              </a:rPr>
              <a:t>Validate test report with other methods</a:t>
            </a:r>
            <a:endParaRPr lang="en-US" spc="-1" dirty="0">
              <a:latin typeface="Gill Sans"/>
              <a:ea typeface="Gill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New Components &amp; Sysplex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Gill Sans"/>
                <a:ea typeface="Gill Sans"/>
                <a:hlinkClick r:id="rId3"/>
              </a:rPr>
              <a:t>Epic – High Availability</a:t>
            </a:r>
            <a:endParaRPr lang="en-US" spc="-1" dirty="0">
              <a:latin typeface="Gill Sans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Gill Sans"/>
                <a:ea typeface="Gill Sans"/>
                <a:hlinkClick r:id="rId4"/>
              </a:rPr>
              <a:t>Create Caching API with VSAM support</a:t>
            </a:r>
            <a:endParaRPr lang="en-US" b="1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Gill Sans"/>
                <a:ea typeface="Gill Sans"/>
                <a:hlinkClick r:id="rId5"/>
              </a:rPr>
              <a:t>Implement and integrate Zowe Launcher</a:t>
            </a:r>
            <a:r>
              <a:rPr lang="en-US" b="1" spc="-1" dirty="0">
                <a:latin typeface="Gill Sans"/>
                <a:ea typeface="Gill Sans"/>
              </a:rPr>
              <a:t> (Stage 1)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Gill Sans"/>
                <a:ea typeface="Gill Sans"/>
              </a:rPr>
              <a:t>Stage 2 TBD (compatibility concerns, more research needed)</a:t>
            </a: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Gill Sans"/>
                <a:ea typeface="Gill Sans"/>
              </a:rPr>
              <a:t>Starting </a:t>
            </a:r>
            <a:r>
              <a:rPr lang="en-US" b="1" spc="-1" dirty="0" err="1">
                <a:latin typeface="Gill Sans"/>
                <a:ea typeface="Gill Sans"/>
              </a:rPr>
              <a:t>Zowe</a:t>
            </a:r>
            <a:r>
              <a:rPr lang="en-US" b="1" spc="-1" dirty="0">
                <a:latin typeface="Gill Sans"/>
                <a:ea typeface="Gill Sans"/>
              </a:rPr>
              <a:t> HA on </a:t>
            </a:r>
            <a:r>
              <a:rPr lang="en-US" b="1" spc="-1" dirty="0" err="1">
                <a:latin typeface="Gill Sans"/>
                <a:ea typeface="Gill Sans"/>
              </a:rPr>
              <a:t>Sysplex</a:t>
            </a:r>
            <a:endParaRPr lang="en-US" b="1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6"/>
              </a:rPr>
              <a:t>Verify and document z/OSMF on Sysplex configuration</a:t>
            </a:r>
            <a:r>
              <a:rPr lang="en-US" sz="1600" spc="-1" dirty="0">
                <a:latin typeface="Gill Sans"/>
                <a:ea typeface="Gill Sans"/>
              </a:rPr>
              <a:t> (shared SAF user registry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Document how to configure </a:t>
            </a:r>
            <a:r>
              <a:rPr lang="en-US" sz="1600" spc="-1" dirty="0">
                <a:latin typeface="Gill Sans"/>
                <a:ea typeface="Gill Sans"/>
                <a:hlinkClick r:id="rId7"/>
              </a:rPr>
              <a:t>port sharing</a:t>
            </a:r>
            <a:r>
              <a:rPr lang="en-US" sz="1600" spc="-1" dirty="0">
                <a:latin typeface="Gill Sans"/>
                <a:ea typeface="Gill Sans"/>
              </a:rPr>
              <a:t> and </a:t>
            </a:r>
            <a:r>
              <a:rPr lang="en-US" sz="1600" spc="-1" dirty="0">
                <a:latin typeface="Gill Sans"/>
                <a:ea typeface="Gill Sans"/>
                <a:hlinkClick r:id="rId8"/>
              </a:rPr>
              <a:t>D-DIVPA</a:t>
            </a:r>
            <a:r>
              <a:rPr lang="en-US" sz="1600" spc="-1" dirty="0">
                <a:latin typeface="Gill Sans"/>
                <a:ea typeface="Gill Sans"/>
              </a:rPr>
              <a:t> for API Gateway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9"/>
              </a:rPr>
              <a:t>Verify and document requirement on shared USS file system, and shared VSAM data set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0"/>
              </a:rPr>
              <a:t>Test and implement ARM policy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1"/>
              </a:rPr>
              <a:t>Validate Apiml &amp; zOSMF HA with ACF2 and Top Secret Enabled Sysplex</a:t>
            </a:r>
            <a:endParaRPr lang="en-US" sz="1600" spc="-1" dirty="0">
              <a:latin typeface="Gill Sans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  <a:hlinkClick r:id="rId12"/>
              </a:rPr>
              <a:t>Verify how CLI works with Sysplex</a:t>
            </a:r>
            <a:endParaRPr lang="en-US" sz="1600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85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Existing Components &amp; Certificates</a:t>
            </a:r>
            <a:endParaRPr lang="en-US" sz="24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34080" y="606600"/>
            <a:ext cx="8269762" cy="445968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+mj-lt"/>
                <a:ea typeface="Gill Sans"/>
              </a:rPr>
              <a:t>Preparing Zowe and Components for HA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3"/>
              </a:rPr>
              <a:t>Break down apiml package into 3 individual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4"/>
              </a:rPr>
              <a:t>Define manifest file for Zowe packages to simplify Zowe Launcher configurations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5"/>
              </a:rPr>
              <a:t>Add new configuration entries in instance.env to support multiple instances of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6"/>
              </a:rPr>
              <a:t>Automatically configure ARM policy for Zowe Launcher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7"/>
              </a:rPr>
              <a:t>Improve lifecycle </a:t>
            </a:r>
            <a:r>
              <a:rPr lang="en-US" sz="1600" spc="-1" dirty="0" err="1">
                <a:latin typeface="+mj-lt"/>
                <a:ea typeface="Gill Sans"/>
                <a:hlinkClick r:id="rId7"/>
              </a:rPr>
              <a:t>start.sh</a:t>
            </a:r>
            <a:r>
              <a:rPr lang="en-US" sz="1600" spc="-1" dirty="0">
                <a:latin typeface="+mj-lt"/>
                <a:ea typeface="Gill Sans"/>
                <a:hlinkClick r:id="rId7"/>
              </a:rPr>
              <a:t> to properly trap termination signals and kill child processes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8"/>
              </a:rPr>
              <a:t>Change ZSS to be registered under API Discovery Service</a:t>
            </a:r>
            <a:endParaRPr lang="en-US" sz="1600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+mj-lt"/>
                <a:ea typeface="Gill Sans"/>
              </a:rPr>
              <a:t>Certificate Configuration Improvement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9"/>
              </a:rPr>
              <a:t>Add flexibility to define certificate for internal and external usage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0"/>
              </a:rPr>
              <a:t>Allow to define multiple domains / IPs as Subject Alternative Name (SAN) when storing certificate(s) in Keyring</a:t>
            </a:r>
            <a:endParaRPr lang="en-US" sz="16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9758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Gill Sans"/>
                <a:ea typeface="Gill Sans"/>
              </a:rPr>
              <a:t>Automation</a:t>
            </a:r>
            <a:endParaRPr lang="en-US" sz="3000" spc="-1" dirty="0">
              <a:solidFill>
                <a:srgbClr val="000000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34080" y="824580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solidFill>
                  <a:srgbClr val="262626"/>
                </a:solidFill>
                <a:latin typeface="Gill Sans"/>
                <a:ea typeface="Gill Sans"/>
              </a:rPr>
              <a:t>Extension Installation – </a:t>
            </a:r>
            <a:r>
              <a:rPr lang="en-US" b="1" spc="-1" dirty="0">
                <a:latin typeface="Gill Sans"/>
                <a:ea typeface="Gill Sans"/>
                <a:hlinkClick r:id="rId3"/>
              </a:rPr>
              <a:t>Story</a:t>
            </a:r>
            <a:endParaRPr lang="en-US" b="1" spc="-1" dirty="0">
              <a:latin typeface="Gill Sans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Create extension installation script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Create new Ansible playbook to install extension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Gill Sans"/>
                <a:ea typeface="Gill Sans"/>
              </a:rPr>
              <a:t>Create new test cases which will validate extension installation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b="1" spc="-1" dirty="0">
                <a:latin typeface="Gill Sans"/>
                <a:ea typeface="Gill Sans"/>
              </a:rPr>
              <a:t> Pipeline iteration and enhancement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  <a:hlinkClick r:id="rId4"/>
              </a:rPr>
              <a:t>Fix reporting of false positives in nightly builds and new RC pipeline build</a:t>
            </a:r>
            <a:endParaRPr lang="en-GB" sz="1600" dirty="0">
              <a:solidFill>
                <a:srgbClr val="222222"/>
              </a:solidFill>
              <a:latin typeface="Lato"/>
            </a:endParaRP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Investigate applying this to GA pipeline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Research possibilities for automating update of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manifest.json</a:t>
            </a:r>
            <a:endParaRPr lang="en-GB" sz="1600" dirty="0">
              <a:solidFill>
                <a:srgbClr val="222222"/>
              </a:solidFill>
              <a:latin typeface="Lato"/>
            </a:endParaRP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spc="-1" dirty="0">
                <a:solidFill>
                  <a:srgbClr val="222222"/>
                </a:solidFill>
                <a:latin typeface="Lato"/>
                <a:ea typeface="Gill Sans"/>
              </a:rPr>
              <a:t>Automate repetitive actions between releases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b="1" spc="-1" dirty="0">
                <a:solidFill>
                  <a:srgbClr val="222222"/>
                </a:solidFill>
                <a:latin typeface="Lato"/>
                <a:ea typeface="Gill Sans"/>
              </a:rPr>
              <a:t>Testing Catch-up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Research and improve keyrings /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uss</a:t>
            </a:r>
            <a:r>
              <a:rPr lang="en-GB" sz="1600" dirty="0">
                <a:solidFill>
                  <a:srgbClr val="222222"/>
                </a:solidFill>
                <a:latin typeface="Lato"/>
              </a:rPr>
              <a:t> certificates test cases</a:t>
            </a: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Migrate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zlux</a:t>
            </a:r>
            <a:r>
              <a:rPr lang="en-GB" sz="1600" dirty="0">
                <a:solidFill>
                  <a:srgbClr val="222222"/>
                </a:solidFill>
                <a:latin typeface="Lato"/>
              </a:rPr>
              <a:t> and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apiml</a:t>
            </a:r>
            <a:r>
              <a:rPr lang="en-GB" sz="1600" dirty="0">
                <a:solidFill>
                  <a:srgbClr val="222222"/>
                </a:solidFill>
                <a:latin typeface="Lato"/>
              </a:rPr>
              <a:t> component testing into open source</a:t>
            </a:r>
            <a:endParaRPr lang="en-GB" sz="16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latin typeface="Lato"/>
              </a:rPr>
              <a:t>Add more ACF2 and TSS test cases for </a:t>
            </a:r>
            <a:r>
              <a:rPr lang="en-GB" sz="1600" dirty="0" err="1">
                <a:solidFill>
                  <a:srgbClr val="222222"/>
                </a:solidFill>
                <a:latin typeface="Lato"/>
              </a:rPr>
              <a:t>Zowe</a:t>
            </a:r>
            <a:r>
              <a:rPr lang="en-GB" sz="1600" dirty="0">
                <a:solidFill>
                  <a:srgbClr val="222222"/>
                </a:solidFill>
                <a:latin typeface="Lato"/>
              </a:rPr>
              <a:t> installation</a:t>
            </a:r>
            <a:endParaRPr lang="en-US" sz="1600" spc="-1" dirty="0">
              <a:latin typeface="Gill Sans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b="1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763091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Gill Sans"/>
              </a:rPr>
              <a:t>Infrastructure</a:t>
            </a:r>
            <a:endParaRPr lang="en-US" sz="2800" spc="-1" dirty="0">
              <a:solidFill>
                <a:srgbClr val="000000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37119" y="869735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b="1" dirty="0">
                <a:solidFill>
                  <a:srgbClr val="222222"/>
                </a:solidFill>
                <a:latin typeface="Lato"/>
              </a:rPr>
              <a:t>Problem</a:t>
            </a:r>
            <a:r>
              <a:rPr lang="en-GB" sz="1400" dirty="0">
                <a:solidFill>
                  <a:srgbClr val="222222"/>
                </a:solidFill>
                <a:latin typeface="Lato"/>
              </a:rPr>
              <a:t>: monitoring is in place for </a:t>
            </a:r>
            <a:r>
              <a:rPr lang="en-GB" sz="1400" i="1" dirty="0">
                <a:solidFill>
                  <a:srgbClr val="222222"/>
                </a:solidFill>
                <a:latin typeface="Lato"/>
              </a:rPr>
              <a:t>some</a:t>
            </a:r>
            <a:r>
              <a:rPr lang="en-GB" sz="1400" dirty="0">
                <a:solidFill>
                  <a:srgbClr val="222222"/>
                </a:solidFill>
                <a:latin typeface="Lato"/>
              </a:rPr>
              <a:t> infrastructure, and performance analysis is lacking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latin typeface="Lato"/>
              </a:rPr>
              <a:t>Use “Zabbix” tool stand up monitoring infrastructure, which will let us measure performance and catch potential issues before builds or systems start failing</a:t>
            </a: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130167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Marist infrastructure</a:t>
            </a:r>
          </a:p>
          <a:p>
            <a:pPr marL="130167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Wash</a:t>
            </a:r>
          </a:p>
          <a:p>
            <a:pPr marL="130167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River</a:t>
            </a:r>
          </a:p>
          <a:p>
            <a:pPr marL="130167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222222"/>
                </a:solidFill>
                <a:latin typeface="Lato"/>
                <a:ea typeface="Gill Sans"/>
              </a:rPr>
              <a:t>Jayne</a:t>
            </a:r>
          </a:p>
          <a:p>
            <a:pPr marL="101520">
              <a:spcBef>
                <a:spcPts val="400"/>
              </a:spcBef>
            </a:pPr>
            <a:endParaRPr lang="en-GB" sz="1400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latin typeface="Lato"/>
              </a:rPr>
              <a:t>Add CICS, IMS, MQ and DB2 to Open Infrastructure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400" dirty="0">
                <a:solidFill>
                  <a:srgbClr val="222222"/>
                </a:solidFill>
                <a:latin typeface="Lato"/>
              </a:rPr>
              <a:t>Lets </a:t>
            </a:r>
            <a:r>
              <a:rPr lang="en-GB" sz="1400" dirty="0" err="1">
                <a:solidFill>
                  <a:srgbClr val="222222"/>
                </a:solidFill>
                <a:latin typeface="Lato"/>
              </a:rPr>
              <a:t>Zowe</a:t>
            </a:r>
            <a:r>
              <a:rPr lang="en-GB" sz="1400" dirty="0">
                <a:solidFill>
                  <a:srgbClr val="222222"/>
                </a:solidFill>
                <a:latin typeface="Lato"/>
              </a:rPr>
              <a:t> CLI plugins, and any other component within </a:t>
            </a:r>
            <a:r>
              <a:rPr lang="en-GB" sz="1400" dirty="0" err="1">
                <a:solidFill>
                  <a:srgbClr val="222222"/>
                </a:solidFill>
                <a:latin typeface="Lato"/>
              </a:rPr>
              <a:t>Zowe</a:t>
            </a:r>
            <a:r>
              <a:rPr lang="en-GB" sz="1400" dirty="0">
                <a:solidFill>
                  <a:srgbClr val="222222"/>
                </a:solidFill>
                <a:latin typeface="Lato"/>
              </a:rPr>
              <a:t> which requires these products to run integration tests</a:t>
            </a:r>
            <a:endParaRPr lang="en-GB" spc="-1" dirty="0">
              <a:solidFill>
                <a:srgbClr val="222222"/>
              </a:solidFill>
              <a:latin typeface="Lato"/>
              <a:ea typeface="Gill Sans"/>
            </a:endParaRPr>
          </a:p>
          <a:p>
            <a:pPr marL="101520">
              <a:spcBef>
                <a:spcPts val="400"/>
              </a:spcBef>
            </a:pPr>
            <a:endParaRPr lang="en-US" spc="-1" dirty="0">
              <a:latin typeface="Gill Sans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3919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Zowe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Onboarding Squad Focus</a:t>
            </a:r>
            <a:endParaRPr lang="en-US" sz="3200" spc="-1" dirty="0">
              <a:solidFill>
                <a:srgbClr val="000000"/>
              </a:solidFill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Rose </a:t>
            </a:r>
            <a:r>
              <a:rPr lang="en-US" sz="2400" b="1" spc="-1" dirty="0" err="1">
                <a:solidFill>
                  <a:srgbClr val="000000"/>
                </a:solidFill>
                <a:ea typeface="Arial"/>
              </a:rPr>
              <a:t>Sakach</a:t>
            </a:r>
            <a:endParaRPr lang="en-US" sz="20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06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/>
              <a:t>Conformance Process Maturity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Develop a process for updating the Conformance Criteria for all components during ACTIVE LTS, Resolve the incremental Badge debate, and research App-Store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Implement ACTIVE LTS Conformance Criteria Update process (target 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Draft Incremental Badging T&amp;Cs (target 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Draft recommendations for App-Store look-and-feel Web Page (stretch)</a:t>
            </a:r>
          </a:p>
        </p:txBody>
      </p:sp>
    </p:spTree>
    <p:extLst>
      <p:ext uri="{BB962C8B-B14F-4D97-AF65-F5344CB8AC3E}">
        <p14:creationId xmlns:p14="http://schemas.microsoft.com/office/powerpoint/2010/main" val="1709132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440" y="12240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Arial"/>
              </a:rPr>
              <a:t>Notes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Before this presentation ZLC will present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Zowe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achievements from last PI and context/vision at a hill-level for the upcoming PI</a:t>
            </a:r>
            <a:endParaRPr lang="en-US" sz="16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Following this presentation, the squads will disperse into breakouts to plan their PI in more detail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/>
              <a:t>Improve Initial Onboarding Experience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Better direct </a:t>
            </a:r>
            <a:r>
              <a:rPr lang="en-US" sz="2000" dirty="0" err="1"/>
              <a:t>Onboarders</a:t>
            </a:r>
            <a:r>
              <a:rPr lang="en-US" sz="2000" dirty="0"/>
              <a:t> to appropriate areas within the </a:t>
            </a:r>
            <a:r>
              <a:rPr lang="en-US" sz="2000" dirty="0" err="1"/>
              <a:t>Zowe</a:t>
            </a:r>
            <a:r>
              <a:rPr lang="en-US" sz="2000" dirty="0"/>
              <a:t> Community to ensure their first experience with </a:t>
            </a:r>
            <a:r>
              <a:rPr lang="en-US" sz="2000" dirty="0" err="1"/>
              <a:t>Zowe</a:t>
            </a:r>
            <a:r>
              <a:rPr lang="en-US" sz="2000" dirty="0"/>
              <a:t> is beneficial to them and effective in making them a part of the Community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Complete Persona research / interviews (target 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Present recommendations for UX and UI Website navigation improvements (target 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Begin Website modifications [stretch] -- Revise Webpages to better direct </a:t>
            </a:r>
            <a:r>
              <a:rPr lang="en-US" sz="2000" dirty="0" err="1"/>
              <a:t>Onboarders</a:t>
            </a:r>
            <a:r>
              <a:rPr lang="en-US" sz="2000" dirty="0"/>
              <a:t> to appropriate areas based on their "persona" (stretch)</a:t>
            </a:r>
          </a:p>
        </p:txBody>
      </p:sp>
    </p:spTree>
    <p:extLst>
      <p:ext uri="{BB962C8B-B14F-4D97-AF65-F5344CB8AC3E}">
        <p14:creationId xmlns:p14="http://schemas.microsoft.com/office/powerpoint/2010/main" val="25221867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Extend OUTREACH Efforts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Increase focus on OUTREACH efforts to Onboard more ISVs and Community members in general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Draft a new Webpage to house Onboarding-centric collateral (</a:t>
            </a:r>
            <a:r>
              <a:rPr lang="en-US" dirty="0" err="1"/>
              <a:t>Zowe</a:t>
            </a:r>
            <a:r>
              <a:rPr lang="en-US" dirty="0"/>
              <a:t> intro videos etc.) (target 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Research how we can deliver a "request for Demo" capability at the new Zowe.org webpage (#2) where </a:t>
            </a:r>
            <a:r>
              <a:rPr lang="en-US" dirty="0" err="1"/>
              <a:t>Onboarders</a:t>
            </a:r>
            <a:r>
              <a:rPr lang="en-US" dirty="0"/>
              <a:t> can request a "live" demo (target 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Deliver 1 Onboarding-focused blog at Medium.com (target 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Communicate with and present at (2)  WW </a:t>
            </a:r>
            <a:r>
              <a:rPr lang="en-US" dirty="0" err="1"/>
              <a:t>zMeetup</a:t>
            </a:r>
            <a:r>
              <a:rPr lang="en-US" dirty="0"/>
              <a:t> (Communities) (target 12/31)</a:t>
            </a:r>
          </a:p>
        </p:txBody>
      </p:sp>
    </p:spTree>
    <p:extLst>
      <p:ext uri="{BB962C8B-B14F-4D97-AF65-F5344CB8AC3E}">
        <p14:creationId xmlns:p14="http://schemas.microsoft.com/office/powerpoint/2010/main" val="9404900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/>
              <a:t>Manage Production of and Leverage Statistics to Help All Squads to Identify </a:t>
            </a:r>
            <a:r>
              <a:rPr lang="en-US" sz="2000" b="1" dirty="0" err="1"/>
              <a:t>Zowe</a:t>
            </a:r>
            <a:r>
              <a:rPr lang="en-US" sz="2000" b="1" dirty="0"/>
              <a:t> Interest, Experimentation, and Challenges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Continue maturing statistics process and reporting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Automate the monthly statistics report (target 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Brainstorm &amp; draft </a:t>
            </a:r>
            <a:r>
              <a:rPr lang="en-US" sz="2000" dirty="0" err="1"/>
              <a:t>Zowe</a:t>
            </a:r>
            <a:r>
              <a:rPr lang="en-US" sz="2000" dirty="0"/>
              <a:t> KPIs to help identify trends and  influential activities (target 12/31)</a:t>
            </a:r>
          </a:p>
        </p:txBody>
      </p:sp>
    </p:spTree>
    <p:extLst>
      <p:ext uri="{BB962C8B-B14F-4D97-AF65-F5344CB8AC3E}">
        <p14:creationId xmlns:p14="http://schemas.microsoft.com/office/powerpoint/2010/main" val="478070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/>
              <a:t>DOC Squad: will probably need to collaborate on Web Page modifications</a:t>
            </a:r>
            <a:br>
              <a:rPr lang="en-US" sz="2000" dirty="0"/>
            </a:br>
            <a:endParaRPr lang="en-US" sz="2000" dirty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/>
              <a:t>UX Designers: welcome their input on web page design</a:t>
            </a:r>
            <a:br>
              <a:rPr lang="en-US" sz="2000" dirty="0"/>
            </a:br>
            <a:endParaRPr lang="en-US" sz="2000" dirty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/>
              <a:t>CLI, API, Web UI, </a:t>
            </a:r>
            <a:r>
              <a:rPr lang="en-US" sz="2000" dirty="0" err="1"/>
              <a:t>etc</a:t>
            </a:r>
            <a:r>
              <a:rPr lang="en-US" sz="2000" dirty="0"/>
              <a:t>: Squad leads for their input on the "request for demo" deliverable</a:t>
            </a:r>
          </a:p>
        </p:txBody>
      </p:sp>
    </p:spTree>
    <p:extLst>
      <p:ext uri="{BB962C8B-B14F-4D97-AF65-F5344CB8AC3E}">
        <p14:creationId xmlns:p14="http://schemas.microsoft.com/office/powerpoint/2010/main" val="35462416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228240" algn="l" defTabSz="914400" rtl="0" eaLnBrk="1" fontAlgn="auto" latinLnBrk="0" hangingPunct="1">
              <a:lnSpc>
                <a:spcPct val="85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Zowe</a:t>
            </a:r>
            <a:r>
              <a:rPr kumimoji="0" lang="en-US" sz="3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Doc Squad Focus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57200" marR="0" lvl="0" indent="-228240" algn="l" defTabSz="914400" rtl="0" eaLnBrk="1" fontAlgn="auto" latinLnBrk="0" hangingPunct="1">
              <a:lnSpc>
                <a:spcPct val="85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Ashle</a:t>
            </a:r>
            <a:r>
              <a:rPr lang="en-US" sz="2400" b="1" spc="-1" dirty="0">
                <a:solidFill>
                  <a:srgbClr val="000000"/>
                </a:solidFill>
                <a:latin typeface="Arial"/>
                <a:ea typeface="Arial"/>
              </a:rPr>
              <a:t>y Li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707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B8E8C5E1-9A2F-8E46-B0C3-2597185A9B7F}"/>
              </a:ext>
            </a:extLst>
          </p:cNvPr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Doc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6E3B48C-0643-244A-8DA1-7DC8253189C5}"/>
              </a:ext>
            </a:extLst>
          </p:cNvPr>
          <p:cNvSpPr txBox="1"/>
          <p:nvPr/>
        </p:nvSpPr>
        <p:spPr>
          <a:xfrm>
            <a:off x="334080" y="813291"/>
            <a:ext cx="8809920" cy="417072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Doc delivery for enhancements in </a:t>
            </a:r>
            <a:r>
              <a:rPr lang="en-US" sz="2000" dirty="0" err="1"/>
              <a:t>Zowe</a:t>
            </a:r>
            <a:r>
              <a:rPr lang="en-US" sz="2000" dirty="0"/>
              <a:t> releases.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Document </a:t>
            </a:r>
            <a:r>
              <a:rPr lang="en-US" sz="1400" dirty="0" err="1"/>
              <a:t>Zowe</a:t>
            </a:r>
            <a:r>
              <a:rPr lang="en-US" sz="1400" dirty="0"/>
              <a:t> Docker support.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Document a project-based approach to configuring the CLI.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Add instructions for installing CLI from </a:t>
            </a:r>
            <a:r>
              <a:rPr lang="en-US" sz="1400" dirty="0" err="1"/>
              <a:t>npm</a:t>
            </a:r>
            <a:r>
              <a:rPr lang="en-US" sz="1400" dirty="0"/>
              <a:t> via proxy.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Document running CLI in Daemon mode.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Add documentation for Swift Client SDK (in addition to the Python and Node SDKs).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Document Node v14 support for CLI.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Document x.509 client certificate support for API ML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Document API ML as a standalone component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Document AT-TLS aware </a:t>
            </a:r>
            <a:r>
              <a:rPr lang="en-US" sz="1400" dirty="0" err="1"/>
              <a:t>Zowe</a:t>
            </a:r>
            <a:r>
              <a:rPr lang="en-US" sz="1400" dirty="0"/>
              <a:t> API ML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User guide to </a:t>
            </a:r>
            <a:r>
              <a:rPr lang="en-US" sz="1400" dirty="0" err="1"/>
              <a:t>Zowe</a:t>
            </a:r>
            <a:r>
              <a:rPr lang="en-US" sz="1400" dirty="0"/>
              <a:t> API ML Metrics dashboard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Personalize doc filtering</a:t>
            </a:r>
          </a:p>
          <a:p>
            <a:pPr lvl="1"/>
            <a:r>
              <a:rPr lang="en-US" sz="1600" dirty="0"/>
              <a:t>Allow </a:t>
            </a:r>
            <a:r>
              <a:rPr lang="en-US" sz="1600" dirty="0" err="1"/>
              <a:t>Zowe</a:t>
            </a:r>
            <a:r>
              <a:rPr lang="en-US" sz="1600" dirty="0"/>
              <a:t> users to browse doc by selecting an area of interest or component, role, and skill level. </a:t>
            </a:r>
            <a:r>
              <a:rPr lang="en-US" sz="1600" dirty="0">
                <a:hlinkClick r:id="rId3"/>
              </a:rPr>
              <a:t>#1257</a:t>
            </a:r>
            <a:endParaRPr lang="en-US" sz="1600" dirty="0"/>
          </a:p>
          <a:p>
            <a:pPr lvl="1"/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</a:endParaRPr>
          </a:p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099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B8E8C5E1-9A2F-8E46-B0C3-2597185A9B7F}"/>
              </a:ext>
            </a:extLst>
          </p:cNvPr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Doc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6E3B48C-0643-244A-8DA1-7DC8253189C5}"/>
              </a:ext>
            </a:extLst>
          </p:cNvPr>
          <p:cNvSpPr txBox="1"/>
          <p:nvPr/>
        </p:nvSpPr>
        <p:spPr>
          <a:xfrm>
            <a:off x="334080" y="813291"/>
            <a:ext cx="8087431" cy="417072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44420" lvl="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Provide better contribution doc</a:t>
            </a:r>
          </a:p>
          <a:p>
            <a:pPr lvl="1"/>
            <a:r>
              <a:rPr lang="en-US" sz="1600" dirty="0"/>
              <a:t>Enrich and improve contribution documentation and guidelines on the </a:t>
            </a:r>
            <a:r>
              <a:rPr lang="en-US" sz="1600" dirty="0" err="1"/>
              <a:t>Zowe</a:t>
            </a:r>
            <a:r>
              <a:rPr lang="en-US" sz="1600" dirty="0"/>
              <a:t> docs site to provide clear process, links to related education, examples, and demos where necessary.</a:t>
            </a:r>
          </a:p>
          <a:p>
            <a:pPr lvl="1"/>
            <a:endParaRPr lang="en-US" sz="1600" dirty="0"/>
          </a:p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Improve content experience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CLI - More tips/examples about issuing commands. </a:t>
            </a:r>
            <a:r>
              <a:rPr lang="en-US" sz="1400" dirty="0">
                <a:hlinkClick r:id="rId3"/>
              </a:rPr>
              <a:t>#487</a:t>
            </a:r>
            <a:endParaRPr lang="en-US" sz="1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CLI - Document the plugin profile types </a:t>
            </a:r>
            <a:r>
              <a:rPr lang="en-US" sz="1400" dirty="0">
                <a:hlinkClick r:id="rId3"/>
              </a:rPr>
              <a:t>#487</a:t>
            </a:r>
            <a:endParaRPr lang="en-US" sz="1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Create a key concepts chapter to educate users the basic concepts in </a:t>
            </a:r>
            <a:r>
              <a:rPr lang="en-US" sz="1400" dirty="0" err="1"/>
              <a:t>Zowe</a:t>
            </a:r>
            <a:r>
              <a:rPr lang="en-US" sz="1400" dirty="0"/>
              <a:t> </a:t>
            </a:r>
            <a:r>
              <a:rPr lang="en-US" sz="1400" dirty="0">
                <a:hlinkClick r:id="rId4"/>
              </a:rPr>
              <a:t>#1319</a:t>
            </a:r>
            <a:endParaRPr lang="en-US" sz="1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Improve home page design </a:t>
            </a:r>
            <a:r>
              <a:rPr lang="en-US" sz="1400" dirty="0">
                <a:hlinkClick r:id="rId5"/>
              </a:rPr>
              <a:t>#532</a:t>
            </a:r>
            <a:endParaRPr lang="en-US" sz="1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Clearly separate manual from workflow approach for customization </a:t>
            </a:r>
            <a:r>
              <a:rPr lang="en-US" sz="1400" dirty="0">
                <a:hlinkClick r:id="rId6"/>
              </a:rPr>
              <a:t>#1326</a:t>
            </a:r>
            <a:endParaRPr lang="en-US" sz="1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Improve the API ML security doc to provide a coherent and consistent overview of the API ML security concepts and features </a:t>
            </a:r>
            <a:r>
              <a:rPr lang="en-US" sz="1400" dirty="0">
                <a:hlinkClick r:id="rId7"/>
              </a:rPr>
              <a:t>#1427</a:t>
            </a:r>
            <a:endParaRPr lang="en-US" sz="1600" dirty="0"/>
          </a:p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</a:endParaRPr>
          </a:p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4747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B8E8C5E1-9A2F-8E46-B0C3-2597185A9B7F}"/>
              </a:ext>
            </a:extLst>
          </p:cNvPr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Doc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6E3B48C-0643-244A-8DA1-7DC8253189C5}"/>
              </a:ext>
            </a:extLst>
          </p:cNvPr>
          <p:cNvSpPr txBox="1"/>
          <p:nvPr/>
        </p:nvSpPr>
        <p:spPr>
          <a:xfrm>
            <a:off x="334080" y="813291"/>
            <a:ext cx="8269762" cy="4170729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Github</a:t>
            </a:r>
            <a:r>
              <a:rPr lang="en-US" sz="2000" dirty="0"/>
              <a:t> wiki doc integration</a:t>
            </a:r>
          </a:p>
          <a:p>
            <a:pPr marL="558720" lvl="1">
              <a:spcBef>
                <a:spcPts val="400"/>
              </a:spcBef>
            </a:pPr>
            <a:r>
              <a:rPr lang="en-US" sz="1600" dirty="0"/>
              <a:t>Migrate information being written on the wiki into the doc site. This consolidates scattered documentation in one central location and makes users access them more quickly, comfortably, and easily.</a:t>
            </a:r>
          </a:p>
          <a:p>
            <a:pPr marL="558720" lvl="1">
              <a:spcBef>
                <a:spcPts val="400"/>
              </a:spcBef>
            </a:pPr>
            <a:endParaRPr lang="en-US" sz="1600" spc="-1" dirty="0">
              <a:solidFill>
                <a:srgbClr val="000000"/>
              </a:solidFill>
              <a:latin typeface="Gill Sans"/>
              <a:ea typeface="Gill Sans"/>
            </a:endParaRPr>
          </a:p>
          <a:p>
            <a:pPr marL="558720" lvl="1">
              <a:spcBef>
                <a:spcPts val="400"/>
              </a:spcBef>
            </a:pPr>
            <a:endParaRPr lang="en-US" sz="1600" spc="-1" dirty="0">
              <a:solidFill>
                <a:srgbClr val="000000"/>
              </a:solidFill>
              <a:latin typeface="Gill Sans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  <a:ea typeface="Gill Sans"/>
              </a:rPr>
              <a:t>Data-driven content gap analysis</a:t>
            </a:r>
          </a:p>
          <a:p>
            <a:pPr marL="558720" lvl="1">
              <a:spcBef>
                <a:spcPts val="400"/>
              </a:spcBef>
            </a:pPr>
            <a:r>
              <a:rPr lang="en-US" sz="1600" spc="-1" dirty="0">
                <a:solidFill>
                  <a:srgbClr val="000000"/>
                </a:solidFill>
                <a:latin typeface="+mj-lt"/>
                <a:ea typeface="Gill Sans"/>
              </a:rPr>
              <a:t>Identify content gaps and improvement areas by analyzing metrics and </a:t>
            </a:r>
            <a:r>
              <a:rPr lang="en-US" altLang="zh-CN" sz="1600" spc="-1" dirty="0">
                <a:solidFill>
                  <a:srgbClr val="000000"/>
                </a:solidFill>
                <a:latin typeface="+mj-lt"/>
                <a:ea typeface="Gill Sans"/>
              </a:rPr>
              <a:t>user</a:t>
            </a:r>
            <a:r>
              <a:rPr lang="zh-CN" altLang="en-US" sz="1600" spc="-1" dirty="0">
                <a:solidFill>
                  <a:srgbClr val="000000"/>
                </a:solidFill>
                <a:latin typeface="+mj-lt"/>
                <a:ea typeface="Gill San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+mj-lt"/>
                <a:ea typeface="Gill Sans"/>
              </a:rPr>
              <a:t>feedback </a:t>
            </a:r>
            <a:r>
              <a:rPr lang="en-US" sz="1600" spc="-1" dirty="0">
                <a:solidFill>
                  <a:srgbClr val="000000"/>
                </a:solidFill>
                <a:latin typeface="+mj-lt"/>
                <a:ea typeface="Gill Sans"/>
              </a:rPr>
              <a:t>for the docs site.</a:t>
            </a:r>
          </a:p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</a:endParaRPr>
          </a:p>
          <a:p>
            <a:pPr marL="44442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107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44780" indent="-3429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All squads: collaborate on creating new feature content and improving content experience.</a:t>
            </a:r>
          </a:p>
          <a:p>
            <a:pPr marL="444780" indent="-3429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44780" indent="-3429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On-boarding squad: understand personas and resources.</a:t>
            </a:r>
          </a:p>
          <a:p>
            <a:pPr marL="444780" indent="-3429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44780" indent="-3429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Systems, web UI squad: potential build support and UI review.</a:t>
            </a:r>
          </a:p>
        </p:txBody>
      </p:sp>
    </p:spTree>
    <p:extLst>
      <p:ext uri="{BB962C8B-B14F-4D97-AF65-F5344CB8AC3E}">
        <p14:creationId xmlns:p14="http://schemas.microsoft.com/office/powerpoint/2010/main" val="18125390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228240" algn="l" defTabSz="914400" rtl="0" eaLnBrk="1" fontAlgn="auto" latinLnBrk="0" hangingPunct="1">
              <a:lnSpc>
                <a:spcPct val="85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Zowe</a:t>
            </a:r>
            <a:r>
              <a:rPr kumimoji="0" lang="en-US" sz="3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 Squad Focus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57200" marR="0" lvl="0" indent="-228240" algn="l" defTabSz="914400" rtl="0" eaLnBrk="1" fontAlgn="auto" latinLnBrk="0" hangingPunct="1">
              <a:lnSpc>
                <a:spcPct val="85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xxx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85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Agenda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7520" y="943560"/>
            <a:ext cx="8368920" cy="314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</a:rPr>
              <a:t>Zowe</a:t>
            </a:r>
            <a:r>
              <a:rPr lang="en-US" sz="2000" spc="-1" dirty="0">
                <a:solidFill>
                  <a:srgbClr val="000000"/>
                </a:solidFill>
              </a:rPr>
              <a:t> Explorer Squad Focus</a:t>
            </a:r>
            <a:endParaRPr lang="en-US" sz="2000" b="0" strike="noStrike" spc="-1" dirty="0">
              <a:solidFill>
                <a:srgbClr val="000000"/>
              </a:solidFill>
              <a:latin typeface="+mj-lt"/>
              <a:ea typeface="Gill Sans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CLI Squad Focus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ea typeface="Gill Sans"/>
              </a:rPr>
              <a:t>System Squad Focus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 Onboarding Squad Focus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</a:rPr>
              <a:t>Zowe</a:t>
            </a:r>
            <a:r>
              <a:rPr lang="en-US" sz="2000" spc="-1" dirty="0">
                <a:solidFill>
                  <a:srgbClr val="000000"/>
                </a:solidFill>
              </a:rPr>
              <a:t> Doc Squad Focus</a:t>
            </a: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Title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2920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TBD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0327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98581" y="2589143"/>
            <a:ext cx="6446160" cy="21387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Zowe</a:t>
            </a:r>
            <a:r>
              <a:rPr lang="en-US" sz="3000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Explorer Squad Focus</a:t>
            </a:r>
            <a:endParaRPr lang="en-US" sz="30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Zachariah Mullen (Scrum Master)</a:t>
            </a: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Fernando Rijo Cedeno (Squad Lead)</a:t>
            </a: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Objectives</a:t>
            </a:r>
            <a:endParaRPr lang="en-US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Extenders Conformance Criteria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Continue work on extensibility API and conformance rules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2"/>
              </a:rPr>
              <a:t>#837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Refactor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api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code (profile loading, secure creds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init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, remove UI code) 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API governance for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committers (explore automation: e.g. search for the string “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zosmf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”, perhaps via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ESLint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Code formatting and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linting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3"/>
              </a:rPr>
              <a:t>#438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Ensure consistency for extenders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MVS functionality for FTP Package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4"/>
              </a:rPr>
              <a:t>#1027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Test automation for FTP package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5"/>
              </a:rPr>
              <a:t>#1028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Improve User Experience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72825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Profile manager development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2"/>
              </a:rPr>
              <a:t>#423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Profile type annotation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3"/>
              </a:rPr>
              <a:t>#1025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Filter partitioned data sets by pattern </a:t>
            </a:r>
            <a:r>
              <a:rPr lang="en-US" sz="2000" spc="-1" dirty="0">
                <a:solidFill>
                  <a:srgbClr val="000000"/>
                </a:solidFill>
                <a:latin typeface="+mj-lt"/>
                <a:hlinkClick r:id="rId4"/>
              </a:rPr>
              <a:t>#868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Refactor profile APIs (</a:t>
            </a:r>
            <a:r>
              <a:rPr lang="en-US" sz="2000" spc="-1" dirty="0" err="1">
                <a:solidFill>
                  <a:srgbClr val="000000"/>
                </a:solidFill>
              </a:rPr>
              <a:t>Profiles.ts</a:t>
            </a:r>
            <a:r>
              <a:rPr lang="en-US" sz="2000" spc="-1" dirty="0">
                <a:solidFill>
                  <a:srgbClr val="000000"/>
                </a:solidFill>
              </a:rPr>
              <a:t>) to address significant issues </a:t>
            </a:r>
            <a:r>
              <a:rPr lang="en-US" sz="2000" spc="-1" dirty="0">
                <a:solidFill>
                  <a:srgbClr val="000000"/>
                </a:solidFill>
                <a:hlinkClick r:id="rId5"/>
              </a:rPr>
              <a:t>#1000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Empty fields in profiles (user and password) bug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First profile not created as default (Impacts CLI users)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Filter partitioned datasets by pattern </a:t>
            </a:r>
            <a:r>
              <a:rPr lang="en-US" sz="2000" spc="-1" dirty="0">
                <a:solidFill>
                  <a:srgbClr val="000000"/>
                </a:solidFill>
                <a:hlinkClick r:id="rId4"/>
              </a:rPr>
              <a:t>#868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Allow for multiple selection and deletion of jobs, members etc. </a:t>
            </a:r>
            <a:r>
              <a:rPr lang="en-US" sz="2000" spc="-1" dirty="0">
                <a:solidFill>
                  <a:srgbClr val="000000"/>
                </a:solidFill>
                <a:hlinkClick r:id="rId6"/>
              </a:rPr>
              <a:t>#224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094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Zowe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CLI Squad Focus</a:t>
            </a:r>
            <a:endParaRPr lang="en-US" sz="3200" spc="-1" dirty="0">
              <a:solidFill>
                <a:srgbClr val="000000"/>
              </a:solidFill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Michael Bauer</a:t>
            </a:r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53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420430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Validate </a:t>
            </a:r>
            <a:r>
              <a:rPr lang="en-US" sz="2000" dirty="0" err="1"/>
              <a:t>Zowe</a:t>
            </a:r>
            <a:r>
              <a:rPr lang="en-US" sz="2000" dirty="0"/>
              <a:t> CLI on Node v14. Node v14 becomes LTS on 10/27.</a:t>
            </a:r>
            <a:br>
              <a:rPr lang="en-US" sz="2000" dirty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Project based CLI profiles. Implement design determined in </a:t>
            </a:r>
            <a:r>
              <a:rPr lang="en-US" sz="2000" dirty="0">
                <a:hlinkClick r:id="rId3"/>
              </a:rPr>
              <a:t>https://github.com/zowe/zowe-cli/issues/749</a:t>
            </a:r>
            <a:r>
              <a:rPr lang="en-US" sz="2000" dirty="0"/>
              <a:t> to allow for a single profile that stores information commonly needed for core + plug-ins. The goal is to allow for users to more easily store profiles in source control, share profiles with others, and update profile settings.</a:t>
            </a:r>
            <a:br>
              <a:rPr lang="en-US" sz="2000" dirty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Validate daemon mode </a:t>
            </a:r>
            <a:r>
              <a:rPr lang="en-US" sz="2000" dirty="0" err="1"/>
              <a:t>PoC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https://github.com/zowe/zowe-cli/pull/825</a:t>
            </a:r>
            <a:r>
              <a:rPr lang="en-US" sz="2000" dirty="0"/>
              <a:t>). The goal is to improve </a:t>
            </a:r>
            <a:r>
              <a:rPr lang="en-US" sz="2000" dirty="0" err="1"/>
              <a:t>Zowe</a:t>
            </a:r>
            <a:r>
              <a:rPr lang="en-US" sz="2000" dirty="0"/>
              <a:t> CLI performance for all commands. Local command operations like help should take less than one second to run.</a:t>
            </a:r>
          </a:p>
        </p:txBody>
      </p:sp>
    </p:spTree>
    <p:extLst>
      <p:ext uri="{BB962C8B-B14F-4D97-AF65-F5344CB8AC3E}">
        <p14:creationId xmlns:p14="http://schemas.microsoft.com/office/powerpoint/2010/main" val="17614938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Address growing number of community enhancement requests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Ensure successful installation and use of the </a:t>
            </a:r>
            <a:r>
              <a:rPr lang="en-US" sz="2000" dirty="0" err="1"/>
              <a:t>Zowe</a:t>
            </a:r>
            <a:r>
              <a:rPr lang="en-US" sz="2000" dirty="0"/>
              <a:t> CLI in environments with proxies. </a:t>
            </a:r>
            <a:br>
              <a:rPr lang="en-US" sz="2000" dirty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Allow for recently run commands to be easily recalled.</a:t>
            </a:r>
            <a:br>
              <a:rPr lang="en-US" sz="2000" dirty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Ensure </a:t>
            </a:r>
            <a:r>
              <a:rPr lang="en-US" sz="2000" dirty="0" err="1"/>
              <a:t>Zowe</a:t>
            </a:r>
            <a:r>
              <a:rPr lang="en-US" sz="2000" dirty="0"/>
              <a:t> CLI functions properly in a </a:t>
            </a:r>
            <a:r>
              <a:rPr lang="en-US" sz="2000" dirty="0" err="1"/>
              <a:t>CodeReady</a:t>
            </a:r>
            <a:r>
              <a:rPr lang="en-US" sz="2000" dirty="0"/>
              <a:t> Workspace. </a:t>
            </a:r>
          </a:p>
        </p:txBody>
      </p:sp>
    </p:spTree>
    <p:extLst>
      <p:ext uri="{BB962C8B-B14F-4D97-AF65-F5344CB8AC3E}">
        <p14:creationId xmlns:p14="http://schemas.microsoft.com/office/powerpoint/2010/main" val="5875608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2232</Words>
  <Application>Microsoft Macintosh PowerPoint</Application>
  <PresentationFormat>On-screen Show (16:9)</PresentationFormat>
  <Paragraphs>256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Lato</vt:lpstr>
      <vt:lpstr>Arial</vt:lpstr>
      <vt:lpstr>Courier New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20PI1</dc:title>
  <dc:subject/>
  <dc:creator>Zowe Squads</dc:creator>
  <cp:keywords/>
  <dc:description/>
  <cp:lastModifiedBy>Nan Nan Li</cp:lastModifiedBy>
  <cp:revision>194</cp:revision>
  <dcterms:modified xsi:type="dcterms:W3CDTF">2020-10-01T08:24:41Z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