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4"/>
  </p:sldMasterIdLst>
  <p:notesMasterIdLst>
    <p:notesMasterId r:id="rId26"/>
  </p:notesMasterIdLst>
  <p:sldIdLst>
    <p:sldId id="279" r:id="rId5"/>
    <p:sldId id="2142532337" r:id="rId6"/>
    <p:sldId id="2142532351" r:id="rId7"/>
    <p:sldId id="2142532352" r:id="rId8"/>
    <p:sldId id="2142532360" r:id="rId9"/>
    <p:sldId id="2142532368" r:id="rId10"/>
    <p:sldId id="2142532369" r:id="rId11"/>
    <p:sldId id="2142532353" r:id="rId12"/>
    <p:sldId id="2142532361" r:id="rId13"/>
    <p:sldId id="2142532354" r:id="rId14"/>
    <p:sldId id="2142532362" r:id="rId15"/>
    <p:sldId id="2142532355" r:id="rId16"/>
    <p:sldId id="2142532363" r:id="rId17"/>
    <p:sldId id="2142532359" r:id="rId18"/>
    <p:sldId id="2142532366" r:id="rId19"/>
    <p:sldId id="2142532356" r:id="rId20"/>
    <p:sldId id="2142532364" r:id="rId21"/>
    <p:sldId id="2142532357" r:id="rId22"/>
    <p:sldId id="2142532365" r:id="rId23"/>
    <p:sldId id="2142532358" r:id="rId24"/>
    <p:sldId id="2142532367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E4D09-935D-43B9-8870-911B4420BDA4}" v="74" dt="2020-06-04T11:17:34.315"/>
  </p1510:revLst>
</p1510:revInfo>
</file>

<file path=ppt/tableStyles.xml><?xml version="1.0" encoding="utf-8"?>
<a:tblStyleLst xmlns:a="http://schemas.openxmlformats.org/drawingml/2006/main" def="{FAE9D7D4-FCE9-4A55-8185-6E2795874F8A}">
  <a:tblStyle styleId="{FAE9D7D4-FCE9-4A55-8185-6E2795874F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812" autoAdjust="0"/>
  </p:normalViewPr>
  <p:slideViewPr>
    <p:cSldViewPr snapToGrid="0">
      <p:cViewPr varScale="1">
        <p:scale>
          <a:sx n="127" d="100"/>
          <a:sy n="127" d="100"/>
        </p:scale>
        <p:origin x="115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fabc1ec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7fabc1ec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Notes: </a:t>
            </a:r>
            <a:endParaRPr lang="en-US" b="0" dirty="0" smtClean="0">
              <a:effectLst/>
            </a:endParaRPr>
          </a:p>
          <a:p>
            <a:pPr marL="158750" indent="0" rtl="0" fontAlgn="base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x.509 is one of the  industry standard ways of authenticating to backend services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Client apps will need to be updated to support client certs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Customer apps may have their own way of supporting client certs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APIML currently depends on z/OSMF to be installed in the same security domain for authentication.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use cases where just APIML is needed on some systems and there is z/OSMF on other systems or any system in the same security domain.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is a request to: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Remove the dependency of APIML on z/OSMF for authentication and use SAF to obtain the JWT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will be implemented as a different provider, the z/OSMF authentication provider will remain the default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z/OSMF will not be accessible via API ML if z/OSMF will not trust SAF JWT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the installation process to allow this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7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7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 descr="OpenMainframe_Logo_Panto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2"/>
          </p:nvPr>
        </p:nvSpPr>
        <p:spPr>
          <a:xfrm>
            <a:off x="228999" y="4803550"/>
            <a:ext cx="580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Mainframe Project All Member Meeting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l="10532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sz="4200" b="0" i="0" u="none" strike="noStrike" cap="non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1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08610" y="3525959"/>
            <a:ext cx="644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14085" y="4878185"/>
            <a:ext cx="66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4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4553842" y="1643173"/>
            <a:ext cx="4210596" cy="1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dirty="0" err="1"/>
              <a:t>Zowe</a:t>
            </a:r>
            <a:r>
              <a:rPr lang="en-US" sz="3200" dirty="0"/>
              <a:t> Community 20PI3 </a:t>
            </a:r>
            <a:br>
              <a:rPr lang="en-US" sz="3200" dirty="0"/>
            </a:br>
            <a:r>
              <a:rPr lang="en-US" sz="3200" dirty="0"/>
              <a:t>Squad Focus</a:t>
            </a:r>
            <a:endParaRPr sz="3100" dirty="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50" y="394975"/>
            <a:ext cx="2717854" cy="12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Squad Focus</a:t>
            </a:r>
          </a:p>
          <a:p>
            <a:r>
              <a:rPr lang="en-US" sz="2000" dirty="0"/>
              <a:t>Mike Bauer (Squad Lead)</a:t>
            </a:r>
          </a:p>
        </p:txBody>
      </p:sp>
    </p:spTree>
    <p:extLst>
      <p:ext uri="{BB962C8B-B14F-4D97-AF65-F5344CB8AC3E}">
        <p14:creationId xmlns:p14="http://schemas.microsoft.com/office/powerpoint/2010/main" val="397107250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888714458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sz="2000" dirty="0"/>
              <a:t>Fernando </a:t>
            </a:r>
            <a:r>
              <a:rPr lang="en-US" sz="2000" dirty="0" err="1"/>
              <a:t>Rijo</a:t>
            </a:r>
            <a:r>
              <a:rPr lang="en-US" sz="2000" dirty="0"/>
              <a:t> Cedeno (Squad Lead)</a:t>
            </a:r>
          </a:p>
        </p:txBody>
      </p:sp>
    </p:spTree>
    <p:extLst>
      <p:ext uri="{BB962C8B-B14F-4D97-AF65-F5344CB8AC3E}">
        <p14:creationId xmlns:p14="http://schemas.microsoft.com/office/powerpoint/2010/main" val="341040610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83851054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Onboarding Squad Focus</a:t>
            </a:r>
          </a:p>
          <a:p>
            <a:r>
              <a:rPr lang="en-US" sz="2000" dirty="0"/>
              <a:t>Rose?? Joe W?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32281800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278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CI/CD Squad Focus</a:t>
            </a:r>
          </a:p>
          <a:p>
            <a:r>
              <a:rPr lang="en-US" sz="2000" dirty="0"/>
              <a:t>Mark </a:t>
            </a:r>
            <a:r>
              <a:rPr lang="en-US" sz="2000" dirty="0" err="1"/>
              <a:t>Ackert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12951683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2542653556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609" y="3525959"/>
            <a:ext cx="6863371" cy="392400"/>
          </a:xfrm>
        </p:spPr>
        <p:txBody>
          <a:bodyPr/>
          <a:lstStyle/>
          <a:p>
            <a:r>
              <a:rPr lang="en-US" dirty="0"/>
              <a:t>Expanded CI/CD work-group Focus</a:t>
            </a:r>
          </a:p>
          <a:p>
            <a:r>
              <a:rPr lang="en-US" sz="2000" dirty="0"/>
              <a:t>Steven Horsman (Squad Lead)</a:t>
            </a:r>
          </a:p>
        </p:txBody>
      </p:sp>
    </p:spTree>
    <p:extLst>
      <p:ext uri="{BB962C8B-B14F-4D97-AF65-F5344CB8AC3E}">
        <p14:creationId xmlns:p14="http://schemas.microsoft.com/office/powerpoint/2010/main" val="292721977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391740602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D99409-99E1-9B4F-8407-EDD3D69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6" y="122548"/>
            <a:ext cx="6446400" cy="392400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52D2D-BCBC-49CB-BA63-49513AC21C52}"/>
              </a:ext>
            </a:extLst>
          </p:cNvPr>
          <p:cNvSpPr txBox="1"/>
          <p:nvPr/>
        </p:nvSpPr>
        <p:spPr>
          <a:xfrm>
            <a:off x="0" y="823659"/>
            <a:ext cx="914399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Before this presentation ZLC will present </a:t>
            </a:r>
            <a:r>
              <a:rPr lang="en-US" sz="1600" dirty="0" err="1"/>
              <a:t>Zowe</a:t>
            </a:r>
            <a:r>
              <a:rPr lang="en-US" sz="1600" dirty="0"/>
              <a:t> achievements from last PI and context/vision at a hill-level for the upcoming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Following this presentation, the squads will disperse into breakouts to plan their PI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59436315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 Squad Focus</a:t>
            </a:r>
          </a:p>
          <a:p>
            <a:r>
              <a:rPr lang="en-US" sz="2000" dirty="0"/>
              <a:t>Ashley??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115714696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6612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95B5A-F3BE-C447-8B25-32D8AB44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B499-721D-A74A-9669-DE1BE1DD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dirty="0"/>
              <a:t>App Framework Squad Focus</a:t>
            </a:r>
          </a:p>
          <a:p>
            <a:r>
              <a:rPr lang="en-US" dirty="0"/>
              <a:t>CLI Squad Focus</a:t>
            </a:r>
          </a:p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dirty="0"/>
              <a:t>Onboarding Squad Focus</a:t>
            </a:r>
          </a:p>
          <a:p>
            <a:r>
              <a:rPr lang="en-US" dirty="0"/>
              <a:t>CI/CD Squad Focus</a:t>
            </a:r>
          </a:p>
          <a:p>
            <a:r>
              <a:rPr lang="en-US" dirty="0"/>
              <a:t>Expanded CI/CD work-group Focus</a:t>
            </a:r>
          </a:p>
          <a:p>
            <a:r>
              <a:rPr lang="en-US" dirty="0"/>
              <a:t>Doc Squad Focus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5309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sz="2000" dirty="0"/>
              <a:t>Elliot </a:t>
            </a:r>
            <a:r>
              <a:rPr lang="en-US" sz="2000" dirty="0" err="1"/>
              <a:t>Jalley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2495240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x</a:t>
            </a:r>
            <a:r>
              <a:rPr lang="en-US" u="sng" dirty="0" smtClean="0">
                <a:hlinkClick r:id="rId3"/>
              </a:rPr>
              <a:t>.509 </a:t>
            </a:r>
            <a:r>
              <a:rPr lang="en-US" u="sng" dirty="0">
                <a:hlinkClick r:id="rId3"/>
              </a:rPr>
              <a:t>client certificate authentication support for API Mediation Layer</a:t>
            </a:r>
            <a:r>
              <a:rPr lang="en-US" dirty="0" smtClean="0"/>
              <a:t> </a:t>
            </a:r>
          </a:p>
          <a:p>
            <a:pPr marL="101600" indent="0">
              <a:buNone/>
            </a:pPr>
            <a:r>
              <a:rPr lang="en-US" dirty="0" smtClean="0"/>
              <a:t>(</a:t>
            </a:r>
            <a:r>
              <a:rPr lang="en-US" dirty="0"/>
              <a:t>in support of </a:t>
            </a:r>
            <a:r>
              <a:rPr lang="en-US" dirty="0" smtClean="0"/>
              <a:t>SECURITY theme)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As a system admin </a:t>
            </a:r>
            <a:r>
              <a:rPr lang="en-US" dirty="0" smtClean="0"/>
              <a:t>/ </a:t>
            </a:r>
            <a:r>
              <a:rPr lang="en-US" dirty="0"/>
              <a:t>security admin, I want to allow my platform users (Michelle, Tyler) to </a:t>
            </a:r>
            <a:r>
              <a:rPr lang="en-US" dirty="0" smtClean="0"/>
              <a:t>authenticate </a:t>
            </a:r>
            <a:r>
              <a:rPr lang="en-US" dirty="0"/>
              <a:t>their custom client applications or </a:t>
            </a:r>
            <a:r>
              <a:rPr lang="en-US" dirty="0" err="1"/>
              <a:t>Zowe</a:t>
            </a:r>
            <a:r>
              <a:rPr lang="en-US" dirty="0"/>
              <a:t> client applications (</a:t>
            </a:r>
            <a:r>
              <a:rPr lang="en-US" dirty="0" err="1"/>
              <a:t>zowe</a:t>
            </a:r>
            <a:r>
              <a:rPr lang="en-US" dirty="0"/>
              <a:t> explorer, cli, desktop) using client certificates (x.509) which are industry-proven to be more secure than </a:t>
            </a:r>
            <a:r>
              <a:rPr lang="en-US" dirty="0" err="1" smtClean="0"/>
              <a:t>PassTickets</a:t>
            </a:r>
            <a:r>
              <a:rPr lang="en-US" dirty="0"/>
              <a:t>, JWT or </a:t>
            </a:r>
            <a:r>
              <a:rPr lang="en-US" dirty="0" smtClean="0"/>
              <a:t>credential authentication.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/>
              <a:t>Deliverable</a:t>
            </a:r>
            <a:r>
              <a:rPr lang="en-US" b="1" dirty="0" smtClean="0"/>
              <a:t>: </a:t>
            </a:r>
            <a:r>
              <a:rPr lang="en-US" dirty="0" smtClean="0"/>
              <a:t>APIML </a:t>
            </a:r>
            <a:r>
              <a:rPr lang="en-US" dirty="0"/>
              <a:t>can validate client certificates and exchange with the authentication mechanism that is native to the given service </a:t>
            </a:r>
            <a:r>
              <a:rPr lang="en-US" dirty="0" smtClean="0"/>
              <a:t>(e.g</a:t>
            </a:r>
            <a:r>
              <a:rPr lang="en-US" dirty="0"/>
              <a:t>. JWT, </a:t>
            </a:r>
            <a:r>
              <a:rPr lang="en-US" dirty="0" err="1"/>
              <a:t>PassTickets</a:t>
            </a:r>
            <a:r>
              <a:rPr lang="en-US" dirty="0"/>
              <a:t>).</a:t>
            </a: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2165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Remove the dependency of APIML on z/OSMF for authentication and use SAF to obtain the JWT</a:t>
            </a:r>
            <a:r>
              <a:rPr lang="en-US" u="sng" dirty="0" smtClean="0">
                <a:hlinkClick r:id="rId3"/>
              </a:rPr>
              <a:t> </a:t>
            </a:r>
            <a:endParaRPr lang="en-US" u="sng" dirty="0" smtClean="0"/>
          </a:p>
          <a:p>
            <a:pPr marL="101600" indent="0">
              <a:buNone/>
            </a:pPr>
            <a:r>
              <a:rPr lang="en-US" dirty="0" smtClean="0"/>
              <a:t>(</a:t>
            </a:r>
            <a:r>
              <a:rPr lang="en-US" dirty="0"/>
              <a:t>in support of </a:t>
            </a:r>
            <a:r>
              <a:rPr lang="en-US" dirty="0" smtClean="0"/>
              <a:t>SECURITY theme)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As a system admin </a:t>
            </a:r>
            <a:r>
              <a:rPr lang="en-US" dirty="0" smtClean="0"/>
              <a:t>/ </a:t>
            </a:r>
            <a:r>
              <a:rPr lang="en-US" dirty="0"/>
              <a:t>security admin, I want </a:t>
            </a:r>
            <a:r>
              <a:rPr lang="en-US" dirty="0" smtClean="0"/>
              <a:t>a configurable option at installation of </a:t>
            </a:r>
            <a:r>
              <a:rPr lang="en-US" dirty="0" err="1" smtClean="0"/>
              <a:t>Zowe</a:t>
            </a:r>
            <a:r>
              <a:rPr lang="en-US" dirty="0" smtClean="0"/>
              <a:t> to use SAF as my authentication provider, thereby eliminating the pre-requisite on z/OSMF, and removing a barrier to my adoption.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 smtClean="0"/>
              <a:t>Deliverable: </a:t>
            </a:r>
            <a:r>
              <a:rPr lang="en-US" dirty="0" smtClean="0"/>
              <a:t>Instead of a call to z/OSMF, APIML will use Java SAF APIs to verify credentials.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ym typeface="Arial"/>
              </a:rPr>
              <a:t>This will be implemented as </a:t>
            </a:r>
            <a:r>
              <a:rPr lang="en-US" dirty="0" smtClean="0">
                <a:sym typeface="Arial"/>
              </a:rPr>
              <a:t>an additional </a:t>
            </a:r>
            <a:r>
              <a:rPr lang="en-US" dirty="0">
                <a:sym typeface="Arial"/>
              </a:rPr>
              <a:t>provider, the z/OSMF authentication provider will remain the </a:t>
            </a:r>
            <a:r>
              <a:rPr lang="en-US" dirty="0" smtClean="0">
                <a:sym typeface="Arial"/>
              </a:rPr>
              <a:t>default.</a:t>
            </a:r>
            <a:endParaRPr lang="en-US" dirty="0">
              <a:sym typeface="Arial"/>
            </a:endParaRP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06553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Support for high availability / </a:t>
            </a:r>
            <a:r>
              <a:rPr lang="en-US" u="sng" dirty="0" err="1">
                <a:hlinkClick r:id="rId3"/>
              </a:rPr>
              <a:t>sysplex</a:t>
            </a:r>
            <a:r>
              <a:rPr lang="en-US" u="sng" dirty="0">
                <a:hlinkClick r:id="rId3"/>
              </a:rPr>
              <a:t> distributor in API Mediation </a:t>
            </a:r>
            <a:r>
              <a:rPr lang="en-US" u="sng" dirty="0" smtClean="0">
                <a:hlinkClick r:id="rId3"/>
              </a:rPr>
              <a:t>Layer </a:t>
            </a:r>
            <a:endParaRPr lang="en-US" u="sng" dirty="0" smtClean="0"/>
          </a:p>
          <a:p>
            <a:pPr marL="101600" indent="0">
              <a:buNone/>
            </a:pPr>
            <a:r>
              <a:rPr lang="en-US" dirty="0" smtClean="0"/>
              <a:t>(in </a:t>
            </a:r>
            <a:r>
              <a:rPr lang="en-US" dirty="0"/>
              <a:t>support of </a:t>
            </a:r>
            <a:r>
              <a:rPr lang="en-US" dirty="0" smtClean="0"/>
              <a:t>RESILIENCE theme)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As an API consumer, I’m able to rely on </a:t>
            </a:r>
            <a:r>
              <a:rPr lang="en-US" dirty="0" smtClean="0"/>
              <a:t>API </a:t>
            </a:r>
            <a:r>
              <a:rPr lang="en-US" dirty="0"/>
              <a:t>routing by APIML with an expectation of 24/7 SLA (given the LPAR remains up).</a:t>
            </a:r>
          </a:p>
          <a:p>
            <a:pPr marL="101600" indent="0">
              <a:buNone/>
            </a:pPr>
            <a:endParaRPr lang="en-US" b="1" dirty="0" smtClean="0"/>
          </a:p>
          <a:p>
            <a:pPr marL="101600" indent="0">
              <a:buNone/>
            </a:pPr>
            <a:r>
              <a:rPr lang="en-US" b="1" dirty="0" smtClean="0"/>
              <a:t>Deliverable: </a:t>
            </a:r>
            <a:r>
              <a:rPr lang="en-US" dirty="0" smtClean="0"/>
              <a:t>Dynamic </a:t>
            </a:r>
            <a:r>
              <a:rPr lang="en-US" dirty="0"/>
              <a:t>Virtual IP Address (DVIPA) will ensure that if an instance of Gateway and EUREKA fails on one system (LPAR1), the other system (LPAR2) continues to provide service functionality through a </a:t>
            </a:r>
            <a:r>
              <a:rPr lang="en-US" dirty="0" err="1"/>
              <a:t>sysplex</a:t>
            </a:r>
            <a:r>
              <a:rPr lang="en-US" dirty="0"/>
              <a:t> distributor.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35531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Framework Squad Focus</a:t>
            </a:r>
          </a:p>
          <a:p>
            <a:r>
              <a:rPr lang="en-US" sz="2000" dirty="0"/>
              <a:t>Sean Grady (Squad Lead)</a:t>
            </a:r>
          </a:p>
        </p:txBody>
      </p:sp>
    </p:spTree>
    <p:extLst>
      <p:ext uri="{BB962C8B-B14F-4D97-AF65-F5344CB8AC3E}">
        <p14:creationId xmlns:p14="http://schemas.microsoft.com/office/powerpoint/2010/main" val="40229617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71451719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66F8B0CAC4944B54E4FE62E1853FF" ma:contentTypeVersion="13" ma:contentTypeDescription="Create a new document." ma:contentTypeScope="" ma:versionID="c0144efe8435d8d2a41eb877ff779f3d">
  <xsd:schema xmlns:xsd="http://www.w3.org/2001/XMLSchema" xmlns:xs="http://www.w3.org/2001/XMLSchema" xmlns:p="http://schemas.microsoft.com/office/2006/metadata/properties" xmlns:ns3="dc93a766-66e7-40cb-ae91-7d18686f06cb" xmlns:ns4="218ddd80-e909-418b-876b-6da869ab062e" targetNamespace="http://schemas.microsoft.com/office/2006/metadata/properties" ma:root="true" ma:fieldsID="98e515d43d9a7e057d5a8f41d3b12b29" ns3:_="" ns4:_="">
    <xsd:import namespace="dc93a766-66e7-40cb-ae91-7d18686f06cb"/>
    <xsd:import namespace="218ddd80-e909-418b-876b-6da869ab06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766-66e7-40cb-ae91-7d18686f06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ddd80-e909-418b-876b-6da869ab0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FD259-8AF4-4CFA-9594-D45098FC5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3a766-66e7-40cb-ae91-7d18686f06cb"/>
    <ds:schemaRef ds:uri="218ddd80-e909-418b-876b-6da869ab0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54B724-95FE-4227-A509-89C0BE165019}">
  <ds:schemaRefs>
    <ds:schemaRef ds:uri="http://purl.org/dc/terms/"/>
    <ds:schemaRef ds:uri="218ddd80-e909-418b-876b-6da869ab062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c93a766-66e7-40cb-ae91-7d18686f06c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6FB3BA-9F7C-4CD8-B3AB-262CEFAAFD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652</Words>
  <Application>Microsoft Office PowerPoint</Application>
  <PresentationFormat>On-screen Show (16:9)</PresentationFormat>
  <Paragraphs>78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</vt:lpstr>
      <vt:lpstr>Arial</vt:lpstr>
      <vt:lpstr>Office Theme</vt:lpstr>
      <vt:lpstr>Zowe Community 20PI3  Squad Focus</vt:lpstr>
      <vt:lpstr>PowerPoint Presentation</vt:lpstr>
      <vt:lpstr>Agenda</vt:lpstr>
      <vt:lpstr>PowerPoint Presentation</vt:lpstr>
      <vt:lpstr>Feature 1</vt:lpstr>
      <vt:lpstr>Feature 2</vt:lpstr>
      <vt:lpstr>Feature 3</vt:lpstr>
      <vt:lpstr>PowerPoint Presentation</vt:lpstr>
      <vt:lpstr>Features</vt:lpstr>
      <vt:lpstr>PowerPoint Presentation</vt:lpstr>
      <vt:lpstr>Features</vt:lpstr>
      <vt:lpstr>PowerPoint Presentation</vt:lpstr>
      <vt:lpstr>Features</vt:lpstr>
      <vt:lpstr>PowerPoint Presentation</vt:lpstr>
      <vt:lpstr>Focus</vt:lpstr>
      <vt:lpstr>PowerPoint Presentation</vt:lpstr>
      <vt:lpstr>Features</vt:lpstr>
      <vt:lpstr>PowerPoint Presentation</vt:lpstr>
      <vt:lpstr>Features</vt:lpstr>
      <vt:lpstr>PowerPoint Presentation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LTS Release</dc:title>
  <dc:creator>Peter Fandel</dc:creator>
  <cp:lastModifiedBy>Elliot Jalley</cp:lastModifiedBy>
  <cp:revision>106</cp:revision>
  <dcterms:modified xsi:type="dcterms:W3CDTF">2020-06-19T15:43:54Z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0x01010078366F8B0CAC4944B54E4FE62E1853FF</vt:lpwstr>
  </property>
</Properties>
</file>