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4"/>
  </p:sldMasterIdLst>
  <p:notesMasterIdLst>
    <p:notesMasterId r:id="rId36"/>
  </p:notesMasterIdLst>
  <p:sldIdLst>
    <p:sldId id="279" r:id="rId5"/>
    <p:sldId id="2142532337" r:id="rId6"/>
    <p:sldId id="2142532351" r:id="rId7"/>
    <p:sldId id="2142532352" r:id="rId8"/>
    <p:sldId id="2142532376" r:id="rId9"/>
    <p:sldId id="2142532360" r:id="rId10"/>
    <p:sldId id="2142532368" r:id="rId11"/>
    <p:sldId id="2142532369" r:id="rId12"/>
    <p:sldId id="2142532353" r:id="rId13"/>
    <p:sldId id="2142532377" r:id="rId14"/>
    <p:sldId id="2142532361" r:id="rId15"/>
    <p:sldId id="2142532354" r:id="rId16"/>
    <p:sldId id="2142532378" r:id="rId17"/>
    <p:sldId id="2142532371" r:id="rId18"/>
    <p:sldId id="2142532373" r:id="rId19"/>
    <p:sldId id="2142532355" r:id="rId20"/>
    <p:sldId id="2142532379" r:id="rId21"/>
    <p:sldId id="2142532363" r:id="rId22"/>
    <p:sldId id="2142532374" r:id="rId23"/>
    <p:sldId id="2142532359" r:id="rId24"/>
    <p:sldId id="2142532380" r:id="rId25"/>
    <p:sldId id="2142532370" r:id="rId26"/>
    <p:sldId id="2142532356" r:id="rId27"/>
    <p:sldId id="2142532381" r:id="rId28"/>
    <p:sldId id="2142532364" r:id="rId29"/>
    <p:sldId id="2142532357" r:id="rId30"/>
    <p:sldId id="2142532382" r:id="rId31"/>
    <p:sldId id="2142532365" r:id="rId32"/>
    <p:sldId id="2142532358" r:id="rId33"/>
    <p:sldId id="2142532383" r:id="rId34"/>
    <p:sldId id="2142532367"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Gill Sans" panose="020B0502020104020203" pitchFamily="34" charset="-79"/>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E9D7D4-FCE9-4A55-8185-6E2795874F8A}">
  <a:tblStyle styleId="{FAE9D7D4-FCE9-4A55-8185-6E2795874F8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64" autoAdjust="0"/>
  </p:normalViewPr>
  <p:slideViewPr>
    <p:cSldViewPr snapToGrid="0">
      <p:cViewPr varScale="1">
        <p:scale>
          <a:sx n="135" d="100"/>
          <a:sy n="135" d="100"/>
        </p:scale>
        <p:origin x="15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7fabc1e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7fabc1e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5415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94138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Leverage new UX members / design thinking / persona identification Onboarding New Members</a:t>
            </a:r>
          </a:p>
          <a:p>
            <a:pPr marL="158750" indent="0">
              <a:buNone/>
            </a:pPr>
            <a:endParaRPr lang="en-US" dirty="0"/>
          </a:p>
        </p:txBody>
      </p:sp>
    </p:spTree>
    <p:extLst>
      <p:ext uri="{BB962C8B-B14F-4D97-AF65-F5344CB8AC3E}">
        <p14:creationId xmlns:p14="http://schemas.microsoft.com/office/powerpoint/2010/main" val="1618876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5559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5196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2557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45458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292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Notes: </a:t>
            </a:r>
            <a:endParaRPr lang="en-US" b="0" dirty="0">
              <a:effectLst/>
            </a:endParaRPr>
          </a:p>
          <a:p>
            <a:pPr marL="158750" indent="0" rtl="0" fontAlgn="base">
              <a:buNone/>
            </a:pPr>
            <a:r>
              <a:rPr lang="en-US" sz="1100" b="0" i="0" u="none" strike="noStrike" cap="none" dirty="0">
                <a:solidFill>
                  <a:srgbClr val="000000"/>
                </a:solidFill>
                <a:effectLst/>
                <a:latin typeface="Arial"/>
                <a:ea typeface="Arial"/>
                <a:cs typeface="Arial"/>
                <a:sym typeface="Arial"/>
              </a:rPr>
              <a:t>x.509 is one of the  industry standard ways of authenticating to backend services</a:t>
            </a:r>
          </a:p>
          <a:p>
            <a:pPr marL="158750" indent="0" rtl="0" fontAlgn="base">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Client apps will need to be updated to support client certs</a:t>
            </a:r>
          </a:p>
          <a:p>
            <a:pPr marL="158750" indent="0" rtl="0" fontAlgn="base">
              <a:buNone/>
            </a:pPr>
            <a:r>
              <a:rPr lang="en-US" sz="1100" b="0" i="0" u="none" strike="noStrike" cap="none" dirty="0">
                <a:solidFill>
                  <a:srgbClr val="000000"/>
                </a:solidFill>
                <a:effectLst/>
                <a:latin typeface="Arial"/>
                <a:ea typeface="Arial"/>
                <a:cs typeface="Arial"/>
                <a:sym typeface="Arial"/>
              </a:rPr>
              <a:t>Customer apps may have their own way of supporting client certs</a:t>
            </a:r>
          </a:p>
          <a:p>
            <a:pPr marL="158750" indent="0">
              <a:buNone/>
            </a:pPr>
            <a:endParaRPr lang="en-US" dirty="0"/>
          </a:p>
        </p:txBody>
      </p:sp>
    </p:spTree>
    <p:extLst>
      <p:ext uri="{BB962C8B-B14F-4D97-AF65-F5344CB8AC3E}">
        <p14:creationId xmlns:p14="http://schemas.microsoft.com/office/powerpoint/2010/main" val="2057346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dirty="0" err="1">
                <a:solidFill>
                  <a:srgbClr val="000000"/>
                </a:solidFill>
                <a:effectLst/>
                <a:latin typeface="Arial"/>
                <a:ea typeface="Arial"/>
                <a:cs typeface="Arial"/>
                <a:sym typeface="Arial"/>
              </a:rPr>
              <a:t>Zowe</a:t>
            </a:r>
            <a:r>
              <a:rPr lang="en-US" sz="1100" b="0" i="0" u="none" strike="noStrike" cap="none" dirty="0">
                <a:solidFill>
                  <a:srgbClr val="000000"/>
                </a:solidFill>
                <a:effectLst/>
                <a:latin typeface="Arial"/>
                <a:ea typeface="Arial"/>
                <a:cs typeface="Arial"/>
                <a:sym typeface="Arial"/>
              </a:rPr>
              <a:t> APIML currently depends on z/OSMF to be installed in the same security domain for authentication.</a:t>
            </a:r>
          </a:p>
          <a:p>
            <a:pPr marL="158750" indent="0">
              <a:buNone/>
            </a:pPr>
            <a:r>
              <a:rPr lang="en-US" sz="1100" b="0" i="0" u="none" strike="noStrike" cap="none" dirty="0">
                <a:solidFill>
                  <a:srgbClr val="000000"/>
                </a:solidFill>
                <a:effectLst/>
                <a:latin typeface="Arial"/>
                <a:ea typeface="Arial"/>
                <a:cs typeface="Arial"/>
                <a:sym typeface="Arial"/>
              </a:rPr>
              <a:t>There are use cases where just APIML is needed on some systems and there is z/OSMF on other systems or any system in the same security domain.</a:t>
            </a:r>
          </a:p>
          <a:p>
            <a:pPr marL="158750" indent="0">
              <a:buNone/>
            </a:pPr>
            <a:r>
              <a:rPr lang="en-US" sz="1100" b="0" i="0" u="none" strike="noStrike" cap="none" dirty="0">
                <a:solidFill>
                  <a:srgbClr val="000000"/>
                </a:solidFill>
                <a:effectLst/>
                <a:latin typeface="Arial"/>
                <a:ea typeface="Arial"/>
                <a:cs typeface="Arial"/>
                <a:sym typeface="Arial"/>
              </a:rPr>
              <a:t>This is a request to:</a:t>
            </a:r>
          </a:p>
          <a:p>
            <a:pPr marL="158750" indent="0">
              <a:buNone/>
            </a:pPr>
            <a:r>
              <a:rPr lang="en-US" sz="1100" b="0" i="0" u="none" strike="noStrike" cap="none" dirty="0">
                <a:solidFill>
                  <a:srgbClr val="000000"/>
                </a:solidFill>
                <a:effectLst/>
                <a:latin typeface="Arial"/>
                <a:ea typeface="Arial"/>
                <a:cs typeface="Arial"/>
                <a:sym typeface="Arial"/>
              </a:rPr>
              <a:t>Remove the dependency of APIML on z/OSMF for authentication and use SAF to obtain the JWT</a:t>
            </a:r>
          </a:p>
          <a:p>
            <a:pPr marL="615950" lvl="1" indent="0">
              <a:buNone/>
            </a:pPr>
            <a:r>
              <a:rPr lang="en-US" sz="1100" b="0" i="0" u="none" strike="noStrike" cap="none" dirty="0">
                <a:solidFill>
                  <a:srgbClr val="000000"/>
                </a:solidFill>
                <a:effectLst/>
                <a:latin typeface="Arial"/>
                <a:ea typeface="Arial"/>
                <a:cs typeface="Arial"/>
                <a:sym typeface="Arial"/>
              </a:rPr>
              <a:t>This will be implemented as a different provider, the z/OSMF authentication provider will remain the default</a:t>
            </a:r>
          </a:p>
          <a:p>
            <a:pPr marL="615950" lvl="1" indent="0">
              <a:buNone/>
            </a:pPr>
            <a:r>
              <a:rPr lang="en-US" sz="1100" b="0" i="0" u="none" strike="noStrike" cap="none" dirty="0">
                <a:solidFill>
                  <a:srgbClr val="000000"/>
                </a:solidFill>
                <a:effectLst/>
                <a:latin typeface="Arial"/>
                <a:ea typeface="Arial"/>
                <a:cs typeface="Arial"/>
                <a:sym typeface="Arial"/>
              </a:rPr>
              <a:t>z/OSMF will not be accessible via API ML if z/OSMF will not trust SAF JWT</a:t>
            </a:r>
          </a:p>
          <a:p>
            <a:pPr marL="158750" indent="0">
              <a:buNone/>
            </a:pPr>
            <a:r>
              <a:rPr lang="en-US" sz="1100" b="0" i="0" u="none" strike="noStrike" cap="none" dirty="0">
                <a:solidFill>
                  <a:srgbClr val="000000"/>
                </a:solidFill>
                <a:effectLst/>
                <a:latin typeface="Arial"/>
                <a:ea typeface="Arial"/>
                <a:cs typeface="Arial"/>
                <a:sym typeface="Arial"/>
              </a:rPr>
              <a:t>Update the installation process to allow this option</a:t>
            </a:r>
          </a:p>
          <a:p>
            <a:endParaRPr lang="en-US" dirty="0"/>
          </a:p>
        </p:txBody>
      </p:sp>
    </p:spTree>
    <p:extLst>
      <p:ext uri="{BB962C8B-B14F-4D97-AF65-F5344CB8AC3E}">
        <p14:creationId xmlns:p14="http://schemas.microsoft.com/office/powerpoint/2010/main" val="392407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38370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7446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63351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1449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216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p:nvPr/>
        </p:nvSpPr>
        <p:spPr>
          <a:xfrm>
            <a:off x="0" y="772583"/>
            <a:ext cx="9144000" cy="4371000"/>
          </a:xfrm>
          <a:prstGeom prst="rect">
            <a:avLst/>
          </a:prstGeom>
          <a:solidFill>
            <a:srgbClr val="3664AD">
              <a:alpha val="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16" name="Google Shape;16;p3"/>
          <p:cNvSpPr txBox="1">
            <a:spLocks noGrp="1"/>
          </p:cNvSpPr>
          <p:nvPr>
            <p:ph type="title"/>
          </p:nvPr>
        </p:nvSpPr>
        <p:spPr>
          <a:xfrm>
            <a:off x="333992" y="159442"/>
            <a:ext cx="7893900" cy="447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pic>
        <p:nvPicPr>
          <p:cNvPr id="17" name="Google Shape;17;p3"/>
          <p:cNvPicPr preferRelativeResize="0"/>
          <p:nvPr/>
        </p:nvPicPr>
        <p:blipFill rotWithShape="1">
          <a:blip r:embed="rId2">
            <a:alphaModFix amt="6000"/>
          </a:blip>
          <a:srcRect l="17595"/>
          <a:stretch/>
        </p:blipFill>
        <p:spPr>
          <a:xfrm>
            <a:off x="0" y="775758"/>
            <a:ext cx="6393970" cy="4364563"/>
          </a:xfrm>
          <a:prstGeom prst="rect">
            <a:avLst/>
          </a:prstGeom>
          <a:noFill/>
          <a:ln>
            <a:noFill/>
          </a:ln>
        </p:spPr>
      </p:pic>
      <p:sp>
        <p:nvSpPr>
          <p:cNvPr id="18" name="Google Shape;18;p3"/>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3" descr="OpenMainframe_Logo_Pantone.png"/>
          <p:cNvPicPr preferRelativeResize="0"/>
          <p:nvPr/>
        </p:nvPicPr>
        <p:blipFill rotWithShape="1">
          <a:blip r:embed="rId3">
            <a:alphaModFix/>
          </a:blip>
          <a:srcRect/>
          <a:stretch/>
        </p:blipFill>
        <p:spPr>
          <a:xfrm>
            <a:off x="8306753" y="100723"/>
            <a:ext cx="469853" cy="518219"/>
          </a:xfrm>
          <a:prstGeom prst="rect">
            <a:avLst/>
          </a:prstGeom>
          <a:noFill/>
          <a:ln>
            <a:noFill/>
          </a:ln>
        </p:spPr>
      </p:pic>
      <p:sp>
        <p:nvSpPr>
          <p:cNvPr id="21" name="Google Shape;21;p3"/>
          <p:cNvSpPr/>
          <p:nvPr/>
        </p:nvSpPr>
        <p:spPr>
          <a:xfrm>
            <a:off x="0" y="5112912"/>
            <a:ext cx="9144000" cy="50700"/>
          </a:xfrm>
          <a:prstGeom prst="rect">
            <a:avLst/>
          </a:prstGeom>
          <a:solidFill>
            <a:srgbClr val="3664A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3664AD"/>
              </a:solidFill>
              <a:latin typeface="Calibri"/>
              <a:ea typeface="Calibri"/>
              <a:cs typeface="Calibri"/>
              <a:sym typeface="Calibri"/>
            </a:endParaRPr>
          </a:p>
        </p:txBody>
      </p:sp>
      <p:sp>
        <p:nvSpPr>
          <p:cNvPr id="22" name="Google Shape;22;p3"/>
          <p:cNvSpPr txBox="1">
            <a:spLocks noGrp="1"/>
          </p:cNvSpPr>
          <p:nvPr>
            <p:ph type="sldNum" idx="2"/>
          </p:nvPr>
        </p:nvSpPr>
        <p:spPr>
          <a:xfrm>
            <a:off x="228999" y="4803550"/>
            <a:ext cx="5804100" cy="2739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1pPr>
            <a:lvl2pPr marL="0" marR="0" lvl="1"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2pPr>
            <a:lvl3pPr marL="0" marR="0" lvl="2"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3pPr>
            <a:lvl4pPr marL="0" marR="0" lvl="3"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4pPr>
            <a:lvl5pPr marL="0" marR="0" lvl="4"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5pPr>
            <a:lvl6pPr marL="0" marR="0" lvl="5"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6pPr>
            <a:lvl7pPr marL="0" marR="0" lvl="6"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7pPr>
            <a:lvl8pPr marL="0" marR="0" lvl="7"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8pPr>
            <a:lvl9pPr marL="0" marR="0" lvl="8" indent="0" algn="l">
              <a:lnSpc>
                <a:spcPct val="100000"/>
              </a:lnSpc>
              <a:spcBef>
                <a:spcPts val="0"/>
              </a:spcBef>
              <a:spcAft>
                <a:spcPts val="0"/>
              </a:spcAft>
              <a:buClr>
                <a:srgbClr val="001F8E"/>
              </a:buClr>
              <a:buSzPts val="250"/>
              <a:buFont typeface="Gill Sans"/>
              <a:buNone/>
              <a:defRPr sz="1000" b="0" i="0" u="none" strike="noStrike" cap="none">
                <a:solidFill>
                  <a:schemeClr val="dk1"/>
                </a:solidFill>
                <a:latin typeface="Gill Sans"/>
                <a:ea typeface="Gill Sans"/>
                <a:cs typeface="Gill Sans"/>
                <a:sym typeface="Gill Sans"/>
              </a:defRPr>
            </a:lvl9pPr>
          </a:lstStyle>
          <a:p>
            <a:pPr marL="0" lvl="0" indent="0" algn="l" rtl="0">
              <a:spcBef>
                <a:spcPts val="0"/>
              </a:spcBef>
              <a:spcAft>
                <a:spcPts val="0"/>
              </a:spcAft>
              <a:buNone/>
            </a:pPr>
            <a:r>
              <a:rPr lang="en"/>
              <a:t>Open Mainframe Project All Member Meeting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l="10532"/>
          <a:stretch/>
        </p:blipFill>
        <p:spPr>
          <a:xfrm>
            <a:off x="0" y="0"/>
            <a:ext cx="8180918" cy="5143500"/>
          </a:xfrm>
          <a:prstGeom prst="rect">
            <a:avLst/>
          </a:prstGeom>
          <a:noFill/>
          <a:ln>
            <a:noFill/>
          </a:ln>
        </p:spPr>
      </p:pic>
      <p:sp>
        <p:nvSpPr>
          <p:cNvPr id="25" name="Google Shape;25;p4"/>
          <p:cNvSpPr txBox="1">
            <a:spLocks noGrp="1"/>
          </p:cNvSpPr>
          <p:nvPr>
            <p:ph type="ctrTitle"/>
          </p:nvPr>
        </p:nvSpPr>
        <p:spPr>
          <a:xfrm>
            <a:off x="4553842" y="1643174"/>
            <a:ext cx="4185600" cy="13167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rgbClr val="3664AD"/>
              </a:buClr>
              <a:buSzPts val="4200"/>
              <a:buFont typeface="Gill Sans"/>
              <a:buNone/>
              <a:defRPr sz="4200" b="0" i="0" u="none" strike="noStrike" cap="none">
                <a:solidFill>
                  <a:srgbClr val="3664AD"/>
                </a:solidFill>
                <a:latin typeface="Gill Sans"/>
                <a:ea typeface="Gill Sans"/>
                <a:cs typeface="Gill Sans"/>
                <a:sym typeface="Gill Sans"/>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6" name="Google Shape;26;p4"/>
          <p:cNvSpPr txBox="1">
            <a:spLocks noGrp="1"/>
          </p:cNvSpPr>
          <p:nvPr>
            <p:ph type="subTitle" idx="1"/>
          </p:nvPr>
        </p:nvSpPr>
        <p:spPr>
          <a:xfrm>
            <a:off x="4571983" y="3005359"/>
            <a:ext cx="4185600" cy="6051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360"/>
              </a:spcBef>
              <a:spcAft>
                <a:spcPts val="0"/>
              </a:spcAft>
              <a:buClr>
                <a:srgbClr val="7F7F7F"/>
              </a:buClr>
              <a:buSzPts val="1800"/>
              <a:buFont typeface="Arial"/>
              <a:buNone/>
              <a:defRPr sz="1800" b="0" i="1" u="none" strike="noStrike" cap="none">
                <a:solidFill>
                  <a:srgbClr val="7F7F7F"/>
                </a:solidFill>
                <a:latin typeface="Gill Sans"/>
                <a:ea typeface="Gill Sans"/>
                <a:cs typeface="Gill Sans"/>
                <a:sym typeface="Gill Sans"/>
              </a:defRPr>
            </a:lvl1pPr>
            <a:lvl2pPr marR="0" lvl="1" algn="ctr">
              <a:lnSpc>
                <a:spcPct val="100000"/>
              </a:lnSpc>
              <a:spcBef>
                <a:spcPts val="360"/>
              </a:spcBef>
              <a:spcAft>
                <a:spcPts val="0"/>
              </a:spcAft>
              <a:buClr>
                <a:srgbClr val="888888"/>
              </a:buClr>
              <a:buSzPts val="1800"/>
              <a:buFont typeface="Arial"/>
              <a:buNone/>
              <a:defRPr sz="1800" b="0" i="0" u="none" strike="noStrike" cap="none">
                <a:solidFill>
                  <a:srgbClr val="888888"/>
                </a:solidFill>
                <a:latin typeface="Gill Sans"/>
                <a:ea typeface="Gill Sans"/>
                <a:cs typeface="Gill Sans"/>
                <a:sym typeface="Gill Sans"/>
              </a:defRPr>
            </a:lvl2pPr>
            <a:lvl3pPr marR="0" lvl="2"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3pPr>
            <a:lvl4pPr marR="0" lvl="3"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4pPr>
            <a:lvl5pPr marR="0" lvl="4" algn="ctr">
              <a:lnSpc>
                <a:spcPct val="100000"/>
              </a:lnSpc>
              <a:spcBef>
                <a:spcPts val="320"/>
              </a:spcBef>
              <a:spcAft>
                <a:spcPts val="0"/>
              </a:spcAft>
              <a:buClr>
                <a:srgbClr val="888888"/>
              </a:buClr>
              <a:buSzPts val="1600"/>
              <a:buFont typeface="Arial"/>
              <a:buNone/>
              <a:defRPr sz="1600" b="0" i="0" u="none" strike="noStrike" cap="none">
                <a:solidFill>
                  <a:srgbClr val="888888"/>
                </a:solidFill>
                <a:latin typeface="Gill Sans"/>
                <a:ea typeface="Gill Sans"/>
                <a:cs typeface="Gill Sans"/>
                <a:sym typeface="Gill Sans"/>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7" name="Google Shape;27;p4"/>
          <p:cNvPicPr preferRelativeResize="0"/>
          <p:nvPr/>
        </p:nvPicPr>
        <p:blipFill rotWithShape="1">
          <a:blip r:embed="rId3">
            <a:alphaModFix/>
          </a:blip>
          <a:srcRect/>
          <a:stretch/>
        </p:blipFill>
        <p:spPr>
          <a:xfrm>
            <a:off x="4701446" y="1113329"/>
            <a:ext cx="1401147" cy="4282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308610" y="3525959"/>
            <a:ext cx="6446400" cy="392400"/>
          </a:xfrm>
          <a:prstGeom prst="rect">
            <a:avLst/>
          </a:prstGeom>
          <a:noFill/>
          <a:ln>
            <a:noFill/>
          </a:ln>
        </p:spPr>
        <p:txBody>
          <a:bodyPr spcFirstLastPara="1" wrap="square" lIns="0" tIns="0" rIns="0" bIns="0" anchor="b" anchorCtr="0">
            <a:noAutofit/>
          </a:bodyPr>
          <a:lstStyle>
            <a:lvl1pPr marL="457200" marR="0" lvl="0" indent="-228600" algn="l" rtl="0">
              <a:lnSpc>
                <a:spcPct val="85000"/>
              </a:lnSpc>
              <a:spcBef>
                <a:spcPts val="900"/>
              </a:spcBef>
              <a:spcAft>
                <a:spcPts val="0"/>
              </a:spcAft>
              <a:buClr>
                <a:schemeClr val="dk2"/>
              </a:buClr>
              <a:buSzPts val="3000"/>
              <a:buFont typeface="Arial"/>
              <a:buNone/>
              <a:defRPr sz="3000" b="1" cap="none">
                <a:solidFill>
                  <a:schemeClr val="dk1"/>
                </a:solidFill>
                <a:latin typeface="Arial"/>
                <a:ea typeface="Arial"/>
                <a:cs typeface="Arial"/>
                <a:sym typeface="Arial"/>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4" name="Google Shape;34;p6"/>
          <p:cNvSpPr txBox="1">
            <a:spLocks noGrp="1"/>
          </p:cNvSpPr>
          <p:nvPr>
            <p:ph type="sldNum" idx="12"/>
          </p:nvPr>
        </p:nvSpPr>
        <p:spPr>
          <a:xfrm>
            <a:off x="8414085" y="4878185"/>
            <a:ext cx="666600" cy="273900"/>
          </a:xfrm>
          <a:prstGeom prst="rect">
            <a:avLst/>
          </a:prstGeom>
          <a:noFill/>
          <a:ln>
            <a:noFill/>
          </a:ln>
        </p:spPr>
        <p:txBody>
          <a:bodyPr spcFirstLastPara="1" wrap="square" lIns="68575" tIns="34275" rIns="68575" bIns="34275" anchor="t" anchorCtr="0">
            <a:noAutofit/>
          </a:bodyPr>
          <a:lstStyle>
            <a:lvl1pPr marL="0" lvl="0" indent="0" algn="r" rtl="0">
              <a:spcBef>
                <a:spcPts val="0"/>
              </a:spcBef>
              <a:buNone/>
              <a:defRPr sz="600" b="1">
                <a:solidFill>
                  <a:srgbClr val="000000"/>
                </a:solidFill>
                <a:latin typeface="Arial"/>
                <a:ea typeface="Arial"/>
                <a:cs typeface="Arial"/>
                <a:sym typeface="Arial"/>
              </a:defRPr>
            </a:lvl1pPr>
            <a:lvl2pPr marL="0" lvl="1" indent="0" algn="r" rtl="0">
              <a:spcBef>
                <a:spcPts val="0"/>
              </a:spcBef>
              <a:buNone/>
              <a:defRPr sz="600" b="1">
                <a:solidFill>
                  <a:srgbClr val="000000"/>
                </a:solidFill>
                <a:latin typeface="Arial"/>
                <a:ea typeface="Arial"/>
                <a:cs typeface="Arial"/>
                <a:sym typeface="Arial"/>
              </a:defRPr>
            </a:lvl2pPr>
            <a:lvl3pPr marL="0" lvl="2" indent="0" algn="r" rtl="0">
              <a:spcBef>
                <a:spcPts val="0"/>
              </a:spcBef>
              <a:buNone/>
              <a:defRPr sz="600" b="1">
                <a:solidFill>
                  <a:srgbClr val="000000"/>
                </a:solidFill>
                <a:latin typeface="Arial"/>
                <a:ea typeface="Arial"/>
                <a:cs typeface="Arial"/>
                <a:sym typeface="Arial"/>
              </a:defRPr>
            </a:lvl3pPr>
            <a:lvl4pPr marL="0" lvl="3" indent="0" algn="r" rtl="0">
              <a:spcBef>
                <a:spcPts val="0"/>
              </a:spcBef>
              <a:buNone/>
              <a:defRPr sz="600" b="1">
                <a:solidFill>
                  <a:srgbClr val="000000"/>
                </a:solidFill>
                <a:latin typeface="Arial"/>
                <a:ea typeface="Arial"/>
                <a:cs typeface="Arial"/>
                <a:sym typeface="Arial"/>
              </a:defRPr>
            </a:lvl4pPr>
            <a:lvl5pPr marL="0" lvl="4" indent="0" algn="r" rtl="0">
              <a:spcBef>
                <a:spcPts val="0"/>
              </a:spcBef>
              <a:buNone/>
              <a:defRPr sz="600" b="1">
                <a:solidFill>
                  <a:srgbClr val="000000"/>
                </a:solidFill>
                <a:latin typeface="Arial"/>
                <a:ea typeface="Arial"/>
                <a:cs typeface="Arial"/>
                <a:sym typeface="Arial"/>
              </a:defRPr>
            </a:lvl5pPr>
            <a:lvl6pPr marL="0" lvl="5" indent="0" algn="r" rtl="0">
              <a:spcBef>
                <a:spcPts val="0"/>
              </a:spcBef>
              <a:buNone/>
              <a:defRPr sz="600" b="1">
                <a:solidFill>
                  <a:srgbClr val="000000"/>
                </a:solidFill>
                <a:latin typeface="Arial"/>
                <a:ea typeface="Arial"/>
                <a:cs typeface="Arial"/>
                <a:sym typeface="Arial"/>
              </a:defRPr>
            </a:lvl6pPr>
            <a:lvl7pPr marL="0" lvl="6" indent="0" algn="r" rtl="0">
              <a:spcBef>
                <a:spcPts val="0"/>
              </a:spcBef>
              <a:buNone/>
              <a:defRPr sz="600" b="1">
                <a:solidFill>
                  <a:srgbClr val="000000"/>
                </a:solidFill>
                <a:latin typeface="Arial"/>
                <a:ea typeface="Arial"/>
                <a:cs typeface="Arial"/>
                <a:sym typeface="Arial"/>
              </a:defRPr>
            </a:lvl7pPr>
            <a:lvl8pPr marL="0" lvl="7" indent="0" algn="r" rtl="0">
              <a:spcBef>
                <a:spcPts val="0"/>
              </a:spcBef>
              <a:buNone/>
              <a:defRPr sz="600" b="1">
                <a:solidFill>
                  <a:srgbClr val="000000"/>
                </a:solidFill>
                <a:latin typeface="Arial"/>
                <a:ea typeface="Arial"/>
                <a:cs typeface="Arial"/>
                <a:sym typeface="Arial"/>
              </a:defRPr>
            </a:lvl8pPr>
            <a:lvl9pPr marL="0" lvl="8" indent="0" algn="r" rtl="0">
              <a:spcBef>
                <a:spcPts val="0"/>
              </a:spcBef>
              <a:buNone/>
              <a:defRPr sz="600" b="1">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3992" y="148858"/>
            <a:ext cx="7893900" cy="4473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62626"/>
              </a:buClr>
              <a:buSzPts val="3000"/>
              <a:buFont typeface="Gill Sans"/>
              <a:buNone/>
              <a:defRPr sz="3000" b="0" i="0" u="none" strike="noStrike" cap="none">
                <a:solidFill>
                  <a:srgbClr val="262626"/>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7500" y="943429"/>
            <a:ext cx="8369400" cy="3143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227785" y="4803546"/>
            <a:ext cx="5805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250"/>
              <a:buFont typeface="Gill Sans"/>
              <a:buNone/>
              <a:defRPr sz="10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1.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ctrTitle"/>
          </p:nvPr>
        </p:nvSpPr>
        <p:spPr>
          <a:xfrm>
            <a:off x="4553842" y="1643173"/>
            <a:ext cx="4210596" cy="1890925"/>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4200"/>
              <a:buNone/>
            </a:pPr>
            <a:r>
              <a:rPr lang="en-US" sz="3200" dirty="0" err="1"/>
              <a:t>Zowe</a:t>
            </a:r>
            <a:r>
              <a:rPr lang="en-US" sz="3200" dirty="0"/>
              <a:t> Community 20PI3 </a:t>
            </a:r>
            <a:br>
              <a:rPr lang="en-US" sz="3200" dirty="0"/>
            </a:br>
            <a:r>
              <a:rPr lang="en-US" sz="3200" dirty="0"/>
              <a:t>Squad Focus</a:t>
            </a:r>
            <a:endParaRPr sz="3100" dirty="0"/>
          </a:p>
        </p:txBody>
      </p:sp>
      <p:pic>
        <p:nvPicPr>
          <p:cNvPr id="162" name="Google Shape;162;p21"/>
          <p:cNvPicPr preferRelativeResize="0"/>
          <p:nvPr/>
        </p:nvPicPr>
        <p:blipFill>
          <a:blip r:embed="rId3">
            <a:alphaModFix/>
          </a:blip>
          <a:stretch>
            <a:fillRect/>
          </a:stretch>
        </p:blipFill>
        <p:spPr>
          <a:xfrm>
            <a:off x="6282350" y="394975"/>
            <a:ext cx="2717854" cy="1214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4207504317"/>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Feature </a:t>
            </a:r>
            <a:r>
              <a:rPr lang="en-US" dirty="0" err="1"/>
              <a:t>xxxx</a:t>
            </a:r>
            <a:r>
              <a:rPr lang="en-US" dirty="0"/>
              <a:t> (in support of theme xxx)</a:t>
            </a:r>
          </a:p>
        </p:txBody>
      </p:sp>
    </p:spTree>
    <p:extLst>
      <p:ext uri="{BB962C8B-B14F-4D97-AF65-F5344CB8AC3E}">
        <p14:creationId xmlns:p14="http://schemas.microsoft.com/office/powerpoint/2010/main" val="1714517199"/>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CLI Squad Focus</a:t>
            </a:r>
          </a:p>
          <a:p>
            <a:r>
              <a:rPr lang="en-US" sz="2000" dirty="0"/>
              <a:t>Mike Bauer (Squad Lead)</a:t>
            </a:r>
          </a:p>
        </p:txBody>
      </p:sp>
    </p:spTree>
    <p:extLst>
      <p:ext uri="{BB962C8B-B14F-4D97-AF65-F5344CB8AC3E}">
        <p14:creationId xmlns:p14="http://schemas.microsoft.com/office/powerpoint/2010/main" val="397107250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764869177"/>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Application developers and those developing scripts to drive interaction with z/OS can easily learn about, access, and leverage </a:t>
            </a:r>
            <a:r>
              <a:rPr lang="en-US" dirty="0" err="1"/>
              <a:t>Zowe</a:t>
            </a:r>
            <a:r>
              <a:rPr lang="en-US" dirty="0"/>
              <a:t> SDKs to implement an initial use case.</a:t>
            </a:r>
          </a:p>
          <a:p>
            <a:pPr marL="101600" indent="0">
              <a:buNone/>
            </a:pPr>
            <a:br>
              <a:rPr lang="en-US" u="sng" dirty="0"/>
            </a:br>
            <a:r>
              <a:rPr lang="en-US" b="1" dirty="0"/>
              <a:t>Deliverables: </a:t>
            </a:r>
            <a:r>
              <a:rPr lang="en-US" dirty="0"/>
              <a:t>Documentation is published on our </a:t>
            </a:r>
            <a:r>
              <a:rPr lang="en-US" dirty="0" err="1"/>
              <a:t>Zowe</a:t>
            </a:r>
            <a:r>
              <a:rPr lang="en-US" dirty="0"/>
              <a:t> Docs site covering the overview and use of the SDKs as well as documenting how the community can contribute to the technology. In addition, detailed samples that leverage the SDKs are provided within each repository.</a:t>
            </a:r>
            <a:br>
              <a:rPr lang="en-US" dirty="0"/>
            </a:br>
            <a:br>
              <a:rPr lang="en-US" dirty="0"/>
            </a:br>
            <a:r>
              <a:rPr lang="en-US" dirty="0"/>
              <a:t>To further drive visibility and adoption, the </a:t>
            </a:r>
            <a:r>
              <a:rPr lang="en-US" dirty="0" err="1"/>
              <a:t>Zowe</a:t>
            </a:r>
            <a:r>
              <a:rPr lang="en-US" dirty="0"/>
              <a:t> Node SDK is published to public </a:t>
            </a:r>
            <a:r>
              <a:rPr lang="en-US" dirty="0" err="1"/>
              <a:t>npm</a:t>
            </a:r>
            <a:r>
              <a:rPr lang="en-US" dirty="0"/>
              <a:t> separate from the </a:t>
            </a:r>
            <a:r>
              <a:rPr lang="en-US" dirty="0" err="1"/>
              <a:t>Zowe</a:t>
            </a:r>
            <a:r>
              <a:rPr lang="en-US" dirty="0"/>
              <a:t> CLI.</a:t>
            </a:r>
          </a:p>
          <a:p>
            <a:pPr marL="101600" indent="0">
              <a:buNone/>
            </a:pPr>
            <a:endParaRPr lang="en-US" dirty="0"/>
          </a:p>
        </p:txBody>
      </p:sp>
    </p:spTree>
    <p:extLst>
      <p:ext uri="{BB962C8B-B14F-4D97-AF65-F5344CB8AC3E}">
        <p14:creationId xmlns:p14="http://schemas.microsoft.com/office/powerpoint/2010/main" val="2003776068"/>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dirty="0"/>
              <a:t>Those leveraging </a:t>
            </a:r>
            <a:r>
              <a:rPr lang="en-US" dirty="0" err="1"/>
              <a:t>Zowe</a:t>
            </a:r>
            <a:r>
              <a:rPr lang="en-US" dirty="0"/>
              <a:t> client technologies can store all connection details and command option preferences in a single profile allowing for quick initial configuration and reduced effort when updating properties.</a:t>
            </a:r>
            <a:br>
              <a:rPr lang="en-US" dirty="0"/>
            </a:br>
            <a:endParaRPr lang="en-US" b="1" dirty="0"/>
          </a:p>
          <a:p>
            <a:pPr marL="101600" indent="0">
              <a:buNone/>
            </a:pPr>
            <a:r>
              <a:rPr lang="en-US" b="1" dirty="0"/>
              <a:t>Deliverable: </a:t>
            </a:r>
            <a:r>
              <a:rPr lang="en-US" dirty="0"/>
              <a:t>Simplified profile management by allowing all profile options to be specified in a single base profile. This is an enhancement to the core CLI.</a:t>
            </a:r>
          </a:p>
          <a:p>
            <a:pPr marL="101600" indent="0">
              <a:buNone/>
            </a:pPr>
            <a:endParaRPr lang="en-US" dirty="0"/>
          </a:p>
        </p:txBody>
      </p:sp>
    </p:spTree>
    <p:extLst>
      <p:ext uri="{BB962C8B-B14F-4D97-AF65-F5344CB8AC3E}">
        <p14:creationId xmlns:p14="http://schemas.microsoft.com/office/powerpoint/2010/main" val="3854920584"/>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err="1"/>
              <a:t>Zowe</a:t>
            </a:r>
            <a:r>
              <a:rPr lang="en-US" dirty="0"/>
              <a:t> Explorer Squad Focus</a:t>
            </a:r>
          </a:p>
          <a:p>
            <a:r>
              <a:rPr lang="en-US" sz="2000" dirty="0"/>
              <a:t>Fernando </a:t>
            </a:r>
            <a:r>
              <a:rPr lang="en-US" sz="2000" dirty="0" err="1"/>
              <a:t>Rijo</a:t>
            </a:r>
            <a:r>
              <a:rPr lang="en-US" sz="2000" dirty="0"/>
              <a:t> Cedeno (Squad Lead)</a:t>
            </a:r>
          </a:p>
        </p:txBody>
      </p:sp>
    </p:spTree>
    <p:extLst>
      <p:ext uri="{BB962C8B-B14F-4D97-AF65-F5344CB8AC3E}">
        <p14:creationId xmlns:p14="http://schemas.microsoft.com/office/powerpoint/2010/main" val="341040610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2060212065"/>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742871"/>
          </a:xfrm>
        </p:spPr>
        <p:txBody>
          <a:bodyPr/>
          <a:lstStyle/>
          <a:p>
            <a:r>
              <a:rPr lang="en-US" dirty="0"/>
              <a:t>Define and develop a set of conformance guidelines to be consumed by extenders of the </a:t>
            </a:r>
            <a:r>
              <a:rPr lang="en-US" dirty="0" err="1"/>
              <a:t>Zowe</a:t>
            </a:r>
            <a:r>
              <a:rPr lang="en-US" dirty="0"/>
              <a:t> Explorer. </a:t>
            </a:r>
            <a:r>
              <a:rPr lang="en-US" dirty="0">
                <a:hlinkClick r:id="rId2"/>
              </a:rPr>
              <a:t>#837</a:t>
            </a:r>
            <a:endParaRPr lang="en-US" dirty="0"/>
          </a:p>
          <a:p>
            <a:pPr lvl="1"/>
            <a:r>
              <a:rPr lang="en-US" dirty="0"/>
              <a:t>To deliver standardized guidelines that Extenders of the </a:t>
            </a:r>
            <a:r>
              <a:rPr lang="en-US" dirty="0" err="1"/>
              <a:t>Zowe</a:t>
            </a:r>
            <a:r>
              <a:rPr lang="en-US" dirty="0"/>
              <a:t> Explorer can follow in order to leverage and grow the </a:t>
            </a:r>
            <a:r>
              <a:rPr lang="en-US" dirty="0" err="1"/>
              <a:t>Zowe</a:t>
            </a:r>
            <a:r>
              <a:rPr lang="en-US" dirty="0"/>
              <a:t> ecosystem</a:t>
            </a:r>
            <a:br>
              <a:rPr lang="en-US" dirty="0"/>
            </a:br>
            <a:endParaRPr lang="en-US" dirty="0"/>
          </a:p>
          <a:p>
            <a:r>
              <a:rPr lang="en-US" dirty="0"/>
              <a:t>Leverage the </a:t>
            </a:r>
            <a:r>
              <a:rPr lang="en-US" dirty="0" err="1"/>
              <a:t>Zowe</a:t>
            </a:r>
            <a:r>
              <a:rPr lang="en-US" dirty="0"/>
              <a:t> CLI security enhancements around MFA and SSO for an improved security experience in the </a:t>
            </a:r>
            <a:r>
              <a:rPr lang="en-US" dirty="0" err="1"/>
              <a:t>Zowe</a:t>
            </a:r>
            <a:r>
              <a:rPr lang="en-US" dirty="0"/>
              <a:t> Explorer.</a:t>
            </a:r>
          </a:p>
          <a:p>
            <a:pPr lvl="1"/>
            <a:r>
              <a:rPr lang="en-US" dirty="0"/>
              <a:t>To increase user confidence knowing that the extension implements best security practices in order to remain compliant with corporate policies.</a:t>
            </a:r>
            <a:br>
              <a:rPr lang="en-US" dirty="0"/>
            </a:br>
            <a:endParaRPr lang="en-US" dirty="0"/>
          </a:p>
          <a:p>
            <a:pPr marL="101600" indent="0">
              <a:buNone/>
            </a:pPr>
            <a:endParaRPr lang="en-US" dirty="0"/>
          </a:p>
        </p:txBody>
      </p:sp>
    </p:spTree>
    <p:extLst>
      <p:ext uri="{BB962C8B-B14F-4D97-AF65-F5344CB8AC3E}">
        <p14:creationId xmlns:p14="http://schemas.microsoft.com/office/powerpoint/2010/main" val="183851054"/>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3963005"/>
          </a:xfrm>
        </p:spPr>
        <p:txBody>
          <a:bodyPr/>
          <a:lstStyle/>
          <a:p>
            <a:r>
              <a:rPr lang="en-US" dirty="0"/>
              <a:t>Enhance the profile management user experience of </a:t>
            </a:r>
            <a:r>
              <a:rPr lang="en-US" dirty="0" err="1"/>
              <a:t>Zowe</a:t>
            </a:r>
            <a:r>
              <a:rPr lang="en-US" dirty="0"/>
              <a:t> Explorer (for new and regular users) (</a:t>
            </a:r>
            <a:r>
              <a:rPr lang="en-US" dirty="0">
                <a:hlinkClick r:id="rId2"/>
              </a:rPr>
              <a:t>Epic</a:t>
            </a:r>
            <a:r>
              <a:rPr lang="en-US" dirty="0"/>
              <a:t>) (</a:t>
            </a:r>
            <a:r>
              <a:rPr lang="en-US" dirty="0">
                <a:hlinkClick r:id="rId3"/>
              </a:rPr>
              <a:t>Issues</a:t>
            </a:r>
            <a:r>
              <a:rPr lang="en-US" dirty="0"/>
              <a:t>)</a:t>
            </a:r>
          </a:p>
          <a:p>
            <a:pPr lvl="1"/>
            <a:r>
              <a:rPr lang="en-US" dirty="0"/>
              <a:t>To deliver a greater experience when configuring and managing connection details by addressing community related issues around profiles.</a:t>
            </a:r>
            <a:br>
              <a:rPr lang="en-US" dirty="0"/>
            </a:br>
            <a:endParaRPr lang="en-US" dirty="0"/>
          </a:p>
          <a:p>
            <a:r>
              <a:rPr lang="en-US" dirty="0"/>
              <a:t>Enhance the z/OS Unix user experience of </a:t>
            </a:r>
            <a:r>
              <a:rPr lang="en-US" dirty="0" err="1"/>
              <a:t>Zowe</a:t>
            </a:r>
            <a:r>
              <a:rPr lang="en-US" dirty="0"/>
              <a:t> Explorer (</a:t>
            </a:r>
            <a:r>
              <a:rPr lang="en-US" dirty="0">
                <a:hlinkClick r:id="rId4"/>
              </a:rPr>
              <a:t>Epic</a:t>
            </a:r>
            <a:r>
              <a:rPr lang="en-US" dirty="0"/>
              <a:t>) (</a:t>
            </a:r>
            <a:r>
              <a:rPr lang="en-US" dirty="0">
                <a:hlinkClick r:id="rId5"/>
              </a:rPr>
              <a:t>Issues</a:t>
            </a:r>
            <a:r>
              <a:rPr lang="en-US" dirty="0"/>
              <a:t>)</a:t>
            </a:r>
          </a:p>
          <a:p>
            <a:pPr lvl="1"/>
            <a:r>
              <a:rPr lang="en-US" dirty="0"/>
              <a:t>To deliver a greater experience when working with z/OS Unix by addressing community related issues.</a:t>
            </a:r>
          </a:p>
          <a:p>
            <a:pPr lvl="1"/>
            <a:endParaRPr lang="en-US" dirty="0"/>
          </a:p>
          <a:p>
            <a:r>
              <a:rPr lang="en-US" dirty="0"/>
              <a:t>Enhance the Dataset manipulation user experience of the </a:t>
            </a:r>
            <a:r>
              <a:rPr lang="en-US" dirty="0" err="1"/>
              <a:t>Zowe</a:t>
            </a:r>
            <a:r>
              <a:rPr lang="en-US" dirty="0"/>
              <a:t> Explorer</a:t>
            </a:r>
          </a:p>
          <a:p>
            <a:pPr lvl="1"/>
            <a:r>
              <a:rPr lang="en-US" dirty="0"/>
              <a:t>To deliver a customized experience for creating datasets so that users can </a:t>
            </a:r>
            <a:r>
              <a:rPr lang="en-US"/>
              <a:t>specify desired allocation details.</a:t>
            </a:r>
            <a:endParaRPr lang="en-US" dirty="0"/>
          </a:p>
          <a:p>
            <a:endParaRPr lang="en-US" dirty="0"/>
          </a:p>
          <a:p>
            <a:endParaRPr lang="en-US" dirty="0"/>
          </a:p>
        </p:txBody>
      </p:sp>
    </p:spTree>
    <p:extLst>
      <p:ext uri="{BB962C8B-B14F-4D97-AF65-F5344CB8AC3E}">
        <p14:creationId xmlns:p14="http://schemas.microsoft.com/office/powerpoint/2010/main" val="1367409270"/>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9409-99E1-9B4F-8407-EDD3D694820A}"/>
              </a:ext>
            </a:extLst>
          </p:cNvPr>
          <p:cNvSpPr>
            <a:spLocks noGrp="1"/>
          </p:cNvSpPr>
          <p:nvPr>
            <p:ph type="body" idx="1"/>
          </p:nvPr>
        </p:nvSpPr>
        <p:spPr>
          <a:xfrm>
            <a:off x="64306" y="122548"/>
            <a:ext cx="6446400" cy="392400"/>
          </a:xfrm>
        </p:spPr>
        <p:txBody>
          <a:bodyPr/>
          <a:lstStyle/>
          <a:p>
            <a:r>
              <a:rPr lang="en-US" dirty="0"/>
              <a:t>Notes</a:t>
            </a:r>
          </a:p>
        </p:txBody>
      </p:sp>
      <p:sp>
        <p:nvSpPr>
          <p:cNvPr id="3" name="TextBox 2">
            <a:extLst>
              <a:ext uri="{FF2B5EF4-FFF2-40B4-BE49-F238E27FC236}">
                <a16:creationId xmlns:a16="http://schemas.microsoft.com/office/drawing/2014/main" id="{E9F52D2D-BCBC-49CB-BA63-49513AC21C52}"/>
              </a:ext>
            </a:extLst>
          </p:cNvPr>
          <p:cNvSpPr txBox="1"/>
          <p:nvPr/>
        </p:nvSpPr>
        <p:spPr>
          <a:xfrm>
            <a:off x="0" y="823659"/>
            <a:ext cx="9143999"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Before this presentation ZLC will present </a:t>
            </a:r>
            <a:r>
              <a:rPr lang="en-US" sz="1600" dirty="0" err="1"/>
              <a:t>Zowe</a:t>
            </a:r>
            <a:r>
              <a:rPr lang="en-US" sz="1600" dirty="0"/>
              <a:t> achievements from last PI and context/vision at a hill-level for the upcoming PI</a:t>
            </a:r>
          </a:p>
          <a:p>
            <a:pPr marL="285750" indent="-285750">
              <a:lnSpc>
                <a:spcPct val="150000"/>
              </a:lnSpc>
              <a:buFont typeface="Arial" panose="020B0604020202020204" pitchFamily="34" charset="0"/>
              <a:buChar char="•"/>
            </a:pPr>
            <a:r>
              <a:rPr lang="en-US" sz="1600" dirty="0"/>
              <a:t>Following this presentation, the squads will disperse into breakouts to plan their PI in more detail</a:t>
            </a:r>
          </a:p>
        </p:txBody>
      </p:sp>
    </p:spTree>
    <p:extLst>
      <p:ext uri="{BB962C8B-B14F-4D97-AF65-F5344CB8AC3E}">
        <p14:creationId xmlns:p14="http://schemas.microsoft.com/office/powerpoint/2010/main" val="159436315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Onboarding Squad Focus</a:t>
            </a:r>
          </a:p>
          <a:p>
            <a:r>
              <a:rPr lang="en-US" sz="2000" dirty="0"/>
              <a:t>Rose?? Joe W? (Squad Lead??)</a:t>
            </a:r>
          </a:p>
        </p:txBody>
      </p:sp>
    </p:spTree>
    <p:extLst>
      <p:ext uri="{BB962C8B-B14F-4D97-AF65-F5344CB8AC3E}">
        <p14:creationId xmlns:p14="http://schemas.microsoft.com/office/powerpoint/2010/main" val="322818001"/>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995374145"/>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500" y="943428"/>
            <a:ext cx="8369400" cy="4085772"/>
          </a:xfrm>
        </p:spPr>
        <p:txBody>
          <a:bodyPr/>
          <a:lstStyle/>
          <a:p>
            <a:r>
              <a:rPr lang="en-US" dirty="0"/>
              <a:t>Further Conformance Process Maturity</a:t>
            </a:r>
          </a:p>
          <a:p>
            <a:pPr lvl="1"/>
            <a:r>
              <a:rPr lang="en-US" dirty="0"/>
              <a:t>Active LTS conformance test criteria updates / incremental badging / app-store-like landscape page</a:t>
            </a:r>
          </a:p>
          <a:p>
            <a:pPr lvl="1"/>
            <a:r>
              <a:rPr lang="en-US" dirty="0"/>
              <a:t>Active LTS conformance change requests (test criteria &amp; submitter form)</a:t>
            </a:r>
          </a:p>
          <a:p>
            <a:r>
              <a:rPr lang="en-US" dirty="0"/>
              <a:t>Increase focus on Outreach</a:t>
            </a:r>
          </a:p>
          <a:p>
            <a:pPr lvl="1"/>
            <a:r>
              <a:rPr lang="en-US" dirty="0"/>
              <a:t>Webinars &amp; Marketing</a:t>
            </a:r>
          </a:p>
          <a:p>
            <a:r>
              <a:rPr lang="en-US" dirty="0"/>
              <a:t>Improve Onboarding experience</a:t>
            </a:r>
          </a:p>
          <a:p>
            <a:pPr lvl="1"/>
            <a:r>
              <a:rPr lang="en-US" dirty="0"/>
              <a:t>Improve/influence Zowe.org website navigation</a:t>
            </a:r>
          </a:p>
          <a:p>
            <a:pPr lvl="1"/>
            <a:r>
              <a:rPr lang="en-US" dirty="0"/>
              <a:t>Accurately “direct” new-to-Zowe visitors</a:t>
            </a:r>
          </a:p>
          <a:p>
            <a:r>
              <a:rPr lang="en-US" dirty="0"/>
              <a:t>Continue and transition stat reporting (KPI-centric)</a:t>
            </a:r>
          </a:p>
          <a:p>
            <a:pPr lvl="1"/>
            <a:r>
              <a:rPr lang="en-US" dirty="0"/>
              <a:t>Identify trends &amp; influencers</a:t>
            </a:r>
          </a:p>
          <a:p>
            <a:pPr lvl="1"/>
            <a:r>
              <a:rPr lang="en-US" dirty="0"/>
              <a:t>Easy prep for all Zowe Communications</a:t>
            </a:r>
          </a:p>
          <a:p>
            <a:pPr lvl="1"/>
            <a:endParaRPr lang="en-US" dirty="0"/>
          </a:p>
        </p:txBody>
      </p:sp>
    </p:spTree>
    <p:extLst>
      <p:ext uri="{BB962C8B-B14F-4D97-AF65-F5344CB8AC3E}">
        <p14:creationId xmlns:p14="http://schemas.microsoft.com/office/powerpoint/2010/main" val="345901736"/>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Systems Squad Focus</a:t>
            </a:r>
          </a:p>
          <a:p>
            <a:r>
              <a:rPr lang="en-US" sz="2000" dirty="0"/>
              <a:t>Mark </a:t>
            </a:r>
            <a:r>
              <a:rPr lang="en-US" sz="2000" dirty="0" err="1"/>
              <a:t>Ackert</a:t>
            </a:r>
            <a:r>
              <a:rPr lang="en-US" sz="2000" dirty="0"/>
              <a:t> (Squad Lead)</a:t>
            </a:r>
          </a:p>
          <a:p>
            <a:r>
              <a:rPr lang="en-US" sz="2000" dirty="0" err="1"/>
              <a:t>f.k.a</a:t>
            </a:r>
            <a:r>
              <a:rPr lang="en-US" sz="2000" dirty="0"/>
              <a:t>. CI/CD Squad</a:t>
            </a:r>
          </a:p>
        </p:txBody>
      </p:sp>
    </p:spTree>
    <p:extLst>
      <p:ext uri="{BB962C8B-B14F-4D97-AF65-F5344CB8AC3E}">
        <p14:creationId xmlns:p14="http://schemas.microsoft.com/office/powerpoint/2010/main" val="294973272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515987240"/>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Expand system testing in the community</a:t>
            </a:r>
          </a:p>
          <a:p>
            <a:pPr lvl="1"/>
            <a:r>
              <a:rPr lang="en-US" dirty="0"/>
              <a:t>Component integration testing on Marist systems</a:t>
            </a:r>
          </a:p>
          <a:p>
            <a:pPr lvl="1"/>
            <a:r>
              <a:rPr lang="en-US" dirty="0" err="1"/>
              <a:t>Zowe</a:t>
            </a:r>
            <a:r>
              <a:rPr lang="en-US" dirty="0"/>
              <a:t> “release” smoke and integration testing</a:t>
            </a:r>
          </a:p>
          <a:p>
            <a:r>
              <a:rPr lang="en-US" dirty="0"/>
              <a:t>Build out </a:t>
            </a:r>
            <a:r>
              <a:rPr lang="en-US" dirty="0" err="1"/>
              <a:t>Zowe</a:t>
            </a:r>
            <a:r>
              <a:rPr lang="en-US" dirty="0"/>
              <a:t> “release” Performance Testing</a:t>
            </a:r>
          </a:p>
          <a:p>
            <a:pPr lvl="1"/>
            <a:r>
              <a:rPr lang="en-US" dirty="0"/>
              <a:t>Standardize infrastructure and tooling, extensible code-base for squad contribution</a:t>
            </a:r>
          </a:p>
          <a:p>
            <a:r>
              <a:rPr lang="en-US" dirty="0"/>
              <a:t>Continue </a:t>
            </a:r>
            <a:r>
              <a:rPr lang="en-US" dirty="0" err="1"/>
              <a:t>Zowe</a:t>
            </a:r>
            <a:r>
              <a:rPr lang="en-US" dirty="0"/>
              <a:t> Release activities and improvements</a:t>
            </a:r>
          </a:p>
          <a:p>
            <a:pPr lvl="1"/>
            <a:r>
              <a:rPr lang="en-US" dirty="0"/>
              <a:t>Second Nightly “Stable” Build</a:t>
            </a:r>
          </a:p>
          <a:p>
            <a:r>
              <a:rPr lang="en-US" dirty="0"/>
              <a:t>Design </a:t>
            </a:r>
            <a:r>
              <a:rPr lang="en-US" dirty="0" err="1"/>
              <a:t>Zowe</a:t>
            </a:r>
            <a:r>
              <a:rPr lang="en-US" dirty="0"/>
              <a:t> HA Infrastructure</a:t>
            </a:r>
          </a:p>
        </p:txBody>
      </p:sp>
    </p:spTree>
    <p:extLst>
      <p:ext uri="{BB962C8B-B14F-4D97-AF65-F5344CB8AC3E}">
        <p14:creationId xmlns:p14="http://schemas.microsoft.com/office/powerpoint/2010/main" val="1613972798"/>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a:xfrm>
            <a:off x="308609" y="3525959"/>
            <a:ext cx="7459078" cy="392400"/>
          </a:xfrm>
        </p:spPr>
        <p:txBody>
          <a:bodyPr/>
          <a:lstStyle/>
          <a:p>
            <a:r>
              <a:rPr lang="en-US" dirty="0"/>
              <a:t>“Deployments” Working Group Focus</a:t>
            </a:r>
          </a:p>
          <a:p>
            <a:r>
              <a:rPr lang="en-US" sz="2000" dirty="0"/>
              <a:t>Steven Horsman, Joe Winchester, Sean Grady contributing</a:t>
            </a:r>
          </a:p>
          <a:p>
            <a:r>
              <a:rPr lang="en-US" sz="2000" dirty="0" err="1"/>
              <a:t>f.k.a</a:t>
            </a:r>
            <a:r>
              <a:rPr lang="en-US" sz="2000" dirty="0"/>
              <a:t>. CUPIDs</a:t>
            </a:r>
          </a:p>
        </p:txBody>
      </p:sp>
    </p:spTree>
    <p:extLst>
      <p:ext uri="{BB962C8B-B14F-4D97-AF65-F5344CB8AC3E}">
        <p14:creationId xmlns:p14="http://schemas.microsoft.com/office/powerpoint/2010/main" val="242928022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Cross Squad Dependencies 1</a:t>
            </a:r>
          </a:p>
          <a:p>
            <a:r>
              <a:rPr lang="en-US" dirty="0"/>
              <a:t>Cross Squad Dependencies 2</a:t>
            </a:r>
          </a:p>
          <a:p>
            <a:endParaRPr lang="en-US" dirty="0"/>
          </a:p>
          <a:p>
            <a:pPr marL="101600" indent="0">
              <a:buNone/>
            </a:pPr>
            <a:endParaRPr lang="en-US" dirty="0"/>
          </a:p>
        </p:txBody>
      </p:sp>
    </p:spTree>
    <p:extLst>
      <p:ext uri="{BB962C8B-B14F-4D97-AF65-F5344CB8AC3E}">
        <p14:creationId xmlns:p14="http://schemas.microsoft.com/office/powerpoint/2010/main" val="1120286917"/>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p:txBody>
          <a:bodyPr/>
          <a:lstStyle/>
          <a:p>
            <a:r>
              <a:rPr lang="en-US" dirty="0"/>
              <a:t>Design and Begin </a:t>
            </a:r>
            <a:r>
              <a:rPr lang="en-US" dirty="0" err="1"/>
              <a:t>Zowe</a:t>
            </a:r>
            <a:r>
              <a:rPr lang="en-US" dirty="0"/>
              <a:t> Extensions Refactor  [Steve, Joe]</a:t>
            </a:r>
          </a:p>
          <a:p>
            <a:pPr lvl="1"/>
            <a:r>
              <a:rPr lang="en-US" dirty="0"/>
              <a:t>Improve both </a:t>
            </a:r>
            <a:r>
              <a:rPr lang="en-US" dirty="0" err="1"/>
              <a:t>Zowe</a:t>
            </a:r>
            <a:r>
              <a:rPr lang="en-US" dirty="0"/>
              <a:t> administrator and </a:t>
            </a:r>
            <a:r>
              <a:rPr lang="en-US" dirty="0" err="1"/>
              <a:t>Zowe</a:t>
            </a:r>
            <a:r>
              <a:rPr lang="en-US" dirty="0"/>
              <a:t> extender user experiences when developing and deploying </a:t>
            </a:r>
            <a:r>
              <a:rPr lang="en-US" dirty="0" err="1"/>
              <a:t>Zowe</a:t>
            </a:r>
            <a:r>
              <a:rPr lang="en-US" dirty="0"/>
              <a:t> extensions by streamlining packaging, install, upgrade, and configuration.</a:t>
            </a:r>
          </a:p>
          <a:p>
            <a:pPr lvl="1"/>
            <a:r>
              <a:rPr lang="en-US" dirty="0"/>
              <a:t>Unify existing </a:t>
            </a:r>
            <a:r>
              <a:rPr lang="en-US" dirty="0" err="1"/>
              <a:t>Zowe</a:t>
            </a:r>
            <a:r>
              <a:rPr lang="en-US" dirty="0"/>
              <a:t> extensions with the new extension design and rebuild documentation</a:t>
            </a:r>
          </a:p>
          <a:p>
            <a:pPr lvl="1"/>
            <a:r>
              <a:rPr lang="en-US" dirty="0"/>
              <a:t>This may shift into v2 if breaking changes are required</a:t>
            </a:r>
          </a:p>
          <a:p>
            <a:r>
              <a:rPr lang="en-US" dirty="0"/>
              <a:t>Research and POC containerization of </a:t>
            </a:r>
            <a:r>
              <a:rPr lang="en-US" dirty="0" err="1"/>
              <a:t>Zowe</a:t>
            </a:r>
            <a:r>
              <a:rPr lang="en-US" dirty="0"/>
              <a:t>. [Sean]</a:t>
            </a:r>
          </a:p>
          <a:p>
            <a:pPr lvl="1"/>
            <a:r>
              <a:rPr lang="en-US" dirty="0"/>
              <a:t>Initially targeted for developers</a:t>
            </a:r>
          </a:p>
        </p:txBody>
      </p:sp>
    </p:spTree>
    <p:extLst>
      <p:ext uri="{BB962C8B-B14F-4D97-AF65-F5344CB8AC3E}">
        <p14:creationId xmlns:p14="http://schemas.microsoft.com/office/powerpoint/2010/main" val="209280467"/>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Doc Squad Focus</a:t>
            </a:r>
          </a:p>
          <a:p>
            <a:r>
              <a:rPr lang="en-US" sz="2000" dirty="0"/>
              <a:t>Ashley</a:t>
            </a:r>
            <a:r>
              <a:rPr lang="zh-CN" altLang="en-US" sz="2000" dirty="0"/>
              <a:t> </a:t>
            </a:r>
            <a:r>
              <a:rPr lang="en-US" altLang="zh-CN" sz="2000" dirty="0"/>
              <a:t>Li</a:t>
            </a:r>
            <a:r>
              <a:rPr lang="zh-CN" altLang="en-US" sz="2000" dirty="0"/>
              <a:t> </a:t>
            </a:r>
            <a:r>
              <a:rPr lang="en-US" sz="2000" dirty="0"/>
              <a:t>(Squad Lead)</a:t>
            </a:r>
          </a:p>
        </p:txBody>
      </p:sp>
    </p:spTree>
    <p:extLst>
      <p:ext uri="{BB962C8B-B14F-4D97-AF65-F5344CB8AC3E}">
        <p14:creationId xmlns:p14="http://schemas.microsoft.com/office/powerpoint/2010/main" val="1157146962"/>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D95B5A-F3BE-C447-8B25-32D8AB44C8FF}"/>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E369B499-721D-A74A-9669-DE1BE1DD5B1F}"/>
              </a:ext>
            </a:extLst>
          </p:cNvPr>
          <p:cNvSpPr>
            <a:spLocks noGrp="1"/>
          </p:cNvSpPr>
          <p:nvPr>
            <p:ph type="body" idx="1"/>
          </p:nvPr>
        </p:nvSpPr>
        <p:spPr/>
        <p:txBody>
          <a:bodyPr/>
          <a:lstStyle/>
          <a:p>
            <a:r>
              <a:rPr lang="en-US" dirty="0"/>
              <a:t>API ML Squad Focus</a:t>
            </a:r>
          </a:p>
          <a:p>
            <a:r>
              <a:rPr lang="en-US" dirty="0"/>
              <a:t>App Framework Squad Focus</a:t>
            </a:r>
          </a:p>
          <a:p>
            <a:r>
              <a:rPr lang="en-US" dirty="0"/>
              <a:t>CLI Squad Focus</a:t>
            </a:r>
          </a:p>
          <a:p>
            <a:r>
              <a:rPr lang="en-US" dirty="0" err="1"/>
              <a:t>Zowe</a:t>
            </a:r>
            <a:r>
              <a:rPr lang="en-US" dirty="0"/>
              <a:t> Explorer Squad Focus</a:t>
            </a:r>
          </a:p>
          <a:p>
            <a:r>
              <a:rPr lang="en-US" dirty="0"/>
              <a:t>Onboarding Squad Focus</a:t>
            </a:r>
          </a:p>
          <a:p>
            <a:r>
              <a:rPr lang="en-US" dirty="0"/>
              <a:t>Systems Squad Focus</a:t>
            </a:r>
          </a:p>
          <a:p>
            <a:r>
              <a:rPr lang="en-US" dirty="0"/>
              <a:t>“Deployments” Working Group Focus</a:t>
            </a:r>
          </a:p>
          <a:p>
            <a:r>
              <a:rPr lang="en-US" dirty="0"/>
              <a:t>Doc Squad Focus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7575309"/>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6" name="Text Placeholder 3">
            <a:extLst>
              <a:ext uri="{FF2B5EF4-FFF2-40B4-BE49-F238E27FC236}">
                <a16:creationId xmlns:a16="http://schemas.microsoft.com/office/drawing/2014/main" id="{7DDA8DD6-8DFC-7B40-B543-B7065359847A}"/>
              </a:ext>
            </a:extLst>
          </p:cNvPr>
          <p:cNvSpPr txBox="1">
            <a:spLocks/>
          </p:cNvSpPr>
          <p:nvPr/>
        </p:nvSpPr>
        <p:spPr>
          <a:xfrm>
            <a:off x="333992" y="729290"/>
            <a:ext cx="8369400" cy="1995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r>
              <a:rPr lang="en-US" altLang="zh-CN" dirty="0"/>
              <a:t>All</a:t>
            </a:r>
            <a:r>
              <a:rPr lang="zh-CN" altLang="en-US" dirty="0"/>
              <a:t> </a:t>
            </a:r>
            <a:r>
              <a:rPr lang="en-US" altLang="zh-CN" dirty="0"/>
              <a:t>squads</a:t>
            </a:r>
            <a:r>
              <a:rPr lang="zh-CN" altLang="en-US" dirty="0"/>
              <a:t> </a:t>
            </a:r>
            <a:r>
              <a:rPr lang="en-US" altLang="zh-CN" dirty="0"/>
              <a:t>–</a:t>
            </a:r>
            <a:r>
              <a:rPr lang="zh-CN" altLang="en-US" dirty="0"/>
              <a:t> </a:t>
            </a:r>
            <a:r>
              <a:rPr lang="en-US" altLang="zh-CN" dirty="0"/>
              <a:t>New</a:t>
            </a:r>
            <a:r>
              <a:rPr lang="zh-CN" altLang="en-US" dirty="0"/>
              <a:t> </a:t>
            </a:r>
            <a:r>
              <a:rPr lang="en-US" altLang="zh-CN" dirty="0"/>
              <a:t>feature</a:t>
            </a:r>
            <a:r>
              <a:rPr lang="zh-CN" altLang="en-US" dirty="0"/>
              <a:t> </a:t>
            </a:r>
            <a:r>
              <a:rPr lang="en-US" altLang="zh-CN" dirty="0"/>
              <a:t>content</a:t>
            </a:r>
            <a:endParaRPr lang="en-US" dirty="0"/>
          </a:p>
          <a:p>
            <a:r>
              <a:rPr lang="en-US" altLang="zh-CN" dirty="0"/>
              <a:t>Onboarding</a:t>
            </a:r>
            <a:r>
              <a:rPr lang="zh-CN" altLang="en-US" dirty="0"/>
              <a:t> </a:t>
            </a:r>
            <a:r>
              <a:rPr lang="en-US" altLang="zh-CN" dirty="0"/>
              <a:t>squad</a:t>
            </a:r>
            <a:r>
              <a:rPr lang="zh-CN" altLang="en-US" dirty="0"/>
              <a:t> </a:t>
            </a:r>
            <a:r>
              <a:rPr lang="en-US" altLang="zh-CN" dirty="0"/>
              <a:t>–</a:t>
            </a:r>
            <a:r>
              <a:rPr lang="zh-CN" altLang="en-US" dirty="0"/>
              <a:t> </a:t>
            </a:r>
            <a:r>
              <a:rPr lang="en-US" altLang="zh-CN" dirty="0"/>
              <a:t>Collaborate</a:t>
            </a:r>
            <a:r>
              <a:rPr lang="zh-CN" altLang="en-US" dirty="0"/>
              <a:t> </a:t>
            </a:r>
            <a:r>
              <a:rPr lang="en-US" altLang="zh-CN" dirty="0"/>
              <a:t>on</a:t>
            </a:r>
            <a:r>
              <a:rPr lang="zh-CN" altLang="en-US" dirty="0"/>
              <a:t> </a:t>
            </a:r>
            <a:r>
              <a:rPr lang="en-US" altLang="zh-CN" dirty="0" err="1"/>
              <a:t>zowe.org</a:t>
            </a:r>
            <a:r>
              <a:rPr lang="zh-CN" altLang="en-US" dirty="0"/>
              <a:t> </a:t>
            </a:r>
            <a:r>
              <a:rPr lang="en-US" altLang="zh-CN" dirty="0"/>
              <a:t>design</a:t>
            </a:r>
            <a:r>
              <a:rPr lang="zh-CN" altLang="en-US" dirty="0"/>
              <a:t> </a:t>
            </a:r>
            <a:r>
              <a:rPr lang="en-US" altLang="zh-CN" dirty="0"/>
              <a:t>and</a:t>
            </a:r>
            <a:r>
              <a:rPr lang="zh-CN" altLang="en-US" dirty="0"/>
              <a:t> </a:t>
            </a:r>
            <a:r>
              <a:rPr lang="en-US" altLang="zh-CN" dirty="0"/>
              <a:t>better</a:t>
            </a:r>
            <a:r>
              <a:rPr lang="zh-CN" altLang="en-US" dirty="0"/>
              <a:t> </a:t>
            </a:r>
            <a:r>
              <a:rPr lang="en-US" altLang="zh-CN" dirty="0"/>
              <a:t>navigation</a:t>
            </a:r>
            <a:endParaRPr lang="en-US" dirty="0"/>
          </a:p>
          <a:p>
            <a:endParaRPr lang="en-US" dirty="0"/>
          </a:p>
          <a:p>
            <a:pPr marL="101600" indent="0">
              <a:buFont typeface="Arial"/>
              <a:buNone/>
            </a:pPr>
            <a:endParaRPr lang="en-US" dirty="0"/>
          </a:p>
        </p:txBody>
      </p:sp>
    </p:spTree>
    <p:extLst>
      <p:ext uri="{BB962C8B-B14F-4D97-AF65-F5344CB8AC3E}">
        <p14:creationId xmlns:p14="http://schemas.microsoft.com/office/powerpoint/2010/main" val="3222625966"/>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Focus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17499" y="741553"/>
            <a:ext cx="8600869" cy="3889828"/>
          </a:xfrm>
        </p:spPr>
        <p:txBody>
          <a:bodyPr/>
          <a:lstStyle/>
          <a:p>
            <a:r>
              <a:rPr lang="en-US" sz="1800" dirty="0"/>
              <a:t>Create and </a:t>
            </a:r>
            <a:r>
              <a:rPr lang="en-US" altLang="zh-CN" sz="1800" dirty="0"/>
              <a:t>publish</a:t>
            </a:r>
            <a:r>
              <a:rPr lang="en-US" sz="1800" dirty="0"/>
              <a:t> content for different </a:t>
            </a:r>
            <a:r>
              <a:rPr lang="en-US" sz="1800" dirty="0" err="1"/>
              <a:t>Zowe</a:t>
            </a:r>
            <a:r>
              <a:rPr lang="en-US" sz="1800" dirty="0"/>
              <a:t> components</a:t>
            </a:r>
            <a:r>
              <a:rPr lang="en-US" altLang="zh-CN" sz="1800" dirty="0"/>
              <a:t>.</a:t>
            </a:r>
            <a:endParaRPr lang="en-US" sz="1800" dirty="0"/>
          </a:p>
          <a:p>
            <a:r>
              <a:rPr lang="en-US" sz="1800" dirty="0"/>
              <a:t>Allow users to browse doc by area of interest, user role, and skill level</a:t>
            </a:r>
            <a:r>
              <a:rPr lang="en-US" altLang="zh-CN" sz="1800" dirty="0"/>
              <a:t>.</a:t>
            </a:r>
            <a:endParaRPr lang="en-US" sz="1800" dirty="0"/>
          </a:p>
          <a:p>
            <a:r>
              <a:rPr lang="en-US" sz="1800" dirty="0"/>
              <a:t>Provide better </a:t>
            </a:r>
            <a:r>
              <a:rPr lang="en-US" altLang="zh-CN" sz="1800" dirty="0"/>
              <a:t>contribution</a:t>
            </a:r>
            <a:r>
              <a:rPr lang="zh-CN" altLang="en-US" sz="1800" dirty="0"/>
              <a:t> </a:t>
            </a:r>
            <a:r>
              <a:rPr lang="en-US" sz="1800" dirty="0"/>
              <a:t>doc </a:t>
            </a:r>
            <a:r>
              <a:rPr lang="en-US" altLang="zh-CN" sz="1800" dirty="0"/>
              <a:t>about</a:t>
            </a:r>
            <a:r>
              <a:rPr lang="zh-CN" altLang="en-US" sz="1800" dirty="0"/>
              <a:t> </a:t>
            </a:r>
            <a:r>
              <a:rPr lang="en-US" altLang="zh-CN" sz="1800" dirty="0"/>
              <a:t>contributing</a:t>
            </a:r>
            <a:r>
              <a:rPr lang="zh-CN" altLang="en-US" sz="1800" dirty="0"/>
              <a:t> </a:t>
            </a:r>
            <a:r>
              <a:rPr lang="en-US" altLang="zh-CN" sz="1800" dirty="0"/>
              <a:t>to</a:t>
            </a:r>
            <a:r>
              <a:rPr lang="zh-CN" altLang="en-US" sz="1800" dirty="0"/>
              <a:t> </a:t>
            </a:r>
            <a:r>
              <a:rPr lang="en-US" sz="1800" dirty="0"/>
              <a:t>doc and code</a:t>
            </a:r>
            <a:r>
              <a:rPr lang="en-US" altLang="zh-CN" sz="1800" dirty="0"/>
              <a:t>.</a:t>
            </a:r>
            <a:endParaRPr lang="en-US" sz="1800" dirty="0"/>
          </a:p>
          <a:p>
            <a:r>
              <a:rPr lang="en-US" altLang="zh-CN" sz="1800" dirty="0"/>
              <a:t>Improve</a:t>
            </a:r>
            <a:r>
              <a:rPr lang="en-US" sz="1800" dirty="0"/>
              <a:t> release notes </a:t>
            </a:r>
            <a:r>
              <a:rPr lang="en-US" altLang="zh-CN" sz="1800" dirty="0"/>
              <a:t>by</a:t>
            </a:r>
            <a:r>
              <a:rPr lang="zh-CN" altLang="en-US" sz="1800" dirty="0"/>
              <a:t> </a:t>
            </a:r>
            <a:r>
              <a:rPr lang="en-US" altLang="zh-CN" sz="1800" dirty="0"/>
              <a:t>automating</a:t>
            </a:r>
            <a:r>
              <a:rPr lang="zh-CN" altLang="en-US" sz="1800" dirty="0"/>
              <a:t> </a:t>
            </a:r>
            <a:r>
              <a:rPr lang="en-US" altLang="zh-CN" sz="1800" dirty="0"/>
              <a:t>its</a:t>
            </a:r>
            <a:r>
              <a:rPr lang="zh-CN" altLang="en-US" sz="1800" dirty="0"/>
              <a:t> </a:t>
            </a:r>
            <a:r>
              <a:rPr lang="en-US" altLang="zh-CN" sz="1800" dirty="0"/>
              <a:t>generation</a:t>
            </a:r>
            <a:r>
              <a:rPr lang="zh-CN" altLang="en-US" sz="1800" dirty="0"/>
              <a:t> </a:t>
            </a:r>
            <a:r>
              <a:rPr lang="en-US" sz="1800" dirty="0"/>
              <a:t>from CHANGELOGs </a:t>
            </a:r>
            <a:r>
              <a:rPr lang="en-US" altLang="zh-CN" sz="1800" dirty="0"/>
              <a:t>and</a:t>
            </a:r>
            <a:r>
              <a:rPr lang="zh-CN" altLang="en-US" sz="1800" dirty="0"/>
              <a:t> </a:t>
            </a:r>
            <a:r>
              <a:rPr lang="en-US" sz="1800" dirty="0"/>
              <a:t>provid</a:t>
            </a:r>
            <a:r>
              <a:rPr lang="en-US" altLang="zh-CN" sz="1800" dirty="0"/>
              <a:t>ing</a:t>
            </a:r>
            <a:r>
              <a:rPr lang="en-US" sz="1800" dirty="0"/>
              <a:t> better business value</a:t>
            </a:r>
            <a:r>
              <a:rPr lang="en-US" altLang="zh-CN" sz="1800" dirty="0"/>
              <a:t>.</a:t>
            </a:r>
            <a:endParaRPr lang="en-US" sz="1800" dirty="0"/>
          </a:p>
          <a:p>
            <a:r>
              <a:rPr lang="en-US" altLang="zh-CN" sz="1800" dirty="0"/>
              <a:t>Contribute</a:t>
            </a:r>
            <a:r>
              <a:rPr lang="zh-CN" altLang="en-US" sz="1800" dirty="0"/>
              <a:t> </a:t>
            </a:r>
            <a:r>
              <a:rPr lang="en-US" altLang="zh-CN" sz="1800" dirty="0"/>
              <a:t>to</a:t>
            </a:r>
            <a:r>
              <a:rPr lang="en-US" sz="1800" dirty="0"/>
              <a:t> the </a:t>
            </a:r>
            <a:r>
              <a:rPr lang="en-US" sz="1800" dirty="0" err="1"/>
              <a:t>Zowe.org</a:t>
            </a:r>
            <a:r>
              <a:rPr lang="en-US" sz="1800" dirty="0"/>
              <a:t> website design </a:t>
            </a:r>
            <a:r>
              <a:rPr lang="en-US" altLang="zh-CN" sz="1800" dirty="0"/>
              <a:t>enhancement.</a:t>
            </a:r>
            <a:endParaRPr lang="en-US" sz="1800" dirty="0"/>
          </a:p>
          <a:p>
            <a:r>
              <a:rPr lang="en-US" sz="1800" dirty="0"/>
              <a:t>Provide and consolidate more multi-media and visual content (videos, interactive graphics, diagrams)</a:t>
            </a:r>
            <a:r>
              <a:rPr lang="en-US" altLang="zh-CN" sz="1800" dirty="0"/>
              <a:t>.</a:t>
            </a:r>
            <a:endParaRPr lang="en-US" sz="1800" dirty="0"/>
          </a:p>
          <a:p>
            <a:r>
              <a:rPr lang="en-US" altLang="zh-CN" sz="1800" dirty="0"/>
              <a:t>Identify</a:t>
            </a:r>
            <a:r>
              <a:rPr lang="zh-CN" altLang="en-US" sz="1800" dirty="0"/>
              <a:t> </a:t>
            </a:r>
            <a:r>
              <a:rPr lang="en-US" sz="1800" dirty="0"/>
              <a:t>content gaps and improvement areas </a:t>
            </a:r>
            <a:r>
              <a:rPr lang="en-US" altLang="zh-CN" sz="1800" dirty="0"/>
              <a:t>by</a:t>
            </a:r>
            <a:r>
              <a:rPr lang="zh-CN" altLang="en-US" sz="1800" dirty="0"/>
              <a:t> </a:t>
            </a:r>
            <a:r>
              <a:rPr lang="en-US" altLang="zh-CN" sz="1800" dirty="0"/>
              <a:t>leveraging</a:t>
            </a:r>
            <a:r>
              <a:rPr lang="zh-CN" altLang="en-US" sz="1800" dirty="0"/>
              <a:t> </a:t>
            </a:r>
            <a:r>
              <a:rPr lang="en-US" altLang="zh-CN" sz="1800" dirty="0"/>
              <a:t>content</a:t>
            </a:r>
            <a:r>
              <a:rPr lang="zh-CN" altLang="en-US" sz="1800" dirty="0"/>
              <a:t> </a:t>
            </a:r>
            <a:r>
              <a:rPr lang="en-US" sz="1800" dirty="0"/>
              <a:t>analytics.</a:t>
            </a:r>
          </a:p>
        </p:txBody>
      </p:sp>
    </p:spTree>
    <p:extLst>
      <p:ext uri="{BB962C8B-B14F-4D97-AF65-F5344CB8AC3E}">
        <p14:creationId xmlns:p14="http://schemas.microsoft.com/office/powerpoint/2010/main" val="3125166612"/>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API ML Squad Focus</a:t>
            </a:r>
          </a:p>
          <a:p>
            <a:r>
              <a:rPr lang="en-US" sz="2000" dirty="0"/>
              <a:t>Elliot </a:t>
            </a:r>
            <a:r>
              <a:rPr lang="en-US" sz="2000" dirty="0" err="1"/>
              <a:t>Jalley</a:t>
            </a:r>
            <a:r>
              <a:rPr lang="en-US" sz="2000" dirty="0"/>
              <a:t> (Squad Lead)</a:t>
            </a:r>
          </a:p>
        </p:txBody>
      </p:sp>
    </p:spTree>
    <p:extLst>
      <p:ext uri="{BB962C8B-B14F-4D97-AF65-F5344CB8AC3E}">
        <p14:creationId xmlns:p14="http://schemas.microsoft.com/office/powerpoint/2010/main" val="224952406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Dependencies</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r>
              <a:rPr lang="en-US" dirty="0"/>
              <a:t>Systems Squad – ‘Design </a:t>
            </a:r>
            <a:r>
              <a:rPr lang="en-US" dirty="0" err="1"/>
              <a:t>Zowe</a:t>
            </a:r>
            <a:r>
              <a:rPr lang="en-US" dirty="0"/>
              <a:t> HA Infrastructure’</a:t>
            </a:r>
          </a:p>
          <a:p>
            <a:endParaRPr lang="en-US" dirty="0"/>
          </a:p>
          <a:p>
            <a:pPr marL="101600" indent="0">
              <a:buNone/>
            </a:pPr>
            <a:endParaRPr lang="en-US" dirty="0"/>
          </a:p>
        </p:txBody>
      </p:sp>
    </p:spTree>
    <p:extLst>
      <p:ext uri="{BB962C8B-B14F-4D97-AF65-F5344CB8AC3E}">
        <p14:creationId xmlns:p14="http://schemas.microsoft.com/office/powerpoint/2010/main" val="1060192488"/>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1</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x.509 client certificate authentication support for API Mediation Layer</a:t>
            </a:r>
            <a:r>
              <a:rPr lang="en-US" dirty="0"/>
              <a:t> </a:t>
            </a:r>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to allow my platform users (Michelle, Tyler) to authenticate their custom client applications or </a:t>
            </a:r>
            <a:r>
              <a:rPr lang="en-US" dirty="0" err="1"/>
              <a:t>Zowe</a:t>
            </a:r>
            <a:r>
              <a:rPr lang="en-US" dirty="0"/>
              <a:t> client applications (</a:t>
            </a:r>
            <a:r>
              <a:rPr lang="en-US" dirty="0" err="1"/>
              <a:t>zowe</a:t>
            </a:r>
            <a:r>
              <a:rPr lang="en-US" dirty="0"/>
              <a:t> explorer, cli, desktop) using client certificates (x.509) which are industry-proven to be more secure than </a:t>
            </a:r>
            <a:r>
              <a:rPr lang="en-US" dirty="0" err="1"/>
              <a:t>PassTickets</a:t>
            </a:r>
            <a:r>
              <a:rPr lang="en-US" dirty="0"/>
              <a:t>, JWT or credential authentication.</a:t>
            </a:r>
          </a:p>
          <a:p>
            <a:pPr marL="101600" indent="0">
              <a:buNone/>
            </a:pPr>
            <a:endParaRPr lang="en-US" dirty="0"/>
          </a:p>
          <a:p>
            <a:pPr marL="101600" indent="0">
              <a:buNone/>
            </a:pPr>
            <a:r>
              <a:rPr lang="en-US" b="1" dirty="0"/>
              <a:t>Deliverable: </a:t>
            </a:r>
            <a:r>
              <a:rPr lang="en-US" dirty="0"/>
              <a:t>APIML can validate client certificates and exchange with the authentication mechanism that is native to the given service (e.g. JWT, </a:t>
            </a:r>
            <a:r>
              <a:rPr lang="en-US" dirty="0" err="1"/>
              <a:t>PassTickets</a:t>
            </a:r>
            <a:r>
              <a:rPr lang="en-US" dirty="0"/>
              <a:t>).</a:t>
            </a:r>
          </a:p>
          <a:p>
            <a:pPr marL="101600" indent="0">
              <a:buNone/>
            </a:pPr>
            <a:endParaRPr lang="en-US" dirty="0"/>
          </a:p>
        </p:txBody>
      </p:sp>
    </p:spTree>
    <p:extLst>
      <p:ext uri="{BB962C8B-B14F-4D97-AF65-F5344CB8AC3E}">
        <p14:creationId xmlns:p14="http://schemas.microsoft.com/office/powerpoint/2010/main" val="90732165"/>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2</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Remove the dependency of APIML on z/OSMF for authentication and use SAF to obtain the JWT </a:t>
            </a:r>
            <a:endParaRPr lang="en-US" u="sng" dirty="0"/>
          </a:p>
          <a:p>
            <a:pPr marL="101600" indent="0">
              <a:buNone/>
            </a:pPr>
            <a:r>
              <a:rPr lang="en-US" dirty="0"/>
              <a:t>(in support of SECURITY theme)</a:t>
            </a:r>
          </a:p>
          <a:p>
            <a:pPr marL="101600" indent="0">
              <a:buNone/>
            </a:pPr>
            <a:endParaRPr lang="en-US" dirty="0"/>
          </a:p>
          <a:p>
            <a:pPr marL="101600" indent="0">
              <a:buNone/>
            </a:pPr>
            <a:r>
              <a:rPr lang="en-US" dirty="0"/>
              <a:t>As a system admin / security admin, I want a configurable option at installation of </a:t>
            </a:r>
            <a:r>
              <a:rPr lang="en-US" dirty="0" err="1"/>
              <a:t>Zowe</a:t>
            </a:r>
            <a:r>
              <a:rPr lang="en-US" dirty="0"/>
              <a:t> to use SAF as my authentication provider, thereby eliminating the pre-requisite on z/OSMF, and removing a barrier to my adoption.</a:t>
            </a:r>
          </a:p>
          <a:p>
            <a:pPr marL="101600" indent="0">
              <a:buNone/>
            </a:pPr>
            <a:endParaRPr lang="en-US" dirty="0"/>
          </a:p>
          <a:p>
            <a:pPr marL="101600" indent="0">
              <a:buNone/>
            </a:pPr>
            <a:r>
              <a:rPr lang="en-US" b="1" dirty="0"/>
              <a:t>Deliverable: </a:t>
            </a:r>
            <a:r>
              <a:rPr lang="en-US" dirty="0"/>
              <a:t>Instead of a call to z/OSMF, APIML will use Java SAF APIs to verify credentials.</a:t>
            </a:r>
            <a:r>
              <a:rPr lang="en-US" dirty="0">
                <a:solidFill>
                  <a:srgbClr val="000000"/>
                </a:solidFill>
                <a:latin typeface="Arial"/>
                <a:ea typeface="Arial"/>
                <a:cs typeface="Arial"/>
                <a:sym typeface="Arial"/>
              </a:rPr>
              <a:t> </a:t>
            </a:r>
            <a:r>
              <a:rPr lang="en-US" dirty="0">
                <a:sym typeface="Arial"/>
              </a:rPr>
              <a:t>This will be implemented as an additional provider, the z/OSMF authentication provider will remain the default.</a:t>
            </a:r>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3879706553"/>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EEE36-E132-0D40-A4B8-9BDC5C8B6528}"/>
              </a:ext>
            </a:extLst>
          </p:cNvPr>
          <p:cNvSpPr>
            <a:spLocks noGrp="1"/>
          </p:cNvSpPr>
          <p:nvPr>
            <p:ph type="title"/>
          </p:nvPr>
        </p:nvSpPr>
        <p:spPr/>
        <p:txBody>
          <a:bodyPr/>
          <a:lstStyle/>
          <a:p>
            <a:r>
              <a:rPr lang="en-US" dirty="0"/>
              <a:t>Feature 3</a:t>
            </a:r>
          </a:p>
        </p:txBody>
      </p:sp>
      <p:sp>
        <p:nvSpPr>
          <p:cNvPr id="4" name="Text Placeholder 3">
            <a:extLst>
              <a:ext uri="{FF2B5EF4-FFF2-40B4-BE49-F238E27FC236}">
                <a16:creationId xmlns:a16="http://schemas.microsoft.com/office/drawing/2014/main" id="{C0DB4ECB-A7D5-6B47-8180-75CB3C3DB7DE}"/>
              </a:ext>
            </a:extLst>
          </p:cNvPr>
          <p:cNvSpPr>
            <a:spLocks noGrp="1"/>
          </p:cNvSpPr>
          <p:nvPr>
            <p:ph type="body" idx="1"/>
          </p:nvPr>
        </p:nvSpPr>
        <p:spPr>
          <a:xfrm>
            <a:off x="306211" y="774096"/>
            <a:ext cx="8369400" cy="4147860"/>
          </a:xfrm>
        </p:spPr>
        <p:txBody>
          <a:bodyPr/>
          <a:lstStyle/>
          <a:p>
            <a:pPr marL="101600" indent="0">
              <a:buNone/>
            </a:pPr>
            <a:r>
              <a:rPr lang="en-US" u="sng" dirty="0">
                <a:hlinkClick r:id="rId3"/>
              </a:rPr>
              <a:t>Support for high availability / </a:t>
            </a:r>
            <a:r>
              <a:rPr lang="en-US" u="sng" dirty="0" err="1">
                <a:hlinkClick r:id="rId3"/>
              </a:rPr>
              <a:t>sysplex</a:t>
            </a:r>
            <a:r>
              <a:rPr lang="en-US" u="sng" dirty="0">
                <a:hlinkClick r:id="rId3"/>
              </a:rPr>
              <a:t> distributor in API Mediation Layer </a:t>
            </a:r>
            <a:endParaRPr lang="en-US" u="sng" dirty="0"/>
          </a:p>
          <a:p>
            <a:pPr marL="101600" indent="0">
              <a:buNone/>
            </a:pPr>
            <a:r>
              <a:rPr lang="en-US" dirty="0"/>
              <a:t>(in support of RESILIENCE theme)</a:t>
            </a:r>
          </a:p>
          <a:p>
            <a:pPr marL="101600" indent="0">
              <a:buNone/>
            </a:pPr>
            <a:endParaRPr lang="en-US" dirty="0"/>
          </a:p>
          <a:p>
            <a:pPr marL="101600" indent="0">
              <a:buNone/>
            </a:pPr>
            <a:r>
              <a:rPr lang="en-US" dirty="0"/>
              <a:t>As an API consumer, I’m able to rely on API routing by APIML with an expectation of 24/7 SLA (given the LPAR remains up).</a:t>
            </a:r>
          </a:p>
          <a:p>
            <a:pPr marL="101600" indent="0">
              <a:buNone/>
            </a:pPr>
            <a:endParaRPr lang="en-US" b="1" dirty="0"/>
          </a:p>
          <a:p>
            <a:pPr marL="101600" indent="0">
              <a:buNone/>
            </a:pPr>
            <a:r>
              <a:rPr lang="en-US" b="1" dirty="0"/>
              <a:t>Deliverable: </a:t>
            </a:r>
            <a:r>
              <a:rPr lang="en-US" dirty="0"/>
              <a:t>Dynamic Virtual IP Address (DVIPA) will ensure that if an instance of Gateway and EUREKA fails on one system (LPAR1), the other system (LPAR2) continues to provide service functionality through a </a:t>
            </a:r>
            <a:r>
              <a:rPr lang="en-US" dirty="0" err="1"/>
              <a:t>sysplex</a:t>
            </a:r>
            <a:r>
              <a:rPr lang="en-US" dirty="0"/>
              <a:t> distributor.</a:t>
            </a:r>
          </a:p>
          <a:p>
            <a:pPr marL="101600" indent="0">
              <a:buNone/>
            </a:pPr>
            <a:endParaRPr lang="en-US" dirty="0"/>
          </a:p>
          <a:p>
            <a:pPr marL="101600" indent="0">
              <a:buNone/>
            </a:pPr>
            <a:r>
              <a:rPr lang="en-US" dirty="0"/>
              <a:t>Dependency: Systems Squad – ‘Design </a:t>
            </a:r>
            <a:r>
              <a:rPr lang="en-US" dirty="0" err="1"/>
              <a:t>Zowe</a:t>
            </a:r>
            <a:r>
              <a:rPr lang="en-US" dirty="0"/>
              <a:t> HA Infrastructure’</a:t>
            </a:r>
          </a:p>
          <a:p>
            <a:pPr marL="101600" indent="0">
              <a:buNone/>
            </a:pPr>
            <a:endParaRPr lang="en-US" dirty="0"/>
          </a:p>
          <a:p>
            <a:pPr marL="101600" indent="0">
              <a:buNone/>
            </a:pPr>
            <a:endParaRPr lang="en-US" dirty="0"/>
          </a:p>
          <a:p>
            <a:pPr marL="101600" indent="0">
              <a:buNone/>
            </a:pPr>
            <a:endParaRPr lang="en-US" dirty="0"/>
          </a:p>
        </p:txBody>
      </p:sp>
    </p:spTree>
    <p:extLst>
      <p:ext uri="{BB962C8B-B14F-4D97-AF65-F5344CB8AC3E}">
        <p14:creationId xmlns:p14="http://schemas.microsoft.com/office/powerpoint/2010/main" val="1431435531"/>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B2E00A-906F-6645-9A30-53C6D93DC43C}"/>
              </a:ext>
            </a:extLst>
          </p:cNvPr>
          <p:cNvSpPr>
            <a:spLocks noGrp="1"/>
          </p:cNvSpPr>
          <p:nvPr>
            <p:ph type="body" idx="1"/>
          </p:nvPr>
        </p:nvSpPr>
        <p:spPr/>
        <p:txBody>
          <a:bodyPr/>
          <a:lstStyle/>
          <a:p>
            <a:r>
              <a:rPr lang="en-US" dirty="0"/>
              <a:t>App Framework Squad Focus</a:t>
            </a:r>
          </a:p>
          <a:p>
            <a:r>
              <a:rPr lang="en-US" sz="2000" dirty="0"/>
              <a:t>Sean Grady (Squad Lead)</a:t>
            </a:r>
          </a:p>
        </p:txBody>
      </p:sp>
    </p:spTree>
    <p:extLst>
      <p:ext uri="{BB962C8B-B14F-4D97-AF65-F5344CB8AC3E}">
        <p14:creationId xmlns:p14="http://schemas.microsoft.com/office/powerpoint/2010/main" val="4022961719"/>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366F8B0CAC4944B54E4FE62E1853FF" ma:contentTypeVersion="13" ma:contentTypeDescription="Create a new document." ma:contentTypeScope="" ma:versionID="c0144efe8435d8d2a41eb877ff779f3d">
  <xsd:schema xmlns:xsd="http://www.w3.org/2001/XMLSchema" xmlns:xs="http://www.w3.org/2001/XMLSchema" xmlns:p="http://schemas.microsoft.com/office/2006/metadata/properties" xmlns:ns3="dc93a766-66e7-40cb-ae91-7d18686f06cb" xmlns:ns4="218ddd80-e909-418b-876b-6da869ab062e" targetNamespace="http://schemas.microsoft.com/office/2006/metadata/properties" ma:root="true" ma:fieldsID="98e515d43d9a7e057d5a8f41d3b12b29" ns3:_="" ns4:_="">
    <xsd:import namespace="dc93a766-66e7-40cb-ae91-7d18686f06cb"/>
    <xsd:import namespace="218ddd80-e909-418b-876b-6da869ab062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93a766-66e7-40cb-ae91-7d18686f06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8ddd80-e909-418b-876b-6da869ab062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54B724-95FE-4227-A509-89C0BE165019}">
  <ds:schemaRefs>
    <ds:schemaRef ds:uri="http://purl.org/dc/terms/"/>
    <ds:schemaRef ds:uri="218ddd80-e909-418b-876b-6da869ab062e"/>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c93a766-66e7-40cb-ae91-7d18686f06cb"/>
    <ds:schemaRef ds:uri="http://www.w3.org/XML/1998/namespace"/>
  </ds:schemaRefs>
</ds:datastoreItem>
</file>

<file path=customXml/itemProps2.xml><?xml version="1.0" encoding="utf-8"?>
<ds:datastoreItem xmlns:ds="http://schemas.openxmlformats.org/officeDocument/2006/customXml" ds:itemID="{B16FB3BA-9F7C-4CD8-B3AB-262CEFAAFDB4}">
  <ds:schemaRefs>
    <ds:schemaRef ds:uri="http://schemas.microsoft.com/sharepoint/v3/contenttype/forms"/>
  </ds:schemaRefs>
</ds:datastoreItem>
</file>

<file path=customXml/itemProps3.xml><?xml version="1.0" encoding="utf-8"?>
<ds:datastoreItem xmlns:ds="http://schemas.openxmlformats.org/officeDocument/2006/customXml" ds:itemID="{75DFD259-8AF4-4CFA-9594-D45098FC58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93a766-66e7-40cb-ae91-7d18686f06cb"/>
    <ds:schemaRef ds:uri="218ddd80-e909-418b-876b-6da869ab06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2186</TotalTime>
  <Words>1410</Words>
  <Application>Microsoft Macintosh PowerPoint</Application>
  <PresentationFormat>On-screen Show (16:9)</PresentationFormat>
  <Paragraphs>150</Paragraphs>
  <Slides>31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Gill Sans</vt:lpstr>
      <vt:lpstr>Calibri</vt:lpstr>
      <vt:lpstr>Arial</vt:lpstr>
      <vt:lpstr>Office Theme</vt:lpstr>
      <vt:lpstr>Zowe Community 20PI3  Squad Focus</vt:lpstr>
      <vt:lpstr>PowerPoint Presentation</vt:lpstr>
      <vt:lpstr>Agenda</vt:lpstr>
      <vt:lpstr>PowerPoint Presentation</vt:lpstr>
      <vt:lpstr>Dependencies</vt:lpstr>
      <vt:lpstr>Feature 1</vt:lpstr>
      <vt:lpstr>Feature 2</vt:lpstr>
      <vt:lpstr>Feature 3</vt:lpstr>
      <vt:lpstr>PowerPoint Presentation</vt:lpstr>
      <vt:lpstr>Dependencies</vt:lpstr>
      <vt:lpstr>Features</vt:lpstr>
      <vt:lpstr>PowerPoint Presentation</vt:lpstr>
      <vt:lpstr>Dependencies</vt:lpstr>
      <vt:lpstr>Feature 1</vt:lpstr>
      <vt:lpstr>Feature 2</vt:lpstr>
      <vt:lpstr>PowerPoint Presentation</vt:lpstr>
      <vt:lpstr>Dependencies</vt:lpstr>
      <vt:lpstr>Features</vt:lpstr>
      <vt:lpstr>Features</vt:lpstr>
      <vt:lpstr>PowerPoint Presentation</vt:lpstr>
      <vt:lpstr>Dependencies</vt:lpstr>
      <vt:lpstr>Focus</vt:lpstr>
      <vt:lpstr>PowerPoint Presentation</vt:lpstr>
      <vt:lpstr>Dependencies</vt:lpstr>
      <vt:lpstr>Focus</vt:lpstr>
      <vt:lpstr>PowerPoint Presentation</vt:lpstr>
      <vt:lpstr>Dependencies</vt:lpstr>
      <vt:lpstr>Focus</vt:lpstr>
      <vt:lpstr>PowerPoint Presentation</vt:lpstr>
      <vt:lpstr>Dependencies</vt:lpstr>
      <vt:lpstr>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creator>Peter Fandel</dc:creator>
  <cp:lastModifiedBy>Nan Nan Li</cp:lastModifiedBy>
  <cp:revision>133</cp:revision>
  <dcterms:modified xsi:type="dcterms:W3CDTF">2020-06-24T08:44:38Z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0x01010078366F8B0CAC4944B54E4FE62E1853FF</vt:lpwstr>
  </property>
</Properties>
</file>