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37"/>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1" r:id="rId17"/>
    <p:sldId id="2142532384" r:id="rId18"/>
    <p:sldId id="2142532373" r:id="rId19"/>
    <p:sldId id="2142532386" r:id="rId20"/>
    <p:sldId id="2142532355" r:id="rId21"/>
    <p:sldId id="2142532379" r:id="rId22"/>
    <p:sldId id="2142532363" r:id="rId23"/>
    <p:sldId id="2142532374" r:id="rId24"/>
    <p:sldId id="2142532359" r:id="rId25"/>
    <p:sldId id="2142532380" r:id="rId26"/>
    <p:sldId id="2142532370" r:id="rId27"/>
    <p:sldId id="2142532356" r:id="rId28"/>
    <p:sldId id="2142532381" r:id="rId29"/>
    <p:sldId id="2142532364" r:id="rId30"/>
    <p:sldId id="2142532357" r:id="rId31"/>
    <p:sldId id="2142532365" r:id="rId32"/>
    <p:sldId id="2142532382" r:id="rId33"/>
    <p:sldId id="2142532358" r:id="rId34"/>
    <p:sldId id="2142532383" r:id="rId35"/>
    <p:sldId id="2142532367" r:id="rId36"/>
  </p:sldIdLst>
  <p:sldSz cx="9144000" cy="5143500" type="screen16x9"/>
  <p:notesSz cx="6858000" cy="9144000"/>
  <p:embeddedFontLst>
    <p:embeddedFont>
      <p:font typeface="Gill Sans" panose="020B0604020202020204" charset="0"/>
      <p:regular r:id="rId38"/>
      <p:bold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4" autoAdjust="0"/>
  </p:normalViewPr>
  <p:slideViewPr>
    <p:cSldViewPr snapToGrid="0">
      <p:cViewPr varScale="1">
        <p:scale>
          <a:sx n="91" d="100"/>
          <a:sy n="91" d="100"/>
        </p:scale>
        <p:origin x="121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0499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smtClean="0"/>
              <a:t>Config</a:t>
            </a:r>
            <a:r>
              <a:rPr lang="en-US" dirty="0" smtClean="0"/>
              <a:t>, Doc, testing for CICD squad.</a:t>
            </a: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1627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err="1"/>
              <a:t>Zowe</a:t>
            </a:r>
            <a:r>
              <a:rPr lang="en-US" dirty="0"/>
              <a:t> consumers</a:t>
            </a:r>
            <a:r>
              <a:rPr lang="en-US" dirty="0"/>
              <a:t> </a:t>
            </a:r>
            <a:r>
              <a:rPr lang="en-US" dirty="0"/>
              <a:t>can begin building apps and/or custom automation</a:t>
            </a:r>
            <a:r>
              <a:rPr lang="en-US" dirty="0"/>
              <a:t> </a:t>
            </a:r>
            <a:r>
              <a:rPr lang="en-US" dirty="0"/>
              <a:t>within hours by readily finding and leveraging </a:t>
            </a:r>
            <a:r>
              <a:rPr lang="en-US" dirty="0" err="1"/>
              <a:t>Zowe</a:t>
            </a:r>
            <a:r>
              <a:rPr lang="en-US" dirty="0"/>
              <a:t> SDKs, API documentation, and </a:t>
            </a:r>
            <a:r>
              <a:rPr lang="en-US" dirty="0" smtClean="0"/>
              <a:t>samples</a:t>
            </a:r>
            <a:br>
              <a:rPr lang="en-US" dirty="0" smtClean="0"/>
            </a:br>
            <a:r>
              <a:rPr lang="en-US" u="sng" dirty="0"/>
              <a:t/>
            </a: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r>
              <a:rPr lang="en-US" dirty="0"/>
              <a:t/>
            </a:r>
            <a:br>
              <a:rPr lang="en-US" dirty="0"/>
            </a:br>
            <a:r>
              <a:rPr lang="en-US" dirty="0"/>
              <a:t>To further drive visibility and adoption, the </a:t>
            </a:r>
            <a:r>
              <a:rPr lang="en-US" dirty="0" err="1"/>
              <a:t>Zowe</a:t>
            </a:r>
            <a:r>
              <a:rPr lang="en-US" dirty="0"/>
              <a:t> Node </a:t>
            </a:r>
            <a:r>
              <a:rPr lang="en-US" dirty="0" smtClean="0"/>
              <a:t>SDK packages are </a:t>
            </a:r>
            <a:r>
              <a:rPr lang="en-US" dirty="0"/>
              <a:t>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smtClean="0"/>
              <a:t>Community Feedback</a:t>
            </a:r>
            <a:endParaRPr lang="en-US" dirty="0"/>
          </a:p>
        </p:txBody>
      </p:sp>
      <p:pic>
        <p:nvPicPr>
          <p:cNvPr id="2" name="Picture 1"/>
          <p:cNvPicPr>
            <a:picLocks noChangeAspect="1"/>
          </p:cNvPicPr>
          <p:nvPr/>
        </p:nvPicPr>
        <p:blipFill>
          <a:blip r:embed="rId3"/>
          <a:stretch>
            <a:fillRect/>
          </a:stretch>
        </p:blipFill>
        <p:spPr>
          <a:xfrm>
            <a:off x="333991" y="606741"/>
            <a:ext cx="3722085" cy="4158005"/>
          </a:xfrm>
          <a:prstGeom prst="rect">
            <a:avLst/>
          </a:prstGeom>
        </p:spPr>
      </p:pic>
      <p:pic>
        <p:nvPicPr>
          <p:cNvPr id="6" name="Picture 5"/>
          <p:cNvPicPr>
            <a:picLocks noChangeAspect="1"/>
          </p:cNvPicPr>
          <p:nvPr/>
        </p:nvPicPr>
        <p:blipFill>
          <a:blip r:embed="rId4"/>
          <a:stretch>
            <a:fillRect/>
          </a:stretch>
        </p:blipFill>
        <p:spPr>
          <a:xfrm>
            <a:off x="4379053" y="604704"/>
            <a:ext cx="3848839" cy="4216488"/>
          </a:xfrm>
          <a:prstGeom prst="rect">
            <a:avLst/>
          </a:prstGeom>
        </p:spPr>
      </p:pic>
    </p:spTree>
    <p:extLst>
      <p:ext uri="{BB962C8B-B14F-4D97-AF65-F5344CB8AC3E}">
        <p14:creationId xmlns:p14="http://schemas.microsoft.com/office/powerpoint/2010/main" val="775432367"/>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err="1" smtClean="0"/>
              <a:t>Zowe</a:t>
            </a:r>
            <a:r>
              <a:rPr lang="en-US" dirty="0" smtClean="0"/>
              <a:t> CLI users </a:t>
            </a:r>
            <a:r>
              <a:rPr lang="en-US" dirty="0"/>
              <a:t>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Community Feedback</a:t>
            </a:r>
            <a:endParaRPr lang="en-US" dirty="0"/>
          </a:p>
        </p:txBody>
      </p:sp>
      <p:pic>
        <p:nvPicPr>
          <p:cNvPr id="5" name="Picture 4"/>
          <p:cNvPicPr>
            <a:picLocks noChangeAspect="1"/>
          </p:cNvPicPr>
          <p:nvPr/>
        </p:nvPicPr>
        <p:blipFill>
          <a:blip r:embed="rId3"/>
          <a:stretch>
            <a:fillRect/>
          </a:stretch>
        </p:blipFill>
        <p:spPr>
          <a:xfrm>
            <a:off x="333991" y="803884"/>
            <a:ext cx="4245695" cy="3997072"/>
          </a:xfrm>
          <a:prstGeom prst="rect">
            <a:avLst/>
          </a:prstGeom>
        </p:spPr>
      </p:pic>
      <p:pic>
        <p:nvPicPr>
          <p:cNvPr id="4" name="Picture 3"/>
          <p:cNvPicPr>
            <a:picLocks noChangeAspect="1"/>
          </p:cNvPicPr>
          <p:nvPr/>
        </p:nvPicPr>
        <p:blipFill>
          <a:blip r:embed="rId4"/>
          <a:stretch>
            <a:fillRect/>
          </a:stretch>
        </p:blipFill>
        <p:spPr>
          <a:xfrm>
            <a:off x="4879903" y="803884"/>
            <a:ext cx="3886688" cy="3997072"/>
          </a:xfrm>
          <a:prstGeom prst="rect">
            <a:avLst/>
          </a:prstGeom>
        </p:spPr>
      </p:pic>
    </p:spTree>
    <p:extLst>
      <p:ext uri="{BB962C8B-B14F-4D97-AF65-F5344CB8AC3E}">
        <p14:creationId xmlns:p14="http://schemas.microsoft.com/office/powerpoint/2010/main" val="2164096826"/>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Deployment, Packaging and Management Hill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core components and extensions with the new extension design and rebuild documentation</a:t>
            </a:r>
          </a:p>
          <a:p>
            <a:pPr lvl="1"/>
            <a:r>
              <a:rPr lang="en-US" dirty="0"/>
              <a:t>Scope of changes dependent on available resource and design validation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a:t>
            </a:r>
          </a:p>
          <a:p>
            <a:pPr lvl="1"/>
            <a:r>
              <a:rPr lang="en-US" dirty="0"/>
              <a:t>If we get around to the de-coupling of the existing </a:t>
            </a:r>
            <a:r>
              <a:rPr lang="en-US" dirty="0" err="1"/>
              <a:t>zowe</a:t>
            </a:r>
            <a:r>
              <a:rPr lang="en-US" dirty="0"/>
              <a:t> core components, then some assistance in migrating current install scripts out of </a:t>
            </a:r>
            <a:r>
              <a:rPr lang="en-US" dirty="0" err="1"/>
              <a:t>zowe</a:t>
            </a:r>
            <a:r>
              <a:rPr lang="en-US" dirty="0"/>
              <a:t>-install-packaging maybe be required</a:t>
            </a:r>
          </a:p>
          <a:p>
            <a:r>
              <a:rPr lang="en-US" dirty="0"/>
              <a:t>Other dependencies:</a:t>
            </a:r>
          </a:p>
          <a:p>
            <a:pPr lvl="1"/>
            <a:r>
              <a:rPr lang="en-US" dirty="0"/>
              <a:t>Access to extender and installers to validate the design</a:t>
            </a:r>
          </a:p>
          <a:p>
            <a:pPr lvl="1"/>
            <a:r>
              <a:rPr lang="en-US" dirty="0"/>
              <a:t>Sample spring boot rest </a:t>
            </a:r>
            <a:r>
              <a:rPr lang="en-US" dirty="0" err="1"/>
              <a:t>api</a:t>
            </a:r>
            <a:r>
              <a:rPr lang="en-US" dirty="0"/>
              <a:t> and sample node </a:t>
            </a:r>
            <a:r>
              <a:rPr lang="en-US" dirty="0" err="1"/>
              <a:t>api</a:t>
            </a:r>
            <a:r>
              <a:rPr lang="en-US" dirty="0"/>
              <a:t> to extend/use as the base for the packaging and deployment samples</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6" name="Text Placeholder 3">
            <a:extLst>
              <a:ext uri="{FF2B5EF4-FFF2-40B4-BE49-F238E27FC236}">
                <a16:creationId xmlns:a16="http://schemas.microsoft.com/office/drawing/2014/main" id="{7DDA8DD6-8DFC-7B40-B543-B7065359847A}"/>
              </a:ext>
            </a:extLst>
          </p:cNvPr>
          <p:cNvSpPr txBox="1">
            <a:spLocks/>
          </p:cNvSpPr>
          <p:nvPr/>
        </p:nvSpPr>
        <p:spPr>
          <a:xfrm>
            <a:off x="333992" y="729290"/>
            <a:ext cx="8369400" cy="1995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altLang="zh-CN" dirty="0"/>
              <a:t>All</a:t>
            </a:r>
            <a:r>
              <a:rPr lang="zh-CN" altLang="en-US" dirty="0"/>
              <a:t> </a:t>
            </a:r>
            <a:r>
              <a:rPr lang="en-US" altLang="zh-CN" dirty="0"/>
              <a:t>squads</a:t>
            </a:r>
            <a:r>
              <a:rPr lang="zh-CN" altLang="en-US" dirty="0"/>
              <a:t> </a:t>
            </a:r>
            <a:r>
              <a:rPr lang="en-US" altLang="zh-CN" dirty="0"/>
              <a:t>–</a:t>
            </a:r>
            <a:r>
              <a:rPr lang="zh-CN" altLang="en-US" dirty="0"/>
              <a:t> </a:t>
            </a:r>
            <a:r>
              <a:rPr lang="en-US" altLang="zh-CN" dirty="0"/>
              <a:t>New</a:t>
            </a:r>
            <a:r>
              <a:rPr lang="zh-CN" altLang="en-US" dirty="0"/>
              <a:t> </a:t>
            </a:r>
            <a:r>
              <a:rPr lang="en-US" altLang="zh-CN" dirty="0"/>
              <a:t>feature</a:t>
            </a:r>
            <a:r>
              <a:rPr lang="zh-CN" altLang="en-US" dirty="0"/>
              <a:t> </a:t>
            </a:r>
            <a:r>
              <a:rPr lang="en-US" altLang="zh-CN" dirty="0"/>
              <a:t>content</a:t>
            </a:r>
            <a:endParaRPr lang="en-US" dirty="0"/>
          </a:p>
          <a:p>
            <a:r>
              <a:rPr lang="en-US" altLang="zh-CN" dirty="0"/>
              <a:t>Onboarding</a:t>
            </a:r>
            <a:r>
              <a:rPr lang="zh-CN" altLang="en-US" dirty="0"/>
              <a:t> </a:t>
            </a:r>
            <a:r>
              <a:rPr lang="en-US" altLang="zh-CN" dirty="0"/>
              <a:t>squad</a:t>
            </a:r>
            <a:r>
              <a:rPr lang="zh-CN" altLang="en-US" dirty="0"/>
              <a:t> </a:t>
            </a:r>
            <a:r>
              <a:rPr lang="en-US" altLang="zh-CN" dirty="0"/>
              <a:t>–</a:t>
            </a:r>
            <a:r>
              <a:rPr lang="zh-CN" altLang="en-US" dirty="0"/>
              <a:t> </a:t>
            </a:r>
            <a:r>
              <a:rPr lang="en-US" altLang="zh-CN" dirty="0"/>
              <a:t>Collaborate</a:t>
            </a:r>
            <a:r>
              <a:rPr lang="zh-CN" altLang="en-US" dirty="0"/>
              <a:t> </a:t>
            </a:r>
            <a:r>
              <a:rPr lang="en-US" altLang="zh-CN" dirty="0"/>
              <a:t>on</a:t>
            </a:r>
            <a:r>
              <a:rPr lang="zh-CN" altLang="en-US" dirty="0"/>
              <a:t> </a:t>
            </a:r>
            <a:r>
              <a:rPr lang="en-US" altLang="zh-CN" dirty="0" err="1"/>
              <a:t>zowe.org</a:t>
            </a:r>
            <a:r>
              <a:rPr lang="zh-CN" altLang="en-US" dirty="0"/>
              <a:t> </a:t>
            </a:r>
            <a:r>
              <a:rPr lang="en-US" altLang="zh-CN" dirty="0"/>
              <a:t>design</a:t>
            </a:r>
            <a:r>
              <a:rPr lang="zh-CN" altLang="en-US" dirty="0"/>
              <a:t> </a:t>
            </a:r>
            <a:r>
              <a:rPr lang="en-US" altLang="zh-CN" dirty="0"/>
              <a:t>and</a:t>
            </a:r>
            <a:r>
              <a:rPr lang="zh-CN" altLang="en-US" dirty="0"/>
              <a:t> </a:t>
            </a:r>
            <a:r>
              <a:rPr lang="en-US" altLang="zh-CN" dirty="0"/>
              <a:t>better</a:t>
            </a:r>
            <a:r>
              <a:rPr lang="zh-CN" altLang="en-US" dirty="0"/>
              <a:t> </a:t>
            </a:r>
            <a:r>
              <a:rPr lang="en-US" altLang="zh-CN" dirty="0"/>
              <a:t>navigation</a:t>
            </a:r>
            <a:endParaRPr lang="en-US" dirty="0"/>
          </a:p>
          <a:p>
            <a:endParaRPr lang="en-US" dirty="0"/>
          </a:p>
          <a:p>
            <a:pPr marL="101600" indent="0">
              <a:buFont typeface="Arial"/>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Systems Squad – ‘Design </a:t>
            </a:r>
            <a:r>
              <a:rPr lang="en-US" dirty="0" err="1"/>
              <a:t>Zowe</a:t>
            </a:r>
            <a:r>
              <a:rPr lang="en-US" dirty="0"/>
              <a:t> HA Infrastructure’</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a:t>
            </a:r>
            <a:r>
              <a:rPr lang="en-US" dirty="0" err="1" smtClean="0"/>
              <a:t>Zowe</a:t>
            </a:r>
            <a:r>
              <a:rPr lang="en-US" dirty="0" smtClean="0"/>
              <a:t> users and client </a:t>
            </a:r>
            <a:r>
              <a:rPr lang="en-US" dirty="0"/>
              <a:t>applications </a:t>
            </a:r>
            <a:r>
              <a:rPr lang="en-US" dirty="0" smtClean="0"/>
              <a:t>(such as </a:t>
            </a:r>
            <a:r>
              <a:rPr lang="en-US" dirty="0" err="1" smtClean="0"/>
              <a:t>Zowe</a:t>
            </a:r>
            <a:r>
              <a:rPr lang="en-US" dirty="0" smtClean="0"/>
              <a:t> clients and custom applications) to </a:t>
            </a:r>
            <a:r>
              <a:rPr lang="en-US" dirty="0"/>
              <a:t>authenticate </a:t>
            </a:r>
            <a:r>
              <a:rPr lang="en-US" dirty="0" smtClean="0"/>
              <a:t>with </a:t>
            </a:r>
            <a:r>
              <a:rPr lang="en-US" dirty="0" err="1" smtClean="0"/>
              <a:t>Zowe</a:t>
            </a:r>
            <a:r>
              <a:rPr lang="en-US" dirty="0" smtClean="0"/>
              <a:t> API ML using </a:t>
            </a:r>
            <a:r>
              <a:rPr lang="en-US" dirty="0"/>
              <a:t>client certificates (x.509</a:t>
            </a:r>
            <a:r>
              <a:rPr lang="en-US" dirty="0" smtClean="0"/>
              <a:t>) which are industry-proven as more secure than credential authentication.</a:t>
            </a:r>
            <a:endParaRPr lang="en-US" dirty="0"/>
          </a:p>
          <a:p>
            <a:pPr marL="101600" indent="0">
              <a:buNone/>
            </a:pPr>
            <a:endParaRPr lang="en-US" dirty="0"/>
          </a:p>
          <a:p>
            <a:pPr marL="101600" indent="0">
              <a:buNone/>
            </a:pPr>
            <a:r>
              <a:rPr lang="en-US" b="1" dirty="0"/>
              <a:t>Deliverable: </a:t>
            </a:r>
            <a:r>
              <a:rPr lang="en-US" dirty="0" err="1" smtClean="0"/>
              <a:t>Zowe</a:t>
            </a:r>
            <a:r>
              <a:rPr lang="en-US" dirty="0" smtClean="0"/>
              <a:t> API ML </a:t>
            </a:r>
            <a:r>
              <a:rPr lang="en-US" dirty="0"/>
              <a:t>can validate client </a:t>
            </a:r>
            <a:r>
              <a:rPr lang="en-US" dirty="0" smtClean="0"/>
              <a:t>certificates by using ESM to map the certificate with the user mainframe identity and issue a JWT.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t>
            </a:r>
            <a:r>
              <a:rPr lang="en-US" dirty="0" err="1" smtClean="0"/>
              <a:t>Zowe</a:t>
            </a:r>
            <a:r>
              <a:rPr lang="en-US" dirty="0" smtClean="0"/>
              <a:t> API ML </a:t>
            </a:r>
            <a:r>
              <a:rPr lang="en-US" dirty="0"/>
              <a:t>will use </a:t>
            </a:r>
            <a:r>
              <a:rPr lang="en-US" dirty="0" smtClean="0"/>
              <a:t>SAF APIs </a:t>
            </a:r>
            <a:r>
              <a:rPr lang="en-US" dirty="0"/>
              <a:t>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t>
            </a:r>
            <a:r>
              <a:rPr lang="en-US" dirty="0" err="1" smtClean="0"/>
              <a:t>Zowe</a:t>
            </a:r>
            <a:r>
              <a:rPr lang="en-US" dirty="0" smtClean="0"/>
              <a:t> API ML </a:t>
            </a:r>
            <a:r>
              <a:rPr lang="en-US" dirty="0"/>
              <a:t>with an expectation of 24/7 </a:t>
            </a:r>
            <a:r>
              <a:rPr lang="en-US" dirty="0" smtClean="0"/>
              <a:t>SLA.</a:t>
            </a:r>
            <a:endParaRPr lang="en-US" dirty="0"/>
          </a:p>
          <a:p>
            <a:pPr marL="101600" indent="0">
              <a:buNone/>
            </a:pPr>
            <a:endParaRPr lang="en-US" b="1" dirty="0"/>
          </a:p>
          <a:p>
            <a:pPr marL="101600" indent="0">
              <a:buNone/>
            </a:pPr>
            <a:r>
              <a:rPr lang="en-US" b="1" dirty="0"/>
              <a:t>Deliverable: </a:t>
            </a:r>
            <a:r>
              <a:rPr lang="en-US" dirty="0" smtClean="0"/>
              <a:t>The usage of Dynamic </a:t>
            </a:r>
            <a:r>
              <a:rPr lang="en-US" dirty="0"/>
              <a:t>Virtual IP Address (DVIPA) will ensure that if an instance of Gateway </a:t>
            </a:r>
            <a:r>
              <a:rPr lang="en-US" dirty="0" smtClean="0"/>
              <a:t>and/or Discovery </a:t>
            </a:r>
            <a:r>
              <a:rPr lang="en-US" dirty="0"/>
              <a:t>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2.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2250</TotalTime>
  <Words>1422</Words>
  <Application>Microsoft Office PowerPoint</Application>
  <PresentationFormat>On-screen Show (16:9)</PresentationFormat>
  <Paragraphs>153</Paragraphs>
  <Slides>32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Gill Sans</vt:lpstr>
      <vt:lpstr>Calibri</vt:lpstr>
      <vt:lpstr>Arial</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Feature 1</vt:lpstr>
      <vt:lpstr>Community Feedback</vt:lpstr>
      <vt:lpstr>Feature 2</vt:lpstr>
      <vt:lpstr>Community Feedback</vt:lpstr>
      <vt:lpstr>PowerPoint Presentation</vt:lpstr>
      <vt:lpstr>Dependencies</vt:lpstr>
      <vt:lpstr>Features</vt:lpstr>
      <vt:lpstr>Features</vt:lpstr>
      <vt:lpstr>PowerPoint Presentation</vt:lpstr>
      <vt:lpstr>Dependencies</vt:lpstr>
      <vt:lpstr>Focus</vt:lpstr>
      <vt:lpstr>PowerPoint Presentation</vt:lpstr>
      <vt:lpstr>Dependencies</vt:lpstr>
      <vt:lpstr>Focus</vt:lpstr>
      <vt:lpstr>PowerPoint Presentation</vt:lpstr>
      <vt:lpstr>Focus</vt:lpstr>
      <vt:lpstr>Dependencies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Michael Bauer</cp:lastModifiedBy>
  <cp:revision>142</cp:revision>
  <dcterms:modified xsi:type="dcterms:W3CDTF">2020-06-24T17:45:34Z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