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36"/>
  </p:notesMasterIdLst>
  <p:sldIdLst>
    <p:sldId id="279" r:id="rId5"/>
    <p:sldId id="2142532337" r:id="rId6"/>
    <p:sldId id="2142532351" r:id="rId7"/>
    <p:sldId id="2142532352" r:id="rId8"/>
    <p:sldId id="2142532376" r:id="rId9"/>
    <p:sldId id="2142532360" r:id="rId10"/>
    <p:sldId id="2142532368" r:id="rId11"/>
    <p:sldId id="2142532369" r:id="rId12"/>
    <p:sldId id="2142532353" r:id="rId13"/>
    <p:sldId id="2142532377" r:id="rId14"/>
    <p:sldId id="2142532361" r:id="rId15"/>
    <p:sldId id="2142532354" r:id="rId16"/>
    <p:sldId id="2142532378" r:id="rId17"/>
    <p:sldId id="2142532371" r:id="rId18"/>
    <p:sldId id="2142532373" r:id="rId19"/>
    <p:sldId id="2142532355" r:id="rId20"/>
    <p:sldId id="2142532379" r:id="rId21"/>
    <p:sldId id="2142532363" r:id="rId22"/>
    <p:sldId id="2142532374" r:id="rId23"/>
    <p:sldId id="2142532359" r:id="rId24"/>
    <p:sldId id="2142532380" r:id="rId25"/>
    <p:sldId id="2142532370" r:id="rId26"/>
    <p:sldId id="2142532356" r:id="rId27"/>
    <p:sldId id="2142532381" r:id="rId28"/>
    <p:sldId id="2142532364" r:id="rId29"/>
    <p:sldId id="2142532357" r:id="rId30"/>
    <p:sldId id="2142532365" r:id="rId31"/>
    <p:sldId id="2142532382" r:id="rId32"/>
    <p:sldId id="2142532358" r:id="rId33"/>
    <p:sldId id="2142532383" r:id="rId34"/>
    <p:sldId id="2142532367" r:id="rId35"/>
  </p:sldIdLst>
  <p:sldSz cx="9144000" cy="5143500" type="screen16x9"/>
  <p:notesSz cx="6858000" cy="9144000"/>
  <p:embeddedFontLst>
    <p:embeddedFont>
      <p:font typeface="Gill Sans" panose="020B0604020202020204" charset="0"/>
      <p:regular r:id="rId37"/>
      <p:bold r:id="rId38"/>
    </p:embeddedFont>
    <p:embeddedFont>
      <p:font typeface="Calibri"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864" autoAdjust="0"/>
  </p:normalViewPr>
  <p:slideViewPr>
    <p:cSldViewPr snapToGrid="0">
      <p:cViewPr varScale="1">
        <p:scale>
          <a:sx n="140" d="100"/>
          <a:sy n="140" d="100"/>
        </p:scale>
        <p:origin x="7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541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413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559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1968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5458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292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smtClean="0"/>
              <a:t>Config</a:t>
            </a:r>
            <a:r>
              <a:rPr lang="en-US" dirty="0" smtClean="0"/>
              <a:t>, Doc, testing for CICD squad.</a:t>
            </a: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744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6335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420750431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764869177"/>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can easily learn about, access, and leverage </a:t>
            </a:r>
            <a:r>
              <a:rPr lang="en-US" dirty="0" err="1"/>
              <a:t>Zowe</a:t>
            </a:r>
            <a:r>
              <a:rPr lang="en-US" dirty="0"/>
              <a:t> SDKs to implement an initial use case.</a:t>
            </a:r>
          </a:p>
          <a:p>
            <a:pPr marL="101600" indent="0">
              <a:buNone/>
            </a:pPr>
            <a:r>
              <a:rPr lang="en-US" u="sng" dirty="0"/>
              <a:t/>
            </a: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r>
              <a:rPr lang="en-US" dirty="0"/>
              <a:t/>
            </a:r>
            <a:br>
              <a:rPr lang="en-US" dirty="0"/>
            </a:br>
            <a:r>
              <a:rPr lang="en-US" dirty="0"/>
              <a:t>To further drive visibility and adoption, the </a:t>
            </a:r>
            <a:r>
              <a:rPr lang="en-US" dirty="0" err="1"/>
              <a:t>Zowe</a:t>
            </a:r>
            <a:r>
              <a:rPr lang="en-US" dirty="0"/>
              <a:t> Node SDK is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06021206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995374145"/>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515987240"/>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Deployment, Packaging and Management Hill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core components and extensions with the new extension design and rebuild documentation</a:t>
            </a:r>
          </a:p>
          <a:p>
            <a:pPr lvl="1"/>
            <a:r>
              <a:rPr lang="en-US" dirty="0"/>
              <a:t>Scope of changes dependent on available resource and design validation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a:t>
            </a:r>
          </a:p>
          <a:p>
            <a:pPr lvl="1"/>
            <a:r>
              <a:rPr lang="en-US" dirty="0"/>
              <a:t>If we get around to the de-coupling of the existing </a:t>
            </a:r>
            <a:r>
              <a:rPr lang="en-US" dirty="0" err="1"/>
              <a:t>zowe</a:t>
            </a:r>
            <a:r>
              <a:rPr lang="en-US" dirty="0"/>
              <a:t> core components, then some assistance in migrating current install scripts out of </a:t>
            </a:r>
            <a:r>
              <a:rPr lang="en-US" dirty="0" err="1"/>
              <a:t>zowe</a:t>
            </a:r>
            <a:r>
              <a:rPr lang="en-US" dirty="0"/>
              <a:t>-install-packaging maybe be required</a:t>
            </a:r>
          </a:p>
          <a:p>
            <a:r>
              <a:rPr lang="en-US" dirty="0"/>
              <a:t>Other dependencies:</a:t>
            </a:r>
          </a:p>
          <a:p>
            <a:pPr lvl="1"/>
            <a:r>
              <a:rPr lang="en-US" dirty="0"/>
              <a:t>Access to extender and installers to validate the design</a:t>
            </a:r>
          </a:p>
          <a:p>
            <a:pPr lvl="1"/>
            <a:r>
              <a:rPr lang="en-US" dirty="0"/>
              <a:t>Sample spring boot rest </a:t>
            </a:r>
            <a:r>
              <a:rPr lang="en-US" dirty="0" err="1"/>
              <a:t>api</a:t>
            </a:r>
            <a:r>
              <a:rPr lang="en-US" dirty="0"/>
              <a:t> and sample node </a:t>
            </a:r>
            <a:r>
              <a:rPr lang="en-US" dirty="0" err="1"/>
              <a:t>api</a:t>
            </a:r>
            <a:r>
              <a:rPr lang="en-US" dirty="0"/>
              <a:t> to extend/use as the base for the packaging and deployment samples</a:t>
            </a:r>
          </a:p>
          <a:p>
            <a:endParaRPr lang="en-US" dirty="0"/>
          </a:p>
          <a:p>
            <a:pPr marL="101600" indent="0">
              <a:buNone/>
            </a:pPr>
            <a:endParaRPr lang="en-US" dirty="0"/>
          </a:p>
        </p:txBody>
      </p:sp>
    </p:spTree>
    <p:extLst>
      <p:ext uri="{BB962C8B-B14F-4D97-AF65-F5344CB8AC3E}">
        <p14:creationId xmlns:p14="http://schemas.microsoft.com/office/powerpoint/2010/main" val="1120286917"/>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6" name="Text Placeholder 3">
            <a:extLst>
              <a:ext uri="{FF2B5EF4-FFF2-40B4-BE49-F238E27FC236}">
                <a16:creationId xmlns:a16="http://schemas.microsoft.com/office/drawing/2014/main" id="{7DDA8DD6-8DFC-7B40-B543-B7065359847A}"/>
              </a:ext>
            </a:extLst>
          </p:cNvPr>
          <p:cNvSpPr txBox="1">
            <a:spLocks/>
          </p:cNvSpPr>
          <p:nvPr/>
        </p:nvSpPr>
        <p:spPr>
          <a:xfrm>
            <a:off x="333992" y="729290"/>
            <a:ext cx="8369400" cy="1995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altLang="zh-CN" dirty="0"/>
              <a:t>All</a:t>
            </a:r>
            <a:r>
              <a:rPr lang="zh-CN" altLang="en-US" dirty="0"/>
              <a:t> </a:t>
            </a:r>
            <a:r>
              <a:rPr lang="en-US" altLang="zh-CN" dirty="0"/>
              <a:t>squads</a:t>
            </a:r>
            <a:r>
              <a:rPr lang="zh-CN" altLang="en-US" dirty="0"/>
              <a:t> </a:t>
            </a:r>
            <a:r>
              <a:rPr lang="en-US" altLang="zh-CN" dirty="0"/>
              <a:t>–</a:t>
            </a:r>
            <a:r>
              <a:rPr lang="zh-CN" altLang="en-US" dirty="0"/>
              <a:t> </a:t>
            </a:r>
            <a:r>
              <a:rPr lang="en-US" altLang="zh-CN" dirty="0"/>
              <a:t>New</a:t>
            </a:r>
            <a:r>
              <a:rPr lang="zh-CN" altLang="en-US" dirty="0"/>
              <a:t> </a:t>
            </a:r>
            <a:r>
              <a:rPr lang="en-US" altLang="zh-CN" dirty="0"/>
              <a:t>feature</a:t>
            </a:r>
            <a:r>
              <a:rPr lang="zh-CN" altLang="en-US" dirty="0"/>
              <a:t> </a:t>
            </a:r>
            <a:r>
              <a:rPr lang="en-US" altLang="zh-CN" dirty="0"/>
              <a:t>content</a:t>
            </a:r>
            <a:endParaRPr lang="en-US" dirty="0"/>
          </a:p>
          <a:p>
            <a:r>
              <a:rPr lang="en-US" altLang="zh-CN" dirty="0"/>
              <a:t>Onboarding</a:t>
            </a:r>
            <a:r>
              <a:rPr lang="zh-CN" altLang="en-US" dirty="0"/>
              <a:t> </a:t>
            </a:r>
            <a:r>
              <a:rPr lang="en-US" altLang="zh-CN" dirty="0"/>
              <a:t>squad</a:t>
            </a:r>
            <a:r>
              <a:rPr lang="zh-CN" altLang="en-US" dirty="0"/>
              <a:t> </a:t>
            </a:r>
            <a:r>
              <a:rPr lang="en-US" altLang="zh-CN" dirty="0"/>
              <a:t>–</a:t>
            </a:r>
            <a:r>
              <a:rPr lang="zh-CN" altLang="en-US" dirty="0"/>
              <a:t> </a:t>
            </a:r>
            <a:r>
              <a:rPr lang="en-US" altLang="zh-CN" dirty="0"/>
              <a:t>Collaborate</a:t>
            </a:r>
            <a:r>
              <a:rPr lang="zh-CN" altLang="en-US" dirty="0"/>
              <a:t> </a:t>
            </a:r>
            <a:r>
              <a:rPr lang="en-US" altLang="zh-CN" dirty="0"/>
              <a:t>on</a:t>
            </a:r>
            <a:r>
              <a:rPr lang="zh-CN" altLang="en-US" dirty="0"/>
              <a:t> </a:t>
            </a:r>
            <a:r>
              <a:rPr lang="en-US" altLang="zh-CN" dirty="0" err="1"/>
              <a:t>zowe.org</a:t>
            </a:r>
            <a:r>
              <a:rPr lang="zh-CN" altLang="en-US" dirty="0"/>
              <a:t> </a:t>
            </a:r>
            <a:r>
              <a:rPr lang="en-US" altLang="zh-CN" dirty="0"/>
              <a:t>design</a:t>
            </a:r>
            <a:r>
              <a:rPr lang="zh-CN" altLang="en-US" dirty="0"/>
              <a:t> </a:t>
            </a:r>
            <a:r>
              <a:rPr lang="en-US" altLang="zh-CN" dirty="0"/>
              <a:t>and</a:t>
            </a:r>
            <a:r>
              <a:rPr lang="zh-CN" altLang="en-US" dirty="0"/>
              <a:t> </a:t>
            </a:r>
            <a:r>
              <a:rPr lang="en-US" altLang="zh-CN" dirty="0"/>
              <a:t>better</a:t>
            </a:r>
            <a:r>
              <a:rPr lang="zh-CN" altLang="en-US" dirty="0"/>
              <a:t> </a:t>
            </a:r>
            <a:r>
              <a:rPr lang="en-US" altLang="zh-CN" dirty="0"/>
              <a:t>navigation</a:t>
            </a:r>
            <a:endParaRPr lang="en-US" dirty="0"/>
          </a:p>
          <a:p>
            <a:endParaRPr lang="en-US" dirty="0"/>
          </a:p>
          <a:p>
            <a:pPr marL="101600" indent="0">
              <a:buFont typeface="Arial"/>
              <a:buNone/>
            </a:pPr>
            <a:endParaRPr lang="en-US" dirty="0"/>
          </a:p>
        </p:txBody>
      </p:sp>
    </p:spTree>
    <p:extLst>
      <p:ext uri="{BB962C8B-B14F-4D97-AF65-F5344CB8AC3E}">
        <p14:creationId xmlns:p14="http://schemas.microsoft.com/office/powerpoint/2010/main" val="3222625966"/>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Systems Squad – ‘Design </a:t>
            </a:r>
            <a:r>
              <a:rPr lang="en-US" dirty="0" err="1"/>
              <a:t>Zowe</a:t>
            </a:r>
            <a:r>
              <a:rPr lang="en-US" dirty="0"/>
              <a:t> HA Infrastructure’</a:t>
            </a:r>
          </a:p>
          <a:p>
            <a:endParaRPr lang="en-US" dirty="0"/>
          </a:p>
          <a:p>
            <a:pPr marL="101600" indent="0">
              <a:buNone/>
            </a:pPr>
            <a:endParaRPr lang="en-US" dirty="0"/>
          </a:p>
        </p:txBody>
      </p:sp>
    </p:spTree>
    <p:extLst>
      <p:ext uri="{BB962C8B-B14F-4D97-AF65-F5344CB8AC3E}">
        <p14:creationId xmlns:p14="http://schemas.microsoft.com/office/powerpoint/2010/main" val="10601924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a:t>
            </a:r>
            <a:r>
              <a:rPr lang="en-US" dirty="0" err="1" smtClean="0"/>
              <a:t>Zowe</a:t>
            </a:r>
            <a:r>
              <a:rPr lang="en-US" dirty="0" smtClean="0"/>
              <a:t> users and </a:t>
            </a:r>
            <a:r>
              <a:rPr lang="en-US" dirty="0" smtClean="0"/>
              <a:t>client </a:t>
            </a:r>
            <a:r>
              <a:rPr lang="en-US" dirty="0"/>
              <a:t>applications </a:t>
            </a:r>
            <a:r>
              <a:rPr lang="en-US" dirty="0" smtClean="0"/>
              <a:t>(such as </a:t>
            </a:r>
            <a:r>
              <a:rPr lang="en-US" dirty="0" err="1" smtClean="0"/>
              <a:t>Zowe</a:t>
            </a:r>
            <a:r>
              <a:rPr lang="en-US" dirty="0" smtClean="0"/>
              <a:t> clients and custom applications) </a:t>
            </a:r>
            <a:r>
              <a:rPr lang="en-US" dirty="0" smtClean="0"/>
              <a:t>to </a:t>
            </a:r>
            <a:r>
              <a:rPr lang="en-US" dirty="0"/>
              <a:t>authenticate </a:t>
            </a:r>
            <a:r>
              <a:rPr lang="en-US" dirty="0" smtClean="0"/>
              <a:t>with </a:t>
            </a:r>
            <a:r>
              <a:rPr lang="en-US" dirty="0" err="1" smtClean="0"/>
              <a:t>Zowe</a:t>
            </a:r>
            <a:r>
              <a:rPr lang="en-US" dirty="0" smtClean="0"/>
              <a:t> API ML using </a:t>
            </a:r>
            <a:r>
              <a:rPr lang="en-US" dirty="0"/>
              <a:t>client certificates (x.509</a:t>
            </a:r>
            <a:r>
              <a:rPr lang="en-US" dirty="0" smtClean="0"/>
              <a:t>) which are industry-proven as more secure than credential authentication.</a:t>
            </a:r>
            <a:endParaRPr lang="en-US" dirty="0"/>
          </a:p>
          <a:p>
            <a:pPr marL="101600" indent="0">
              <a:buNone/>
            </a:pPr>
            <a:endParaRPr lang="en-US" dirty="0"/>
          </a:p>
          <a:p>
            <a:pPr marL="101600" indent="0">
              <a:buNone/>
            </a:pPr>
            <a:r>
              <a:rPr lang="en-US" b="1" dirty="0"/>
              <a:t>Deliverable: </a:t>
            </a:r>
            <a:r>
              <a:rPr lang="en-US" dirty="0" err="1" smtClean="0"/>
              <a:t>Zowe</a:t>
            </a:r>
            <a:r>
              <a:rPr lang="en-US" dirty="0" smtClean="0"/>
              <a:t> API ML </a:t>
            </a:r>
            <a:r>
              <a:rPr lang="en-US" dirty="0"/>
              <a:t>can validate client </a:t>
            </a:r>
            <a:r>
              <a:rPr lang="en-US" dirty="0" smtClean="0"/>
              <a:t>certificates by using ESM to map the certificate with the user mainframe identity and issue a JWT.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t>
            </a:r>
            <a:r>
              <a:rPr lang="en-US" dirty="0" err="1" smtClean="0"/>
              <a:t>Zowe</a:t>
            </a:r>
            <a:r>
              <a:rPr lang="en-US" dirty="0" smtClean="0"/>
              <a:t> API ML </a:t>
            </a:r>
            <a:r>
              <a:rPr lang="en-US" dirty="0"/>
              <a:t>will use </a:t>
            </a:r>
            <a:r>
              <a:rPr lang="en-US" dirty="0" smtClean="0"/>
              <a:t>SAF APIs </a:t>
            </a:r>
            <a:r>
              <a:rPr lang="en-US" dirty="0"/>
              <a:t>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t>
            </a:r>
            <a:r>
              <a:rPr lang="en-US" dirty="0" err="1" smtClean="0"/>
              <a:t>Zowe</a:t>
            </a:r>
            <a:r>
              <a:rPr lang="en-US" dirty="0" smtClean="0"/>
              <a:t> API ML </a:t>
            </a:r>
            <a:r>
              <a:rPr lang="en-US" dirty="0"/>
              <a:t>with an expectation of 24/7 </a:t>
            </a:r>
            <a:r>
              <a:rPr lang="en-US" dirty="0" smtClean="0"/>
              <a:t>SLA.</a:t>
            </a:r>
            <a:endParaRPr lang="en-US" dirty="0"/>
          </a:p>
          <a:p>
            <a:pPr marL="101600" indent="0">
              <a:buNone/>
            </a:pPr>
            <a:endParaRPr lang="en-US" b="1" dirty="0"/>
          </a:p>
          <a:p>
            <a:pPr marL="101600" indent="0">
              <a:buNone/>
            </a:pPr>
            <a:r>
              <a:rPr lang="en-US" b="1" dirty="0"/>
              <a:t>Deliverable: </a:t>
            </a:r>
            <a:r>
              <a:rPr lang="en-US" dirty="0" smtClean="0"/>
              <a:t>The usage of Dynamic </a:t>
            </a:r>
            <a:r>
              <a:rPr lang="en-US" dirty="0"/>
              <a:t>Virtual IP Address (DVIPA) will ensure that if an instance of Gateway </a:t>
            </a:r>
            <a:r>
              <a:rPr lang="en-US" dirty="0" smtClean="0"/>
              <a:t>and/or Discovery </a:t>
            </a:r>
            <a:r>
              <a:rPr lang="en-US" dirty="0"/>
              <a:t>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r>
              <a:rPr lang="en-US" dirty="0"/>
              <a:t>Dependency: Systems Squad – ‘Design </a:t>
            </a:r>
            <a:r>
              <a:rPr lang="en-US" dirty="0" err="1"/>
              <a:t>Zowe</a:t>
            </a:r>
            <a:r>
              <a:rPr lang="en-US" dirty="0"/>
              <a:t> HA Infrastructure’</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3.xml><?xml version="1.0" encoding="utf-8"?>
<ds:datastoreItem xmlns:ds="http://schemas.openxmlformats.org/officeDocument/2006/customXml" ds:itemID="{B16FB3BA-9F7C-4CD8-B3AB-262CEFAAFD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2239</TotalTime>
  <Words>1427</Words>
  <Application>Microsoft Office PowerPoint</Application>
  <PresentationFormat>On-screen Show (16:9)</PresentationFormat>
  <Paragraphs>155</Paragraphs>
  <Slides>31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Gill Sans</vt:lpstr>
      <vt:lpstr>Arial</vt:lpstr>
      <vt:lpstr>Calibri</vt:lpstr>
      <vt:lpstr>Office Theme</vt:lpstr>
      <vt:lpstr>Zowe Community 20PI3  Squad Focus</vt:lpstr>
      <vt:lpstr>PowerPoint Presentation</vt:lpstr>
      <vt:lpstr>Agenda</vt:lpstr>
      <vt:lpstr>PowerPoint Presentation</vt:lpstr>
      <vt:lpstr>Dependencies</vt:lpstr>
      <vt:lpstr>Feature 1</vt:lpstr>
      <vt:lpstr>Feature 2</vt:lpstr>
      <vt:lpstr>Feature 3</vt:lpstr>
      <vt:lpstr>PowerPoint Presentation</vt:lpstr>
      <vt:lpstr>Dependencies</vt:lpstr>
      <vt:lpstr>Features</vt:lpstr>
      <vt:lpstr>PowerPoint Presentation</vt:lpstr>
      <vt:lpstr>Dependencies</vt:lpstr>
      <vt:lpstr>Feature 1</vt:lpstr>
      <vt:lpstr>Feature 2</vt:lpstr>
      <vt:lpstr>PowerPoint Presentation</vt:lpstr>
      <vt:lpstr>Dependencies</vt:lpstr>
      <vt:lpstr>Features</vt:lpstr>
      <vt:lpstr>Features</vt:lpstr>
      <vt:lpstr>PowerPoint Presentation</vt:lpstr>
      <vt:lpstr>Dependencies</vt:lpstr>
      <vt:lpstr>Focus</vt:lpstr>
      <vt:lpstr>PowerPoint Presentation</vt:lpstr>
      <vt:lpstr>Dependencies</vt:lpstr>
      <vt:lpstr>Focus</vt:lpstr>
      <vt:lpstr>PowerPoint Presentation</vt:lpstr>
      <vt:lpstr>Focus</vt:lpstr>
      <vt:lpstr>Dependencies</vt:lpstr>
      <vt:lpstr>PowerPoint Presentation</vt:lpstr>
      <vt:lpstr>Dependencies</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Elliot Jalley</cp:lastModifiedBy>
  <cp:revision>140</cp:revision>
  <dcterms:modified xsi:type="dcterms:W3CDTF">2020-06-24T14:54:11Z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