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4" r:id="rId18"/>
    <p:sldId id="265" r:id="rId19"/>
    <p:sldId id="276" r:id="rId20"/>
    <p:sldId id="274" r:id="rId21"/>
    <p:sldId id="275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52" autoAdjust="0"/>
    <p:restoredTop sz="94694"/>
  </p:normalViewPr>
  <p:slideViewPr>
    <p:cSldViewPr snapToGrid="0">
      <p:cViewPr>
        <p:scale>
          <a:sx n="107" d="100"/>
          <a:sy n="107" d="100"/>
        </p:scale>
        <p:origin x="2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7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7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7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A3CDCDB-E9EF-4257-93B9-33682187AA7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A3CDCDB-E9EF-4257-93B9-33682187AA79}" type="slidenum">
              <a:rPr lang="en-US" sz="1400" b="0" strike="noStrike" spc="-1" smtClean="0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5876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4303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4638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380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380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380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380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380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4;p4"/>
          <p:cNvPicPr/>
          <p:nvPr/>
        </p:nvPicPr>
        <p:blipFill>
          <a:blip r:embed="rId14"/>
          <a:srcRect l="10533"/>
          <a:stretch/>
        </p:blipFill>
        <p:spPr>
          <a:xfrm>
            <a:off x="0" y="0"/>
            <a:ext cx="8180640" cy="5143320"/>
          </a:xfrm>
          <a:prstGeom prst="rect">
            <a:avLst/>
          </a:prstGeom>
          <a:ln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54000" y="1643040"/>
            <a:ext cx="4185360" cy="13165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4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2" name="Google Shape;27;p4"/>
          <p:cNvPicPr/>
          <p:nvPr/>
        </p:nvPicPr>
        <p:blipFill>
          <a:blip r:embed="rId15"/>
          <a:stretch/>
        </p:blipFill>
        <p:spPr>
          <a:xfrm>
            <a:off x="4701600" y="1113480"/>
            <a:ext cx="1400760" cy="4280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308520" y="3525840"/>
            <a:ext cx="6446160" cy="3920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sldNum"/>
          </p:nvPr>
        </p:nvSpPr>
        <p:spPr>
          <a:xfrm>
            <a:off x="8413920" y="4878360"/>
            <a:ext cx="666360" cy="273600"/>
          </a:xfrm>
          <a:prstGeom prst="rect">
            <a:avLst/>
          </a:prstGeom>
        </p:spPr>
        <p:txBody>
          <a:bodyPr lIns="68400" tIns="34200" rIns="68400" bIns="34200">
            <a:noAutofit/>
          </a:bodyPr>
          <a:lstStyle/>
          <a:p>
            <a:pPr algn="r">
              <a:lnSpc>
                <a:spcPct val="100000"/>
              </a:lnSpc>
            </a:pPr>
            <a:fld id="{8C6DE658-D1C0-4496-BE52-8CBD5856A78A}" type="slidenum">
              <a:rPr lang="en-US" sz="600" b="1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en-US" sz="600" b="0" strike="noStrike" spc="-1"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772560"/>
            <a:ext cx="9143640" cy="4370760"/>
          </a:xfrm>
          <a:prstGeom prst="rect">
            <a:avLst/>
          </a:prstGeom>
          <a:solidFill>
            <a:srgbClr val="3664AD">
              <a:alpha val="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81" name="Google Shape;17;p3"/>
          <p:cNvPicPr/>
          <p:nvPr/>
        </p:nvPicPr>
        <p:blipFill>
          <a:blip r:embed="rId14"/>
          <a:srcRect l="17596"/>
          <a:stretch/>
        </p:blipFill>
        <p:spPr>
          <a:xfrm>
            <a:off x="0" y="775800"/>
            <a:ext cx="6393600" cy="4364280"/>
          </a:xfrm>
          <a:prstGeom prst="rect">
            <a:avLst/>
          </a:prstGeom>
          <a:ln>
            <a:noFill/>
          </a:ln>
        </p:spPr>
      </p:pic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sldNum"/>
          </p:nvPr>
        </p:nvSpPr>
        <p:spPr>
          <a:xfrm>
            <a:off x="8227800" y="4803480"/>
            <a:ext cx="5803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9B0940-2678-4224-92B5-C93DD9B02567}" type="slidenum">
              <a:rPr lang="en-US" sz="1000" b="0" strike="noStrike" spc="-1">
                <a:solidFill>
                  <a:srgbClr val="001F8E"/>
                </a:solidFill>
                <a:latin typeface="Gill Sans"/>
                <a:ea typeface="Gill Sans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84" name="Google Shape;20;p3"/>
          <p:cNvPicPr/>
          <p:nvPr/>
        </p:nvPicPr>
        <p:blipFill>
          <a:blip r:embed="rId15"/>
          <a:stretch/>
        </p:blipFill>
        <p:spPr>
          <a:xfrm>
            <a:off x="8306640" y="100800"/>
            <a:ext cx="469440" cy="517680"/>
          </a:xfrm>
          <a:prstGeom prst="rect">
            <a:avLst/>
          </a:prstGeom>
          <a:ln>
            <a:noFill/>
          </a:ln>
        </p:spPr>
      </p:pic>
      <p:sp>
        <p:nvSpPr>
          <p:cNvPr id="85" name="CustomShape 5"/>
          <p:cNvSpPr/>
          <p:nvPr/>
        </p:nvSpPr>
        <p:spPr>
          <a:xfrm>
            <a:off x="0" y="5113080"/>
            <a:ext cx="9143640" cy="504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228960" y="4803480"/>
            <a:ext cx="5803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ill Sans"/>
                <a:ea typeface="Gill Sans"/>
              </a:rPr>
              <a:t>Open Mainframe Project All Member Meeting</a:t>
            </a:r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772560"/>
            <a:ext cx="9143640" cy="4370760"/>
          </a:xfrm>
          <a:prstGeom prst="rect">
            <a:avLst/>
          </a:prstGeom>
          <a:solidFill>
            <a:srgbClr val="3664AD">
              <a:alpha val="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PlaceHolder 2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125" name="Google Shape;17;p3"/>
          <p:cNvPicPr/>
          <p:nvPr/>
        </p:nvPicPr>
        <p:blipFill>
          <a:blip r:embed="rId14"/>
          <a:srcRect l="17596"/>
          <a:stretch/>
        </p:blipFill>
        <p:spPr>
          <a:xfrm>
            <a:off x="0" y="775800"/>
            <a:ext cx="6393600" cy="4364280"/>
          </a:xfrm>
          <a:prstGeom prst="rect">
            <a:avLst/>
          </a:prstGeom>
          <a:ln>
            <a:noFill/>
          </a:ln>
        </p:spPr>
      </p:pic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sldNum"/>
          </p:nvPr>
        </p:nvSpPr>
        <p:spPr>
          <a:xfrm>
            <a:off x="8227800" y="4803480"/>
            <a:ext cx="5803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7152B91-380E-4544-A863-458D9FA4F770}" type="slidenum">
              <a:rPr lang="en-US" sz="1000" b="0" strike="noStrike" spc="-1">
                <a:solidFill>
                  <a:srgbClr val="001F8E"/>
                </a:solidFill>
                <a:latin typeface="Gill Sans"/>
                <a:ea typeface="Gill Sans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128" name="Google Shape;20;p3"/>
          <p:cNvPicPr/>
          <p:nvPr/>
        </p:nvPicPr>
        <p:blipFill>
          <a:blip r:embed="rId15"/>
          <a:stretch/>
        </p:blipFill>
        <p:spPr>
          <a:xfrm>
            <a:off x="8306640" y="100800"/>
            <a:ext cx="469440" cy="517680"/>
          </a:xfrm>
          <a:prstGeom prst="rect">
            <a:avLst/>
          </a:prstGeom>
          <a:ln>
            <a:noFill/>
          </a:ln>
        </p:spPr>
      </p:pic>
      <p:sp>
        <p:nvSpPr>
          <p:cNvPr id="129" name="CustomShape 5"/>
          <p:cNvSpPr/>
          <p:nvPr/>
        </p:nvSpPr>
        <p:spPr>
          <a:xfrm>
            <a:off x="0" y="5113080"/>
            <a:ext cx="9143640" cy="504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PlaceHolder 6"/>
          <p:cNvSpPr>
            <a:spLocks noGrp="1"/>
          </p:cNvSpPr>
          <p:nvPr>
            <p:ph type="sldNum"/>
          </p:nvPr>
        </p:nvSpPr>
        <p:spPr>
          <a:xfrm>
            <a:off x="228960" y="4803480"/>
            <a:ext cx="5803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ill Sans"/>
                <a:ea typeface="Gill Sans"/>
              </a:rPr>
              <a:t>Open Mainframe Project All Member Meeting</a:t>
            </a:r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we/zowe-install-packaging/issues/166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owe/community/blob/master/Project%20Management/PI%20Planning/20PI4%20Planning/Zowe%20Explorer%20Squad%20Objectives.md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we/vscode-extension-for-zowe/issues/438" TargetMode="External"/><Relationship Id="rId2" Type="http://schemas.openxmlformats.org/officeDocument/2006/relationships/hyperlink" Target="https://github.com/zowe/vscode-extension-for-zowe/issues/837" TargetMode="External"/><Relationship Id="rId1" Type="http://schemas.openxmlformats.org/officeDocument/2006/relationships/slideLayout" Target="../slideLayouts/slideLayout37.xml"/><Relationship Id="rId5" Type="http://schemas.openxmlformats.org/officeDocument/2006/relationships/hyperlink" Target="https://github.com/zowe/vscode-extension-for-zowe/issues/1028" TargetMode="External"/><Relationship Id="rId4" Type="http://schemas.openxmlformats.org/officeDocument/2006/relationships/hyperlink" Target="https://github.com/zowe/vscode-extension-for-zowe/issues/1027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we/vscode-extension-for-zowe/issues/1025" TargetMode="External"/><Relationship Id="rId2" Type="http://schemas.openxmlformats.org/officeDocument/2006/relationships/hyperlink" Target="https://github.com/zowe/vscode-extension-for-zowe/issues/423" TargetMode="External"/><Relationship Id="rId1" Type="http://schemas.openxmlformats.org/officeDocument/2006/relationships/slideLayout" Target="../slideLayouts/slideLayout37.xml"/><Relationship Id="rId6" Type="http://schemas.openxmlformats.org/officeDocument/2006/relationships/hyperlink" Target="https://github.com/zowe/vscode-extension-for-zowe/issues/224" TargetMode="External"/><Relationship Id="rId5" Type="http://schemas.openxmlformats.org/officeDocument/2006/relationships/hyperlink" Target="https://github.com/zowe/vscode-extension-for-zowe/issues/1000" TargetMode="External"/><Relationship Id="rId4" Type="http://schemas.openxmlformats.org/officeDocument/2006/relationships/hyperlink" Target="https://github.com/zowe/vscode-extension-for-zowe/issues/868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owe/zowe-install-packaging/issues/1684" TargetMode="External"/><Relationship Id="rId3" Type="http://schemas.openxmlformats.org/officeDocument/2006/relationships/hyperlink" Target="https://github.com/zowe/zowe-install-packaging/issues/1683" TargetMode="External"/><Relationship Id="rId7" Type="http://schemas.openxmlformats.org/officeDocument/2006/relationships/hyperlink" Target="https://github.com/zowe/zowe-install-packaging/issues/64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github.com/zowe/zowe-install-packaging/issues/644" TargetMode="External"/><Relationship Id="rId11" Type="http://schemas.openxmlformats.org/officeDocument/2006/relationships/hyperlink" Target="https://github.com/zowe/zowe-install-packaging/issues/1695" TargetMode="External"/><Relationship Id="rId5" Type="http://schemas.openxmlformats.org/officeDocument/2006/relationships/hyperlink" Target="https://github.com/zowe/zowe-install-packaging/issues/645" TargetMode="External"/><Relationship Id="rId10" Type="http://schemas.openxmlformats.org/officeDocument/2006/relationships/hyperlink" Target="https://github.com/zowe/zowe-install-packaging/issues/1685" TargetMode="External"/><Relationship Id="rId4" Type="http://schemas.openxmlformats.org/officeDocument/2006/relationships/hyperlink" Target="https://github.com/zowe/zowe-install-packaging/issues/630" TargetMode="External"/><Relationship Id="rId9" Type="http://schemas.openxmlformats.org/officeDocument/2006/relationships/hyperlink" Target="https://github.com/zowe/zowe-install-packaging/issues/1686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owe/zowe-install-packaging/issues/1687" TargetMode="External"/><Relationship Id="rId3" Type="http://schemas.openxmlformats.org/officeDocument/2006/relationships/hyperlink" Target="https://github.com/zowe/zowe-install-packaging/issues/1467" TargetMode="External"/><Relationship Id="rId7" Type="http://schemas.openxmlformats.org/officeDocument/2006/relationships/hyperlink" Target="https://github.com/zowe/api-layer/issues/857" TargetMode="External"/><Relationship Id="rId12" Type="http://schemas.openxmlformats.org/officeDocument/2006/relationships/hyperlink" Target="https://github.com/zowe/zowe-install-packaging/issues/147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github.com/zowe/zowe-install-packaging/issues/1474" TargetMode="External"/><Relationship Id="rId11" Type="http://schemas.openxmlformats.org/officeDocument/2006/relationships/hyperlink" Target="https://github.com/zowe/api-layer/issues/858" TargetMode="External"/><Relationship Id="rId5" Type="http://schemas.openxmlformats.org/officeDocument/2006/relationships/hyperlink" Target="https://github.com/zowe/zowe-install-packaging/issues/1544" TargetMode="External"/><Relationship Id="rId10" Type="http://schemas.openxmlformats.org/officeDocument/2006/relationships/hyperlink" Target="https://github.com/zowe/zowe-install-packaging/issues/1629" TargetMode="External"/><Relationship Id="rId4" Type="http://schemas.openxmlformats.org/officeDocument/2006/relationships/hyperlink" Target="https://github.com/zowe/api-layer/issues/863" TargetMode="External"/><Relationship Id="rId9" Type="http://schemas.openxmlformats.org/officeDocument/2006/relationships/hyperlink" Target="https://github.com/zowe/zowe-install-packaging/issues/1688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owe/zlux/issues/467" TargetMode="External"/><Relationship Id="rId3" Type="http://schemas.openxmlformats.org/officeDocument/2006/relationships/hyperlink" Target="https://github.com/zowe/api-layer/issues/862" TargetMode="External"/><Relationship Id="rId7" Type="http://schemas.openxmlformats.org/officeDocument/2006/relationships/hyperlink" Target="https://github.com/zowe/zowe-install-packaging/issues/170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github.com/zowe/zowe-install-packaging/issues/1694" TargetMode="External"/><Relationship Id="rId5" Type="http://schemas.openxmlformats.org/officeDocument/2006/relationships/hyperlink" Target="https://github.com/zowe/zowe-install-packaging/issues/1693" TargetMode="External"/><Relationship Id="rId10" Type="http://schemas.openxmlformats.org/officeDocument/2006/relationships/hyperlink" Target="https://github.com/zowe/zowe-install-packaging/issues/1653" TargetMode="External"/><Relationship Id="rId4" Type="http://schemas.openxmlformats.org/officeDocument/2006/relationships/hyperlink" Target="https://github.com/zowe/zowe-install-packaging/issues/1692" TargetMode="External"/><Relationship Id="rId9" Type="http://schemas.openxmlformats.org/officeDocument/2006/relationships/hyperlink" Target="https://github.com/zowe/api-layer/issues/859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we/zowe-install-packaging/issues/119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54000" y="1643040"/>
            <a:ext cx="4210200" cy="1890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0" strike="noStrike" spc="-1" dirty="0">
                <a:solidFill>
                  <a:srgbClr val="3664AD"/>
                </a:solidFill>
                <a:latin typeface="Gill Sans"/>
                <a:ea typeface="Gill Sans"/>
              </a:rPr>
              <a:t>Zowe Community 20PI4 </a:t>
            </a:r>
            <a:r>
              <a:rPr dirty="0"/>
              <a:t/>
            </a:r>
            <a:br>
              <a:rPr dirty="0"/>
            </a:br>
            <a:r>
              <a:rPr lang="en-US" sz="3200" b="0" strike="noStrike" spc="-1" dirty="0">
                <a:solidFill>
                  <a:srgbClr val="3664AD"/>
                </a:solidFill>
                <a:latin typeface="Gill Sans"/>
                <a:ea typeface="Gill Sans"/>
              </a:rPr>
              <a:t>Squad Focus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Google Shape;162;p21"/>
          <p:cNvPicPr/>
          <p:nvPr/>
        </p:nvPicPr>
        <p:blipFill>
          <a:blip r:embed="rId2"/>
          <a:stretch/>
        </p:blipFill>
        <p:spPr>
          <a:xfrm>
            <a:off x="6282360" y="394920"/>
            <a:ext cx="2717640" cy="121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>
                <a:solidFill>
                  <a:srgbClr val="262626"/>
                </a:solidFill>
                <a:latin typeface="Gill Sans"/>
                <a:ea typeface="Gill Sans"/>
              </a:rPr>
              <a:t>CI/CD – </a:t>
            </a:r>
            <a:r>
              <a:rPr lang="en-GB" sz="3200" dirty="0">
                <a:solidFill>
                  <a:srgbClr val="222222"/>
                </a:solidFill>
                <a:effectLst/>
                <a:latin typeface="Lato"/>
              </a:rPr>
              <a:t>Automated testing catch-up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dirty="0">
                <a:solidFill>
                  <a:srgbClr val="222222"/>
                </a:solidFill>
                <a:effectLst/>
                <a:latin typeface="Lato"/>
              </a:rPr>
              <a:t>Decide on and complete what testing we require for keyrings and </a:t>
            </a:r>
            <a:r>
              <a:rPr lang="en-GB" dirty="0" err="1">
                <a:solidFill>
                  <a:srgbClr val="222222"/>
                </a:solidFill>
                <a:effectLst/>
                <a:latin typeface="Lato"/>
              </a:rPr>
              <a:t>uss</a:t>
            </a:r>
            <a:r>
              <a:rPr lang="en-GB" dirty="0">
                <a:solidFill>
                  <a:srgbClr val="222222"/>
                </a:solidFill>
                <a:effectLst/>
                <a:latin typeface="Lato"/>
              </a:rPr>
              <a:t> certificates </a:t>
            </a:r>
          </a:p>
          <a:p>
            <a:pPr marL="84447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222222"/>
                </a:solidFill>
                <a:effectLst/>
                <a:latin typeface="Lato"/>
              </a:rPr>
              <a:t>(eg better TSS and ACF2 support for keyrings, more certificate scenarios like importing external certificates)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z="1600" spc="-1" dirty="0">
              <a:solidFill>
                <a:srgbClr val="222222"/>
              </a:solidFill>
              <a:latin typeface="Lato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dirty="0" err="1">
                <a:solidFill>
                  <a:srgbClr val="222222"/>
                </a:solidFill>
                <a:effectLst/>
                <a:latin typeface="Lato"/>
              </a:rPr>
              <a:t>zlux</a:t>
            </a:r>
            <a:r>
              <a:rPr lang="en-GB" dirty="0">
                <a:solidFill>
                  <a:srgbClr val="222222"/>
                </a:solidFill>
                <a:effectLst/>
                <a:latin typeface="Lato"/>
              </a:rPr>
              <a:t> and </a:t>
            </a:r>
            <a:r>
              <a:rPr lang="en-GB" dirty="0" err="1">
                <a:solidFill>
                  <a:srgbClr val="222222"/>
                </a:solidFill>
                <a:effectLst/>
                <a:latin typeface="Lato"/>
              </a:rPr>
              <a:t>apiml</a:t>
            </a:r>
            <a:r>
              <a:rPr lang="en-GB" dirty="0">
                <a:solidFill>
                  <a:srgbClr val="222222"/>
                </a:solidFill>
                <a:effectLst/>
                <a:latin typeface="Lato"/>
              </a:rPr>
              <a:t> component testing into open source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pc="-1" dirty="0">
              <a:solidFill>
                <a:srgbClr val="222222"/>
              </a:solidFill>
              <a:latin typeface="Lato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dirty="0">
                <a:solidFill>
                  <a:srgbClr val="222222"/>
                </a:solidFill>
                <a:effectLst/>
                <a:latin typeface="Lato"/>
              </a:rPr>
              <a:t>Support ACF2 and TSS with the </a:t>
            </a:r>
            <a:r>
              <a:rPr lang="en-GB" dirty="0" err="1">
                <a:solidFill>
                  <a:srgbClr val="222222"/>
                </a:solidFill>
                <a:effectLst/>
                <a:latin typeface="Lato"/>
              </a:rPr>
              <a:t>Zowe</a:t>
            </a:r>
            <a:r>
              <a:rPr lang="en-GB" dirty="0">
                <a:solidFill>
                  <a:srgbClr val="222222"/>
                </a:solidFill>
                <a:effectLst/>
                <a:latin typeface="Lato"/>
              </a:rPr>
              <a:t> security set up</a:t>
            </a:r>
            <a:endParaRPr lang="en-US" spc="-1" dirty="0">
              <a:latin typeface="Gill Sans"/>
              <a:ea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4246657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>
                <a:solidFill>
                  <a:srgbClr val="262626"/>
                </a:solidFill>
                <a:latin typeface="Gill Sans"/>
                <a:ea typeface="Gill Sans"/>
              </a:rPr>
              <a:t>CI/CD – </a:t>
            </a:r>
            <a:r>
              <a:rPr lang="en-GB" sz="3200" dirty="0">
                <a:solidFill>
                  <a:srgbClr val="222222"/>
                </a:solidFill>
                <a:effectLst/>
                <a:latin typeface="Lato"/>
              </a:rPr>
              <a:t>Monitoring of infrastructure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400" dirty="0">
                <a:solidFill>
                  <a:srgbClr val="222222"/>
                </a:solidFill>
                <a:effectLst/>
                <a:latin typeface="Lato"/>
              </a:rPr>
              <a:t>Discussed on a call - already set up more monitoring in IBM Cloud, can't track performance.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z="1400" dirty="0">
              <a:solidFill>
                <a:srgbClr val="222222"/>
              </a:solidFill>
              <a:latin typeface="Lato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400" dirty="0">
                <a:solidFill>
                  <a:srgbClr val="222222"/>
                </a:solidFill>
                <a:effectLst/>
                <a:latin typeface="Lato"/>
              </a:rPr>
              <a:t>Want to be able to measure performance and catch potential issues in advance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z="1400" spc="-1" dirty="0">
              <a:solidFill>
                <a:srgbClr val="222222"/>
              </a:solidFill>
              <a:latin typeface="Lato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400" spc="-1" dirty="0">
                <a:solidFill>
                  <a:srgbClr val="222222"/>
                </a:solidFill>
                <a:latin typeface="Lato"/>
                <a:ea typeface="Gill Sans"/>
              </a:rPr>
              <a:t>Using Zabbix tool to stand up server and agents on all infrastructure machines:</a:t>
            </a:r>
          </a:p>
          <a:p>
            <a:pPr marL="84447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222222"/>
                </a:solidFill>
                <a:latin typeface="Lato"/>
                <a:ea typeface="Gill Sans"/>
              </a:rPr>
              <a:t>Marist-1</a:t>
            </a:r>
          </a:p>
          <a:p>
            <a:pPr marL="84447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222222"/>
                </a:solidFill>
                <a:latin typeface="Lato"/>
                <a:ea typeface="Gill Sans"/>
              </a:rPr>
              <a:t>Marist-2</a:t>
            </a:r>
          </a:p>
          <a:p>
            <a:pPr marL="84447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222222"/>
                </a:solidFill>
                <a:latin typeface="Lato"/>
                <a:ea typeface="Gill Sans"/>
              </a:rPr>
              <a:t>Marist-3</a:t>
            </a:r>
          </a:p>
          <a:p>
            <a:pPr marL="84447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222222"/>
                </a:solidFill>
                <a:latin typeface="Lato"/>
                <a:ea typeface="Gill Sans"/>
              </a:rPr>
              <a:t>Wash</a:t>
            </a:r>
          </a:p>
          <a:p>
            <a:pPr marL="84447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222222"/>
                </a:solidFill>
                <a:latin typeface="Lato"/>
                <a:ea typeface="Gill Sans"/>
              </a:rPr>
              <a:t>River</a:t>
            </a:r>
          </a:p>
          <a:p>
            <a:pPr marL="84447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222222"/>
                </a:solidFill>
                <a:latin typeface="Lato"/>
                <a:ea typeface="Gill Sans"/>
              </a:rPr>
              <a:t>Jayne</a:t>
            </a:r>
          </a:p>
          <a:p>
            <a:pPr marL="84447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GB" sz="1400" spc="-1" dirty="0">
              <a:solidFill>
                <a:srgbClr val="222222"/>
              </a:solidFill>
              <a:latin typeface="Lato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400" spc="-1" dirty="0">
                <a:solidFill>
                  <a:srgbClr val="222222"/>
                </a:solidFill>
                <a:latin typeface="Lato"/>
                <a:ea typeface="Gill Sans"/>
              </a:rPr>
              <a:t>Currently appear to be missing packages on IBM Cloud systems that won’t allow server install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z="1600" spc="-1" dirty="0">
              <a:solidFill>
                <a:srgbClr val="222222"/>
              </a:solidFill>
              <a:latin typeface="Lato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GB" sz="1400" spc="-1" dirty="0">
              <a:solidFill>
                <a:srgbClr val="222222"/>
              </a:solidFill>
              <a:latin typeface="Lato"/>
              <a:ea typeface="Gill Sans"/>
            </a:endParaRPr>
          </a:p>
          <a:p>
            <a:pPr marL="101520">
              <a:spcBef>
                <a:spcPts val="400"/>
              </a:spcBef>
            </a:pPr>
            <a:endParaRPr lang="en-GB" sz="1400" spc="-1" dirty="0">
              <a:solidFill>
                <a:srgbClr val="222222"/>
              </a:solidFill>
              <a:latin typeface="Lato"/>
              <a:ea typeface="Gill Sans"/>
            </a:endParaRPr>
          </a:p>
          <a:p>
            <a:pPr marL="84447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GB" sz="1400" spc="-1" dirty="0">
              <a:solidFill>
                <a:srgbClr val="222222"/>
              </a:solidFill>
              <a:latin typeface="Lato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pc="-1" dirty="0">
              <a:solidFill>
                <a:srgbClr val="222222"/>
              </a:solidFill>
              <a:latin typeface="Lato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US" spc="-1" dirty="0">
              <a:latin typeface="Gill Sans"/>
              <a:ea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570124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>
                <a:solidFill>
                  <a:srgbClr val="262626"/>
                </a:solidFill>
                <a:latin typeface="Gill Sans"/>
                <a:ea typeface="Gill Sans"/>
              </a:rPr>
              <a:t>CI/CD – </a:t>
            </a:r>
            <a:r>
              <a:rPr lang="en-GB" sz="3000" spc="-1" dirty="0">
                <a:solidFill>
                  <a:srgbClr val="262626"/>
                </a:solidFill>
                <a:latin typeface="Gill Sans"/>
                <a:ea typeface="Gill Sans"/>
              </a:rPr>
              <a:t>Stand up more subsystems on Marist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600" dirty="0">
                <a:solidFill>
                  <a:srgbClr val="222222"/>
                </a:solidFill>
                <a:effectLst/>
                <a:latin typeface="Lato"/>
              </a:rPr>
              <a:t>We would aim to add CICS, IMS, MQ and DB2 as well to allow </a:t>
            </a:r>
            <a:r>
              <a:rPr lang="en-GB" sz="1600" dirty="0" err="1">
                <a:solidFill>
                  <a:srgbClr val="222222"/>
                </a:solidFill>
                <a:effectLst/>
                <a:latin typeface="Lato"/>
              </a:rPr>
              <a:t>Zowe</a:t>
            </a:r>
            <a:r>
              <a:rPr lang="en-GB" sz="1600" dirty="0">
                <a:solidFill>
                  <a:srgbClr val="222222"/>
                </a:solidFill>
                <a:effectLst/>
                <a:latin typeface="Lato"/>
              </a:rPr>
              <a:t> CLI extension packages to be tested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z="1600" spc="-1" dirty="0">
              <a:solidFill>
                <a:srgbClr val="222222"/>
              </a:solidFill>
              <a:latin typeface="Lato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600" spc="-1" dirty="0">
                <a:solidFill>
                  <a:srgbClr val="222222"/>
                </a:solidFill>
                <a:latin typeface="Lato"/>
                <a:ea typeface="Gill Sans"/>
              </a:rPr>
              <a:t>Would need co-ordination with other squads to find out exact requirements</a:t>
            </a:r>
            <a:endParaRPr lang="en-GB" sz="1400" spc="-1" dirty="0">
              <a:solidFill>
                <a:srgbClr val="222222"/>
              </a:solidFill>
              <a:latin typeface="Lato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pc="-1" dirty="0">
              <a:solidFill>
                <a:srgbClr val="222222"/>
              </a:solidFill>
              <a:latin typeface="Lato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US" spc="-1" dirty="0">
              <a:latin typeface="Gill Sans"/>
              <a:ea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039192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>
                <a:solidFill>
                  <a:srgbClr val="262626"/>
                </a:solidFill>
                <a:latin typeface="Gill Sans"/>
                <a:ea typeface="Gill Sans"/>
              </a:rPr>
              <a:t>CI/CD – </a:t>
            </a:r>
            <a:r>
              <a:rPr lang="en-GB" sz="3000" spc="-1" dirty="0">
                <a:solidFill>
                  <a:srgbClr val="262626"/>
                </a:solidFill>
                <a:latin typeface="Gill Sans"/>
                <a:ea typeface="Gill Sans"/>
              </a:rPr>
              <a:t>Pipeline improvements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600" dirty="0">
                <a:solidFill>
                  <a:srgbClr val="222222"/>
                </a:solidFill>
                <a:effectLst/>
                <a:latin typeface="Lato"/>
                <a:hlinkClick r:id="rId3"/>
              </a:rPr>
              <a:t>Fix reporting of false positives in nightly builds and new RC pipeline build</a:t>
            </a:r>
            <a:endParaRPr lang="en-GB" sz="1600" dirty="0">
              <a:solidFill>
                <a:srgbClr val="222222"/>
              </a:solidFill>
              <a:effectLst/>
              <a:latin typeface="Lato"/>
            </a:endParaRPr>
          </a:p>
          <a:p>
            <a:pPr marL="101520">
              <a:spcBef>
                <a:spcPts val="400"/>
              </a:spcBef>
            </a:pPr>
            <a:endParaRPr lang="en-GB" sz="1600" dirty="0">
              <a:solidFill>
                <a:srgbClr val="222222"/>
              </a:solidFill>
              <a:latin typeface="Lato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600" dirty="0">
                <a:solidFill>
                  <a:srgbClr val="222222"/>
                </a:solidFill>
                <a:effectLst/>
                <a:latin typeface="Lato"/>
              </a:rPr>
              <a:t>Possibly create a similar pipeline for GA but not as much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z="1600" dirty="0">
              <a:solidFill>
                <a:srgbClr val="222222"/>
              </a:solidFill>
              <a:latin typeface="Lato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600" dirty="0">
                <a:solidFill>
                  <a:srgbClr val="222222"/>
                </a:solidFill>
                <a:effectLst/>
                <a:latin typeface="Lato"/>
              </a:rPr>
              <a:t>Want to look into possibilities for automating update of </a:t>
            </a:r>
            <a:r>
              <a:rPr lang="en-GB" sz="1600" dirty="0" err="1">
                <a:solidFill>
                  <a:srgbClr val="222222"/>
                </a:solidFill>
                <a:effectLst/>
                <a:latin typeface="Lato"/>
              </a:rPr>
              <a:t>manifest.json</a:t>
            </a:r>
            <a:r>
              <a:rPr lang="en-GB" sz="1600" dirty="0">
                <a:solidFill>
                  <a:srgbClr val="222222"/>
                </a:solidFill>
                <a:effectLst/>
                <a:latin typeface="Lato"/>
              </a:rPr>
              <a:t> as a lot of these changes are the same every time 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z="1600" spc="-1" dirty="0">
              <a:solidFill>
                <a:srgbClr val="222222"/>
              </a:solidFill>
              <a:latin typeface="Lato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z="1400" spc="-1" dirty="0">
              <a:solidFill>
                <a:srgbClr val="222222"/>
              </a:solidFill>
              <a:latin typeface="Lato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pc="-1" dirty="0">
              <a:solidFill>
                <a:srgbClr val="222222"/>
              </a:solidFill>
              <a:latin typeface="Lato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US" spc="-1" dirty="0">
              <a:latin typeface="Gill Sans"/>
              <a:ea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7630913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294232" y="2503885"/>
            <a:ext cx="6446160" cy="22569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Explorer </a:t>
            </a:r>
            <a:r>
              <a:rPr lang="en-US" sz="30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Squad Focus</a:t>
            </a:r>
            <a:endParaRPr lang="en-US" sz="30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b="1" spc="-1" dirty="0" smtClean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Zachariah </a:t>
            </a:r>
            <a:r>
              <a:rPr lang="en-US" b="1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Mullen </a:t>
            </a:r>
            <a:r>
              <a:rPr lang="en-US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</a:t>
            </a:r>
            <a:r>
              <a:rPr lang="en-US" b="1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Scrum Master)</a:t>
            </a:r>
          </a:p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b="1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Fernando Rijo Cedeno (Squad Lead)</a:t>
            </a:r>
          </a:p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endParaRPr lang="en-US" b="1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Objectives</a:t>
            </a:r>
            <a:endParaRPr lang="en-US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0" strike="noStrike" spc="-1" dirty="0" smtClean="0">
                <a:solidFill>
                  <a:srgbClr val="262626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</a:rPr>
              <a:t>Explorer – Extenders Conformance Criteria</a:t>
            </a:r>
            <a:endParaRPr lang="en-US" sz="26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36600" y="686492"/>
            <a:ext cx="8349840" cy="4177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+mj-lt"/>
              </a:rPr>
              <a:t>Continue work on extensibility API and conformance </a:t>
            </a:r>
            <a:r>
              <a:rPr lang="en-US" sz="1600" spc="-1" dirty="0" smtClean="0">
                <a:solidFill>
                  <a:srgbClr val="000000"/>
                </a:solidFill>
                <a:latin typeface="+mj-lt"/>
              </a:rPr>
              <a:t>rules </a:t>
            </a:r>
            <a:r>
              <a:rPr lang="en-US" sz="1600" spc="-1" dirty="0" smtClean="0">
                <a:solidFill>
                  <a:srgbClr val="000000"/>
                </a:solidFill>
                <a:latin typeface="+mj-lt"/>
                <a:hlinkClick r:id="rId2"/>
              </a:rPr>
              <a:t>#837</a:t>
            </a:r>
            <a:endParaRPr lang="en-US" sz="1600" spc="-1" dirty="0" smtClean="0">
              <a:solidFill>
                <a:srgbClr val="000000"/>
              </a:solidFill>
              <a:latin typeface="+mj-lt"/>
            </a:endParaRP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+mj-lt"/>
              </a:rPr>
              <a:t>Refactor </a:t>
            </a:r>
            <a:r>
              <a:rPr lang="en-US" sz="1600" spc="-1" dirty="0" err="1">
                <a:solidFill>
                  <a:srgbClr val="000000"/>
                </a:solidFill>
                <a:latin typeface="+mj-lt"/>
              </a:rPr>
              <a:t>api</a:t>
            </a:r>
            <a:r>
              <a:rPr lang="en-US" sz="1600" spc="-1" dirty="0">
                <a:solidFill>
                  <a:srgbClr val="000000"/>
                </a:solidFill>
                <a:latin typeface="+mj-lt"/>
              </a:rPr>
              <a:t> code (profile loading, secure creds </a:t>
            </a:r>
            <a:r>
              <a:rPr lang="en-US" sz="1600" spc="-1" dirty="0" err="1">
                <a:solidFill>
                  <a:srgbClr val="000000"/>
                </a:solidFill>
                <a:latin typeface="+mj-lt"/>
              </a:rPr>
              <a:t>init</a:t>
            </a:r>
            <a:r>
              <a:rPr lang="en-US" sz="1600" spc="-1" dirty="0">
                <a:solidFill>
                  <a:srgbClr val="000000"/>
                </a:solidFill>
                <a:latin typeface="+mj-lt"/>
              </a:rPr>
              <a:t>, remove UI code) </a:t>
            </a:r>
            <a:endParaRPr lang="en-US" sz="1600" spc="-1" dirty="0" smtClean="0">
              <a:solidFill>
                <a:srgbClr val="000000"/>
              </a:solidFill>
              <a:latin typeface="+mj-lt"/>
            </a:endParaRP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 smtClean="0">
                <a:solidFill>
                  <a:srgbClr val="000000"/>
                </a:solidFill>
                <a:latin typeface="+mj-lt"/>
              </a:rPr>
              <a:t>API </a:t>
            </a:r>
            <a:r>
              <a:rPr lang="en-US" sz="1600" spc="-1" dirty="0">
                <a:solidFill>
                  <a:srgbClr val="000000"/>
                </a:solidFill>
                <a:latin typeface="+mj-lt"/>
              </a:rPr>
              <a:t>governance for </a:t>
            </a:r>
            <a:r>
              <a:rPr lang="en-US" sz="1600" spc="-1" dirty="0" err="1">
                <a:solidFill>
                  <a:srgbClr val="000000"/>
                </a:solidFill>
                <a:latin typeface="+mj-lt"/>
              </a:rPr>
              <a:t>Zowe</a:t>
            </a:r>
            <a:r>
              <a:rPr lang="en-US" sz="1600" spc="-1" dirty="0">
                <a:solidFill>
                  <a:srgbClr val="000000"/>
                </a:solidFill>
                <a:latin typeface="+mj-lt"/>
              </a:rPr>
              <a:t> committers (explore automation: e.g. search for the string “</a:t>
            </a:r>
            <a:r>
              <a:rPr lang="en-US" sz="1600" spc="-1" dirty="0" err="1">
                <a:solidFill>
                  <a:srgbClr val="000000"/>
                </a:solidFill>
                <a:latin typeface="+mj-lt"/>
              </a:rPr>
              <a:t>zosmf</a:t>
            </a:r>
            <a:r>
              <a:rPr lang="en-US" sz="1600" spc="-1" dirty="0">
                <a:solidFill>
                  <a:srgbClr val="000000"/>
                </a:solidFill>
                <a:latin typeface="+mj-lt"/>
              </a:rPr>
              <a:t>”, perhaps via </a:t>
            </a:r>
            <a:r>
              <a:rPr lang="en-US" sz="1600" spc="-1" dirty="0" err="1">
                <a:solidFill>
                  <a:srgbClr val="000000"/>
                </a:solidFill>
                <a:latin typeface="+mj-lt"/>
              </a:rPr>
              <a:t>ESLint</a:t>
            </a:r>
            <a:r>
              <a:rPr lang="en-US" sz="1600" spc="-1" dirty="0" smtClean="0">
                <a:solidFill>
                  <a:srgbClr val="000000"/>
                </a:solidFill>
                <a:latin typeface="+mj-lt"/>
              </a:rPr>
              <a:t>)</a:t>
            </a:r>
            <a:endParaRPr lang="en-US" sz="1600" spc="-1" dirty="0">
              <a:solidFill>
                <a:srgbClr val="000000"/>
              </a:solidFill>
              <a:latin typeface="+mj-lt"/>
            </a:endParaRPr>
          </a:p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 smtClean="0">
                <a:solidFill>
                  <a:srgbClr val="000000"/>
                </a:solidFill>
                <a:latin typeface="+mj-lt"/>
              </a:rPr>
              <a:t>Code </a:t>
            </a:r>
            <a:r>
              <a:rPr lang="en-US" sz="1600" spc="-1" dirty="0">
                <a:solidFill>
                  <a:srgbClr val="000000"/>
                </a:solidFill>
                <a:latin typeface="+mj-lt"/>
              </a:rPr>
              <a:t>formatting and </a:t>
            </a:r>
            <a:r>
              <a:rPr lang="en-US" sz="1600" spc="-1" dirty="0" err="1" smtClean="0">
                <a:solidFill>
                  <a:srgbClr val="000000"/>
                </a:solidFill>
                <a:latin typeface="+mj-lt"/>
              </a:rPr>
              <a:t>linting</a:t>
            </a:r>
            <a:r>
              <a:rPr lang="en-US" sz="1600" spc="-1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spc="-1" dirty="0" smtClean="0">
                <a:solidFill>
                  <a:srgbClr val="000000"/>
                </a:solidFill>
                <a:latin typeface="+mj-lt"/>
                <a:hlinkClick r:id="rId3"/>
              </a:rPr>
              <a:t>#438</a:t>
            </a:r>
            <a:endParaRPr lang="en-US" sz="1600" spc="-1" dirty="0">
              <a:solidFill>
                <a:srgbClr val="000000"/>
              </a:solidFill>
              <a:latin typeface="+mj-lt"/>
            </a:endParaRPr>
          </a:p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 smtClean="0">
                <a:solidFill>
                  <a:srgbClr val="000000"/>
                </a:solidFill>
                <a:latin typeface="+mj-lt"/>
              </a:rPr>
              <a:t>Ensure </a:t>
            </a:r>
            <a:r>
              <a:rPr lang="en-US" sz="1600" spc="-1" dirty="0">
                <a:solidFill>
                  <a:srgbClr val="000000"/>
                </a:solidFill>
                <a:latin typeface="+mj-lt"/>
              </a:rPr>
              <a:t>consistency for </a:t>
            </a:r>
            <a:r>
              <a:rPr lang="en-US" sz="1600" spc="-1" dirty="0" smtClean="0">
                <a:solidFill>
                  <a:srgbClr val="000000"/>
                </a:solidFill>
                <a:latin typeface="+mj-lt"/>
              </a:rPr>
              <a:t>extenders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+mj-lt"/>
              </a:rPr>
              <a:t>MVS </a:t>
            </a:r>
            <a:r>
              <a:rPr lang="en-US" sz="1600" spc="-1" dirty="0" smtClean="0">
                <a:solidFill>
                  <a:srgbClr val="000000"/>
                </a:solidFill>
                <a:latin typeface="+mj-lt"/>
              </a:rPr>
              <a:t>functionality for </a:t>
            </a:r>
            <a:r>
              <a:rPr lang="en-US" sz="1600" spc="-1" dirty="0">
                <a:solidFill>
                  <a:srgbClr val="000000"/>
                </a:solidFill>
                <a:latin typeface="+mj-lt"/>
              </a:rPr>
              <a:t>FTP </a:t>
            </a:r>
            <a:r>
              <a:rPr lang="en-US" sz="1600" spc="-1" dirty="0" smtClean="0">
                <a:solidFill>
                  <a:srgbClr val="000000"/>
                </a:solidFill>
                <a:latin typeface="+mj-lt"/>
              </a:rPr>
              <a:t>Package </a:t>
            </a:r>
            <a:r>
              <a:rPr lang="en-US" sz="1600" spc="-1" dirty="0" smtClean="0">
                <a:solidFill>
                  <a:srgbClr val="000000"/>
                </a:solidFill>
                <a:latin typeface="+mj-lt"/>
                <a:hlinkClick r:id="rId4"/>
              </a:rPr>
              <a:t>#1027</a:t>
            </a:r>
            <a:endParaRPr lang="en-US" sz="1600" spc="-1" dirty="0">
              <a:solidFill>
                <a:srgbClr val="000000"/>
              </a:solidFill>
              <a:latin typeface="+mj-lt"/>
            </a:endParaRP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+mj-lt"/>
              </a:rPr>
              <a:t>Test automation for FTP </a:t>
            </a:r>
            <a:r>
              <a:rPr lang="en-US" sz="1600" spc="-1" dirty="0" smtClean="0">
                <a:solidFill>
                  <a:srgbClr val="000000"/>
                </a:solidFill>
                <a:latin typeface="+mj-lt"/>
              </a:rPr>
              <a:t>package </a:t>
            </a:r>
            <a:r>
              <a:rPr lang="en-US" sz="1600" spc="-1" dirty="0" smtClean="0">
                <a:solidFill>
                  <a:srgbClr val="000000"/>
                </a:solidFill>
                <a:latin typeface="+mj-lt"/>
                <a:hlinkClick r:id="rId5"/>
              </a:rPr>
              <a:t>#1028</a:t>
            </a:r>
            <a:endParaRPr lang="en-US" sz="1600" b="0" strike="noStrike" spc="-1" dirty="0">
              <a:solidFill>
                <a:srgbClr val="000000"/>
              </a:solidFill>
              <a:latin typeface="+mj-lt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0" strike="noStrike" spc="-1" dirty="0" smtClean="0">
                <a:solidFill>
                  <a:srgbClr val="262626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</a:rPr>
              <a:t>Explorer – Improve User Experience</a:t>
            </a:r>
            <a:endParaRPr lang="en-US" sz="26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36600" y="657916"/>
            <a:ext cx="8349840" cy="4177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 smtClean="0">
                <a:solidFill>
                  <a:srgbClr val="000000"/>
                </a:solidFill>
                <a:latin typeface="+mj-lt"/>
              </a:rPr>
              <a:t>Profile </a:t>
            </a:r>
            <a:r>
              <a:rPr lang="en-US" sz="1600" spc="-1" dirty="0">
                <a:solidFill>
                  <a:srgbClr val="000000"/>
                </a:solidFill>
                <a:latin typeface="+mj-lt"/>
              </a:rPr>
              <a:t>manager </a:t>
            </a:r>
            <a:r>
              <a:rPr lang="en-US" sz="1600" spc="-1" dirty="0" smtClean="0">
                <a:solidFill>
                  <a:srgbClr val="000000"/>
                </a:solidFill>
                <a:latin typeface="+mj-lt"/>
              </a:rPr>
              <a:t>development </a:t>
            </a:r>
            <a:r>
              <a:rPr lang="en-US" sz="1600" spc="-1" dirty="0" smtClean="0">
                <a:solidFill>
                  <a:srgbClr val="000000"/>
                </a:solidFill>
                <a:latin typeface="+mj-lt"/>
                <a:hlinkClick r:id="rId2"/>
              </a:rPr>
              <a:t>#423</a:t>
            </a:r>
            <a:endParaRPr lang="en-US" sz="1600" spc="-1" dirty="0" smtClean="0">
              <a:solidFill>
                <a:srgbClr val="000000"/>
              </a:solidFill>
              <a:latin typeface="+mj-lt"/>
            </a:endParaRPr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 smtClean="0">
                <a:solidFill>
                  <a:srgbClr val="000000"/>
                </a:solidFill>
                <a:latin typeface="+mj-lt"/>
              </a:rPr>
              <a:t>Profile type annotation </a:t>
            </a:r>
            <a:r>
              <a:rPr lang="en-US" sz="1600" spc="-1" dirty="0" smtClean="0">
                <a:solidFill>
                  <a:srgbClr val="000000"/>
                </a:solidFill>
                <a:latin typeface="+mj-lt"/>
                <a:hlinkClick r:id="rId3"/>
              </a:rPr>
              <a:t>#1025</a:t>
            </a:r>
            <a:endParaRPr lang="en-US" sz="1600" spc="-1" dirty="0" smtClean="0">
              <a:solidFill>
                <a:srgbClr val="000000"/>
              </a:solidFill>
              <a:latin typeface="+mj-lt"/>
            </a:endParaRPr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+mj-lt"/>
              </a:rPr>
              <a:t>Filter partitioned data sets by </a:t>
            </a:r>
            <a:r>
              <a:rPr lang="en-US" sz="1600" spc="-1" dirty="0" smtClean="0">
                <a:solidFill>
                  <a:srgbClr val="000000"/>
                </a:solidFill>
                <a:latin typeface="+mj-lt"/>
              </a:rPr>
              <a:t>pattern </a:t>
            </a:r>
            <a:r>
              <a:rPr lang="en-US" sz="1600" spc="-1" dirty="0" smtClean="0">
                <a:solidFill>
                  <a:srgbClr val="000000"/>
                </a:solidFill>
                <a:latin typeface="+mj-lt"/>
                <a:hlinkClick r:id="rId4"/>
              </a:rPr>
              <a:t>#868</a:t>
            </a:r>
            <a:endParaRPr lang="en-US" sz="1600" spc="-1" dirty="0" smtClean="0">
              <a:solidFill>
                <a:srgbClr val="000000"/>
              </a:solidFill>
              <a:latin typeface="+mj-lt"/>
            </a:endParaRPr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</a:rPr>
              <a:t>Refactor </a:t>
            </a:r>
            <a:r>
              <a:rPr lang="en-US" sz="1600" spc="-1" dirty="0" smtClean="0">
                <a:solidFill>
                  <a:srgbClr val="000000"/>
                </a:solidFill>
              </a:rPr>
              <a:t>profile APIs (</a:t>
            </a:r>
            <a:r>
              <a:rPr lang="en-US" sz="1600" spc="-1" dirty="0" err="1" smtClean="0">
                <a:solidFill>
                  <a:srgbClr val="000000"/>
                </a:solidFill>
              </a:rPr>
              <a:t>Profiles.ts</a:t>
            </a:r>
            <a:r>
              <a:rPr lang="en-US" sz="1600" spc="-1" dirty="0" smtClean="0">
                <a:solidFill>
                  <a:srgbClr val="000000"/>
                </a:solidFill>
              </a:rPr>
              <a:t>) </a:t>
            </a:r>
            <a:r>
              <a:rPr lang="en-US" sz="1600" spc="-1" dirty="0">
                <a:solidFill>
                  <a:srgbClr val="000000"/>
                </a:solidFill>
              </a:rPr>
              <a:t>to address significant </a:t>
            </a:r>
            <a:r>
              <a:rPr lang="en-US" sz="1600" spc="-1" dirty="0" smtClean="0">
                <a:solidFill>
                  <a:srgbClr val="000000"/>
                </a:solidFill>
              </a:rPr>
              <a:t>issues </a:t>
            </a:r>
            <a:r>
              <a:rPr lang="en-US" sz="1600" spc="-1" dirty="0" smtClean="0">
                <a:solidFill>
                  <a:srgbClr val="000000"/>
                </a:solidFill>
                <a:hlinkClick r:id="rId5"/>
              </a:rPr>
              <a:t>#1000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</a:rPr>
              <a:t>Empty fields in profiles (user and password) </a:t>
            </a:r>
            <a:r>
              <a:rPr lang="en-US" sz="1600" spc="-1" dirty="0" smtClean="0">
                <a:solidFill>
                  <a:srgbClr val="000000"/>
                </a:solidFill>
              </a:rPr>
              <a:t>bug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 smtClean="0">
                <a:solidFill>
                  <a:srgbClr val="000000"/>
                </a:solidFill>
              </a:rPr>
              <a:t>First </a:t>
            </a:r>
            <a:r>
              <a:rPr lang="en-US" sz="1600" spc="-1" dirty="0">
                <a:solidFill>
                  <a:srgbClr val="000000"/>
                </a:solidFill>
              </a:rPr>
              <a:t>profile not created as </a:t>
            </a:r>
            <a:r>
              <a:rPr lang="en-US" sz="1600" spc="-1" dirty="0" smtClean="0">
                <a:solidFill>
                  <a:srgbClr val="000000"/>
                </a:solidFill>
              </a:rPr>
              <a:t>default (Impacts CLI users)</a:t>
            </a:r>
          </a:p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 smtClean="0">
                <a:solidFill>
                  <a:srgbClr val="000000"/>
                </a:solidFill>
              </a:rPr>
              <a:t>Filter partitioned datasets by pattern </a:t>
            </a:r>
            <a:r>
              <a:rPr lang="en-US" sz="1600" spc="-1" dirty="0" smtClean="0">
                <a:solidFill>
                  <a:srgbClr val="000000"/>
                </a:solidFill>
                <a:hlinkClick r:id="rId4"/>
              </a:rPr>
              <a:t>#868</a:t>
            </a:r>
            <a:endParaRPr lang="en-US" sz="1600" spc="-1" dirty="0" smtClean="0">
              <a:solidFill>
                <a:srgbClr val="000000"/>
              </a:solidFill>
            </a:endParaRPr>
          </a:p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</a:rPr>
              <a:t>Allow for multiple selection and deletion of jobs, members etc</a:t>
            </a:r>
            <a:r>
              <a:rPr lang="en-US" sz="1600" spc="-1" dirty="0" smtClean="0">
                <a:solidFill>
                  <a:srgbClr val="000000"/>
                </a:solidFill>
              </a:rPr>
              <a:t>. </a:t>
            </a:r>
            <a:r>
              <a:rPr lang="en-US" sz="1600" spc="-1" dirty="0" smtClean="0">
                <a:solidFill>
                  <a:srgbClr val="000000"/>
                </a:solidFill>
                <a:hlinkClick r:id="rId6"/>
              </a:rPr>
              <a:t>#224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1600" spc="-1" dirty="0" smtClean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531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08520" y="3525840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TBD Squad Focus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TBD (Squad Lead)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70103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262626"/>
                </a:solidFill>
                <a:latin typeface="Gill Sans"/>
                <a:ea typeface="Gill Sans"/>
              </a:rPr>
              <a:t>Title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36600" y="682920"/>
            <a:ext cx="8349840" cy="4177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Gill Sans"/>
                <a:ea typeface="Gill Sans"/>
              </a:rPr>
              <a:t>TBD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928439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64440" y="122400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>
                <a:solidFill>
                  <a:srgbClr val="000000"/>
                </a:solidFill>
                <a:latin typeface="Arial"/>
                <a:ea typeface="Arial"/>
              </a:rPr>
              <a:t>Notes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11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Before this presentation ZLC will present Zowe achievements from last PI and context/vision at a hill-level for the upcoming PI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Following this presentation, the squads will disperse into breakouts to plan their PI in more detail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62626"/>
                </a:solidFill>
                <a:latin typeface="Gill Sans"/>
                <a:ea typeface="Gill Sans"/>
              </a:rPr>
              <a:t>Agenda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317520" y="943560"/>
            <a:ext cx="8368920" cy="3142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"/>
                <a:ea typeface="Gill Sans"/>
              </a:rPr>
              <a:t>Squad 1 Focus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"/>
                <a:ea typeface="Gill Sans"/>
              </a:rPr>
              <a:t>Squad 2 Focus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08520" y="3525840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System Squad Focus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2000" b="1" spc="-1" dirty="0">
                <a:solidFill>
                  <a:srgbClr val="000000"/>
                </a:solidFill>
                <a:latin typeface="Arial"/>
                <a:ea typeface="Arial"/>
              </a:rPr>
              <a:t>TBD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(Squad Lead)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62626"/>
                </a:solidFill>
                <a:latin typeface="Gill Sans"/>
                <a:ea typeface="Gill Sans"/>
              </a:rPr>
              <a:t>Dependencies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306360" y="774000"/>
            <a:ext cx="8368920" cy="4147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latin typeface="Gill Sans" panose="020B0502020104020203" pitchFamily="34" charset="-79"/>
                <a:ea typeface="Gill Sans"/>
                <a:cs typeface="Gill Sans" panose="020B0502020104020203" pitchFamily="34" charset="-79"/>
              </a:rPr>
              <a:t>As High Availability Theme moving to implementation stage, will need many su</a:t>
            </a:r>
            <a:r>
              <a:rPr lang="en-US" sz="2000" spc="-1" dirty="0">
                <a:solidFill>
                  <a:srgbClr val="000000"/>
                </a:solidFill>
                <a:latin typeface="Gill Sans" panose="020B0502020104020203" pitchFamily="34" charset="-79"/>
                <a:ea typeface="Gill Sans"/>
                <a:cs typeface="Gill Sans" panose="020B0502020104020203" pitchFamily="34" charset="-79"/>
              </a:rPr>
              <a:t>pports from other squads like PI3: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API ML Squad </a:t>
            </a:r>
            <a:r>
              <a:rPr lang="en-US" sz="20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–</a:t>
            </a:r>
            <a:r>
              <a:rPr lang="en-US" sz="2000" strike="noStrike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Caching API,  APIML packaging, certificates, </a:t>
            </a:r>
            <a:r>
              <a:rPr lang="en-US" sz="2000" strike="noStrike" spc="-1" dirty="0" err="1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etc</a:t>
            </a:r>
            <a:endParaRPr lang="en-US" sz="2000" strike="noStrike" spc="-1" dirty="0">
              <a:solidFill>
                <a:srgbClr val="000000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Web UI Squad – Zowe Launcher, ZSS/ZIS improvements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Docs Squad </a:t>
            </a:r>
            <a:r>
              <a:rPr lang="en-US" sz="20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–</a:t>
            </a:r>
            <a:r>
              <a:rPr lang="en-US" sz="2000" strike="noStrike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improve documentation</a:t>
            </a:r>
          </a:p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Risks </a:t>
            </a:r>
            <a:r>
              <a:rPr lang="en-US" sz="20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on </a:t>
            </a:r>
            <a:r>
              <a:rPr lang="en-US" sz="2000" strike="noStrike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Infrastructure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We don’t have open infrastructure to </a:t>
            </a:r>
            <a:r>
              <a:rPr lang="en-US" sz="20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test deployment on Sysplex.</a:t>
            </a:r>
            <a:endParaRPr lang="en-US" sz="2000" strike="noStrike" spc="-1" dirty="0">
              <a:solidFill>
                <a:srgbClr val="000000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Will rely on Broadcom’s experts and supports to verify deployment  on Sysplex with ACF2 and Top Secret.</a:t>
            </a:r>
            <a:endParaRPr lang="en-US" sz="2000" strike="noStrike" spc="-1" dirty="0">
              <a:solidFill>
                <a:srgbClr val="000000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>
                <a:solidFill>
                  <a:srgbClr val="262626"/>
                </a:solidFill>
                <a:latin typeface="Gill Sans"/>
                <a:ea typeface="Gill Sans"/>
              </a:rPr>
              <a:t>Performance - Enhance Test Coverage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774000"/>
            <a:ext cx="8269762" cy="4147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101520">
              <a:lnSpc>
                <a:spcPct val="100000"/>
              </a:lnSpc>
              <a:spcBef>
                <a:spcPts val="400"/>
              </a:spcBef>
            </a:pPr>
            <a:r>
              <a:rPr lang="en-US" spc="-1" dirty="0">
                <a:latin typeface="Gill Sans"/>
                <a:ea typeface="Gill Sans"/>
                <a:hlinkClick r:id="rId3"/>
              </a:rPr>
              <a:t>Epic: Zowe Performance Test - Stage 2 - Enhance Test Coverage (2020PI4)</a:t>
            </a:r>
            <a:endParaRPr lang="en-US" spc="-1" dirty="0">
              <a:latin typeface="Gill Sans"/>
              <a:ea typeface="Gill Sans"/>
            </a:endParaRPr>
          </a:p>
          <a:p>
            <a:pPr marL="101520">
              <a:lnSpc>
                <a:spcPct val="100000"/>
              </a:lnSpc>
              <a:spcBef>
                <a:spcPts val="400"/>
              </a:spcBef>
            </a:pPr>
            <a:endParaRPr lang="en-US" spc="-1" dirty="0">
              <a:latin typeface="Gill Sans"/>
              <a:ea typeface="Gill Sans"/>
            </a:endParaRPr>
          </a:p>
          <a:p>
            <a:pPr marL="444420" indent="-34290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</a:rPr>
              <a:t>Finalize primary and component-level test suites </a:t>
            </a:r>
            <a:r>
              <a:rPr lang="en-US" sz="1000" i="1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"/>
                <a:ea typeface="Gill Sans"/>
              </a:rPr>
              <a:t>Continue item from PI3</a:t>
            </a:r>
            <a:endParaRPr lang="en-US" i="1" spc="-1" dirty="0">
              <a:solidFill>
                <a:schemeClr val="tx1">
                  <a:lumMod val="50000"/>
                  <a:lumOff val="50000"/>
                </a:schemeClr>
              </a:solidFill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pc="-1" dirty="0">
                <a:latin typeface="Gill Sans"/>
                <a:ea typeface="Gill Sans"/>
                <a:hlinkClick r:id="rId4"/>
              </a:rPr>
              <a:t>Create primary performance test suite</a:t>
            </a:r>
            <a:endParaRPr lang="en-US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pc="-1" dirty="0">
                <a:latin typeface="Gill Sans"/>
                <a:ea typeface="Gill Sans"/>
                <a:hlinkClick r:id="rId5"/>
              </a:rPr>
              <a:t>Create dedicated performance test suite for APIML</a:t>
            </a:r>
            <a:endParaRPr lang="en-US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pc="-1" dirty="0">
                <a:latin typeface="Gill Sans"/>
                <a:ea typeface="Gill Sans"/>
                <a:hlinkClick r:id="rId6"/>
              </a:rPr>
              <a:t>Create dedicated performance test suite for Explorer APIs</a:t>
            </a:r>
            <a:endParaRPr lang="en-US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pc="-1" dirty="0">
                <a:latin typeface="Gill Sans"/>
                <a:ea typeface="Gill Sans"/>
                <a:hlinkClick r:id="rId7"/>
              </a:rPr>
              <a:t>Create dedicated performance test suite for Desktop</a:t>
            </a:r>
            <a:endParaRPr lang="en-US" spc="-1" dirty="0">
              <a:latin typeface="Gill Sans"/>
              <a:ea typeface="Gill Sans"/>
            </a:endParaRPr>
          </a:p>
          <a:p>
            <a:pPr marL="444420" indent="-34290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  <a:hlinkClick r:id="rId8"/>
              </a:rPr>
              <a:t>Create dummy server for APIML testing</a:t>
            </a:r>
            <a:endParaRPr lang="en-US" spc="-1" dirty="0">
              <a:latin typeface="Gill Sans"/>
              <a:ea typeface="Gill Sans"/>
            </a:endParaRPr>
          </a:p>
          <a:p>
            <a:pPr marL="444420" indent="-34290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  <a:hlinkClick r:id="rId9"/>
              </a:rPr>
              <a:t>Run Metrics Server off-</a:t>
            </a:r>
            <a:r>
              <a:rPr lang="en-US" spc="-1" dirty="0" err="1">
                <a:latin typeface="Gill Sans"/>
                <a:ea typeface="Gill Sans"/>
                <a:hlinkClick r:id="rId9"/>
              </a:rPr>
              <a:t>zOS</a:t>
            </a:r>
            <a:endParaRPr lang="en-US" spc="-1" dirty="0">
              <a:latin typeface="Gill Sans"/>
              <a:ea typeface="Gill Sans"/>
            </a:endParaRPr>
          </a:p>
          <a:p>
            <a:pPr marL="444420" indent="-34290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  <a:hlinkClick r:id="rId10"/>
              </a:rPr>
              <a:t>Add ability to test performance of different endpoints in parallel</a:t>
            </a:r>
            <a:endParaRPr lang="en-US" spc="-1" dirty="0">
              <a:latin typeface="Gill Sans"/>
              <a:ea typeface="Gill Sans"/>
            </a:endParaRPr>
          </a:p>
          <a:p>
            <a:pPr marL="444420" indent="-34290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  <a:hlinkClick r:id="rId11"/>
              </a:rPr>
              <a:t>Validate test report with other methods</a:t>
            </a:r>
            <a:endParaRPr lang="en-US" spc="-1" dirty="0">
              <a:latin typeface="Gill Sans"/>
              <a:ea typeface="Gill San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>
                <a:solidFill>
                  <a:srgbClr val="262626"/>
                </a:solidFill>
                <a:latin typeface="Gill Sans"/>
                <a:ea typeface="Gill Sans"/>
              </a:rPr>
              <a:t>High Availability – New Components &amp; Sysplex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774000"/>
            <a:ext cx="8269762" cy="4147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101520">
              <a:lnSpc>
                <a:spcPct val="100000"/>
              </a:lnSpc>
              <a:spcBef>
                <a:spcPts val="400"/>
              </a:spcBef>
            </a:pPr>
            <a:r>
              <a:rPr lang="en-US" spc="-1" dirty="0">
                <a:latin typeface="Gill Sans"/>
                <a:ea typeface="Gill Sans"/>
                <a:hlinkClick r:id="rId3"/>
              </a:rPr>
              <a:t>Epic – High Availability</a:t>
            </a:r>
            <a:endParaRPr lang="en-US" spc="-1" dirty="0">
              <a:latin typeface="Gill Sans"/>
              <a:ea typeface="Gill Sans"/>
            </a:endParaRPr>
          </a:p>
          <a:p>
            <a:pPr marL="101520">
              <a:lnSpc>
                <a:spcPct val="100000"/>
              </a:lnSpc>
              <a:spcBef>
                <a:spcPts val="400"/>
              </a:spcBef>
            </a:pPr>
            <a:endParaRPr lang="en-US" spc="-1" dirty="0">
              <a:latin typeface="Gill Sans"/>
              <a:ea typeface="Gill Sans"/>
            </a:endParaRP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  <a:hlinkClick r:id="rId4"/>
              </a:rPr>
              <a:t>Create Caching API with VSAM support</a:t>
            </a:r>
            <a:endParaRPr lang="en-US" spc="-1" dirty="0">
              <a:latin typeface="Gill Sans"/>
              <a:ea typeface="Gill Sans"/>
            </a:endParaRP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  <a:hlinkClick r:id="rId5"/>
              </a:rPr>
              <a:t>Implement and integrate Zowe Launcher</a:t>
            </a:r>
            <a:r>
              <a:rPr lang="en-US" spc="-1" dirty="0">
                <a:latin typeface="Gill Sans"/>
                <a:ea typeface="Gill Sans"/>
              </a:rPr>
              <a:t> (Stage 1)</a:t>
            </a: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endParaRPr lang="en-US" spc="-1" dirty="0">
              <a:latin typeface="Gill Sans"/>
              <a:ea typeface="Gill Sans"/>
            </a:endParaRP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</a:rPr>
              <a:t>Starting Zowe in Sysplex</a:t>
            </a: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6"/>
              </a:rPr>
              <a:t>Verify and document z/OSMF on Sysplex configuration</a:t>
            </a:r>
            <a:r>
              <a:rPr lang="en-US" sz="1600" spc="-1" dirty="0">
                <a:latin typeface="Gill Sans"/>
                <a:ea typeface="Gill Sans"/>
              </a:rPr>
              <a:t> (shared SAF user registry</a:t>
            </a: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</a:rPr>
              <a:t>Document how to configure </a:t>
            </a:r>
            <a:r>
              <a:rPr lang="en-US" sz="1600" spc="-1" dirty="0">
                <a:latin typeface="Gill Sans"/>
                <a:ea typeface="Gill Sans"/>
                <a:hlinkClick r:id="rId7"/>
              </a:rPr>
              <a:t>port sharing</a:t>
            </a:r>
            <a:r>
              <a:rPr lang="en-US" sz="1600" spc="-1" dirty="0">
                <a:latin typeface="Gill Sans"/>
                <a:ea typeface="Gill Sans"/>
              </a:rPr>
              <a:t> and </a:t>
            </a:r>
            <a:r>
              <a:rPr lang="en-US" sz="1600" spc="-1" dirty="0">
                <a:latin typeface="Gill Sans"/>
                <a:ea typeface="Gill Sans"/>
                <a:hlinkClick r:id="rId8"/>
              </a:rPr>
              <a:t>D-DIVPA</a:t>
            </a:r>
            <a:r>
              <a:rPr lang="en-US" sz="1600" spc="-1" dirty="0">
                <a:latin typeface="Gill Sans"/>
                <a:ea typeface="Gill Sans"/>
              </a:rPr>
              <a:t> for API Gateway</a:t>
            </a: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9"/>
              </a:rPr>
              <a:t>Verify and document requirement on shared USS file system, and shared VSAM data set</a:t>
            </a:r>
            <a:endParaRPr lang="en-US" sz="1600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10"/>
              </a:rPr>
              <a:t>Test and implement ARM policy</a:t>
            </a:r>
            <a:endParaRPr lang="en-US" sz="1600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11"/>
              </a:rPr>
              <a:t>Validate Apiml &amp; zOSMF HA with ACF2 and Top Secret Enabled Sysplex</a:t>
            </a:r>
            <a:endParaRPr lang="en-US" sz="1600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12"/>
              </a:rPr>
              <a:t>Verify how CLI works with Sysplex</a:t>
            </a:r>
            <a:endParaRPr lang="en-US" sz="1600" spc="-1" dirty="0">
              <a:latin typeface="Gill Sans"/>
              <a:ea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5486853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262626"/>
                </a:solidFill>
                <a:latin typeface="Gill Sans"/>
                <a:ea typeface="Gill Sans"/>
              </a:rPr>
              <a:t>High Availability – Existing Components &amp; Certificates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683812"/>
            <a:ext cx="8269762" cy="4237748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</a:rPr>
              <a:t>Preparing Zowe and Components for HA</a:t>
            </a: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3"/>
              </a:rPr>
              <a:t>Break down apiml package into 3 individual components</a:t>
            </a:r>
            <a:endParaRPr lang="en-US" sz="1600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4"/>
              </a:rPr>
              <a:t>Define manifest file for Zowe packages to simplify Zowe Launcher configurations</a:t>
            </a:r>
            <a:endParaRPr lang="en-US" sz="1600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5"/>
              </a:rPr>
              <a:t>Add new configuration entries in instance.env to support multiple instances of components</a:t>
            </a:r>
            <a:endParaRPr lang="en-US" sz="1600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6"/>
              </a:rPr>
              <a:t>Automatically configure ARM policy for Zowe Launcher</a:t>
            </a:r>
            <a:endParaRPr lang="en-US" sz="1600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7"/>
              </a:rPr>
              <a:t>Improve lifecycle </a:t>
            </a:r>
            <a:r>
              <a:rPr lang="en-US" sz="1600" spc="-1" dirty="0" err="1">
                <a:latin typeface="Gill Sans"/>
                <a:ea typeface="Gill Sans"/>
                <a:hlinkClick r:id="rId7"/>
              </a:rPr>
              <a:t>start.sh</a:t>
            </a:r>
            <a:r>
              <a:rPr lang="en-US" sz="1600" spc="-1" dirty="0">
                <a:latin typeface="Gill Sans"/>
                <a:ea typeface="Gill Sans"/>
                <a:hlinkClick r:id="rId7"/>
              </a:rPr>
              <a:t> to properly trap termination signals and kill child processes</a:t>
            </a:r>
            <a:endParaRPr lang="en-US" sz="1600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8"/>
              </a:rPr>
              <a:t>Change ZSS to be registered under API Discovery Service</a:t>
            </a:r>
            <a:endParaRPr lang="en-US" sz="1600" spc="-1" dirty="0">
              <a:latin typeface="Gill Sans"/>
              <a:ea typeface="Gill Sans"/>
            </a:endParaRP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endParaRPr lang="en-US" spc="-1" dirty="0">
              <a:latin typeface="Gill Sans"/>
              <a:ea typeface="Gill Sans"/>
            </a:endParaRP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</a:rPr>
              <a:t>Certificate Configuration Improvement</a:t>
            </a: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9"/>
              </a:rPr>
              <a:t>Add flexibility to define certificate for internal and external usage</a:t>
            </a:r>
            <a:endParaRPr lang="en-US" sz="1600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10"/>
              </a:rPr>
              <a:t>Allow to define multiple domains / IPs as Subject Alternative Name (SAN) when storing certificate(s) in Keyring</a:t>
            </a:r>
            <a:endParaRPr lang="en-US" sz="1600" spc="-1" dirty="0">
              <a:latin typeface="Gill Sans"/>
              <a:ea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5975841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>
                <a:solidFill>
                  <a:srgbClr val="262626"/>
                </a:solidFill>
                <a:latin typeface="Gill Sans"/>
                <a:ea typeface="Gill Sans"/>
              </a:rPr>
              <a:t>CI/CD – Extension Installation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  <a:hlinkClick r:id="rId3"/>
              </a:rPr>
              <a:t>Create extension installation script, playbook and test cases to validate installation</a:t>
            </a:r>
            <a:endParaRPr lang="en-US" spc="-1" dirty="0">
              <a:latin typeface="Gill Sans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US" spc="-1" dirty="0">
              <a:latin typeface="Gill Sans"/>
              <a:ea typeface="Gill Sans"/>
            </a:endParaRP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v"/>
            </a:pPr>
            <a:r>
              <a:rPr lang="en-US" spc="-1" dirty="0">
                <a:latin typeface="Gill Sans"/>
                <a:ea typeface="Gill Sans"/>
              </a:rPr>
              <a:t>Create extension installation script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v"/>
            </a:pPr>
            <a:r>
              <a:rPr lang="en-US" spc="-1" dirty="0">
                <a:latin typeface="Gill Sans"/>
                <a:ea typeface="Gill Sans"/>
              </a:rPr>
              <a:t>Create new Ansible playbook to install extension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v"/>
            </a:pPr>
            <a:r>
              <a:rPr lang="en-US" spc="-1" dirty="0">
                <a:latin typeface="Gill Sans"/>
                <a:ea typeface="Gill Sans"/>
              </a:rPr>
              <a:t>Create new test cases which will validate extension installation</a:t>
            </a:r>
          </a:p>
        </p:txBody>
      </p:sp>
    </p:spTree>
    <p:extLst>
      <p:ext uri="{BB962C8B-B14F-4D97-AF65-F5344CB8AC3E}">
        <p14:creationId xmlns:p14="http://schemas.microsoft.com/office/powerpoint/2010/main" val="273069485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2434</TotalTime>
  <Words>1178</Words>
  <Application>Microsoft Office PowerPoint</Application>
  <PresentationFormat>On-screen Show (16:9)</PresentationFormat>
  <Paragraphs>160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DejaVu Sans</vt:lpstr>
      <vt:lpstr>Gill Sans</vt:lpstr>
      <vt:lpstr>Lato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Zowe 20PI1</dc:title>
  <dc:subject/>
  <dc:creator>Zowe Squads</dc:creator>
  <cp:keywords/>
  <dc:description/>
  <cp:lastModifiedBy>Fernando Rijo Cedeno</cp:lastModifiedBy>
  <cp:revision>162</cp:revision>
  <dcterms:modified xsi:type="dcterms:W3CDTF">2020-09-30T20:28:46Z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0x01010078366F8B0CAC4944B54E4FE62E1853FF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35</vt:i4>
  </property>
</Properties>
</file>