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4"/>
  </p:sldMasterIdLst>
  <p:notesMasterIdLst>
    <p:notesMasterId r:id="rId27"/>
  </p:notesMasterIdLst>
  <p:sldIdLst>
    <p:sldId id="279" r:id="rId5"/>
    <p:sldId id="2142532337" r:id="rId6"/>
    <p:sldId id="2142532351" r:id="rId7"/>
    <p:sldId id="2142532352" r:id="rId8"/>
    <p:sldId id="2142532360" r:id="rId9"/>
    <p:sldId id="2142532368" r:id="rId10"/>
    <p:sldId id="2142532369" r:id="rId11"/>
    <p:sldId id="2142532353" r:id="rId12"/>
    <p:sldId id="2142532361" r:id="rId13"/>
    <p:sldId id="2142532354" r:id="rId14"/>
    <p:sldId id="2142532362" r:id="rId15"/>
    <p:sldId id="2142532355" r:id="rId16"/>
    <p:sldId id="2142532363" r:id="rId17"/>
    <p:sldId id="2142532359" r:id="rId18"/>
    <p:sldId id="2142532366" r:id="rId19"/>
    <p:sldId id="2142532370" r:id="rId20"/>
    <p:sldId id="2142532356" r:id="rId21"/>
    <p:sldId id="2142532364" r:id="rId22"/>
    <p:sldId id="2142532357" r:id="rId23"/>
    <p:sldId id="2142532365" r:id="rId24"/>
    <p:sldId id="2142532358" r:id="rId25"/>
    <p:sldId id="2142532367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ill Sans" panose="020B0502020104020203" pitchFamily="34" charset="-79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E4D09-935D-43B9-8870-911B4420BDA4}" v="74" dt="2020-06-04T11:17:34.315"/>
  </p1510:revLst>
</p1510:revInfo>
</file>

<file path=ppt/tableStyles.xml><?xml version="1.0" encoding="utf-8"?>
<a:tblStyleLst xmlns:a="http://schemas.openxmlformats.org/drawingml/2006/main" def="{FAE9D7D4-FCE9-4A55-8185-6E2795874F8A}">
  <a:tblStyle styleId="{FAE9D7D4-FCE9-4A55-8185-6E2795874F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864" autoAdjust="0"/>
  </p:normalViewPr>
  <p:slideViewPr>
    <p:cSldViewPr snapToGrid="0">
      <p:cViewPr varScale="1">
        <p:scale>
          <a:sx n="135" d="100"/>
          <a:sy n="135" d="100"/>
        </p:scale>
        <p:origin x="1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fabc1ec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7fabc1ec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Notes: </a:t>
            </a:r>
            <a:endParaRPr lang="en-US" b="0" dirty="0">
              <a:effectLst/>
            </a:endParaRPr>
          </a:p>
          <a:p>
            <a:pPr marL="158750" indent="0" rtl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x.509 is one of the  industry standard ways of authenticating to backend services</a:t>
            </a:r>
          </a:p>
          <a:p>
            <a:pPr marL="158750" indent="0" rtl="0" fontAlgn="base"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Zowe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Client apps will need to be updated to support client certs</a:t>
            </a:r>
          </a:p>
          <a:p>
            <a:pPr marL="158750" indent="0" rtl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Customer apps may have their own way of supporting client certs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Zowe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APIML currently depends on z/OSMF to be installed in the same security domain for authentication.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use cases where just APIML is needed on some systems and there is z/OSMF on other systems or any system in the same security domain.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is a request to: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Remove the dependency of APIML on z/OSMF for authentication and use SAF to obtain the JWT</a:t>
            </a:r>
          </a:p>
          <a:p>
            <a:pPr marL="615950" lvl="1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will be implemented as a different provider, the z/OSMF authentication provider will remain the default</a:t>
            </a:r>
          </a:p>
          <a:p>
            <a:pPr marL="615950" lvl="1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z/OSMF will not be accessible via API ML if z/OSMF will not trust SAF JWT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 the installation process to allow this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7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7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Leverage new UX members / design thinking / persona identification Onboarding New Members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772583"/>
            <a:ext cx="9144000" cy="4371000"/>
          </a:xfrm>
          <a:prstGeom prst="rect">
            <a:avLst/>
          </a:prstGeom>
          <a:solidFill>
            <a:srgbClr val="3664AD">
              <a:alpha val="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sz="3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6000"/>
          </a:blip>
          <a:srcRect l="17595"/>
          <a:stretch/>
        </p:blipFill>
        <p:spPr>
          <a:xfrm>
            <a:off x="0" y="775758"/>
            <a:ext cx="6393970" cy="436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3" descr="OpenMainframe_Logo_Panto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6753" y="100723"/>
            <a:ext cx="469853" cy="5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0" y="5112912"/>
            <a:ext cx="9144000" cy="507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2"/>
          </p:nvPr>
        </p:nvSpPr>
        <p:spPr>
          <a:xfrm>
            <a:off x="228999" y="4803550"/>
            <a:ext cx="580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Mainframe Project All Member Meeting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l="10532"/>
          <a:stretch/>
        </p:blipFill>
        <p:spPr>
          <a:xfrm>
            <a:off x="0" y="0"/>
            <a:ext cx="81809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4AD"/>
              </a:buClr>
              <a:buSzPts val="4200"/>
              <a:buFont typeface="Gill Sans"/>
              <a:buNone/>
              <a:defRPr sz="4200" b="0" i="0" u="none" strike="noStrike" cap="none">
                <a:solidFill>
                  <a:srgbClr val="3664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1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1446" y="1113329"/>
            <a:ext cx="1401147" cy="42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08610" y="3525959"/>
            <a:ext cx="644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14085" y="4878185"/>
            <a:ext cx="66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3992" y="148858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sz="3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api-layer/issues/7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api-layer/issues/4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api-layer/issues/70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ctrTitle"/>
          </p:nvPr>
        </p:nvSpPr>
        <p:spPr>
          <a:xfrm>
            <a:off x="4553842" y="1643173"/>
            <a:ext cx="4210596" cy="18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 dirty="0" err="1"/>
              <a:t>Zowe</a:t>
            </a:r>
            <a:r>
              <a:rPr lang="en-US" sz="3200" dirty="0"/>
              <a:t> Community 20PI3 </a:t>
            </a:r>
            <a:br>
              <a:rPr lang="en-US" sz="3200" dirty="0"/>
            </a:br>
            <a:r>
              <a:rPr lang="en-US" sz="3200" dirty="0"/>
              <a:t>Squad Focus</a:t>
            </a:r>
            <a:endParaRPr sz="3100" dirty="0"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350" y="394975"/>
            <a:ext cx="2717854" cy="12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 Squad Focus</a:t>
            </a:r>
          </a:p>
          <a:p>
            <a:r>
              <a:rPr lang="en-US" sz="2000" dirty="0"/>
              <a:t>Mike Bauer (Squad Lead)</a:t>
            </a:r>
          </a:p>
        </p:txBody>
      </p:sp>
    </p:spTree>
    <p:extLst>
      <p:ext uri="{BB962C8B-B14F-4D97-AF65-F5344CB8AC3E}">
        <p14:creationId xmlns:p14="http://schemas.microsoft.com/office/powerpoint/2010/main" val="397107250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3888714458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Zowe</a:t>
            </a:r>
            <a:r>
              <a:rPr lang="en-US" dirty="0"/>
              <a:t> Explorer Squad Focus</a:t>
            </a:r>
          </a:p>
          <a:p>
            <a:r>
              <a:rPr lang="en-US" sz="2000" dirty="0"/>
              <a:t>Fernando </a:t>
            </a:r>
            <a:r>
              <a:rPr lang="en-US" sz="2000" dirty="0" err="1"/>
              <a:t>Rijo</a:t>
            </a:r>
            <a:r>
              <a:rPr lang="en-US" sz="2000" dirty="0"/>
              <a:t> Cedeno (Squad Lead)</a:t>
            </a:r>
          </a:p>
        </p:txBody>
      </p:sp>
    </p:spTree>
    <p:extLst>
      <p:ext uri="{BB962C8B-B14F-4D97-AF65-F5344CB8AC3E}">
        <p14:creationId xmlns:p14="http://schemas.microsoft.com/office/powerpoint/2010/main" val="341040610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183851054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Onboarding Squad Focus</a:t>
            </a:r>
          </a:p>
          <a:p>
            <a:r>
              <a:rPr lang="en-US" sz="2000" dirty="0"/>
              <a:t>Rose?? Joe W? (Squad Lead??)</a:t>
            </a:r>
          </a:p>
        </p:txBody>
      </p:sp>
    </p:spTree>
    <p:extLst>
      <p:ext uri="{BB962C8B-B14F-4D97-AF65-F5344CB8AC3E}">
        <p14:creationId xmlns:p14="http://schemas.microsoft.com/office/powerpoint/2010/main" val="32281800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1278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00" y="943428"/>
            <a:ext cx="8369400" cy="4085772"/>
          </a:xfrm>
        </p:spPr>
        <p:txBody>
          <a:bodyPr/>
          <a:lstStyle/>
          <a:p>
            <a:r>
              <a:rPr lang="en-US" dirty="0"/>
              <a:t>Further Conformance Process Maturity</a:t>
            </a:r>
          </a:p>
          <a:p>
            <a:pPr lvl="1"/>
            <a:r>
              <a:rPr lang="en-US" dirty="0"/>
              <a:t>Active LTS conformance test criteria updates / incremental badging / app-store-like landscape page</a:t>
            </a:r>
          </a:p>
          <a:p>
            <a:pPr lvl="1"/>
            <a:r>
              <a:rPr lang="en-US" dirty="0"/>
              <a:t>Active LTS conformance change requests (test criteria &amp; submitter form)</a:t>
            </a:r>
          </a:p>
          <a:p>
            <a:r>
              <a:rPr lang="en-US" dirty="0"/>
              <a:t>Increase focus on Outreach</a:t>
            </a:r>
          </a:p>
          <a:p>
            <a:pPr lvl="1"/>
            <a:r>
              <a:rPr lang="en-US" dirty="0"/>
              <a:t>Webinars &amp; Marketing</a:t>
            </a:r>
          </a:p>
          <a:p>
            <a:r>
              <a:rPr lang="en-US" dirty="0"/>
              <a:t>Improve Onboarding experience</a:t>
            </a:r>
          </a:p>
          <a:p>
            <a:pPr lvl="1"/>
            <a:r>
              <a:rPr lang="en-US" dirty="0"/>
              <a:t>Improve/influence Zowe.org website navigation</a:t>
            </a:r>
          </a:p>
          <a:p>
            <a:pPr lvl="1"/>
            <a:r>
              <a:rPr lang="en-US" dirty="0"/>
              <a:t>Accurately “direct” new-to-Zowe visitors</a:t>
            </a:r>
          </a:p>
          <a:p>
            <a:r>
              <a:rPr lang="en-US" dirty="0"/>
              <a:t>Continue and transition stat reporting (KPI-centric)</a:t>
            </a:r>
          </a:p>
          <a:p>
            <a:pPr lvl="1"/>
            <a:r>
              <a:rPr lang="en-US" dirty="0"/>
              <a:t>Identify trends &amp; influencers</a:t>
            </a:r>
          </a:p>
          <a:p>
            <a:pPr lvl="1"/>
            <a:r>
              <a:rPr lang="en-US" dirty="0"/>
              <a:t>Easy prep for all Zowe Communications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1736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Systems Squad Focus</a:t>
            </a:r>
          </a:p>
          <a:p>
            <a:r>
              <a:rPr lang="en-US" sz="2000" dirty="0"/>
              <a:t>Mark </a:t>
            </a:r>
            <a:r>
              <a:rPr lang="en-US" sz="2000" dirty="0" err="1"/>
              <a:t>Ackert</a:t>
            </a:r>
            <a:r>
              <a:rPr lang="en-US" sz="2000" dirty="0"/>
              <a:t> (Squad Lead)</a:t>
            </a:r>
          </a:p>
          <a:p>
            <a:r>
              <a:rPr lang="en-US" sz="2000" dirty="0" err="1"/>
              <a:t>f.k.a</a:t>
            </a:r>
            <a:r>
              <a:rPr lang="en-US" sz="2000" dirty="0"/>
              <a:t>. CI/CD Squad</a:t>
            </a:r>
          </a:p>
        </p:txBody>
      </p:sp>
    </p:spTree>
    <p:extLst>
      <p:ext uri="{BB962C8B-B14F-4D97-AF65-F5344CB8AC3E}">
        <p14:creationId xmlns:p14="http://schemas.microsoft.com/office/powerpoint/2010/main" val="212951683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 system testing in the community</a:t>
            </a:r>
          </a:p>
          <a:p>
            <a:pPr lvl="1"/>
            <a:r>
              <a:rPr lang="en-US" dirty="0"/>
              <a:t>Component integration testing on Marist systems</a:t>
            </a:r>
          </a:p>
          <a:p>
            <a:pPr lvl="1"/>
            <a:r>
              <a:rPr lang="en-US" dirty="0" err="1"/>
              <a:t>Zowe</a:t>
            </a:r>
            <a:r>
              <a:rPr lang="en-US" dirty="0"/>
              <a:t> “release” smoke and integration testing</a:t>
            </a:r>
          </a:p>
          <a:p>
            <a:r>
              <a:rPr lang="en-US" dirty="0"/>
              <a:t>Build out </a:t>
            </a:r>
            <a:r>
              <a:rPr lang="en-US" dirty="0" err="1"/>
              <a:t>Zowe</a:t>
            </a:r>
            <a:r>
              <a:rPr lang="en-US" dirty="0"/>
              <a:t> “release” Performance Testing</a:t>
            </a:r>
          </a:p>
          <a:p>
            <a:pPr lvl="1"/>
            <a:r>
              <a:rPr lang="en-US" dirty="0"/>
              <a:t>Standardize infrastructure and tooling, extensible code-base for squad contribution</a:t>
            </a:r>
          </a:p>
          <a:p>
            <a:r>
              <a:rPr lang="en-US" dirty="0"/>
              <a:t>Design </a:t>
            </a:r>
            <a:r>
              <a:rPr lang="en-US" dirty="0" err="1"/>
              <a:t>Zowe</a:t>
            </a:r>
            <a:r>
              <a:rPr lang="en-US" dirty="0"/>
              <a:t> HA Infrastructure</a:t>
            </a:r>
          </a:p>
          <a:p>
            <a:r>
              <a:rPr lang="en-US" dirty="0"/>
              <a:t>Continue </a:t>
            </a:r>
            <a:r>
              <a:rPr lang="en-US" dirty="0" err="1"/>
              <a:t>Zowe</a:t>
            </a:r>
            <a:r>
              <a:rPr lang="en-US" dirty="0"/>
              <a:t> Release activities and improvements</a:t>
            </a:r>
          </a:p>
          <a:p>
            <a:pPr lvl="1"/>
            <a:r>
              <a:rPr lang="en-US" dirty="0"/>
              <a:t>Second Nightly “Stable” Build</a:t>
            </a:r>
          </a:p>
        </p:txBody>
      </p:sp>
    </p:spTree>
    <p:extLst>
      <p:ext uri="{BB962C8B-B14F-4D97-AF65-F5344CB8AC3E}">
        <p14:creationId xmlns:p14="http://schemas.microsoft.com/office/powerpoint/2010/main" val="2542653556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609" y="3525959"/>
            <a:ext cx="6863371" cy="392400"/>
          </a:xfrm>
        </p:spPr>
        <p:txBody>
          <a:bodyPr/>
          <a:lstStyle/>
          <a:p>
            <a:r>
              <a:rPr lang="en-US" dirty="0"/>
              <a:t>“Deployments” Working Group Focus</a:t>
            </a:r>
          </a:p>
          <a:p>
            <a:r>
              <a:rPr lang="en-US" sz="2000" dirty="0"/>
              <a:t>Steven </a:t>
            </a:r>
            <a:r>
              <a:rPr lang="en-US" sz="2000"/>
              <a:t>Horsman (Lead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f.k.a</a:t>
            </a:r>
            <a:r>
              <a:rPr lang="en-US" sz="2000" dirty="0"/>
              <a:t>. CUPIDs</a:t>
            </a:r>
          </a:p>
        </p:txBody>
      </p:sp>
    </p:spTree>
    <p:extLst>
      <p:ext uri="{BB962C8B-B14F-4D97-AF65-F5344CB8AC3E}">
        <p14:creationId xmlns:p14="http://schemas.microsoft.com/office/powerpoint/2010/main" val="292721977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D99409-99E1-9B4F-8407-EDD3D694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06" y="122548"/>
            <a:ext cx="6446400" cy="392400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52D2D-BCBC-49CB-BA63-49513AC21C52}"/>
              </a:ext>
            </a:extLst>
          </p:cNvPr>
          <p:cNvSpPr txBox="1"/>
          <p:nvPr/>
        </p:nvSpPr>
        <p:spPr>
          <a:xfrm>
            <a:off x="0" y="823659"/>
            <a:ext cx="9143999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Before this presentation ZLC will present </a:t>
            </a:r>
            <a:r>
              <a:rPr lang="en-US" sz="1600" dirty="0" err="1"/>
              <a:t>Zowe</a:t>
            </a:r>
            <a:r>
              <a:rPr lang="en-US" sz="1600" dirty="0"/>
              <a:t> achievements from last PI and context/vision at a hill-level for the upcoming 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Following this presentation, the squads will disperse into breakouts to plan their PI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159436315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Zowe</a:t>
            </a:r>
            <a:r>
              <a:rPr lang="en-US" dirty="0"/>
              <a:t> Extensions rework</a:t>
            </a:r>
          </a:p>
          <a:p>
            <a:pPr lvl="1"/>
            <a:r>
              <a:rPr lang="en-US" dirty="0"/>
              <a:t>Improve both </a:t>
            </a:r>
            <a:r>
              <a:rPr lang="en-US" dirty="0" err="1"/>
              <a:t>Zowe</a:t>
            </a:r>
            <a:r>
              <a:rPr lang="en-US" dirty="0"/>
              <a:t> administrator and </a:t>
            </a:r>
            <a:r>
              <a:rPr lang="en-US" dirty="0" err="1"/>
              <a:t>Zowe</a:t>
            </a:r>
            <a:r>
              <a:rPr lang="en-US" dirty="0"/>
              <a:t> extender user experiences when deploying </a:t>
            </a:r>
            <a:r>
              <a:rPr lang="en-US" dirty="0" err="1"/>
              <a:t>Zowe</a:t>
            </a:r>
            <a:r>
              <a:rPr lang="en-US" dirty="0"/>
              <a:t> extensions.</a:t>
            </a:r>
          </a:p>
          <a:p>
            <a:r>
              <a:rPr lang="en-US" dirty="0"/>
              <a:t>Research and POC containerization of </a:t>
            </a:r>
            <a:r>
              <a:rPr lang="en-US" dirty="0" err="1"/>
              <a:t>Zowe</a:t>
            </a:r>
            <a:endParaRPr lang="en-US" dirty="0"/>
          </a:p>
          <a:p>
            <a:pPr lvl="1"/>
            <a:r>
              <a:rPr lang="en-US" dirty="0"/>
              <a:t>Initially targeted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391740602"/>
      </p:ext>
    </p:extLst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 Squad Focus</a:t>
            </a:r>
          </a:p>
          <a:p>
            <a:r>
              <a:rPr lang="en-US" sz="2000" dirty="0"/>
              <a:t>Ashley?? (Squad Lead??)</a:t>
            </a:r>
          </a:p>
        </p:txBody>
      </p:sp>
    </p:spTree>
    <p:extLst>
      <p:ext uri="{BB962C8B-B14F-4D97-AF65-F5344CB8AC3E}">
        <p14:creationId xmlns:p14="http://schemas.microsoft.com/office/powerpoint/2010/main" val="115714696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66612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95B5A-F3BE-C447-8B25-32D8AB44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B499-721D-A74A-9669-DE1BE1DD5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ML Squad Focus</a:t>
            </a:r>
          </a:p>
          <a:p>
            <a:r>
              <a:rPr lang="en-US" dirty="0"/>
              <a:t>App Framework Squad Focus</a:t>
            </a:r>
          </a:p>
          <a:p>
            <a:r>
              <a:rPr lang="en-US" dirty="0"/>
              <a:t>CLI Squad Focus</a:t>
            </a:r>
          </a:p>
          <a:p>
            <a:r>
              <a:rPr lang="en-US" dirty="0" err="1"/>
              <a:t>Zowe</a:t>
            </a:r>
            <a:r>
              <a:rPr lang="en-US" dirty="0"/>
              <a:t> Explorer Squad Focus</a:t>
            </a:r>
          </a:p>
          <a:p>
            <a:r>
              <a:rPr lang="en-US" dirty="0"/>
              <a:t>Onboarding Squad Focus</a:t>
            </a:r>
          </a:p>
          <a:p>
            <a:r>
              <a:rPr lang="en-US" dirty="0"/>
              <a:t>Systems Squad Focus</a:t>
            </a:r>
          </a:p>
          <a:p>
            <a:r>
              <a:rPr lang="en-US" dirty="0"/>
              <a:t>“Deployments” Working Group Focus</a:t>
            </a:r>
          </a:p>
          <a:p>
            <a:r>
              <a:rPr lang="en-US" dirty="0"/>
              <a:t>Doc Squad Focus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5309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ML Squad Focus</a:t>
            </a:r>
          </a:p>
          <a:p>
            <a:r>
              <a:rPr lang="en-US" sz="2000" dirty="0"/>
              <a:t>Elliot </a:t>
            </a:r>
            <a:r>
              <a:rPr lang="en-US" sz="2000" dirty="0" err="1"/>
              <a:t>Jalley</a:t>
            </a:r>
            <a:r>
              <a:rPr lang="en-US" sz="2000" dirty="0"/>
              <a:t> (Squad Lead)</a:t>
            </a:r>
          </a:p>
        </p:txBody>
      </p:sp>
    </p:spTree>
    <p:extLst>
      <p:ext uri="{BB962C8B-B14F-4D97-AF65-F5344CB8AC3E}">
        <p14:creationId xmlns:p14="http://schemas.microsoft.com/office/powerpoint/2010/main" val="22495240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211" y="774096"/>
            <a:ext cx="8369400" cy="4147860"/>
          </a:xfrm>
        </p:spPr>
        <p:txBody>
          <a:bodyPr/>
          <a:lstStyle/>
          <a:p>
            <a:pPr marL="101600" indent="0">
              <a:buNone/>
            </a:pPr>
            <a:r>
              <a:rPr lang="en-US" u="sng" dirty="0">
                <a:hlinkClick r:id="rId3"/>
              </a:rPr>
              <a:t>x.509 client certificate authentication support for API Mediation Layer</a:t>
            </a:r>
            <a:r>
              <a:rPr lang="en-US" dirty="0"/>
              <a:t> </a:t>
            </a:r>
          </a:p>
          <a:p>
            <a:pPr marL="101600" indent="0">
              <a:buNone/>
            </a:pPr>
            <a:r>
              <a:rPr lang="en-US" dirty="0"/>
              <a:t>(in support of SECURITY theme)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As a system admin / security admin, I want to allow my platform users (Michelle, Tyler) to authenticate their custom client applications or </a:t>
            </a:r>
            <a:r>
              <a:rPr lang="en-US" dirty="0" err="1"/>
              <a:t>Zowe</a:t>
            </a:r>
            <a:r>
              <a:rPr lang="en-US" dirty="0"/>
              <a:t> client applications (</a:t>
            </a:r>
            <a:r>
              <a:rPr lang="en-US" dirty="0" err="1"/>
              <a:t>zowe</a:t>
            </a:r>
            <a:r>
              <a:rPr lang="en-US" dirty="0"/>
              <a:t> explorer, cli, desktop) using client certificates (x.509) which are industry-proven to be more secure than </a:t>
            </a:r>
            <a:r>
              <a:rPr lang="en-US" dirty="0" err="1"/>
              <a:t>PassTickets</a:t>
            </a:r>
            <a:r>
              <a:rPr lang="en-US" dirty="0"/>
              <a:t>, JWT or credential authentication.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b="1" dirty="0"/>
              <a:t>Deliverable: </a:t>
            </a:r>
            <a:r>
              <a:rPr lang="en-US" dirty="0"/>
              <a:t>APIML can validate client certificates and exchange with the authentication mechanism that is native to the given service (e.g. JWT, </a:t>
            </a:r>
            <a:r>
              <a:rPr lang="en-US" dirty="0" err="1"/>
              <a:t>PassTickets</a:t>
            </a:r>
            <a:r>
              <a:rPr lang="en-US" dirty="0"/>
              <a:t>).</a:t>
            </a:r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2165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211" y="774096"/>
            <a:ext cx="8369400" cy="4147860"/>
          </a:xfrm>
        </p:spPr>
        <p:txBody>
          <a:bodyPr/>
          <a:lstStyle/>
          <a:p>
            <a:pPr marL="101600" indent="0">
              <a:buNone/>
            </a:pPr>
            <a:r>
              <a:rPr lang="en-US" u="sng" dirty="0">
                <a:hlinkClick r:id="rId3"/>
              </a:rPr>
              <a:t>Remove the dependency of APIML on z/OSMF for authentication and use SAF to obtain the JWT </a:t>
            </a:r>
            <a:endParaRPr lang="en-US" u="sng" dirty="0"/>
          </a:p>
          <a:p>
            <a:pPr marL="101600" indent="0">
              <a:buNone/>
            </a:pPr>
            <a:r>
              <a:rPr lang="en-US" dirty="0"/>
              <a:t>(in support of SECURITY theme)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As a system admin / security admin, I want a configurable option at installation of </a:t>
            </a:r>
            <a:r>
              <a:rPr lang="en-US" dirty="0" err="1"/>
              <a:t>Zowe</a:t>
            </a:r>
            <a:r>
              <a:rPr lang="en-US" dirty="0"/>
              <a:t> to use SAF as my authentication provider, thereby eliminating the pre-requisite on z/OSMF, and removing a barrier to my adoption.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b="1" dirty="0"/>
              <a:t>Deliverable: </a:t>
            </a:r>
            <a:r>
              <a:rPr lang="en-US" dirty="0"/>
              <a:t>Instead of a call to z/OSMF, APIML will use Java SAF APIs to verify credentials.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ym typeface="Arial"/>
              </a:rPr>
              <a:t>This will be implemented as an additional provider, the z/OSMF authentication provider will remain the default.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06553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211" y="774096"/>
            <a:ext cx="8369400" cy="4147860"/>
          </a:xfrm>
        </p:spPr>
        <p:txBody>
          <a:bodyPr/>
          <a:lstStyle/>
          <a:p>
            <a:pPr marL="101600" indent="0">
              <a:buNone/>
            </a:pPr>
            <a:r>
              <a:rPr lang="en-US" u="sng" dirty="0">
                <a:hlinkClick r:id="rId3"/>
              </a:rPr>
              <a:t>Support for high availability / </a:t>
            </a:r>
            <a:r>
              <a:rPr lang="en-US" u="sng" dirty="0" err="1">
                <a:hlinkClick r:id="rId3"/>
              </a:rPr>
              <a:t>sysplex</a:t>
            </a:r>
            <a:r>
              <a:rPr lang="en-US" u="sng" dirty="0">
                <a:hlinkClick r:id="rId3"/>
              </a:rPr>
              <a:t> distributor in API Mediation Layer </a:t>
            </a:r>
            <a:endParaRPr lang="en-US" u="sng" dirty="0"/>
          </a:p>
          <a:p>
            <a:pPr marL="101600" indent="0">
              <a:buNone/>
            </a:pPr>
            <a:r>
              <a:rPr lang="en-US" dirty="0"/>
              <a:t>(in support of RESILIENCE theme)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As an API consumer, I’m able to rely on API routing by APIML with an expectation of 24/7 SLA (given the LPAR remains up).</a:t>
            </a:r>
          </a:p>
          <a:p>
            <a:pPr marL="101600" indent="0">
              <a:buNone/>
            </a:pPr>
            <a:endParaRPr lang="en-US" b="1" dirty="0"/>
          </a:p>
          <a:p>
            <a:pPr marL="101600" indent="0">
              <a:buNone/>
            </a:pPr>
            <a:r>
              <a:rPr lang="en-US" b="1" dirty="0"/>
              <a:t>Deliverable: </a:t>
            </a:r>
            <a:r>
              <a:rPr lang="en-US" dirty="0"/>
              <a:t>Dynamic Virtual IP Address (DVIPA) will ensure that if an instance of Gateway and EUREKA fails on one system (LPAR1), the other system (LPAR2) continues to provide service functionality through a </a:t>
            </a:r>
            <a:r>
              <a:rPr lang="en-US" dirty="0" err="1"/>
              <a:t>sysplex</a:t>
            </a:r>
            <a:r>
              <a:rPr lang="en-US" dirty="0"/>
              <a:t> distributor.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35531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Framework Squad Focus</a:t>
            </a:r>
          </a:p>
          <a:p>
            <a:r>
              <a:rPr lang="en-US" sz="2000" dirty="0"/>
              <a:t>Sean Grady (Squad Lead)</a:t>
            </a:r>
          </a:p>
        </p:txBody>
      </p:sp>
    </p:spTree>
    <p:extLst>
      <p:ext uri="{BB962C8B-B14F-4D97-AF65-F5344CB8AC3E}">
        <p14:creationId xmlns:p14="http://schemas.microsoft.com/office/powerpoint/2010/main" val="40229617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1714517199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66F8B0CAC4944B54E4FE62E1853FF" ma:contentTypeVersion="13" ma:contentTypeDescription="Create a new document." ma:contentTypeScope="" ma:versionID="c0144efe8435d8d2a41eb877ff779f3d">
  <xsd:schema xmlns:xsd="http://www.w3.org/2001/XMLSchema" xmlns:xs="http://www.w3.org/2001/XMLSchema" xmlns:p="http://schemas.microsoft.com/office/2006/metadata/properties" xmlns:ns3="dc93a766-66e7-40cb-ae91-7d18686f06cb" xmlns:ns4="218ddd80-e909-418b-876b-6da869ab062e" targetNamespace="http://schemas.microsoft.com/office/2006/metadata/properties" ma:root="true" ma:fieldsID="98e515d43d9a7e057d5a8f41d3b12b29" ns3:_="" ns4:_="">
    <xsd:import namespace="dc93a766-66e7-40cb-ae91-7d18686f06cb"/>
    <xsd:import namespace="218ddd80-e909-418b-876b-6da869ab06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3a766-66e7-40cb-ae91-7d18686f06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ddd80-e909-418b-876b-6da869ab0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6FB3BA-9F7C-4CD8-B3AB-262CEFAAFD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DFD259-8AF4-4CFA-9594-D45098FC5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93a766-66e7-40cb-ae91-7d18686f06cb"/>
    <ds:schemaRef ds:uri="218ddd80-e909-418b-876b-6da869ab0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54B724-95FE-4227-A509-89C0BE165019}">
  <ds:schemaRefs>
    <ds:schemaRef ds:uri="http://purl.org/dc/terms/"/>
    <ds:schemaRef ds:uri="218ddd80-e909-418b-876b-6da869ab062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c93a766-66e7-40cb-ae91-7d18686f06c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847</Words>
  <Application>Microsoft Macintosh PowerPoint</Application>
  <PresentationFormat>On-screen Show (16:9)</PresentationFormat>
  <Paragraphs>103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Gill Sans</vt:lpstr>
      <vt:lpstr>Arial</vt:lpstr>
      <vt:lpstr>Office Theme</vt:lpstr>
      <vt:lpstr>Zowe Community 20PI3  Squad Focus</vt:lpstr>
      <vt:lpstr>PowerPoint Presentation</vt:lpstr>
      <vt:lpstr>Agenda</vt:lpstr>
      <vt:lpstr>PowerPoint Presentation</vt:lpstr>
      <vt:lpstr>Feature 1</vt:lpstr>
      <vt:lpstr>Feature 2</vt:lpstr>
      <vt:lpstr>Feature 3</vt:lpstr>
      <vt:lpstr>PowerPoint Presentation</vt:lpstr>
      <vt:lpstr>Features</vt:lpstr>
      <vt:lpstr>PowerPoint Presentation</vt:lpstr>
      <vt:lpstr>Features</vt:lpstr>
      <vt:lpstr>PowerPoint Presentation</vt:lpstr>
      <vt:lpstr>Features</vt:lpstr>
      <vt:lpstr>PowerPoint Presentation</vt:lpstr>
      <vt:lpstr>Focus</vt:lpstr>
      <vt:lpstr>Focus</vt:lpstr>
      <vt:lpstr>PowerPoint Presentation</vt:lpstr>
      <vt:lpstr>Focus</vt:lpstr>
      <vt:lpstr>PowerPoint Presentation</vt:lpstr>
      <vt:lpstr>Features</vt:lpstr>
      <vt:lpstr>PowerPoint Presentation</vt:lpstr>
      <vt:lpstr>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LTS Release</dc:title>
  <dc:creator>Peter Fandel</dc:creator>
  <cp:lastModifiedBy>Mark Ackert</cp:lastModifiedBy>
  <cp:revision>110</cp:revision>
  <dcterms:modified xsi:type="dcterms:W3CDTF">2020-06-23T01:46:36Z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0x01010078366F8B0CAC4944B54E4FE62E1853FF</vt:lpwstr>
  </property>
</Properties>
</file>