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2" r:id="rId2"/>
  </p:sldMasterIdLst>
  <p:notesMasterIdLst>
    <p:notesMasterId r:id="rId29"/>
  </p:notesMasterIdLst>
  <p:sldIdLst>
    <p:sldId id="256" r:id="rId3"/>
    <p:sldId id="264" r:id="rId4"/>
    <p:sldId id="257" r:id="rId5"/>
    <p:sldId id="265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65DA"/>
    <a:srgbClr val="3664AD"/>
    <a:srgbClr val="FC3474"/>
    <a:srgbClr val="275187"/>
    <a:srgbClr val="001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5" autoAdjust="0"/>
    <p:restoredTop sz="95407" autoAdjust="0"/>
  </p:normalViewPr>
  <p:slideViewPr>
    <p:cSldViewPr snapToGrid="0" snapToObjects="1">
      <p:cViewPr varScale="1">
        <p:scale>
          <a:sx n="210" d="100"/>
          <a:sy n="210" d="100"/>
        </p:scale>
        <p:origin x="1184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34" Type="http://schemas.microsoft.com/office/2016/11/relationships/changesInfo" Target="changesInfos/changesInfo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6B7757F9-903C-44C2-B39D-419A7FE76BAD}"/>
    <pc:docChg chg="delSld">
      <pc:chgData name="" userId="" providerId="" clId="Web-{6B7757F9-903C-44C2-B39D-419A7FE76BAD}" dt="2018-10-09T18:52:08.681" v="0"/>
      <pc:docMkLst>
        <pc:docMk/>
      </pc:docMkLst>
      <pc:sldChg chg="del">
        <pc:chgData name="" userId="" providerId="" clId="Web-{6B7757F9-903C-44C2-B39D-419A7FE76BAD}" dt="2018-10-09T18:52:08.681" v="0"/>
        <pc:sldMkLst>
          <pc:docMk/>
          <pc:sldMk cId="1988717775" sldId="105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06B46A-02A4-4344-AB53-256CC9D92EAC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90042B-1682-224E-97EC-34EC9341D739}">
      <dgm:prSet phldrT="[Text]"/>
      <dgm:spPr/>
      <dgm:t>
        <a:bodyPr/>
        <a:lstStyle/>
        <a:p>
          <a:r>
            <a:rPr lang="en-US" dirty="0" smtClean="0"/>
            <a:t>ISVs</a:t>
          </a:r>
          <a:endParaRPr lang="en-US" dirty="0"/>
        </a:p>
      </dgm:t>
    </dgm:pt>
    <dgm:pt modelId="{57732967-78EC-AF47-A43D-C6F74DFD9424}" type="parTrans" cxnId="{D3C01FFF-E5FF-3B40-ADA9-76B3BF237E24}">
      <dgm:prSet/>
      <dgm:spPr/>
      <dgm:t>
        <a:bodyPr/>
        <a:lstStyle/>
        <a:p>
          <a:endParaRPr lang="en-US"/>
        </a:p>
      </dgm:t>
    </dgm:pt>
    <dgm:pt modelId="{598FE034-BDBF-0E4D-ACBE-00AE986011C9}" type="sibTrans" cxnId="{D3C01FFF-E5FF-3B40-ADA9-76B3BF237E24}">
      <dgm:prSet/>
      <dgm:spPr/>
      <dgm:t>
        <a:bodyPr/>
        <a:lstStyle/>
        <a:p>
          <a:endParaRPr lang="en-US"/>
        </a:p>
      </dgm:t>
    </dgm:pt>
    <dgm:pt modelId="{B0911CD5-2AD5-2244-B98C-C4F7BBDA6508}">
      <dgm:prSet phldrT="[Text]"/>
      <dgm:spPr/>
      <dgm:t>
        <a:bodyPr/>
        <a:lstStyle/>
        <a:p>
          <a:r>
            <a:rPr lang="en-US" dirty="0" smtClean="0"/>
            <a:t>22 Respondents</a:t>
          </a:r>
          <a:endParaRPr lang="en-US" dirty="0"/>
        </a:p>
      </dgm:t>
    </dgm:pt>
    <dgm:pt modelId="{D7BE2556-95DA-B543-9978-D0BE217E637E}" type="parTrans" cxnId="{C9901527-13BF-E643-8970-1B8DDA7C52E8}">
      <dgm:prSet/>
      <dgm:spPr/>
      <dgm:t>
        <a:bodyPr/>
        <a:lstStyle/>
        <a:p>
          <a:endParaRPr lang="en-US"/>
        </a:p>
      </dgm:t>
    </dgm:pt>
    <dgm:pt modelId="{9DA4447B-8DB6-0C42-8950-AE934CF2FA56}" type="sibTrans" cxnId="{C9901527-13BF-E643-8970-1B8DDA7C52E8}">
      <dgm:prSet/>
      <dgm:spPr/>
      <dgm:t>
        <a:bodyPr/>
        <a:lstStyle/>
        <a:p>
          <a:endParaRPr lang="en-US"/>
        </a:p>
      </dgm:t>
    </dgm:pt>
    <dgm:pt modelId="{73A652B4-21FA-6C4F-BDD5-E584EC23531A}">
      <dgm:prSet phldrT="[Text]"/>
      <dgm:spPr/>
      <dgm:t>
        <a:bodyPr/>
        <a:lstStyle/>
        <a:p>
          <a:r>
            <a:rPr lang="en-US" dirty="0" smtClean="0"/>
            <a:t>83% (18) said they are interested in building extension, but only 13% (3) have plans to build anything in the next 3-6 months</a:t>
          </a:r>
          <a:endParaRPr lang="en-US" dirty="0"/>
        </a:p>
      </dgm:t>
    </dgm:pt>
    <dgm:pt modelId="{CAAE34A3-0B93-0D41-BAFA-AAE005EF7846}" type="parTrans" cxnId="{B9F337FC-7119-434C-B571-909CBC78981C}">
      <dgm:prSet/>
      <dgm:spPr/>
      <dgm:t>
        <a:bodyPr/>
        <a:lstStyle/>
        <a:p>
          <a:endParaRPr lang="en-US"/>
        </a:p>
      </dgm:t>
    </dgm:pt>
    <dgm:pt modelId="{39E8570A-6CEC-3E42-98B5-638AE0EEA17C}" type="sibTrans" cxnId="{B9F337FC-7119-434C-B571-909CBC78981C}">
      <dgm:prSet/>
      <dgm:spPr/>
      <dgm:t>
        <a:bodyPr/>
        <a:lstStyle/>
        <a:p>
          <a:endParaRPr lang="en-US"/>
        </a:p>
      </dgm:t>
    </dgm:pt>
    <dgm:pt modelId="{042767DE-CBBB-604B-A6C8-0338AB700326}">
      <dgm:prSet phldrT="[Text]"/>
      <dgm:spPr/>
      <dgm:t>
        <a:bodyPr/>
        <a:lstStyle/>
        <a:p>
          <a:r>
            <a:rPr lang="en-US" dirty="0" smtClean="0"/>
            <a:t>Sponsor Users</a:t>
          </a:r>
          <a:endParaRPr lang="en-US" dirty="0"/>
        </a:p>
      </dgm:t>
    </dgm:pt>
    <dgm:pt modelId="{7D110CF0-1B5C-704E-9DE3-DF23B7F55330}" type="parTrans" cxnId="{7DD5099B-DC12-3B48-B003-CA37E8751512}">
      <dgm:prSet/>
      <dgm:spPr/>
      <dgm:t>
        <a:bodyPr/>
        <a:lstStyle/>
        <a:p>
          <a:endParaRPr lang="en-US"/>
        </a:p>
      </dgm:t>
    </dgm:pt>
    <dgm:pt modelId="{69F574E8-C492-8347-ADB6-D6DB479949EA}" type="sibTrans" cxnId="{7DD5099B-DC12-3B48-B003-CA37E8751512}">
      <dgm:prSet/>
      <dgm:spPr/>
      <dgm:t>
        <a:bodyPr/>
        <a:lstStyle/>
        <a:p>
          <a:endParaRPr lang="en-US"/>
        </a:p>
      </dgm:t>
    </dgm:pt>
    <dgm:pt modelId="{2008D416-190A-B74D-A4C9-2330B04576F6}">
      <dgm:prSet phldrT="[Text]"/>
      <dgm:spPr/>
      <dgm:t>
        <a:bodyPr/>
        <a:lstStyle/>
        <a:p>
          <a:r>
            <a:rPr lang="en-US" dirty="0" smtClean="0"/>
            <a:t>4 Respondents</a:t>
          </a:r>
          <a:endParaRPr lang="en-US" dirty="0"/>
        </a:p>
      </dgm:t>
    </dgm:pt>
    <dgm:pt modelId="{99E43AC3-DA87-5D4F-AF84-AE1D7F4FEDFC}" type="parTrans" cxnId="{ED9A1382-EBCB-E144-B6DC-E657D0293208}">
      <dgm:prSet/>
      <dgm:spPr/>
      <dgm:t>
        <a:bodyPr/>
        <a:lstStyle/>
        <a:p>
          <a:endParaRPr lang="en-US"/>
        </a:p>
      </dgm:t>
    </dgm:pt>
    <dgm:pt modelId="{9D1F0FC8-3FFD-DA44-9406-BED5000BE55C}" type="sibTrans" cxnId="{ED9A1382-EBCB-E144-B6DC-E657D0293208}">
      <dgm:prSet/>
      <dgm:spPr/>
      <dgm:t>
        <a:bodyPr/>
        <a:lstStyle/>
        <a:p>
          <a:endParaRPr lang="en-US"/>
        </a:p>
      </dgm:t>
    </dgm:pt>
    <dgm:pt modelId="{E3D44252-72D5-7643-B09E-60C43F401A79}">
      <dgm:prSet phldrT="[Text]"/>
      <dgm:spPr/>
      <dgm:t>
        <a:bodyPr/>
        <a:lstStyle/>
        <a:p>
          <a:r>
            <a:rPr lang="en-US" dirty="0" smtClean="0"/>
            <a:t>50% (2) have issues installing Node, 25% (1) have issues installing z/OMF</a:t>
          </a:r>
          <a:endParaRPr lang="en-US" dirty="0"/>
        </a:p>
      </dgm:t>
    </dgm:pt>
    <dgm:pt modelId="{3CED72D7-1AD4-D546-B889-7B8DCF6D4347}" type="parTrans" cxnId="{AE380B2D-E032-E249-B914-D5A908CD0074}">
      <dgm:prSet/>
      <dgm:spPr/>
      <dgm:t>
        <a:bodyPr/>
        <a:lstStyle/>
        <a:p>
          <a:endParaRPr lang="en-US"/>
        </a:p>
      </dgm:t>
    </dgm:pt>
    <dgm:pt modelId="{F73CF6B7-8049-C148-9203-338CFA7AF995}" type="sibTrans" cxnId="{AE380B2D-E032-E249-B914-D5A908CD0074}">
      <dgm:prSet/>
      <dgm:spPr/>
      <dgm:t>
        <a:bodyPr/>
        <a:lstStyle/>
        <a:p>
          <a:endParaRPr lang="en-US"/>
        </a:p>
      </dgm:t>
    </dgm:pt>
    <dgm:pt modelId="{325DD8CE-6C2C-5448-AD57-643D6A0CDFE1}">
      <dgm:prSet phldrT="[Text]"/>
      <dgm:spPr/>
      <dgm:t>
        <a:bodyPr/>
        <a:lstStyle/>
        <a:p>
          <a:r>
            <a:rPr lang="en-US" dirty="0" smtClean="0"/>
            <a:t>OMP Community</a:t>
          </a:r>
          <a:endParaRPr lang="en-US" dirty="0"/>
        </a:p>
      </dgm:t>
    </dgm:pt>
    <dgm:pt modelId="{54C0D110-94C8-024B-86AA-2D651DC24361}" type="parTrans" cxnId="{4C3D1F48-7043-E04B-9D4A-D37033090BAC}">
      <dgm:prSet/>
      <dgm:spPr/>
      <dgm:t>
        <a:bodyPr/>
        <a:lstStyle/>
        <a:p>
          <a:endParaRPr lang="en-US"/>
        </a:p>
      </dgm:t>
    </dgm:pt>
    <dgm:pt modelId="{37E46347-B351-7447-9B26-0F31EBF39934}" type="sibTrans" cxnId="{4C3D1F48-7043-E04B-9D4A-D37033090BAC}">
      <dgm:prSet/>
      <dgm:spPr/>
      <dgm:t>
        <a:bodyPr/>
        <a:lstStyle/>
        <a:p>
          <a:endParaRPr lang="en-US"/>
        </a:p>
      </dgm:t>
    </dgm:pt>
    <dgm:pt modelId="{3AC953F4-88FC-194B-AEE8-08834D8CB764}">
      <dgm:prSet phldrT="[Text]"/>
      <dgm:spPr/>
      <dgm:t>
        <a:bodyPr/>
        <a:lstStyle/>
        <a:p>
          <a:r>
            <a:rPr lang="en-US" dirty="0" smtClean="0"/>
            <a:t>9 Respondents</a:t>
          </a:r>
          <a:endParaRPr lang="en-US" dirty="0"/>
        </a:p>
      </dgm:t>
    </dgm:pt>
    <dgm:pt modelId="{9D89907E-DED2-104F-A434-5216B1ABDD82}" type="parTrans" cxnId="{AD938019-A58F-6C41-8D2E-42B45D3D40E0}">
      <dgm:prSet/>
      <dgm:spPr/>
      <dgm:t>
        <a:bodyPr/>
        <a:lstStyle/>
        <a:p>
          <a:endParaRPr lang="en-US"/>
        </a:p>
      </dgm:t>
    </dgm:pt>
    <dgm:pt modelId="{EF40C8D4-AB4D-5444-95B9-AD20532E6BDF}" type="sibTrans" cxnId="{AD938019-A58F-6C41-8D2E-42B45D3D40E0}">
      <dgm:prSet/>
      <dgm:spPr/>
      <dgm:t>
        <a:bodyPr/>
        <a:lstStyle/>
        <a:p>
          <a:endParaRPr lang="en-US"/>
        </a:p>
      </dgm:t>
    </dgm:pt>
    <dgm:pt modelId="{26A5C262-B212-7546-AFA9-069BA1DF7F0F}">
      <dgm:prSet phldrT="[Text]"/>
      <dgm:spPr/>
      <dgm:t>
        <a:bodyPr/>
        <a:lstStyle/>
        <a:p>
          <a:r>
            <a:rPr lang="en-US" dirty="0" smtClean="0"/>
            <a:t>55% (5) had installed </a:t>
          </a:r>
          <a:r>
            <a:rPr lang="en-US" dirty="0" err="1" smtClean="0"/>
            <a:t>Zowe</a:t>
          </a:r>
          <a:r>
            <a:rPr lang="en-US" dirty="0" smtClean="0"/>
            <a:t> and had issues with needing multiple tools to complete install</a:t>
          </a:r>
          <a:endParaRPr lang="en-US" dirty="0"/>
        </a:p>
      </dgm:t>
    </dgm:pt>
    <dgm:pt modelId="{5593F074-884B-304B-8CBE-4E79EE8E99A4}" type="parTrans" cxnId="{959AE38C-3401-1F41-8FA0-21AFA2C1788C}">
      <dgm:prSet/>
      <dgm:spPr/>
      <dgm:t>
        <a:bodyPr/>
        <a:lstStyle/>
        <a:p>
          <a:endParaRPr lang="en-US"/>
        </a:p>
      </dgm:t>
    </dgm:pt>
    <dgm:pt modelId="{1EE188B7-615B-9243-9F7A-98E0E4D5BCAB}" type="sibTrans" cxnId="{959AE38C-3401-1F41-8FA0-21AFA2C1788C}">
      <dgm:prSet/>
      <dgm:spPr/>
      <dgm:t>
        <a:bodyPr/>
        <a:lstStyle/>
        <a:p>
          <a:endParaRPr lang="en-US"/>
        </a:p>
      </dgm:t>
    </dgm:pt>
    <dgm:pt modelId="{75DDB354-9930-334E-8499-CDC6AC9C6388}">
      <dgm:prSet phldrT="[Text]"/>
      <dgm:spPr/>
      <dgm:t>
        <a:bodyPr/>
        <a:lstStyle/>
        <a:p>
          <a:r>
            <a:rPr lang="en-US" dirty="0" smtClean="0"/>
            <a:t>13% (3) are actively engaged in the community</a:t>
          </a:r>
          <a:endParaRPr lang="en-US" dirty="0"/>
        </a:p>
      </dgm:t>
    </dgm:pt>
    <dgm:pt modelId="{AF3C3615-0001-6045-99B7-EC1CEE057B82}" type="parTrans" cxnId="{B79482B8-07E2-2047-BBB2-0EC080C705FE}">
      <dgm:prSet/>
      <dgm:spPr/>
      <dgm:t>
        <a:bodyPr/>
        <a:lstStyle/>
        <a:p>
          <a:endParaRPr lang="en-US"/>
        </a:p>
      </dgm:t>
    </dgm:pt>
    <dgm:pt modelId="{0C1371C9-070A-C94F-8372-553477640995}" type="sibTrans" cxnId="{B79482B8-07E2-2047-BBB2-0EC080C705FE}">
      <dgm:prSet/>
      <dgm:spPr/>
      <dgm:t>
        <a:bodyPr/>
        <a:lstStyle/>
        <a:p>
          <a:endParaRPr lang="en-US"/>
        </a:p>
      </dgm:t>
    </dgm:pt>
    <dgm:pt modelId="{A6E1254D-EEC8-2643-963E-91FD0DFC90E3}">
      <dgm:prSet phldrT="[Text]"/>
      <dgm:spPr/>
      <dgm:t>
        <a:bodyPr/>
        <a:lstStyle/>
        <a:p>
          <a:r>
            <a:rPr lang="en-US" dirty="0" smtClean="0"/>
            <a:t>40% (9) are waiting for market validation before investing</a:t>
          </a:r>
          <a:endParaRPr lang="en-US" dirty="0"/>
        </a:p>
      </dgm:t>
    </dgm:pt>
    <dgm:pt modelId="{1AB173E0-C572-2E4F-9DA2-3C8DD0F9B6FE}" type="parTrans" cxnId="{8968B419-D0C7-E447-AAAD-32F837DCAA10}">
      <dgm:prSet/>
      <dgm:spPr/>
      <dgm:t>
        <a:bodyPr/>
        <a:lstStyle/>
        <a:p>
          <a:endParaRPr lang="en-US"/>
        </a:p>
      </dgm:t>
    </dgm:pt>
    <dgm:pt modelId="{1B0322D1-6933-8D4F-90C4-770F776C726F}" type="sibTrans" cxnId="{8968B419-D0C7-E447-AAAD-32F837DCAA10}">
      <dgm:prSet/>
      <dgm:spPr/>
      <dgm:t>
        <a:bodyPr/>
        <a:lstStyle/>
        <a:p>
          <a:endParaRPr lang="en-US"/>
        </a:p>
      </dgm:t>
    </dgm:pt>
    <dgm:pt modelId="{7316E3CF-0415-4043-8CB0-0B090CFADA0E}">
      <dgm:prSet phldrT="[Text]"/>
      <dgm:spPr/>
      <dgm:t>
        <a:bodyPr/>
        <a:lstStyle/>
        <a:p>
          <a:r>
            <a:rPr lang="en-US" b="0" dirty="0" smtClean="0"/>
            <a:t>66% (15) said they would consider using an IBM PID</a:t>
          </a:r>
          <a:endParaRPr lang="en-US" b="0" dirty="0"/>
        </a:p>
      </dgm:t>
    </dgm:pt>
    <dgm:pt modelId="{B6CCE933-CB8E-7F4F-993F-F18CF98D210B}" type="parTrans" cxnId="{A1194B51-3B91-044F-8BAA-B2DA59065338}">
      <dgm:prSet/>
      <dgm:spPr/>
      <dgm:t>
        <a:bodyPr/>
        <a:lstStyle/>
        <a:p>
          <a:endParaRPr lang="en-US"/>
        </a:p>
      </dgm:t>
    </dgm:pt>
    <dgm:pt modelId="{5B72A36D-7DC6-FE4D-B341-8EA136262772}" type="sibTrans" cxnId="{A1194B51-3B91-044F-8BAA-B2DA59065338}">
      <dgm:prSet/>
      <dgm:spPr/>
      <dgm:t>
        <a:bodyPr/>
        <a:lstStyle/>
        <a:p>
          <a:endParaRPr lang="en-US"/>
        </a:p>
      </dgm:t>
    </dgm:pt>
    <dgm:pt modelId="{A7E31357-55BF-0B41-9BE9-BC508233DE94}">
      <dgm:prSet phldrT="[Text]"/>
      <dgm:spPr/>
      <dgm:t>
        <a:bodyPr/>
        <a:lstStyle/>
        <a:p>
          <a:r>
            <a:rPr lang="en-US" dirty="0" smtClean="0"/>
            <a:t>25% (1) was actively engaged in the </a:t>
          </a:r>
          <a:r>
            <a:rPr lang="en-US" dirty="0" err="1" smtClean="0"/>
            <a:t>Zowe</a:t>
          </a:r>
          <a:r>
            <a:rPr lang="en-US" dirty="0" smtClean="0"/>
            <a:t> community on Slack</a:t>
          </a:r>
          <a:endParaRPr lang="en-US" dirty="0"/>
        </a:p>
      </dgm:t>
    </dgm:pt>
    <dgm:pt modelId="{FA2936E7-AC36-6544-A03C-442089CADC93}" type="parTrans" cxnId="{788CEC34-754A-A547-85BE-5CCCF6E2C775}">
      <dgm:prSet/>
      <dgm:spPr/>
      <dgm:t>
        <a:bodyPr/>
        <a:lstStyle/>
        <a:p>
          <a:endParaRPr lang="en-US"/>
        </a:p>
      </dgm:t>
    </dgm:pt>
    <dgm:pt modelId="{CDC92CED-F190-0B4B-A705-25A5D8382EF8}" type="sibTrans" cxnId="{788CEC34-754A-A547-85BE-5CCCF6E2C775}">
      <dgm:prSet/>
      <dgm:spPr/>
      <dgm:t>
        <a:bodyPr/>
        <a:lstStyle/>
        <a:p>
          <a:endParaRPr lang="en-US"/>
        </a:p>
      </dgm:t>
    </dgm:pt>
    <dgm:pt modelId="{62668F2D-14B7-C644-A520-EAF9345EB457}">
      <dgm:prSet phldrT="[Text]"/>
      <dgm:spPr/>
      <dgm:t>
        <a:bodyPr/>
        <a:lstStyle/>
        <a:p>
          <a:r>
            <a:rPr lang="en-US" dirty="0" smtClean="0"/>
            <a:t>100% of respondents expect to use </a:t>
          </a:r>
          <a:r>
            <a:rPr lang="en-US" dirty="0" err="1" smtClean="0"/>
            <a:t>Zowe</a:t>
          </a:r>
          <a:r>
            <a:rPr lang="en-US" dirty="0" smtClean="0"/>
            <a:t> for Dev and 75% say DevOps</a:t>
          </a:r>
          <a:endParaRPr lang="en-US" dirty="0"/>
        </a:p>
      </dgm:t>
    </dgm:pt>
    <dgm:pt modelId="{3A356EE4-F6DA-7644-9AE3-65AA6DC4F32A}" type="parTrans" cxnId="{A3D10D11-54C9-BF40-8E8B-0FE58631BEE2}">
      <dgm:prSet/>
      <dgm:spPr/>
      <dgm:t>
        <a:bodyPr/>
        <a:lstStyle/>
        <a:p>
          <a:endParaRPr lang="en-US"/>
        </a:p>
      </dgm:t>
    </dgm:pt>
    <dgm:pt modelId="{953B2940-2185-204F-8376-2176DD051D69}" type="sibTrans" cxnId="{A3D10D11-54C9-BF40-8E8B-0FE58631BEE2}">
      <dgm:prSet/>
      <dgm:spPr/>
      <dgm:t>
        <a:bodyPr/>
        <a:lstStyle/>
        <a:p>
          <a:endParaRPr lang="en-US"/>
        </a:p>
      </dgm:t>
    </dgm:pt>
    <dgm:pt modelId="{58A164FD-D0E9-A649-A9B7-5DD51A35DC49}">
      <dgm:prSet phldrT="[Text]"/>
      <dgm:spPr/>
      <dgm:t>
        <a:bodyPr/>
        <a:lstStyle/>
        <a:p>
          <a:r>
            <a:rPr lang="en-US" dirty="0" smtClean="0"/>
            <a:t>50% plan to consume </a:t>
          </a:r>
          <a:r>
            <a:rPr lang="en-US" dirty="0" err="1" smtClean="0"/>
            <a:t>Zowe</a:t>
          </a:r>
          <a:r>
            <a:rPr lang="en-US" dirty="0" smtClean="0"/>
            <a:t> through commercial offerings, 50% plan to consume </a:t>
          </a:r>
          <a:r>
            <a:rPr lang="en-US" dirty="0" err="1" smtClean="0"/>
            <a:t>Zowe</a:t>
          </a:r>
          <a:r>
            <a:rPr lang="en-US" dirty="0" smtClean="0"/>
            <a:t> via writing their own extensions</a:t>
          </a:r>
          <a:endParaRPr lang="en-US" dirty="0"/>
        </a:p>
      </dgm:t>
    </dgm:pt>
    <dgm:pt modelId="{8EABE91D-5B0B-CD43-AC0B-985C87784D58}" type="parTrans" cxnId="{104E6AFD-9770-D94B-9598-3AF773722C7B}">
      <dgm:prSet/>
      <dgm:spPr/>
      <dgm:t>
        <a:bodyPr/>
        <a:lstStyle/>
        <a:p>
          <a:endParaRPr lang="en-US"/>
        </a:p>
      </dgm:t>
    </dgm:pt>
    <dgm:pt modelId="{EE8C0B35-F4EC-1D43-A651-8DCD73402110}" type="sibTrans" cxnId="{104E6AFD-9770-D94B-9598-3AF773722C7B}">
      <dgm:prSet/>
      <dgm:spPr/>
      <dgm:t>
        <a:bodyPr/>
        <a:lstStyle/>
        <a:p>
          <a:endParaRPr lang="en-US"/>
        </a:p>
      </dgm:t>
    </dgm:pt>
    <dgm:pt modelId="{08517F94-6093-F84F-BE5D-57366007B284}">
      <dgm:prSet phldrT="[Text]"/>
      <dgm:spPr/>
      <dgm:t>
        <a:bodyPr/>
        <a:lstStyle/>
        <a:p>
          <a:r>
            <a:rPr lang="en-US" dirty="0" smtClean="0"/>
            <a:t>Time to work on open source is the biggest challenge for adopting </a:t>
          </a:r>
          <a:r>
            <a:rPr lang="en-US" dirty="0" err="1" smtClean="0"/>
            <a:t>Zowe</a:t>
          </a:r>
          <a:r>
            <a:rPr lang="en-US" dirty="0" smtClean="0"/>
            <a:t>, Trust in community/code is the least challenging</a:t>
          </a:r>
          <a:endParaRPr lang="en-US" dirty="0"/>
        </a:p>
      </dgm:t>
    </dgm:pt>
    <dgm:pt modelId="{A9BCBBFF-F5F2-3641-83AE-1946D3FFD40A}" type="parTrans" cxnId="{B363642F-0EF1-8B4B-94AC-186DF3C12383}">
      <dgm:prSet/>
      <dgm:spPr/>
      <dgm:t>
        <a:bodyPr/>
        <a:lstStyle/>
        <a:p>
          <a:endParaRPr lang="en-US"/>
        </a:p>
      </dgm:t>
    </dgm:pt>
    <dgm:pt modelId="{A9B2729E-D889-4541-9014-006938C438D3}" type="sibTrans" cxnId="{B363642F-0EF1-8B4B-94AC-186DF3C12383}">
      <dgm:prSet/>
      <dgm:spPr/>
      <dgm:t>
        <a:bodyPr/>
        <a:lstStyle/>
        <a:p>
          <a:endParaRPr lang="en-US"/>
        </a:p>
      </dgm:t>
    </dgm:pt>
    <dgm:pt modelId="{4B6B89A3-02D6-2847-A010-F53D9BE82125}">
      <dgm:prSet phldrT="[Text]"/>
      <dgm:spPr/>
      <dgm:t>
        <a:bodyPr/>
        <a:lstStyle/>
        <a:p>
          <a:r>
            <a:rPr lang="en-US" dirty="0" smtClean="0"/>
            <a:t>66% (6) are actively engaged in the </a:t>
          </a:r>
          <a:r>
            <a:rPr lang="en-US" dirty="0" err="1" smtClean="0"/>
            <a:t>Zowe</a:t>
          </a:r>
          <a:r>
            <a:rPr lang="en-US" dirty="0" smtClean="0"/>
            <a:t> community on Slack</a:t>
          </a:r>
          <a:endParaRPr lang="en-US" dirty="0"/>
        </a:p>
      </dgm:t>
    </dgm:pt>
    <dgm:pt modelId="{84BBE30C-AA34-544A-A96B-7DC74B80B875}" type="parTrans" cxnId="{058BB854-8BF7-7A41-A1D6-CFF5DD53DBDA}">
      <dgm:prSet/>
      <dgm:spPr/>
      <dgm:t>
        <a:bodyPr/>
        <a:lstStyle/>
        <a:p>
          <a:endParaRPr lang="en-US"/>
        </a:p>
      </dgm:t>
    </dgm:pt>
    <dgm:pt modelId="{78BA75DD-B944-BA40-9441-2EE01CFE969F}" type="sibTrans" cxnId="{058BB854-8BF7-7A41-A1D6-CFF5DD53DBDA}">
      <dgm:prSet/>
      <dgm:spPr/>
      <dgm:t>
        <a:bodyPr/>
        <a:lstStyle/>
        <a:p>
          <a:endParaRPr lang="en-US"/>
        </a:p>
      </dgm:t>
    </dgm:pt>
    <dgm:pt modelId="{09393504-CFA3-834D-A1BF-F90E231997F7}">
      <dgm:prSet phldrT="[Text]"/>
      <dgm:spPr/>
      <dgm:t>
        <a:bodyPr/>
        <a:lstStyle/>
        <a:p>
          <a:r>
            <a:rPr lang="en-US" dirty="0" smtClean="0"/>
            <a:t>55% (5) expect to use </a:t>
          </a:r>
          <a:r>
            <a:rPr lang="en-US" dirty="0" err="1" smtClean="0"/>
            <a:t>Zowe</a:t>
          </a:r>
          <a:r>
            <a:rPr lang="en-US" dirty="0" smtClean="0"/>
            <a:t> for Dev.</a:t>
          </a:r>
          <a:endParaRPr lang="en-US" dirty="0"/>
        </a:p>
      </dgm:t>
    </dgm:pt>
    <dgm:pt modelId="{5B1D159B-775E-ED44-90E8-8FF5E577208A}" type="parTrans" cxnId="{088A25CA-C775-2D40-86E0-BFF218EBA44F}">
      <dgm:prSet/>
      <dgm:spPr/>
      <dgm:t>
        <a:bodyPr/>
        <a:lstStyle/>
        <a:p>
          <a:endParaRPr lang="en-US"/>
        </a:p>
      </dgm:t>
    </dgm:pt>
    <dgm:pt modelId="{FBB9776D-5BA9-2946-B354-1D939129587E}" type="sibTrans" cxnId="{088A25CA-C775-2D40-86E0-BFF218EBA44F}">
      <dgm:prSet/>
      <dgm:spPr/>
      <dgm:t>
        <a:bodyPr/>
        <a:lstStyle/>
        <a:p>
          <a:endParaRPr lang="en-US"/>
        </a:p>
      </dgm:t>
    </dgm:pt>
    <dgm:pt modelId="{3AD1144D-DF87-8E42-B9C5-479789CCD8F8}">
      <dgm:prSet phldrT="[Text]"/>
      <dgm:spPr/>
      <dgm:t>
        <a:bodyPr/>
        <a:lstStyle/>
        <a:p>
          <a:r>
            <a:rPr lang="en-US" dirty="0" smtClean="0"/>
            <a:t>44% (4) plan to consume </a:t>
          </a:r>
          <a:r>
            <a:rPr lang="en-US" dirty="0" err="1" smtClean="0"/>
            <a:t>Zowe</a:t>
          </a:r>
          <a:r>
            <a:rPr lang="en-US" dirty="0" smtClean="0"/>
            <a:t> through writing their own extensions as well as consume </a:t>
          </a:r>
          <a:r>
            <a:rPr lang="en-US" dirty="0" err="1" smtClean="0"/>
            <a:t>Zowe</a:t>
          </a:r>
          <a:r>
            <a:rPr lang="en-US" dirty="0" smtClean="0"/>
            <a:t> through commercial offerings</a:t>
          </a:r>
          <a:endParaRPr lang="en-US" dirty="0"/>
        </a:p>
      </dgm:t>
    </dgm:pt>
    <dgm:pt modelId="{EC8E2859-60C1-DD4F-932E-0F6A9AEE69CC}" type="parTrans" cxnId="{E258DB4D-B9FB-984E-8802-DC024F5B9DE4}">
      <dgm:prSet/>
      <dgm:spPr/>
      <dgm:t>
        <a:bodyPr/>
        <a:lstStyle/>
        <a:p>
          <a:endParaRPr lang="en-US"/>
        </a:p>
      </dgm:t>
    </dgm:pt>
    <dgm:pt modelId="{1822A5AA-7008-DA4E-BFDD-6578181BC44F}" type="sibTrans" cxnId="{E258DB4D-B9FB-984E-8802-DC024F5B9DE4}">
      <dgm:prSet/>
      <dgm:spPr/>
      <dgm:t>
        <a:bodyPr/>
        <a:lstStyle/>
        <a:p>
          <a:endParaRPr lang="en-US"/>
        </a:p>
      </dgm:t>
    </dgm:pt>
    <dgm:pt modelId="{90821A78-7778-B94B-80E1-B249F52467FE}">
      <dgm:prSet phldrT="[Text]"/>
      <dgm:spPr/>
      <dgm:t>
        <a:bodyPr/>
        <a:lstStyle/>
        <a:p>
          <a:r>
            <a:rPr lang="en-US" dirty="0" err="1" smtClean="0"/>
            <a:t>Zowe</a:t>
          </a:r>
          <a:r>
            <a:rPr lang="en-US" dirty="0" smtClean="0"/>
            <a:t> is not mature enough is the biggest challenge for adopting </a:t>
          </a:r>
          <a:r>
            <a:rPr lang="en-US" dirty="0" err="1" smtClean="0"/>
            <a:t>Zowe</a:t>
          </a:r>
          <a:r>
            <a:rPr lang="en-US" dirty="0" smtClean="0"/>
            <a:t>, Trust in community/code is the least challenging</a:t>
          </a:r>
          <a:endParaRPr lang="en-US" dirty="0"/>
        </a:p>
      </dgm:t>
    </dgm:pt>
    <dgm:pt modelId="{61D03EFA-A6DF-DE42-A246-0C994F34B0A6}" type="parTrans" cxnId="{FCE4EBB4-CC2D-8645-AAB8-68E05C872925}">
      <dgm:prSet/>
      <dgm:spPr/>
      <dgm:t>
        <a:bodyPr/>
        <a:lstStyle/>
        <a:p>
          <a:endParaRPr lang="en-US"/>
        </a:p>
      </dgm:t>
    </dgm:pt>
    <dgm:pt modelId="{28741F7F-B50B-164A-B2C1-7B547BAF2066}" type="sibTrans" cxnId="{FCE4EBB4-CC2D-8645-AAB8-68E05C872925}">
      <dgm:prSet/>
      <dgm:spPr/>
      <dgm:t>
        <a:bodyPr/>
        <a:lstStyle/>
        <a:p>
          <a:endParaRPr lang="en-US"/>
        </a:p>
      </dgm:t>
    </dgm:pt>
    <dgm:pt modelId="{6A563DD4-EE1E-E948-B968-56A176EA6E5A}" type="pres">
      <dgm:prSet presAssocID="{8106B46A-02A4-4344-AB53-256CC9D92EA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4415A6-B76A-694F-AFFF-DEE9AEB6C5F4}" type="pres">
      <dgm:prSet presAssocID="{6590042B-1682-224E-97EC-34EC9341D739}" presName="linNode" presStyleCnt="0"/>
      <dgm:spPr/>
    </dgm:pt>
    <dgm:pt modelId="{AD56E648-0D4C-C146-909D-3E63D5A2F8D5}" type="pres">
      <dgm:prSet presAssocID="{6590042B-1682-224E-97EC-34EC9341D739}" presName="parentText" presStyleLbl="node1" presStyleIdx="0" presStyleCnt="3" custScaleY="7190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8FCDFE-3083-CB43-9577-36B440D1B730}" type="pres">
      <dgm:prSet presAssocID="{6590042B-1682-224E-97EC-34EC9341D739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5F777-C2C7-9E4D-837C-3C4DCD3AD1F4}" type="pres">
      <dgm:prSet presAssocID="{598FE034-BDBF-0E4D-ACBE-00AE986011C9}" presName="sp" presStyleCnt="0"/>
      <dgm:spPr/>
    </dgm:pt>
    <dgm:pt modelId="{83538F05-0FCF-2E4E-8D04-0313165E8EBB}" type="pres">
      <dgm:prSet presAssocID="{042767DE-CBBB-604B-A6C8-0338AB700326}" presName="linNode" presStyleCnt="0"/>
      <dgm:spPr/>
    </dgm:pt>
    <dgm:pt modelId="{9F6C6711-B30C-C048-AEE1-BE406C1D52BE}" type="pres">
      <dgm:prSet presAssocID="{042767DE-CBBB-604B-A6C8-0338AB700326}" presName="parentText" presStyleLbl="node1" presStyleIdx="1" presStyleCnt="3" custScaleY="7190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5E869-84CD-B94A-AFD6-DC0E52815A65}" type="pres">
      <dgm:prSet presAssocID="{042767DE-CBBB-604B-A6C8-0338AB700326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5EBBEE-9272-A742-9692-84F20FA85ABB}" type="pres">
      <dgm:prSet presAssocID="{69F574E8-C492-8347-ADB6-D6DB479949EA}" presName="sp" presStyleCnt="0"/>
      <dgm:spPr/>
    </dgm:pt>
    <dgm:pt modelId="{78BA9C88-C513-324A-84C2-B09A4F609C8B}" type="pres">
      <dgm:prSet presAssocID="{325DD8CE-6C2C-5448-AD57-643D6A0CDFE1}" presName="linNode" presStyleCnt="0"/>
      <dgm:spPr/>
    </dgm:pt>
    <dgm:pt modelId="{36373811-970B-6649-B3EA-40FE0D176E65}" type="pres">
      <dgm:prSet presAssocID="{325DD8CE-6C2C-5448-AD57-643D6A0CDFE1}" presName="parentText" presStyleLbl="node1" presStyleIdx="2" presStyleCnt="3" custScaleY="7190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5ED84C-13B4-CD40-BD73-17CE87E9FD2E}" type="pres">
      <dgm:prSet presAssocID="{325DD8CE-6C2C-5448-AD57-643D6A0CDFE1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43281F-B880-3044-B8EF-25D2E18350D6}" type="presOf" srcId="{8106B46A-02A4-4344-AB53-256CC9D92EAC}" destId="{6A563DD4-EE1E-E948-B968-56A176EA6E5A}" srcOrd="0" destOrd="0" presId="urn:microsoft.com/office/officeart/2005/8/layout/vList5"/>
    <dgm:cxn modelId="{E258DB4D-B9FB-984E-8802-DC024F5B9DE4}" srcId="{325DD8CE-6C2C-5448-AD57-643D6A0CDFE1}" destId="{3AD1144D-DF87-8E42-B9C5-479789CCD8F8}" srcOrd="4" destOrd="0" parTransId="{EC8E2859-60C1-DD4F-932E-0F6A9AEE69CC}" sibTransId="{1822A5AA-7008-DA4E-BFDD-6578181BC44F}"/>
    <dgm:cxn modelId="{B79482B8-07E2-2047-BBB2-0EC080C705FE}" srcId="{6590042B-1682-224E-97EC-34EC9341D739}" destId="{75DDB354-9930-334E-8499-CDC6AC9C6388}" srcOrd="1" destOrd="0" parTransId="{AF3C3615-0001-6045-99B7-EC1CEE057B82}" sibTransId="{0C1371C9-070A-C94F-8372-553477640995}"/>
    <dgm:cxn modelId="{092DBB29-477F-0449-9B41-7528B0E7D9FB}" type="presOf" srcId="{08517F94-6093-F84F-BE5D-57366007B284}" destId="{79B5E869-84CD-B94A-AFD6-DC0E52815A65}" srcOrd="0" destOrd="5" presId="urn:microsoft.com/office/officeart/2005/8/layout/vList5"/>
    <dgm:cxn modelId="{527E4E27-C07C-3A42-B178-A01D87A53043}" type="presOf" srcId="{73A652B4-21FA-6C4F-BDD5-E584EC23531A}" destId="{F08FCDFE-3083-CB43-9577-36B440D1B730}" srcOrd="0" destOrd="3" presId="urn:microsoft.com/office/officeart/2005/8/layout/vList5"/>
    <dgm:cxn modelId="{A3D10D11-54C9-BF40-8E8B-0FE58631BEE2}" srcId="{042767DE-CBBB-604B-A6C8-0338AB700326}" destId="{62668F2D-14B7-C644-A520-EAF9345EB457}" srcOrd="3" destOrd="0" parTransId="{3A356EE4-F6DA-7644-9AE3-65AA6DC4F32A}" sibTransId="{953B2940-2185-204F-8376-2176DD051D69}"/>
    <dgm:cxn modelId="{5A886E57-EE5F-3C46-B78D-C8A11C396B1E}" type="presOf" srcId="{90821A78-7778-B94B-80E1-B249F52467FE}" destId="{065ED84C-13B4-CD40-BD73-17CE87E9FD2E}" srcOrd="0" destOrd="5" presId="urn:microsoft.com/office/officeart/2005/8/layout/vList5"/>
    <dgm:cxn modelId="{104E6AFD-9770-D94B-9598-3AF773722C7B}" srcId="{042767DE-CBBB-604B-A6C8-0338AB700326}" destId="{58A164FD-D0E9-A649-A9B7-5DD51A35DC49}" srcOrd="4" destOrd="0" parTransId="{8EABE91D-5B0B-CD43-AC0B-985C87784D58}" sibTransId="{EE8C0B35-F4EC-1D43-A651-8DCD73402110}"/>
    <dgm:cxn modelId="{A1194B51-3B91-044F-8BAA-B2DA59065338}" srcId="{6590042B-1682-224E-97EC-34EC9341D739}" destId="{7316E3CF-0415-4043-8CB0-0B090CFADA0E}" srcOrd="4" destOrd="0" parTransId="{B6CCE933-CB8E-7F4F-993F-F18CF98D210B}" sibTransId="{5B72A36D-7DC6-FE4D-B341-8EA136262772}"/>
    <dgm:cxn modelId="{FF5A969E-2BBA-C44A-B137-1D8EAEBB6B5D}" type="presOf" srcId="{A6E1254D-EEC8-2643-963E-91FD0DFC90E3}" destId="{F08FCDFE-3083-CB43-9577-36B440D1B730}" srcOrd="0" destOrd="2" presId="urn:microsoft.com/office/officeart/2005/8/layout/vList5"/>
    <dgm:cxn modelId="{49FCF950-D529-9944-8DE7-638A416C4E1F}" type="presOf" srcId="{62668F2D-14B7-C644-A520-EAF9345EB457}" destId="{79B5E869-84CD-B94A-AFD6-DC0E52815A65}" srcOrd="0" destOrd="3" presId="urn:microsoft.com/office/officeart/2005/8/layout/vList5"/>
    <dgm:cxn modelId="{B9F337FC-7119-434C-B571-909CBC78981C}" srcId="{6590042B-1682-224E-97EC-34EC9341D739}" destId="{73A652B4-21FA-6C4F-BDD5-E584EC23531A}" srcOrd="3" destOrd="0" parTransId="{CAAE34A3-0B93-0D41-BAFA-AAE005EF7846}" sibTransId="{39E8570A-6CEC-3E42-98B5-638AE0EEA17C}"/>
    <dgm:cxn modelId="{FCE4EBB4-CC2D-8645-AAB8-68E05C872925}" srcId="{325DD8CE-6C2C-5448-AD57-643D6A0CDFE1}" destId="{90821A78-7778-B94B-80E1-B249F52467FE}" srcOrd="5" destOrd="0" parTransId="{61D03EFA-A6DF-DE42-A246-0C994F34B0A6}" sibTransId="{28741F7F-B50B-164A-B2C1-7B547BAF2066}"/>
    <dgm:cxn modelId="{AD938019-A58F-6C41-8D2E-42B45D3D40E0}" srcId="{325DD8CE-6C2C-5448-AD57-643D6A0CDFE1}" destId="{3AC953F4-88FC-194B-AEE8-08834D8CB764}" srcOrd="0" destOrd="0" parTransId="{9D89907E-DED2-104F-A434-5216B1ABDD82}" sibTransId="{EF40C8D4-AB4D-5444-95B9-AD20532E6BDF}"/>
    <dgm:cxn modelId="{E36A30AD-9CFD-AB47-832D-A4D5B34B4D9F}" type="presOf" srcId="{6590042B-1682-224E-97EC-34EC9341D739}" destId="{AD56E648-0D4C-C146-909D-3E63D5A2F8D5}" srcOrd="0" destOrd="0" presId="urn:microsoft.com/office/officeart/2005/8/layout/vList5"/>
    <dgm:cxn modelId="{DE72BA2B-4F9E-4844-8E45-BDB4C2240D1E}" type="presOf" srcId="{26A5C262-B212-7546-AFA9-069BA1DF7F0F}" destId="{065ED84C-13B4-CD40-BD73-17CE87E9FD2E}" srcOrd="0" destOrd="1" presId="urn:microsoft.com/office/officeart/2005/8/layout/vList5"/>
    <dgm:cxn modelId="{ED9A1382-EBCB-E144-B6DC-E657D0293208}" srcId="{042767DE-CBBB-604B-A6C8-0338AB700326}" destId="{2008D416-190A-B74D-A4C9-2330B04576F6}" srcOrd="0" destOrd="0" parTransId="{99E43AC3-DA87-5D4F-AF84-AE1D7F4FEDFC}" sibTransId="{9D1F0FC8-3FFD-DA44-9406-BED5000BE55C}"/>
    <dgm:cxn modelId="{4C3D1F48-7043-E04B-9D4A-D37033090BAC}" srcId="{8106B46A-02A4-4344-AB53-256CC9D92EAC}" destId="{325DD8CE-6C2C-5448-AD57-643D6A0CDFE1}" srcOrd="2" destOrd="0" parTransId="{54C0D110-94C8-024B-86AA-2D651DC24361}" sibTransId="{37E46347-B351-7447-9B26-0F31EBF39934}"/>
    <dgm:cxn modelId="{33FBA821-DBB9-284F-8D77-E501CCA97AFA}" type="presOf" srcId="{042767DE-CBBB-604B-A6C8-0338AB700326}" destId="{9F6C6711-B30C-C048-AEE1-BE406C1D52BE}" srcOrd="0" destOrd="0" presId="urn:microsoft.com/office/officeart/2005/8/layout/vList5"/>
    <dgm:cxn modelId="{C9901527-13BF-E643-8970-1B8DDA7C52E8}" srcId="{6590042B-1682-224E-97EC-34EC9341D739}" destId="{B0911CD5-2AD5-2244-B98C-C4F7BBDA6508}" srcOrd="0" destOrd="0" parTransId="{D7BE2556-95DA-B543-9978-D0BE217E637E}" sibTransId="{9DA4447B-8DB6-0C42-8950-AE934CF2FA56}"/>
    <dgm:cxn modelId="{058BB854-8BF7-7A41-A1D6-CFF5DD53DBDA}" srcId="{325DD8CE-6C2C-5448-AD57-643D6A0CDFE1}" destId="{4B6B89A3-02D6-2847-A010-F53D9BE82125}" srcOrd="2" destOrd="0" parTransId="{84BBE30C-AA34-544A-A96B-7DC74B80B875}" sibTransId="{78BA75DD-B944-BA40-9441-2EE01CFE969F}"/>
    <dgm:cxn modelId="{E45C4CAD-1FFA-2847-A897-F44B4FB55A90}" type="presOf" srcId="{09393504-CFA3-834D-A1BF-F90E231997F7}" destId="{065ED84C-13B4-CD40-BD73-17CE87E9FD2E}" srcOrd="0" destOrd="3" presId="urn:microsoft.com/office/officeart/2005/8/layout/vList5"/>
    <dgm:cxn modelId="{788CEC34-754A-A547-85BE-5CCCF6E2C775}" srcId="{042767DE-CBBB-604B-A6C8-0338AB700326}" destId="{A7E31357-55BF-0B41-9BE9-BC508233DE94}" srcOrd="2" destOrd="0" parTransId="{FA2936E7-AC36-6544-A03C-442089CADC93}" sibTransId="{CDC92CED-F190-0B4B-A705-25A5D8382EF8}"/>
    <dgm:cxn modelId="{088A25CA-C775-2D40-86E0-BFF218EBA44F}" srcId="{325DD8CE-6C2C-5448-AD57-643D6A0CDFE1}" destId="{09393504-CFA3-834D-A1BF-F90E231997F7}" srcOrd="3" destOrd="0" parTransId="{5B1D159B-775E-ED44-90E8-8FF5E577208A}" sibTransId="{FBB9776D-5BA9-2946-B354-1D939129587E}"/>
    <dgm:cxn modelId="{B363642F-0EF1-8B4B-94AC-186DF3C12383}" srcId="{042767DE-CBBB-604B-A6C8-0338AB700326}" destId="{08517F94-6093-F84F-BE5D-57366007B284}" srcOrd="5" destOrd="0" parTransId="{A9BCBBFF-F5F2-3641-83AE-1946D3FFD40A}" sibTransId="{A9B2729E-D889-4541-9014-006938C438D3}"/>
    <dgm:cxn modelId="{D87BA9BB-8B16-9D40-93F4-94F803917AD7}" type="presOf" srcId="{E3D44252-72D5-7643-B09E-60C43F401A79}" destId="{79B5E869-84CD-B94A-AFD6-DC0E52815A65}" srcOrd="0" destOrd="1" presId="urn:microsoft.com/office/officeart/2005/8/layout/vList5"/>
    <dgm:cxn modelId="{9AEF1D56-DE00-0E4D-880D-8A2D726061B6}" type="presOf" srcId="{75DDB354-9930-334E-8499-CDC6AC9C6388}" destId="{F08FCDFE-3083-CB43-9577-36B440D1B730}" srcOrd="0" destOrd="1" presId="urn:microsoft.com/office/officeart/2005/8/layout/vList5"/>
    <dgm:cxn modelId="{8968B419-D0C7-E447-AAAD-32F837DCAA10}" srcId="{6590042B-1682-224E-97EC-34EC9341D739}" destId="{A6E1254D-EEC8-2643-963E-91FD0DFC90E3}" srcOrd="2" destOrd="0" parTransId="{1AB173E0-C572-2E4F-9DA2-3C8DD0F9B6FE}" sibTransId="{1B0322D1-6933-8D4F-90C4-770F776C726F}"/>
    <dgm:cxn modelId="{959AE38C-3401-1F41-8FA0-21AFA2C1788C}" srcId="{325DD8CE-6C2C-5448-AD57-643D6A0CDFE1}" destId="{26A5C262-B212-7546-AFA9-069BA1DF7F0F}" srcOrd="1" destOrd="0" parTransId="{5593F074-884B-304B-8CBE-4E79EE8E99A4}" sibTransId="{1EE188B7-615B-9243-9F7A-98E0E4D5BCAB}"/>
    <dgm:cxn modelId="{EC27A20A-3AD6-2C47-A102-D6B3F5B1D8A8}" type="presOf" srcId="{7316E3CF-0415-4043-8CB0-0B090CFADA0E}" destId="{F08FCDFE-3083-CB43-9577-36B440D1B730}" srcOrd="0" destOrd="4" presId="urn:microsoft.com/office/officeart/2005/8/layout/vList5"/>
    <dgm:cxn modelId="{9107CA2C-A404-1846-986B-B29680C10DCF}" type="presOf" srcId="{B0911CD5-2AD5-2244-B98C-C4F7BBDA6508}" destId="{F08FCDFE-3083-CB43-9577-36B440D1B730}" srcOrd="0" destOrd="0" presId="urn:microsoft.com/office/officeart/2005/8/layout/vList5"/>
    <dgm:cxn modelId="{4F8F028A-8804-FE48-9CDE-3C23210592FF}" type="presOf" srcId="{A7E31357-55BF-0B41-9BE9-BC508233DE94}" destId="{79B5E869-84CD-B94A-AFD6-DC0E52815A65}" srcOrd="0" destOrd="2" presId="urn:microsoft.com/office/officeart/2005/8/layout/vList5"/>
    <dgm:cxn modelId="{7DD5099B-DC12-3B48-B003-CA37E8751512}" srcId="{8106B46A-02A4-4344-AB53-256CC9D92EAC}" destId="{042767DE-CBBB-604B-A6C8-0338AB700326}" srcOrd="1" destOrd="0" parTransId="{7D110CF0-1B5C-704E-9DE3-DF23B7F55330}" sibTransId="{69F574E8-C492-8347-ADB6-D6DB479949EA}"/>
    <dgm:cxn modelId="{12042F1E-441E-1A4E-9FA4-422932B95D92}" type="presOf" srcId="{3AD1144D-DF87-8E42-B9C5-479789CCD8F8}" destId="{065ED84C-13B4-CD40-BD73-17CE87E9FD2E}" srcOrd="0" destOrd="4" presId="urn:microsoft.com/office/officeart/2005/8/layout/vList5"/>
    <dgm:cxn modelId="{AE380B2D-E032-E249-B914-D5A908CD0074}" srcId="{042767DE-CBBB-604B-A6C8-0338AB700326}" destId="{E3D44252-72D5-7643-B09E-60C43F401A79}" srcOrd="1" destOrd="0" parTransId="{3CED72D7-1AD4-D546-B889-7B8DCF6D4347}" sibTransId="{F73CF6B7-8049-C148-9203-338CFA7AF995}"/>
    <dgm:cxn modelId="{7657ADD2-54C9-1943-B7DD-A55D1F05DA37}" type="presOf" srcId="{325DD8CE-6C2C-5448-AD57-643D6A0CDFE1}" destId="{36373811-970B-6649-B3EA-40FE0D176E65}" srcOrd="0" destOrd="0" presId="urn:microsoft.com/office/officeart/2005/8/layout/vList5"/>
    <dgm:cxn modelId="{6C46CAA2-62FC-BA4A-A31B-0C8E7A97829D}" type="presOf" srcId="{2008D416-190A-B74D-A4C9-2330B04576F6}" destId="{79B5E869-84CD-B94A-AFD6-DC0E52815A65}" srcOrd="0" destOrd="0" presId="urn:microsoft.com/office/officeart/2005/8/layout/vList5"/>
    <dgm:cxn modelId="{D3C01FFF-E5FF-3B40-ADA9-76B3BF237E24}" srcId="{8106B46A-02A4-4344-AB53-256CC9D92EAC}" destId="{6590042B-1682-224E-97EC-34EC9341D739}" srcOrd="0" destOrd="0" parTransId="{57732967-78EC-AF47-A43D-C6F74DFD9424}" sibTransId="{598FE034-BDBF-0E4D-ACBE-00AE986011C9}"/>
    <dgm:cxn modelId="{46877288-B737-714A-BCC2-DA90A378BD24}" type="presOf" srcId="{4B6B89A3-02D6-2847-A010-F53D9BE82125}" destId="{065ED84C-13B4-CD40-BD73-17CE87E9FD2E}" srcOrd="0" destOrd="2" presId="urn:microsoft.com/office/officeart/2005/8/layout/vList5"/>
    <dgm:cxn modelId="{B282C1E2-8F9F-9542-A1BA-1D78669F00F0}" type="presOf" srcId="{58A164FD-D0E9-A649-A9B7-5DD51A35DC49}" destId="{79B5E869-84CD-B94A-AFD6-DC0E52815A65}" srcOrd="0" destOrd="4" presId="urn:microsoft.com/office/officeart/2005/8/layout/vList5"/>
    <dgm:cxn modelId="{084CDCD4-5FA6-0244-9D3A-E014A7E9A874}" type="presOf" srcId="{3AC953F4-88FC-194B-AEE8-08834D8CB764}" destId="{065ED84C-13B4-CD40-BD73-17CE87E9FD2E}" srcOrd="0" destOrd="0" presId="urn:microsoft.com/office/officeart/2005/8/layout/vList5"/>
    <dgm:cxn modelId="{4008408E-2360-F94C-8472-E04D8B50F718}" type="presParOf" srcId="{6A563DD4-EE1E-E948-B968-56A176EA6E5A}" destId="{4D4415A6-B76A-694F-AFFF-DEE9AEB6C5F4}" srcOrd="0" destOrd="0" presId="urn:microsoft.com/office/officeart/2005/8/layout/vList5"/>
    <dgm:cxn modelId="{F6626E9B-BBFF-F344-9C03-241B398B4FCA}" type="presParOf" srcId="{4D4415A6-B76A-694F-AFFF-DEE9AEB6C5F4}" destId="{AD56E648-0D4C-C146-909D-3E63D5A2F8D5}" srcOrd="0" destOrd="0" presId="urn:microsoft.com/office/officeart/2005/8/layout/vList5"/>
    <dgm:cxn modelId="{BAA1224F-BE23-1542-BE70-BD52F753A921}" type="presParOf" srcId="{4D4415A6-B76A-694F-AFFF-DEE9AEB6C5F4}" destId="{F08FCDFE-3083-CB43-9577-36B440D1B730}" srcOrd="1" destOrd="0" presId="urn:microsoft.com/office/officeart/2005/8/layout/vList5"/>
    <dgm:cxn modelId="{9E0F04F6-88A8-BC48-9038-907BF125D975}" type="presParOf" srcId="{6A563DD4-EE1E-E948-B968-56A176EA6E5A}" destId="{1845F777-C2C7-9E4D-837C-3C4DCD3AD1F4}" srcOrd="1" destOrd="0" presId="urn:microsoft.com/office/officeart/2005/8/layout/vList5"/>
    <dgm:cxn modelId="{0690FF5F-7F1E-E444-B707-BE4C6C823E3A}" type="presParOf" srcId="{6A563DD4-EE1E-E948-B968-56A176EA6E5A}" destId="{83538F05-0FCF-2E4E-8D04-0313165E8EBB}" srcOrd="2" destOrd="0" presId="urn:microsoft.com/office/officeart/2005/8/layout/vList5"/>
    <dgm:cxn modelId="{1B5F1DB3-0959-DA4B-A4C8-52544D516964}" type="presParOf" srcId="{83538F05-0FCF-2E4E-8D04-0313165E8EBB}" destId="{9F6C6711-B30C-C048-AEE1-BE406C1D52BE}" srcOrd="0" destOrd="0" presId="urn:microsoft.com/office/officeart/2005/8/layout/vList5"/>
    <dgm:cxn modelId="{BCAAA0D0-A0CE-034D-8D4C-3E808947A4A9}" type="presParOf" srcId="{83538F05-0FCF-2E4E-8D04-0313165E8EBB}" destId="{79B5E869-84CD-B94A-AFD6-DC0E52815A65}" srcOrd="1" destOrd="0" presId="urn:microsoft.com/office/officeart/2005/8/layout/vList5"/>
    <dgm:cxn modelId="{C4EF7E58-7D69-4143-9233-BAF90C1E1EFC}" type="presParOf" srcId="{6A563DD4-EE1E-E948-B968-56A176EA6E5A}" destId="{715EBBEE-9272-A742-9692-84F20FA85ABB}" srcOrd="3" destOrd="0" presId="urn:microsoft.com/office/officeart/2005/8/layout/vList5"/>
    <dgm:cxn modelId="{0E82A073-85DE-D74E-9F8E-395955A71694}" type="presParOf" srcId="{6A563DD4-EE1E-E948-B968-56A176EA6E5A}" destId="{78BA9C88-C513-324A-84C2-B09A4F609C8B}" srcOrd="4" destOrd="0" presId="urn:microsoft.com/office/officeart/2005/8/layout/vList5"/>
    <dgm:cxn modelId="{7DA33CF2-B6B3-A641-9210-DCF21FF2AD10}" type="presParOf" srcId="{78BA9C88-C513-324A-84C2-B09A4F609C8B}" destId="{36373811-970B-6649-B3EA-40FE0D176E65}" srcOrd="0" destOrd="0" presId="urn:microsoft.com/office/officeart/2005/8/layout/vList5"/>
    <dgm:cxn modelId="{A68B343B-5CE6-8A46-8B63-B26AE2CACCFF}" type="presParOf" srcId="{78BA9C88-C513-324A-84C2-B09A4F609C8B}" destId="{065ED84C-13B4-CD40-BD73-17CE87E9FD2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FCDFE-3083-CB43-9577-36B440D1B730}">
      <dsp:nvSpPr>
        <dsp:cNvPr id="0" name=""/>
        <dsp:cNvSpPr/>
      </dsp:nvSpPr>
      <dsp:spPr>
        <a:xfrm rot="5400000">
          <a:off x="5004106" y="-1990634"/>
          <a:ext cx="1374035" cy="53563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smtClean="0"/>
            <a:t>22 Respondents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smtClean="0"/>
            <a:t>13% (3) are actively engaged in the community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smtClean="0"/>
            <a:t>40% (9) are waiting for market validation before investing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smtClean="0"/>
            <a:t>83% (18) said they are interested in building extension, but only 13% (3) have plans to build anything in the next 3-6 months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dirty="0" smtClean="0"/>
            <a:t>66% (15) said they would consider using an IBM PID</a:t>
          </a:r>
          <a:endParaRPr lang="en-US" sz="900" b="0" kern="1200" dirty="0"/>
        </a:p>
      </dsp:txBody>
      <dsp:txXfrm rot="-5400000">
        <a:off x="3012948" y="67599"/>
        <a:ext cx="5289277" cy="1239885"/>
      </dsp:txXfrm>
    </dsp:sp>
    <dsp:sp modelId="{AD56E648-0D4C-C146-909D-3E63D5A2F8D5}">
      <dsp:nvSpPr>
        <dsp:cNvPr id="0" name=""/>
        <dsp:cNvSpPr/>
      </dsp:nvSpPr>
      <dsp:spPr>
        <a:xfrm>
          <a:off x="0" y="70041"/>
          <a:ext cx="3012948" cy="1235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ISVs</a:t>
          </a:r>
          <a:endParaRPr lang="en-US" sz="3500" kern="1200" dirty="0"/>
        </a:p>
      </dsp:txBody>
      <dsp:txXfrm>
        <a:off x="60288" y="130329"/>
        <a:ext cx="2892372" cy="1114424"/>
      </dsp:txXfrm>
    </dsp:sp>
    <dsp:sp modelId="{79B5E869-84CD-B94A-AFD6-DC0E52815A65}">
      <dsp:nvSpPr>
        <dsp:cNvPr id="0" name=""/>
        <dsp:cNvSpPr/>
      </dsp:nvSpPr>
      <dsp:spPr>
        <a:xfrm rot="5400000">
          <a:off x="5004106" y="-530721"/>
          <a:ext cx="1374035" cy="53563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smtClean="0"/>
            <a:t>4 Respondents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smtClean="0"/>
            <a:t>50% (2) have issues installing Node, 25% (1) have issues installing z/OMF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smtClean="0"/>
            <a:t>25% (1) was actively engaged in the </a:t>
          </a:r>
          <a:r>
            <a:rPr lang="en-US" sz="900" kern="1200" dirty="0" err="1" smtClean="0"/>
            <a:t>Zowe</a:t>
          </a:r>
          <a:r>
            <a:rPr lang="en-US" sz="900" kern="1200" dirty="0" smtClean="0"/>
            <a:t> community on Slack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smtClean="0"/>
            <a:t>100% of respondents expect to use </a:t>
          </a:r>
          <a:r>
            <a:rPr lang="en-US" sz="900" kern="1200" dirty="0" err="1" smtClean="0"/>
            <a:t>Zowe</a:t>
          </a:r>
          <a:r>
            <a:rPr lang="en-US" sz="900" kern="1200" dirty="0" smtClean="0"/>
            <a:t> for Dev and 75% say DevOps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smtClean="0"/>
            <a:t>50% plan to consume </a:t>
          </a:r>
          <a:r>
            <a:rPr lang="en-US" sz="900" kern="1200" dirty="0" err="1" smtClean="0"/>
            <a:t>Zowe</a:t>
          </a:r>
          <a:r>
            <a:rPr lang="en-US" sz="900" kern="1200" dirty="0" smtClean="0"/>
            <a:t> through commercial offerings, 50% plan to consume </a:t>
          </a:r>
          <a:r>
            <a:rPr lang="en-US" sz="900" kern="1200" dirty="0" err="1" smtClean="0"/>
            <a:t>Zowe</a:t>
          </a:r>
          <a:r>
            <a:rPr lang="en-US" sz="900" kern="1200" dirty="0" smtClean="0"/>
            <a:t> via writing their own extensions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smtClean="0"/>
            <a:t>Time to work on open source is the biggest challenge for adopting </a:t>
          </a:r>
          <a:r>
            <a:rPr lang="en-US" sz="900" kern="1200" dirty="0" err="1" smtClean="0"/>
            <a:t>Zowe</a:t>
          </a:r>
          <a:r>
            <a:rPr lang="en-US" sz="900" kern="1200" dirty="0" smtClean="0"/>
            <a:t>, Trust in community/code is the least challenging</a:t>
          </a:r>
          <a:endParaRPr lang="en-US" sz="900" kern="1200" dirty="0"/>
        </a:p>
      </dsp:txBody>
      <dsp:txXfrm rot="-5400000">
        <a:off x="3012948" y="1527512"/>
        <a:ext cx="5289277" cy="1239885"/>
      </dsp:txXfrm>
    </dsp:sp>
    <dsp:sp modelId="{9F6C6711-B30C-C048-AEE1-BE406C1D52BE}">
      <dsp:nvSpPr>
        <dsp:cNvPr id="0" name=""/>
        <dsp:cNvSpPr/>
      </dsp:nvSpPr>
      <dsp:spPr>
        <a:xfrm>
          <a:off x="0" y="1529954"/>
          <a:ext cx="3012948" cy="1235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Sponsor Users</a:t>
          </a:r>
          <a:endParaRPr lang="en-US" sz="3500" kern="1200" dirty="0"/>
        </a:p>
      </dsp:txBody>
      <dsp:txXfrm>
        <a:off x="60288" y="1590242"/>
        <a:ext cx="2892372" cy="1114424"/>
      </dsp:txXfrm>
    </dsp:sp>
    <dsp:sp modelId="{065ED84C-13B4-CD40-BD73-17CE87E9FD2E}">
      <dsp:nvSpPr>
        <dsp:cNvPr id="0" name=""/>
        <dsp:cNvSpPr/>
      </dsp:nvSpPr>
      <dsp:spPr>
        <a:xfrm rot="5400000">
          <a:off x="5004106" y="929191"/>
          <a:ext cx="1374035" cy="53563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smtClean="0"/>
            <a:t>9 Respondents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smtClean="0"/>
            <a:t>55% (5) had installed </a:t>
          </a:r>
          <a:r>
            <a:rPr lang="en-US" sz="900" kern="1200" dirty="0" err="1" smtClean="0"/>
            <a:t>Zowe</a:t>
          </a:r>
          <a:r>
            <a:rPr lang="en-US" sz="900" kern="1200" dirty="0" smtClean="0"/>
            <a:t> and had issues with needing multiple tools to complete install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smtClean="0"/>
            <a:t>66% (6) are actively engaged in the </a:t>
          </a:r>
          <a:r>
            <a:rPr lang="en-US" sz="900" kern="1200" dirty="0" err="1" smtClean="0"/>
            <a:t>Zowe</a:t>
          </a:r>
          <a:r>
            <a:rPr lang="en-US" sz="900" kern="1200" dirty="0" smtClean="0"/>
            <a:t> community on Slack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smtClean="0"/>
            <a:t>55% (5) expect to use </a:t>
          </a:r>
          <a:r>
            <a:rPr lang="en-US" sz="900" kern="1200" dirty="0" err="1" smtClean="0"/>
            <a:t>Zowe</a:t>
          </a:r>
          <a:r>
            <a:rPr lang="en-US" sz="900" kern="1200" dirty="0" smtClean="0"/>
            <a:t> for Dev.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smtClean="0"/>
            <a:t>44% (4) plan to consume </a:t>
          </a:r>
          <a:r>
            <a:rPr lang="en-US" sz="900" kern="1200" dirty="0" err="1" smtClean="0"/>
            <a:t>Zowe</a:t>
          </a:r>
          <a:r>
            <a:rPr lang="en-US" sz="900" kern="1200" dirty="0" smtClean="0"/>
            <a:t> through writing their own extensions as well as consume </a:t>
          </a:r>
          <a:r>
            <a:rPr lang="en-US" sz="900" kern="1200" dirty="0" err="1" smtClean="0"/>
            <a:t>Zowe</a:t>
          </a:r>
          <a:r>
            <a:rPr lang="en-US" sz="900" kern="1200" dirty="0" smtClean="0"/>
            <a:t> through commercial offerings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 smtClean="0"/>
            <a:t>Zowe</a:t>
          </a:r>
          <a:r>
            <a:rPr lang="en-US" sz="900" kern="1200" dirty="0" smtClean="0"/>
            <a:t> is not mature enough is the biggest challenge for adopting </a:t>
          </a:r>
          <a:r>
            <a:rPr lang="en-US" sz="900" kern="1200" dirty="0" err="1" smtClean="0"/>
            <a:t>Zowe</a:t>
          </a:r>
          <a:r>
            <a:rPr lang="en-US" sz="900" kern="1200" dirty="0" smtClean="0"/>
            <a:t>, Trust in community/code is the least challenging</a:t>
          </a:r>
          <a:endParaRPr lang="en-US" sz="900" kern="1200" dirty="0"/>
        </a:p>
      </dsp:txBody>
      <dsp:txXfrm rot="-5400000">
        <a:off x="3012948" y="2987425"/>
        <a:ext cx="5289277" cy="1239885"/>
      </dsp:txXfrm>
    </dsp:sp>
    <dsp:sp modelId="{36373811-970B-6649-B3EA-40FE0D176E65}">
      <dsp:nvSpPr>
        <dsp:cNvPr id="0" name=""/>
        <dsp:cNvSpPr/>
      </dsp:nvSpPr>
      <dsp:spPr>
        <a:xfrm>
          <a:off x="0" y="2989866"/>
          <a:ext cx="3012948" cy="1235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OMP Community</a:t>
          </a:r>
          <a:endParaRPr lang="en-US" sz="3500" kern="1200" dirty="0"/>
        </a:p>
      </dsp:txBody>
      <dsp:txXfrm>
        <a:off x="60288" y="3050154"/>
        <a:ext cx="2892372" cy="1114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6B91A-7261-764A-80C3-330AD7A5E1C5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6D75F-EBD7-094D-A4D8-BE1FF6506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7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3843" y="1643174"/>
            <a:ext cx="4185557" cy="1316831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200">
                <a:solidFill>
                  <a:schemeClr val="bg1"/>
                </a:solidFill>
                <a:latin typeface="Gill Sans Light"/>
                <a:cs typeface="Gill Sans Light"/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84" y="3005360"/>
            <a:ext cx="4185557" cy="605064"/>
          </a:xfrm>
        </p:spPr>
        <p:txBody>
          <a:bodyPr>
            <a:normAutofit/>
          </a:bodyPr>
          <a:lstStyle>
            <a:lvl1pPr marL="0" indent="0" algn="l">
              <a:buNone/>
              <a:defRPr sz="1800" i="1">
                <a:solidFill>
                  <a:srgbClr val="FFFFFF"/>
                </a:solidFill>
                <a:latin typeface="Gill Sans Light"/>
                <a:cs typeface="Gill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OpenMainframe_Logo_White_Knockou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41" y="1113330"/>
            <a:ext cx="1442357" cy="42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1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772583"/>
            <a:ext cx="9144000" cy="4370916"/>
          </a:xfrm>
          <a:prstGeom prst="rect">
            <a:avLst/>
          </a:prstGeom>
          <a:solidFill>
            <a:srgbClr val="3664AD">
              <a:alpha val="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993" y="159442"/>
            <a:ext cx="7893793" cy="447164"/>
          </a:xfrm>
        </p:spPr>
        <p:txBody>
          <a:bodyPr/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5"/>
          <a:stretch/>
        </p:blipFill>
        <p:spPr>
          <a:xfrm>
            <a:off x="0" y="775759"/>
            <a:ext cx="6393973" cy="43645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C42D-3C73-654B-9208-A448ACCDDB6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OpenMainframe_Logo_Pantone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55" b="30188"/>
          <a:stretch/>
        </p:blipFill>
        <p:spPr>
          <a:xfrm>
            <a:off x="8306753" y="100724"/>
            <a:ext cx="469854" cy="51821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5112913"/>
            <a:ext cx="9144000" cy="50586"/>
          </a:xfrm>
          <a:prstGeom prst="rect">
            <a:avLst/>
          </a:prstGeom>
          <a:solidFill>
            <a:srgbClr val="3664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72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772583"/>
            <a:ext cx="9144000" cy="4370916"/>
          </a:xfrm>
          <a:prstGeom prst="rect">
            <a:avLst/>
          </a:prstGeom>
          <a:solidFill>
            <a:srgbClr val="3664AD">
              <a:alpha val="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993" y="159442"/>
            <a:ext cx="7893793" cy="447164"/>
          </a:xfrm>
        </p:spPr>
        <p:txBody>
          <a:bodyPr/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5"/>
          <a:stretch/>
        </p:blipFill>
        <p:spPr>
          <a:xfrm>
            <a:off x="0" y="775759"/>
            <a:ext cx="6393973" cy="43645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43429"/>
            <a:ext cx="8369300" cy="70031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C42D-3C73-654B-9208-A448ACCDDB6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OpenMainframe_Logo_Pantone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55" b="30188"/>
          <a:stretch/>
        </p:blipFill>
        <p:spPr>
          <a:xfrm>
            <a:off x="8306753" y="100724"/>
            <a:ext cx="469854" cy="51821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5112913"/>
            <a:ext cx="9144000" cy="50586"/>
          </a:xfrm>
          <a:prstGeom prst="rect">
            <a:avLst/>
          </a:prstGeom>
          <a:solidFill>
            <a:srgbClr val="3664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35932ACC-1DF9-496C-BD8B-CAF853A61B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5366" y="2053362"/>
            <a:ext cx="1982787" cy="19843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xmlns="" id="{A7761AFF-E63A-4E9B-9BE5-E70EAB0700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80606" y="2056430"/>
            <a:ext cx="1982787" cy="19843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xmlns="" id="{C96152B5-FFC9-4E93-B5F0-BAF004F559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5847" y="2052907"/>
            <a:ext cx="1982787" cy="19843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2"/>
          <a:stretch/>
        </p:blipFill>
        <p:spPr>
          <a:xfrm>
            <a:off x="-1" y="0"/>
            <a:ext cx="8180917" cy="5143500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53843" y="1643174"/>
            <a:ext cx="4185557" cy="1316831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200">
                <a:solidFill>
                  <a:srgbClr val="3664AD"/>
                </a:solidFill>
                <a:latin typeface="Gill Sans Light"/>
                <a:cs typeface="Gill Sans Light"/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4571984" y="3005360"/>
            <a:ext cx="4185557" cy="605064"/>
          </a:xfrm>
        </p:spPr>
        <p:txBody>
          <a:bodyPr>
            <a:normAutofit/>
          </a:bodyPr>
          <a:lstStyle>
            <a:lvl1pPr marL="0" indent="0" algn="l">
              <a:buNone/>
              <a:defRPr sz="1800" i="1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446" y="1113330"/>
            <a:ext cx="1401147" cy="42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3843" y="1643174"/>
            <a:ext cx="4185557" cy="1316831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200">
                <a:solidFill>
                  <a:schemeClr val="bg1"/>
                </a:solidFill>
                <a:latin typeface="Gill Sans Light"/>
                <a:cs typeface="Gill Sans Light"/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84" y="3005360"/>
            <a:ext cx="4185557" cy="605064"/>
          </a:xfrm>
        </p:spPr>
        <p:txBody>
          <a:bodyPr>
            <a:normAutofit/>
          </a:bodyPr>
          <a:lstStyle>
            <a:lvl1pPr marL="0" indent="0" algn="l">
              <a:buNone/>
              <a:defRPr sz="1800" i="1">
                <a:solidFill>
                  <a:srgbClr val="FFFFFF"/>
                </a:solidFill>
                <a:latin typeface="Gill Sans Light"/>
                <a:cs typeface="Gill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OpenMainframe_Logo_White_Knockou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41" y="1113330"/>
            <a:ext cx="1442357" cy="42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772583"/>
            <a:ext cx="9144000" cy="4370916"/>
          </a:xfrm>
          <a:prstGeom prst="rect">
            <a:avLst/>
          </a:prstGeom>
          <a:solidFill>
            <a:srgbClr val="3664AD">
              <a:alpha val="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993" y="159442"/>
            <a:ext cx="7893793" cy="447164"/>
          </a:xfrm>
        </p:spPr>
        <p:txBody>
          <a:bodyPr/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5"/>
          <a:stretch/>
        </p:blipFill>
        <p:spPr>
          <a:xfrm>
            <a:off x="0" y="775759"/>
            <a:ext cx="6393973" cy="43645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C42D-3C73-654B-9208-A448ACCDDB6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OpenMainframe_Logo_Pantone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55" b="30188"/>
          <a:stretch/>
        </p:blipFill>
        <p:spPr>
          <a:xfrm>
            <a:off x="8306753" y="100724"/>
            <a:ext cx="469854" cy="51821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5112913"/>
            <a:ext cx="9144000" cy="50586"/>
          </a:xfrm>
          <a:prstGeom prst="rect">
            <a:avLst/>
          </a:prstGeom>
          <a:solidFill>
            <a:srgbClr val="3664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56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772583"/>
            <a:ext cx="9144000" cy="4370916"/>
          </a:xfrm>
          <a:prstGeom prst="rect">
            <a:avLst/>
          </a:prstGeom>
          <a:solidFill>
            <a:srgbClr val="3664AD">
              <a:alpha val="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993" y="159442"/>
            <a:ext cx="7893793" cy="447164"/>
          </a:xfrm>
        </p:spPr>
        <p:txBody>
          <a:bodyPr/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5"/>
          <a:stretch/>
        </p:blipFill>
        <p:spPr>
          <a:xfrm>
            <a:off x="0" y="775759"/>
            <a:ext cx="6393973" cy="43645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43429"/>
            <a:ext cx="8369300" cy="70031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C42D-3C73-654B-9208-A448ACCDDB6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OpenMainframe_Logo_Pantone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55" b="30188"/>
          <a:stretch/>
        </p:blipFill>
        <p:spPr>
          <a:xfrm>
            <a:off x="8306753" y="100724"/>
            <a:ext cx="469854" cy="51821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5112913"/>
            <a:ext cx="9144000" cy="50586"/>
          </a:xfrm>
          <a:prstGeom prst="rect">
            <a:avLst/>
          </a:prstGeom>
          <a:solidFill>
            <a:srgbClr val="3664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35932ACC-1DF9-496C-BD8B-CAF853A61B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5366" y="2053362"/>
            <a:ext cx="1982787" cy="19843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xmlns="" id="{A7761AFF-E63A-4E9B-9BE5-E70EAB0700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80606" y="2056430"/>
            <a:ext cx="1982787" cy="19843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xmlns="" id="{C96152B5-FFC9-4E93-B5F0-BAF004F559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5847" y="2052907"/>
            <a:ext cx="1982787" cy="19843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2"/>
          <a:stretch/>
        </p:blipFill>
        <p:spPr>
          <a:xfrm>
            <a:off x="-1" y="0"/>
            <a:ext cx="8180917" cy="5143500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53843" y="1643174"/>
            <a:ext cx="4185557" cy="1316831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200">
                <a:solidFill>
                  <a:srgbClr val="3664AD"/>
                </a:solidFill>
                <a:latin typeface="Gill Sans Light"/>
                <a:cs typeface="Gill Sans Light"/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4571984" y="3005360"/>
            <a:ext cx="4185557" cy="605064"/>
          </a:xfrm>
        </p:spPr>
        <p:txBody>
          <a:bodyPr>
            <a:normAutofit/>
          </a:bodyPr>
          <a:lstStyle>
            <a:lvl1pPr marL="0" indent="0" algn="l">
              <a:buNone/>
              <a:defRPr sz="1800" i="1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446" y="1113330"/>
            <a:ext cx="1401147" cy="42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7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7870" y="4868770"/>
            <a:ext cx="2057400" cy="273843"/>
          </a:xfrm>
        </p:spPr>
        <p:txBody>
          <a:bodyPr/>
          <a:lstStyle/>
          <a:p>
            <a:fld id="{ECD7803C-EC45-4167-8797-720F0464DD8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A22715D-F417-8346-8461-1567CEA714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080" y="80015"/>
            <a:ext cx="1300480" cy="39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4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993" y="148859"/>
            <a:ext cx="7893793" cy="447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500" y="943429"/>
            <a:ext cx="8369300" cy="3143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7786" y="4803547"/>
            <a:ext cx="5805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1F8E"/>
                </a:solidFill>
                <a:latin typeface="Gill Sans Light"/>
                <a:cs typeface="Gill Sans Light"/>
              </a:defRPr>
            </a:lvl1pPr>
          </a:lstStyle>
          <a:p>
            <a:fld id="{E9E6C42D-3C73-654B-9208-A448ACCDDB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8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3000" kern="1200">
          <a:solidFill>
            <a:schemeClr val="tx1">
              <a:lumMod val="85000"/>
              <a:lumOff val="15000"/>
            </a:schemeClr>
          </a:solidFill>
          <a:latin typeface="Gill Sans Light"/>
          <a:ea typeface="+mj-ea"/>
          <a:cs typeface="Gill Sans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Gill Sans Light"/>
          <a:ea typeface="+mn-ea"/>
          <a:cs typeface="Gill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ill Sans Light"/>
          <a:ea typeface="+mn-ea"/>
          <a:cs typeface="Gill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Gill Sans Light"/>
          <a:ea typeface="+mn-ea"/>
          <a:cs typeface="Gill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Gill Sans Light"/>
          <a:ea typeface="+mn-ea"/>
          <a:cs typeface="Gill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Gill Sans Light"/>
          <a:ea typeface="+mn-ea"/>
          <a:cs typeface="Gill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993" y="148859"/>
            <a:ext cx="7893793" cy="447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500" y="943429"/>
            <a:ext cx="8369300" cy="3143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7786" y="4803547"/>
            <a:ext cx="5805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1F8E"/>
                </a:solidFill>
                <a:latin typeface="Gill Sans Light"/>
                <a:cs typeface="Gill Sans Light"/>
              </a:defRPr>
            </a:lvl1pPr>
          </a:lstStyle>
          <a:p>
            <a:fld id="{E9E6C42D-3C73-654B-9208-A448ACCDDB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8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3000" kern="1200">
          <a:solidFill>
            <a:schemeClr val="tx1">
              <a:lumMod val="85000"/>
              <a:lumOff val="15000"/>
            </a:schemeClr>
          </a:solidFill>
          <a:latin typeface="Gill Sans Light"/>
          <a:ea typeface="+mj-ea"/>
          <a:cs typeface="Gill Sans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Gill Sans Light"/>
          <a:ea typeface="+mn-ea"/>
          <a:cs typeface="Gill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ill Sans Light"/>
          <a:ea typeface="+mn-ea"/>
          <a:cs typeface="Gill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Gill Sans Light"/>
          <a:ea typeface="+mn-ea"/>
          <a:cs typeface="Gill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Gill Sans Light"/>
          <a:ea typeface="+mn-ea"/>
          <a:cs typeface="Gill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Gill Sans Light"/>
          <a:ea typeface="+mn-ea"/>
          <a:cs typeface="Gill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1682" y="1891926"/>
            <a:ext cx="4637627" cy="1316831"/>
          </a:xfrm>
        </p:spPr>
        <p:txBody>
          <a:bodyPr>
            <a:noAutofit/>
          </a:bodyPr>
          <a:lstStyle/>
          <a:p>
            <a:r>
              <a:rPr lang="en-CA" sz="2800" dirty="0"/>
              <a:t>Zowe </a:t>
            </a:r>
            <a:br>
              <a:rPr lang="en-CA" sz="2800" dirty="0"/>
            </a:br>
            <a:r>
              <a:rPr lang="en-CA" sz="2800" dirty="0" smtClean="0"/>
              <a:t>Consumption Survey Results</a:t>
            </a:r>
            <a:br>
              <a:rPr lang="en-CA" sz="2800" dirty="0" smtClean="0"/>
            </a:br>
            <a:r>
              <a:rPr lang="en-CA" sz="2800" dirty="0" smtClean="0"/>
              <a:t>11/29/18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6742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ISV Survey Results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3993" y="897047"/>
            <a:ext cx="741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What capability would you like to see added to </a:t>
            </a:r>
            <a:r>
              <a:rPr lang="en-US" dirty="0" err="1" smtClean="0"/>
              <a:t>Zowe</a:t>
            </a:r>
            <a:r>
              <a:rPr lang="en-US" dirty="0" smtClean="0"/>
              <a:t> in the future?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6575" y="1509978"/>
            <a:ext cx="1235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“Build into z/OS”</a:t>
            </a:r>
          </a:p>
          <a:p>
            <a:r>
              <a:rPr lang="en-US" sz="1200" dirty="0" smtClean="0"/>
              <a:t>-App Dev.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97539" y="2647029"/>
            <a:ext cx="3541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“Better monitoring of each subsystem that is </a:t>
            </a:r>
            <a:r>
              <a:rPr lang="en-US" sz="1200" dirty="0" smtClean="0"/>
              <a:t>started.”</a:t>
            </a:r>
          </a:p>
          <a:p>
            <a:r>
              <a:rPr lang="en-US" sz="1200" dirty="0" smtClean="0"/>
              <a:t>-Anonymous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33993" y="3784080"/>
            <a:ext cx="3776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“Merge </a:t>
            </a:r>
            <a:r>
              <a:rPr lang="en-US" sz="1200" dirty="0"/>
              <a:t>with z/Connect and replace Eclipse </a:t>
            </a:r>
            <a:r>
              <a:rPr lang="en-US" sz="1200" dirty="0" smtClean="0"/>
              <a:t>requirement.”</a:t>
            </a:r>
          </a:p>
          <a:p>
            <a:r>
              <a:rPr lang="en-US" sz="1200" dirty="0"/>
              <a:t>- </a:t>
            </a:r>
            <a:r>
              <a:rPr lang="en-US" sz="1200" dirty="0" smtClean="0"/>
              <a:t>Owner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280889" y="2989211"/>
            <a:ext cx="4590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“A capability like ISPF Workstation (using the same port), this will give CS additional resources to put at ISPF instead of continually rebuilding ISPF WS as each version of Windows comes </a:t>
            </a:r>
            <a:r>
              <a:rPr lang="en-US" sz="1200" dirty="0" smtClean="0"/>
              <a:t>along.”</a:t>
            </a:r>
          </a:p>
          <a:p>
            <a:r>
              <a:rPr lang="en-US" sz="1200" dirty="0" smtClean="0"/>
              <a:t>-Dev.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418631" y="1672323"/>
            <a:ext cx="4590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“3270 to HTML mapping if it is not already there. Some </a:t>
            </a:r>
            <a:r>
              <a:rPr lang="en-US" sz="1200" dirty="0" smtClean="0"/>
              <a:t>customers </a:t>
            </a:r>
            <a:r>
              <a:rPr lang="en-US" sz="1200" dirty="0"/>
              <a:t>want the HTML INTERFACE BUT do not want TO CHANGE their application code to facilitate </a:t>
            </a:r>
            <a:r>
              <a:rPr lang="en-US" sz="1200" dirty="0" smtClean="0"/>
              <a:t>HTML.”</a:t>
            </a:r>
          </a:p>
          <a:p>
            <a:r>
              <a:rPr lang="en-US" sz="1200" dirty="0" smtClean="0"/>
              <a:t>-AVP R&amp;D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7879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Sponsor User Survey Results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3993" y="897047"/>
            <a:ext cx="3638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Only 1 Sponsor user had gone and installed the latest v0.9.3 beta build.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467" y="897047"/>
            <a:ext cx="4899023" cy="2754290"/>
          </a:xfrm>
        </p:spPr>
      </p:pic>
    </p:spTree>
    <p:extLst>
      <p:ext uri="{BB962C8B-B14F-4D97-AF65-F5344CB8AC3E}">
        <p14:creationId xmlns:p14="http://schemas.microsoft.com/office/powerpoint/2010/main" val="132098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Sponsor User Survey Results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3993" y="897047"/>
            <a:ext cx="36383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one company who installed the v0.9.3 had issues installing Node. They also had a problem with space capacity on </a:t>
            </a:r>
            <a:r>
              <a:rPr lang="en-US" dirty="0" err="1" smtClean="0"/>
              <a:t>zD&amp;T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One other company had difficulties configuring z/OSMF as well as installing Node.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435" y="897047"/>
            <a:ext cx="4267219" cy="4024370"/>
          </a:xfrm>
        </p:spPr>
      </p:pic>
    </p:spTree>
    <p:extLst>
      <p:ext uri="{BB962C8B-B14F-4D97-AF65-F5344CB8AC3E}">
        <p14:creationId xmlns:p14="http://schemas.microsoft.com/office/powerpoint/2010/main" val="963985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Sponsor User Survey Results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3993" y="897047"/>
            <a:ext cx="3638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Only one sponsor user individual is engaged in the slack channels (it was not the one who had installation issues)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473" y="897046"/>
            <a:ext cx="4140476" cy="3330487"/>
          </a:xfrm>
        </p:spPr>
      </p:pic>
    </p:spTree>
    <p:extLst>
      <p:ext uri="{BB962C8B-B14F-4D97-AF65-F5344CB8AC3E}">
        <p14:creationId xmlns:p14="http://schemas.microsoft.com/office/powerpoint/2010/main" val="73195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Sponsor User Survey Results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7495" y="801642"/>
            <a:ext cx="36383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100% of respondents thought this would be useful for development.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75% of respondents thought this would be useful for DevOps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Only 25% expect </a:t>
            </a:r>
            <a:r>
              <a:rPr lang="en-US" dirty="0" err="1" smtClean="0"/>
              <a:t>Zowe</a:t>
            </a:r>
            <a:r>
              <a:rPr lang="en-US" dirty="0" smtClean="0"/>
              <a:t> to be used for System and Subsystem Administration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Other Comments about use cases: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New </a:t>
            </a:r>
            <a:r>
              <a:rPr lang="en-US" dirty="0"/>
              <a:t>API service creation and share among </a:t>
            </a:r>
            <a:r>
              <a:rPr lang="en-US" dirty="0" smtClean="0"/>
              <a:t>community.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Want to install </a:t>
            </a:r>
            <a:r>
              <a:rPr lang="en-US" dirty="0" err="1"/>
              <a:t>Node.js</a:t>
            </a:r>
            <a:r>
              <a:rPr lang="en-US" dirty="0"/>
              <a:t>, as it will be useful for the future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056" y="801642"/>
            <a:ext cx="4817025" cy="4252272"/>
          </a:xfrm>
        </p:spPr>
      </p:pic>
    </p:spTree>
    <p:extLst>
      <p:ext uri="{BB962C8B-B14F-4D97-AF65-F5344CB8AC3E}">
        <p14:creationId xmlns:p14="http://schemas.microsoft.com/office/powerpoint/2010/main" val="1293829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Sponsor User Survey Results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3993" y="897047"/>
            <a:ext cx="36383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50% of respondents believe their company will consume </a:t>
            </a:r>
            <a:r>
              <a:rPr lang="en-US" dirty="0" err="1" smtClean="0"/>
              <a:t>Zowe</a:t>
            </a:r>
            <a:r>
              <a:rPr lang="en-US" dirty="0" smtClean="0"/>
              <a:t> by BOTH building their own extensions and consuming commercial offerings using </a:t>
            </a:r>
            <a:r>
              <a:rPr lang="en-US" dirty="0" err="1" smtClean="0"/>
              <a:t>Zowe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50% only plan to consume </a:t>
            </a:r>
            <a:r>
              <a:rPr lang="en-US" dirty="0" err="1" smtClean="0"/>
              <a:t>Zowe</a:t>
            </a:r>
            <a:r>
              <a:rPr lang="en-US" dirty="0" smtClean="0"/>
              <a:t> via commercial offerings.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461" y="897047"/>
            <a:ext cx="4090012" cy="3143250"/>
          </a:xfrm>
        </p:spPr>
      </p:pic>
    </p:spTree>
    <p:extLst>
      <p:ext uri="{BB962C8B-B14F-4D97-AF65-F5344CB8AC3E}">
        <p14:creationId xmlns:p14="http://schemas.microsoft.com/office/powerpoint/2010/main" val="431210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Sponsor User Survey Results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3993" y="897047"/>
            <a:ext cx="36383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100% of respondents said they have no concerns with trusting </a:t>
            </a:r>
            <a:r>
              <a:rPr lang="en-US" dirty="0" err="1" smtClean="0"/>
              <a:t>Zowe.org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Time to work on </a:t>
            </a:r>
            <a:r>
              <a:rPr lang="en-US" dirty="0" err="1" smtClean="0"/>
              <a:t>Zowe</a:t>
            </a:r>
            <a:r>
              <a:rPr lang="en-US" dirty="0" smtClean="0"/>
              <a:t> was the most challenging factor for respondents 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944" y="1489331"/>
            <a:ext cx="1650417" cy="260312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871" y="1489331"/>
            <a:ext cx="3667074" cy="257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87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Sponsor User Survey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42" y="774718"/>
            <a:ext cx="7198694" cy="4078855"/>
          </a:xfrm>
        </p:spPr>
      </p:pic>
    </p:spTree>
    <p:extLst>
      <p:ext uri="{BB962C8B-B14F-4D97-AF65-F5344CB8AC3E}">
        <p14:creationId xmlns:p14="http://schemas.microsoft.com/office/powerpoint/2010/main" val="1892186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Sponsor User Survey Results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6742" y="1885507"/>
            <a:ext cx="4151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“Wish </a:t>
            </a:r>
            <a:r>
              <a:rPr lang="en-US" dirty="0"/>
              <a:t>to revisit </a:t>
            </a:r>
            <a:r>
              <a:rPr lang="en-US" dirty="0" err="1"/>
              <a:t>Zowe</a:t>
            </a:r>
            <a:r>
              <a:rPr lang="en-US" dirty="0"/>
              <a:t> in the future. Very useful product with lots of potential</a:t>
            </a:r>
            <a:r>
              <a:rPr lang="en-US" dirty="0" smtClean="0"/>
              <a:t>.” </a:t>
            </a:r>
          </a:p>
          <a:p>
            <a:r>
              <a:rPr lang="en-US" dirty="0" smtClean="0"/>
              <a:t>-Integration Architect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973425" y="894308"/>
            <a:ext cx="5170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“This </a:t>
            </a:r>
            <a:r>
              <a:rPr lang="en-US" dirty="0"/>
              <a:t>is a great move! Keep up the good work</a:t>
            </a:r>
            <a:r>
              <a:rPr lang="en-US" dirty="0" smtClean="0"/>
              <a:t>!!”</a:t>
            </a:r>
          </a:p>
          <a:p>
            <a:r>
              <a:rPr lang="en-US" dirty="0" smtClean="0"/>
              <a:t> -Systems </a:t>
            </a:r>
            <a:r>
              <a:rPr lang="en-US" dirty="0"/>
              <a:t>z Solutions Architect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3262183" y="316440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“Unfortunately </a:t>
            </a:r>
            <a:r>
              <a:rPr lang="en-US" dirty="0"/>
              <a:t>we're still waiting for our IBM mainframe support team to install the </a:t>
            </a:r>
            <a:r>
              <a:rPr lang="en-US" dirty="0" err="1"/>
              <a:t>zOS</a:t>
            </a:r>
            <a:r>
              <a:rPr lang="en-US" dirty="0"/>
              <a:t> components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-Mainframe </a:t>
            </a:r>
            <a:r>
              <a:rPr lang="en-US" dirty="0"/>
              <a:t>Platform Architect</a:t>
            </a:r>
          </a:p>
        </p:txBody>
      </p:sp>
    </p:spTree>
    <p:extLst>
      <p:ext uri="{BB962C8B-B14F-4D97-AF65-F5344CB8AC3E}">
        <p14:creationId xmlns:p14="http://schemas.microsoft.com/office/powerpoint/2010/main" val="1712054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OMP Community Survey Results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3993" y="897047"/>
            <a:ext cx="3638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Only 55% (5) of the 9 community respondents have installed the most recent beta download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216" y="897047"/>
            <a:ext cx="4955293" cy="2772910"/>
          </a:xfrm>
        </p:spPr>
      </p:pic>
    </p:spTree>
    <p:extLst>
      <p:ext uri="{BB962C8B-B14F-4D97-AF65-F5344CB8AC3E}">
        <p14:creationId xmlns:p14="http://schemas.microsoft.com/office/powerpoint/2010/main" val="101622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Installation is a challenge</a:t>
            </a:r>
          </a:p>
          <a:p>
            <a:pPr lvl="1"/>
            <a:r>
              <a:rPr lang="en-US" dirty="0" err="1" smtClean="0"/>
              <a:t>SysProgs</a:t>
            </a:r>
            <a:r>
              <a:rPr lang="en-US" dirty="0" smtClean="0"/>
              <a:t> have little time to devote to installing </a:t>
            </a:r>
            <a:r>
              <a:rPr lang="en-US" dirty="0" err="1" smtClean="0"/>
              <a:t>Zowe</a:t>
            </a:r>
            <a:endParaRPr lang="en-US" dirty="0" smtClean="0"/>
          </a:p>
          <a:p>
            <a:pPr lvl="1"/>
            <a:r>
              <a:rPr lang="en-US" dirty="0" smtClean="0"/>
              <a:t>Trust is not a challenge for respondents to consume </a:t>
            </a:r>
            <a:r>
              <a:rPr lang="en-US" dirty="0" err="1" smtClean="0"/>
              <a:t>Zowe</a:t>
            </a:r>
            <a:endParaRPr lang="en-US" dirty="0" smtClean="0"/>
          </a:p>
          <a:p>
            <a:pPr lvl="1"/>
            <a:r>
              <a:rPr lang="en-US" dirty="0" smtClean="0"/>
              <a:t>Documentation is incomplete</a:t>
            </a:r>
          </a:p>
          <a:p>
            <a:pPr lvl="1"/>
            <a:r>
              <a:rPr lang="en-US" dirty="0" smtClean="0"/>
              <a:t>Pre-</a:t>
            </a:r>
            <a:r>
              <a:rPr lang="en-US" dirty="0" err="1" smtClean="0"/>
              <a:t>reqs</a:t>
            </a:r>
            <a:r>
              <a:rPr lang="en-US" dirty="0" smtClean="0"/>
              <a:t> (Node and z/OS MF) are hard to install</a:t>
            </a:r>
          </a:p>
          <a:p>
            <a:r>
              <a:rPr lang="en-US" dirty="0" smtClean="0"/>
              <a:t>Community members want and need access to a free z/OS instance</a:t>
            </a:r>
          </a:p>
          <a:p>
            <a:r>
              <a:rPr lang="en-US" dirty="0" smtClean="0"/>
              <a:t>DevOps and Development are the expected primary use cases for </a:t>
            </a:r>
            <a:r>
              <a:rPr lang="en-US" dirty="0" err="1" smtClean="0"/>
              <a:t>Zowe</a:t>
            </a:r>
            <a:endParaRPr lang="en-US" dirty="0" smtClean="0"/>
          </a:p>
          <a:p>
            <a:r>
              <a:rPr lang="en-US" dirty="0" smtClean="0"/>
              <a:t>30% of respondents (community members) are not engaged or cannot access Slack</a:t>
            </a:r>
          </a:p>
          <a:p>
            <a:r>
              <a:rPr lang="en-US" dirty="0" smtClean="0"/>
              <a:t>Respondents expect to re-engage with </a:t>
            </a:r>
            <a:r>
              <a:rPr lang="en-US" dirty="0" err="1" smtClean="0"/>
              <a:t>Zowe</a:t>
            </a:r>
            <a:r>
              <a:rPr lang="en-US" dirty="0" smtClean="0"/>
              <a:t> once it is “more mature”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5591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OMP Community Survey Results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3993" y="897047"/>
            <a:ext cx="36383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900" dirty="0" smtClean="0"/>
              <a:t>Major issues with install included the pre-</a:t>
            </a:r>
            <a:r>
              <a:rPr lang="en-US" sz="900" dirty="0" err="1" smtClean="0"/>
              <a:t>reqs</a:t>
            </a:r>
            <a:r>
              <a:rPr lang="en-US" sz="900" dirty="0" smtClean="0"/>
              <a:t> of Node and z/OSMF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900" dirty="0" smtClean="0"/>
              <a:t>Reliance on other tools and </a:t>
            </a:r>
            <a:r>
              <a:rPr lang="en-US" sz="900" dirty="0" err="1" smtClean="0"/>
              <a:t>SysProg</a:t>
            </a:r>
            <a:r>
              <a:rPr lang="en-US" sz="900" dirty="0" smtClean="0"/>
              <a:t> authorities were among the top issues installing </a:t>
            </a:r>
            <a:r>
              <a:rPr lang="en-US" sz="900" dirty="0" err="1" smtClean="0"/>
              <a:t>Zowe</a:t>
            </a:r>
            <a:endParaRPr lang="en-US" sz="900" dirty="0" smtClean="0"/>
          </a:p>
          <a:p>
            <a:pPr marL="285750" indent="-285750">
              <a:buFont typeface="Arial" charset="0"/>
              <a:buChar char="•"/>
            </a:pPr>
            <a:endParaRPr lang="en-US" sz="900" dirty="0"/>
          </a:p>
          <a:p>
            <a:pPr marL="285750" indent="-285750">
              <a:buFont typeface="Arial" charset="0"/>
              <a:buChar char="•"/>
            </a:pPr>
            <a:r>
              <a:rPr lang="en-US" sz="900" dirty="0" smtClean="0"/>
              <a:t>Other Comments: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900" dirty="0" smtClean="0"/>
              <a:t>“Install </a:t>
            </a:r>
            <a:r>
              <a:rPr lang="en-US" sz="900" dirty="0"/>
              <a:t>not fully working and unable to identify the </a:t>
            </a:r>
            <a:r>
              <a:rPr lang="en-US" sz="900" dirty="0" smtClean="0"/>
              <a:t>issue”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900" dirty="0" smtClean="0"/>
              <a:t>“making </a:t>
            </a:r>
            <a:r>
              <a:rPr lang="en-US" sz="900" dirty="0"/>
              <a:t>z/OSMF web service secure with valid certificate is hard - we still haven't seen the documentation about </a:t>
            </a:r>
            <a:r>
              <a:rPr lang="en-US" sz="900" dirty="0" smtClean="0"/>
              <a:t>it”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900" dirty="0" smtClean="0"/>
              <a:t>“1</a:t>
            </a:r>
            <a:r>
              <a:rPr lang="en-US" sz="900" dirty="0"/>
              <a:t>. I was not able to install because I don’t have </a:t>
            </a:r>
            <a:r>
              <a:rPr lang="en-US" sz="900" dirty="0" err="1"/>
              <a:t>sysprog</a:t>
            </a:r>
            <a:r>
              <a:rPr lang="en-US" sz="900" dirty="0"/>
              <a:t> authorization. So I’m depending on willingness and priority of the </a:t>
            </a:r>
            <a:r>
              <a:rPr lang="en-US" sz="900" dirty="0" err="1"/>
              <a:t>sysprogs</a:t>
            </a:r>
            <a:r>
              <a:rPr lang="en-US" sz="900" dirty="0"/>
              <a:t>. 2. I tried to follow the guidance to install </a:t>
            </a:r>
            <a:r>
              <a:rPr lang="en-US" sz="900" dirty="0" err="1"/>
              <a:t>zlux</a:t>
            </a:r>
            <a:r>
              <a:rPr lang="en-US" sz="900" dirty="0"/>
              <a:t> if I don’t have an own z/OS instance but I can’t get the stuff from </a:t>
            </a:r>
            <a:r>
              <a:rPr lang="en-US" sz="900" dirty="0" err="1"/>
              <a:t>git</a:t>
            </a:r>
            <a:r>
              <a:rPr lang="en-US" sz="900" dirty="0"/>
              <a:t> due to firewall issues. 3. So I tried to install it om my own Linux environment at home. I registered for the open Source Development trial with </a:t>
            </a:r>
            <a:r>
              <a:rPr lang="en-US" sz="900" dirty="0" err="1"/>
              <a:t>Zowe</a:t>
            </a:r>
            <a:r>
              <a:rPr lang="en-US" sz="900" dirty="0"/>
              <a:t> but all I received was an e-mail with a login-id and password. What I also expected to receive was at least a hostname and port of a z/OS instance I could use. But received nothing. Only thing I get now is a </a:t>
            </a:r>
            <a:r>
              <a:rPr lang="en-US" sz="900" dirty="0" err="1"/>
              <a:t>Zowe</a:t>
            </a:r>
            <a:r>
              <a:rPr lang="en-US" sz="900" dirty="0"/>
              <a:t> logon screen but an error after entering </a:t>
            </a:r>
            <a:r>
              <a:rPr lang="en-US" sz="900" dirty="0" err="1"/>
              <a:t>logonid</a:t>
            </a:r>
            <a:r>
              <a:rPr lang="en-US" sz="900" dirty="0"/>
              <a:t> and password. 4. I’m stuck and forced to give </a:t>
            </a:r>
            <a:r>
              <a:rPr lang="en-US" sz="900" dirty="0" smtClean="0"/>
              <a:t>up”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900" dirty="0" smtClean="0"/>
              <a:t>“many </a:t>
            </a:r>
            <a:r>
              <a:rPr lang="en-US" sz="900" dirty="0"/>
              <a:t>additional tools required (ant, ant-</a:t>
            </a:r>
            <a:r>
              <a:rPr lang="en-US" sz="900" dirty="0" err="1"/>
              <a:t>contrib</a:t>
            </a:r>
            <a:r>
              <a:rPr lang="en-US" sz="900" dirty="0"/>
              <a:t>,...). 'Build' cannot perform on z/OS</a:t>
            </a:r>
            <a:r>
              <a:rPr lang="en-US" sz="900" dirty="0" smtClean="0"/>
              <a:t>.”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900" dirty="0" smtClean="0"/>
              <a:t>“Only </a:t>
            </a:r>
            <a:r>
              <a:rPr lang="en-US" sz="900" dirty="0"/>
              <a:t>installed </a:t>
            </a:r>
            <a:r>
              <a:rPr lang="en-US" sz="900" dirty="0" smtClean="0"/>
              <a:t>CLI”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900" dirty="0" smtClean="0"/>
              <a:t>“The </a:t>
            </a:r>
            <a:r>
              <a:rPr lang="en-US" sz="900" dirty="0"/>
              <a:t>last install I did was 0.9.1. Not all directories were updated correctly. MVS, USS &amp; JES required xml to be updated manually</a:t>
            </a:r>
            <a:r>
              <a:rPr lang="en-US" sz="900" dirty="0" smtClean="0"/>
              <a:t>.“</a:t>
            </a:r>
          </a:p>
          <a:p>
            <a:pPr marL="285750" indent="-285750">
              <a:buFont typeface="Arial" charset="0"/>
              <a:buChar char="•"/>
            </a:pPr>
            <a:endParaRPr lang="en-US" sz="900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97047"/>
            <a:ext cx="4233916" cy="3976648"/>
          </a:xfrm>
        </p:spPr>
      </p:pic>
    </p:spTree>
    <p:extLst>
      <p:ext uri="{BB962C8B-B14F-4D97-AF65-F5344CB8AC3E}">
        <p14:creationId xmlns:p14="http://schemas.microsoft.com/office/powerpoint/2010/main" val="85522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OMP Community Survey Results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3993" y="897047"/>
            <a:ext cx="3638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33% of the OMP Community respondents either could not use slack or had engaged in the Slack Channels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322" y="810550"/>
            <a:ext cx="5028786" cy="4058012"/>
          </a:xfrm>
        </p:spPr>
      </p:pic>
    </p:spTree>
    <p:extLst>
      <p:ext uri="{BB962C8B-B14F-4D97-AF65-F5344CB8AC3E}">
        <p14:creationId xmlns:p14="http://schemas.microsoft.com/office/powerpoint/2010/main" val="1455592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OMP Community Survey Results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3993" y="897047"/>
            <a:ext cx="3638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55% of respondents expect </a:t>
            </a:r>
            <a:r>
              <a:rPr lang="en-US" dirty="0" err="1" smtClean="0"/>
              <a:t>Zowe</a:t>
            </a:r>
            <a:r>
              <a:rPr lang="en-US" dirty="0" smtClean="0"/>
              <a:t> to be used for DevOps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44% said it’s too early to tell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086" y="897047"/>
            <a:ext cx="4671534" cy="4126251"/>
          </a:xfrm>
        </p:spPr>
      </p:pic>
    </p:spTree>
    <p:extLst>
      <p:ext uri="{BB962C8B-B14F-4D97-AF65-F5344CB8AC3E}">
        <p14:creationId xmlns:p14="http://schemas.microsoft.com/office/powerpoint/2010/main" val="252457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OMP Community Survey Results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3993" y="897047"/>
            <a:ext cx="36383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44% of respondents plan to consume </a:t>
            </a:r>
            <a:r>
              <a:rPr lang="en-US" dirty="0" err="1" smtClean="0"/>
              <a:t>Zowe</a:t>
            </a:r>
            <a:r>
              <a:rPr lang="en-US" dirty="0" smtClean="0"/>
              <a:t> by both building their of extensions and consume commercial offerings leveraging </a:t>
            </a:r>
            <a:r>
              <a:rPr lang="en-US" dirty="0" err="1" smtClean="0"/>
              <a:t>Zowe</a:t>
            </a:r>
            <a:r>
              <a:rPr lang="en-US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Other Comments: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“To early to </a:t>
            </a:r>
            <a:r>
              <a:rPr lang="en-US" dirty="0" smtClean="0"/>
              <a:t>tell“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“To </a:t>
            </a:r>
            <a:r>
              <a:rPr lang="en-US" dirty="0"/>
              <a:t>early to </a:t>
            </a:r>
            <a:r>
              <a:rPr lang="en-US" dirty="0" smtClean="0"/>
              <a:t>tell“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“I stopped running </a:t>
            </a:r>
            <a:r>
              <a:rPr lang="en-US" dirty="0" err="1" smtClean="0"/>
              <a:t>Zowe</a:t>
            </a:r>
            <a:r>
              <a:rPr lang="en-US" dirty="0" smtClean="0"/>
              <a:t> </a:t>
            </a:r>
            <a:r>
              <a:rPr lang="en-US" dirty="0"/>
              <a:t>as it consumed </a:t>
            </a:r>
            <a:r>
              <a:rPr lang="en-US" dirty="0" smtClean="0"/>
              <a:t>far </a:t>
            </a:r>
            <a:r>
              <a:rPr lang="en-US" dirty="0"/>
              <a:t>too much CPU resources when </a:t>
            </a:r>
            <a:r>
              <a:rPr lang="en-US" dirty="0" smtClean="0"/>
              <a:t>‘inactive’”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157" y="897046"/>
            <a:ext cx="4654859" cy="3612365"/>
          </a:xfrm>
        </p:spPr>
      </p:pic>
    </p:spTree>
    <p:extLst>
      <p:ext uri="{BB962C8B-B14F-4D97-AF65-F5344CB8AC3E}">
        <p14:creationId xmlns:p14="http://schemas.microsoft.com/office/powerpoint/2010/main" val="1449784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OMP Community Survey Results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3993" y="897047"/>
            <a:ext cx="36383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100% of respondents said they have no concerns with trusting </a:t>
            </a:r>
            <a:r>
              <a:rPr lang="en-US" dirty="0" err="1" smtClean="0"/>
              <a:t>Zowe.org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most challenging factor working with and downloading </a:t>
            </a:r>
            <a:r>
              <a:rPr lang="en-US" dirty="0" err="1" smtClean="0"/>
              <a:t>Zowe</a:t>
            </a:r>
            <a:r>
              <a:rPr lang="en-US" dirty="0" smtClean="0"/>
              <a:t> is that is it not mature enough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093" y="1287245"/>
            <a:ext cx="1636907" cy="271459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472" y="1287244"/>
            <a:ext cx="3867621" cy="271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08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OMP Community Survey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69" y="794862"/>
            <a:ext cx="7478840" cy="4224949"/>
          </a:xfrm>
        </p:spPr>
      </p:pic>
    </p:spTree>
    <p:extLst>
      <p:ext uri="{BB962C8B-B14F-4D97-AF65-F5344CB8AC3E}">
        <p14:creationId xmlns:p14="http://schemas.microsoft.com/office/powerpoint/2010/main" val="952488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OMP Community Survey Results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3993" y="897047"/>
            <a:ext cx="84655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000" dirty="0" smtClean="0"/>
              <a:t>Other Comments: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000" dirty="0" smtClean="0"/>
              <a:t>“There </a:t>
            </a:r>
            <a:r>
              <a:rPr lang="en-US" sz="1000" dirty="0"/>
              <a:t>are too much dependencies with Infrastructure department that makes it difficult to get </a:t>
            </a:r>
            <a:r>
              <a:rPr lang="en-US" sz="1000" dirty="0" err="1"/>
              <a:t>Zowe</a:t>
            </a:r>
            <a:r>
              <a:rPr lang="en-US" sz="1000" dirty="0"/>
              <a:t> installed. Also firewall issues stopped me to get code from </a:t>
            </a:r>
            <a:r>
              <a:rPr lang="en-US" sz="1000" dirty="0" err="1"/>
              <a:t>git</a:t>
            </a:r>
            <a:r>
              <a:rPr lang="en-US" sz="1000" dirty="0"/>
              <a:t>. As long as this isn’t solved my guess is that interesting in using </a:t>
            </a:r>
            <a:r>
              <a:rPr lang="en-US" sz="1000" dirty="0" err="1"/>
              <a:t>Zowe</a:t>
            </a:r>
            <a:r>
              <a:rPr lang="en-US" sz="1000" dirty="0"/>
              <a:t> is gone very soon. I think you must come up with a solution that makes it possible for an individual to play around with </a:t>
            </a:r>
            <a:r>
              <a:rPr lang="en-US" sz="1000" dirty="0" err="1"/>
              <a:t>Zowe</a:t>
            </a:r>
            <a:r>
              <a:rPr lang="en-US" sz="1000" dirty="0"/>
              <a:t> at home. It seems a z/OS instance is absolutely needed. So provide an unlimited free instance of a z/OS instance for community members. For example a small instance in the cloud, z/OS in a container that I can install locally (same idea as images in Docker container), free ZPDT, etc</a:t>
            </a:r>
            <a:r>
              <a:rPr lang="en-US" sz="1000" dirty="0" smtClean="0"/>
              <a:t>.”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000" dirty="0" smtClean="0"/>
              <a:t>“It's </a:t>
            </a:r>
            <a:r>
              <a:rPr lang="en-US" sz="1000" dirty="0"/>
              <a:t>hard to find some people to help me when I'm facing errors on </a:t>
            </a:r>
            <a:r>
              <a:rPr lang="en-US" sz="1000" dirty="0" err="1"/>
              <a:t>Zowe</a:t>
            </a:r>
            <a:r>
              <a:rPr lang="en-US" sz="1000" dirty="0"/>
              <a:t>. Of course I have got many helps from slack channel, but there's still some problem can't get answer from slack. I even opened issue in </a:t>
            </a:r>
            <a:r>
              <a:rPr lang="en-US" sz="1000" dirty="0" err="1"/>
              <a:t>github</a:t>
            </a:r>
            <a:r>
              <a:rPr lang="en-US" sz="1000" dirty="0"/>
              <a:t>, but no one's looking. No one seems to be responsible for this issue. This is a big concern for me, how can I fixed the issues I met? Thanks</a:t>
            </a:r>
            <a:r>
              <a:rPr lang="en-US" sz="1000" dirty="0" smtClean="0"/>
              <a:t>!”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000" dirty="0" smtClean="0"/>
              <a:t>“Consider </a:t>
            </a:r>
            <a:r>
              <a:rPr lang="en-US" sz="1000" dirty="0"/>
              <a:t>corporate proxy servers when installing Node packages from public </a:t>
            </a:r>
            <a:r>
              <a:rPr lang="en-US" sz="1000" dirty="0" smtClean="0"/>
              <a:t>registry.”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000" dirty="0" smtClean="0"/>
              <a:t>“many </a:t>
            </a:r>
            <a:r>
              <a:rPr lang="en-US" sz="1000" dirty="0"/>
              <a:t>issues still not fixed. I reported many problems on the slack channels and bug issues in </a:t>
            </a:r>
            <a:r>
              <a:rPr lang="en-US" sz="1000" dirty="0" err="1"/>
              <a:t>github</a:t>
            </a:r>
            <a:r>
              <a:rPr lang="en-US" sz="1000" dirty="0" smtClean="0"/>
              <a:t>.”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000" dirty="0" smtClean="0"/>
              <a:t>“Better/Complete </a:t>
            </a:r>
            <a:r>
              <a:rPr lang="en-US" sz="1000" dirty="0"/>
              <a:t>installation and Configuration documentation is the best thing that can be done to help folks get up and running so they can see the benefits of </a:t>
            </a:r>
            <a:r>
              <a:rPr lang="en-US" sz="1000" dirty="0" err="1"/>
              <a:t>Zowe</a:t>
            </a:r>
            <a:r>
              <a:rPr lang="en-US" sz="1000" dirty="0"/>
              <a:t>. I've seen a lot of questions related to this and if someone is working this as a "side" project the difficulties may be enough to put them off of </a:t>
            </a:r>
            <a:r>
              <a:rPr lang="en-US" sz="1000" dirty="0" err="1"/>
              <a:t>Zowe</a:t>
            </a:r>
            <a:r>
              <a:rPr lang="en-US" sz="1000" dirty="0"/>
              <a:t> for good even though I would disagree with them</a:t>
            </a:r>
            <a:r>
              <a:rPr lang="en-US" sz="1000" dirty="0" smtClean="0"/>
              <a:t>.”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000" dirty="0" smtClean="0"/>
              <a:t>“I </a:t>
            </a:r>
            <a:r>
              <a:rPr lang="en-US" sz="1000" dirty="0"/>
              <a:t>miss an integration view on the product. It's as if </a:t>
            </a:r>
            <a:r>
              <a:rPr lang="en-US" sz="1000" dirty="0" err="1"/>
              <a:t>zowe</a:t>
            </a:r>
            <a:r>
              <a:rPr lang="en-US" sz="1000" dirty="0"/>
              <a:t> will run on his own server while typically on z/OS it will be running together with </a:t>
            </a:r>
            <a:r>
              <a:rPr lang="en-US" sz="1000" dirty="0" err="1"/>
              <a:t>numereous</a:t>
            </a:r>
            <a:r>
              <a:rPr lang="en-US" sz="1000" dirty="0"/>
              <a:t> other services. All have to be manageable thus must be aware they will not be alone to use resources like ports, processes, </a:t>
            </a:r>
            <a:r>
              <a:rPr lang="en-US" sz="1000" dirty="0" smtClean="0"/>
              <a:t>...”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000" dirty="0" smtClean="0"/>
              <a:t>“</a:t>
            </a:r>
            <a:r>
              <a:rPr lang="en-US" sz="1000" dirty="0" err="1" smtClean="0"/>
              <a:t>zowe</a:t>
            </a:r>
            <a:r>
              <a:rPr lang="en-US" sz="1000" dirty="0" smtClean="0"/>
              <a:t> </a:t>
            </a:r>
            <a:r>
              <a:rPr lang="en-US" sz="1000" dirty="0"/>
              <a:t>consumes far too much CPU resources</a:t>
            </a:r>
            <a:r>
              <a:rPr lang="en-US" sz="1000" dirty="0" smtClean="0"/>
              <a:t>.”</a:t>
            </a:r>
          </a:p>
          <a:p>
            <a:pPr marL="285750" indent="-285750">
              <a:buFont typeface="Arial" charset="0"/>
              <a:buChar char="•"/>
            </a:pP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76169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Survey Metrics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289089"/>
              </p:ext>
            </p:extLst>
          </p:nvPr>
        </p:nvGraphicFramePr>
        <p:xfrm>
          <a:off x="317500" y="720436"/>
          <a:ext cx="8369300" cy="4294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214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Back-up </a:t>
            </a:r>
            <a:r>
              <a:rPr lang="en-US" sz="4000" smtClean="0"/>
              <a:t>and Survey Responses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81528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ISV Survey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835" y="942975"/>
            <a:ext cx="4912643" cy="3241098"/>
          </a:xfrm>
        </p:spPr>
      </p:pic>
      <p:sp>
        <p:nvSpPr>
          <p:cNvPr id="5" name="TextBox 4"/>
          <p:cNvSpPr txBox="1"/>
          <p:nvPr/>
        </p:nvSpPr>
        <p:spPr>
          <a:xfrm>
            <a:off x="333992" y="790575"/>
            <a:ext cx="35868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82% of TDM attendees had heard of </a:t>
            </a:r>
            <a:r>
              <a:rPr lang="en-US" dirty="0" err="1" smtClean="0"/>
              <a:t>Zowe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But only 3 (13%) had engaged with the community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TDM was the first time 18% of participants heard of </a:t>
            </a:r>
            <a:r>
              <a:rPr lang="en-US" dirty="0" err="1" smtClean="0"/>
              <a:t>Zowe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106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ISV Survey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3993" y="897048"/>
            <a:ext cx="35868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60% of TDM attendees fully support the </a:t>
            </a:r>
            <a:r>
              <a:rPr lang="en-US" dirty="0" err="1" smtClean="0"/>
              <a:t>Zowe</a:t>
            </a:r>
            <a:r>
              <a:rPr lang="en-US" dirty="0" smtClean="0"/>
              <a:t> initiative and/or are considering building </a:t>
            </a:r>
            <a:r>
              <a:rPr lang="en-US" dirty="0" err="1" smtClean="0"/>
              <a:t>Zowe</a:t>
            </a:r>
            <a:r>
              <a:rPr lang="en-US" dirty="0" smtClean="0"/>
              <a:t> extensions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40% (9 companies) are waiting to engage until </a:t>
            </a:r>
            <a:r>
              <a:rPr lang="en-US" dirty="0" err="1" smtClean="0"/>
              <a:t>Zowe</a:t>
            </a:r>
            <a:r>
              <a:rPr lang="en-US" dirty="0" smtClean="0"/>
              <a:t> gets more market traction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656" y="942974"/>
            <a:ext cx="4821227" cy="3726007"/>
          </a:xfrm>
        </p:spPr>
      </p:pic>
    </p:spTree>
    <p:extLst>
      <p:ext uri="{BB962C8B-B14F-4D97-AF65-F5344CB8AC3E}">
        <p14:creationId xmlns:p14="http://schemas.microsoft.com/office/powerpoint/2010/main" val="679869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ISV Survey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3993" y="897048"/>
            <a:ext cx="35868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Of those who had heard of </a:t>
            </a:r>
            <a:r>
              <a:rPr lang="en-US" sz="1600" dirty="0" err="1" smtClean="0"/>
              <a:t>Zowe</a:t>
            </a:r>
            <a:r>
              <a:rPr lang="en-US" sz="1600" dirty="0" smtClean="0"/>
              <a:t> prior to TDM, in order of most perceived value: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REST APIs for more z/OS services and </a:t>
            </a:r>
            <a:r>
              <a:rPr lang="en-US" sz="1600" dirty="0" smtClean="0"/>
              <a:t>products - AVG 4.33 (earning nine 5.0s)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Command Line </a:t>
            </a:r>
            <a:r>
              <a:rPr lang="en-US" sz="1600" dirty="0" smtClean="0"/>
              <a:t>Interface - AVG 4.11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Web </a:t>
            </a:r>
            <a:r>
              <a:rPr lang="en-US" sz="1600" dirty="0" smtClean="0"/>
              <a:t>UI - 3.88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API </a:t>
            </a:r>
            <a:r>
              <a:rPr lang="en-US" sz="1600" dirty="0" smtClean="0"/>
              <a:t>Monitoring - 3.61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API </a:t>
            </a:r>
            <a:r>
              <a:rPr lang="en-US" sz="1600" dirty="0" smtClean="0"/>
              <a:t>Catalog - 3.58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API </a:t>
            </a:r>
            <a:r>
              <a:rPr lang="en-US" sz="1600" dirty="0" smtClean="0"/>
              <a:t>Gateway - 3.41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63" y="897048"/>
            <a:ext cx="5085460" cy="3287026"/>
          </a:xfrm>
        </p:spPr>
      </p:pic>
    </p:spTree>
    <p:extLst>
      <p:ext uri="{BB962C8B-B14F-4D97-AF65-F5344CB8AC3E}">
        <p14:creationId xmlns:p14="http://schemas.microsoft.com/office/powerpoint/2010/main" val="140986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ISV Survey 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322" y="897047"/>
            <a:ext cx="4846950" cy="3910479"/>
          </a:xfrm>
        </p:spPr>
      </p:pic>
      <p:sp>
        <p:nvSpPr>
          <p:cNvPr id="7" name="TextBox 6"/>
          <p:cNvSpPr txBox="1"/>
          <p:nvPr/>
        </p:nvSpPr>
        <p:spPr>
          <a:xfrm>
            <a:off x="333993" y="897047"/>
            <a:ext cx="3638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Of those who had heard of </a:t>
            </a:r>
            <a:r>
              <a:rPr lang="en-US" dirty="0" err="1"/>
              <a:t>Zowe</a:t>
            </a:r>
            <a:r>
              <a:rPr lang="en-US" dirty="0"/>
              <a:t> prior to TDM, </a:t>
            </a:r>
            <a:r>
              <a:rPr lang="en-US" dirty="0" smtClean="0"/>
              <a:t>83% said they are interested in writing extensions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However, 44% had no current plans</a:t>
            </a:r>
          </a:p>
        </p:txBody>
      </p:sp>
    </p:spTree>
    <p:extLst>
      <p:ext uri="{BB962C8B-B14F-4D97-AF65-F5344CB8AC3E}">
        <p14:creationId xmlns:p14="http://schemas.microsoft.com/office/powerpoint/2010/main" val="158775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ISV Survey Results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3993" y="897047"/>
            <a:ext cx="3638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Of those who had heard of </a:t>
            </a:r>
            <a:r>
              <a:rPr lang="en-US" dirty="0" err="1"/>
              <a:t>Zowe</a:t>
            </a:r>
            <a:r>
              <a:rPr lang="en-US" dirty="0"/>
              <a:t> prior to TDM, </a:t>
            </a:r>
            <a:r>
              <a:rPr lang="en-US" dirty="0" smtClean="0"/>
              <a:t>66% </a:t>
            </a:r>
            <a:r>
              <a:rPr lang="en-US" dirty="0"/>
              <a:t>said they </a:t>
            </a:r>
            <a:r>
              <a:rPr lang="en-US" dirty="0" smtClean="0"/>
              <a:t>would consider using an IBM PID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29" y="897046"/>
            <a:ext cx="5203481" cy="3411717"/>
          </a:xfrm>
        </p:spPr>
      </p:pic>
    </p:spTree>
    <p:extLst>
      <p:ext uri="{BB962C8B-B14F-4D97-AF65-F5344CB8AC3E}">
        <p14:creationId xmlns:p14="http://schemas.microsoft.com/office/powerpoint/2010/main" val="161783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11287</TotalTime>
  <Words>1755</Words>
  <Application>Microsoft Macintosh PowerPoint</Application>
  <PresentationFormat>On-screen Show (16:9)</PresentationFormat>
  <Paragraphs>137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Gill Sans Light</vt:lpstr>
      <vt:lpstr>Arial</vt:lpstr>
      <vt:lpstr>Office Theme</vt:lpstr>
      <vt:lpstr>1_Office Theme</vt:lpstr>
      <vt:lpstr>Zowe  Consumption Survey Results 11/29/18</vt:lpstr>
      <vt:lpstr>Key Insights</vt:lpstr>
      <vt:lpstr>Survey Metrics</vt:lpstr>
      <vt:lpstr>PowerPoint Presentation</vt:lpstr>
      <vt:lpstr>ISV Survey Results</vt:lpstr>
      <vt:lpstr>ISV Survey Results</vt:lpstr>
      <vt:lpstr>ISV Survey Results</vt:lpstr>
      <vt:lpstr>ISV Survey Results</vt:lpstr>
      <vt:lpstr>ISV Survey Results</vt:lpstr>
      <vt:lpstr>ISV Survey Results</vt:lpstr>
      <vt:lpstr>Sponsor User Survey Results</vt:lpstr>
      <vt:lpstr>Sponsor User Survey Results</vt:lpstr>
      <vt:lpstr>Sponsor User Survey Results</vt:lpstr>
      <vt:lpstr>Sponsor User Survey Results</vt:lpstr>
      <vt:lpstr>Sponsor User Survey Results</vt:lpstr>
      <vt:lpstr>Sponsor User Survey Results</vt:lpstr>
      <vt:lpstr>Sponsor User Survey Results</vt:lpstr>
      <vt:lpstr>Sponsor User Survey Results</vt:lpstr>
      <vt:lpstr>OMP Community Survey Results</vt:lpstr>
      <vt:lpstr>OMP Community Survey Results</vt:lpstr>
      <vt:lpstr>OMP Community Survey Results</vt:lpstr>
      <vt:lpstr>OMP Community Survey Results</vt:lpstr>
      <vt:lpstr>OMP Community Survey Results</vt:lpstr>
      <vt:lpstr>OMP Community Survey Results</vt:lpstr>
      <vt:lpstr>OMP Community Survey Results</vt:lpstr>
      <vt:lpstr>OMP Community Survey Results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Master title style</dc:title>
  <dc:creator>Amanda Cohen</dc:creator>
  <cp:lastModifiedBy>Tim Brooks</cp:lastModifiedBy>
  <cp:revision>119</cp:revision>
  <dcterms:created xsi:type="dcterms:W3CDTF">2015-09-01T19:28:56Z</dcterms:created>
  <dcterms:modified xsi:type="dcterms:W3CDTF">2018-12-03T19:50:52Z</dcterms:modified>
</cp:coreProperties>
</file>