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75" r:id="rId21"/>
    <p:sldId id="279" r:id="rId22"/>
    <p:sldId id="280" r:id="rId23"/>
    <p:sldId id="281" r:id="rId24"/>
    <p:sldId id="282" r:id="rId25"/>
    <p:sldId id="283" r:id="rId26"/>
    <p:sldId id="264" r:id="rId27"/>
    <p:sldId id="265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57" autoAdjust="0"/>
  </p:normalViewPr>
  <p:slideViewPr>
    <p:cSldViewPr snapToGrid="0">
      <p:cViewPr varScale="1">
        <p:scale>
          <a:sx n="89" d="100"/>
          <a:sy n="89" d="100"/>
        </p:scale>
        <p:origin x="127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cli/issues/810" TargetMode="External"/><Relationship Id="rId3" Type="http://schemas.openxmlformats.org/officeDocument/2006/relationships/hyperlink" Target="https://github.com/zowe/zowe-cli/issues/808" TargetMode="External"/><Relationship Id="rId7" Type="http://schemas.openxmlformats.org/officeDocument/2006/relationships/hyperlink" Target="https://github.com/zowe/zowe-cli/issues/77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zowe/zowe-cli/issues/773" TargetMode="External"/><Relationship Id="rId5" Type="http://schemas.openxmlformats.org/officeDocument/2006/relationships/hyperlink" Target="https://github.com/zowe/zowe-cli/issues/789" TargetMode="External"/><Relationship Id="rId10" Type="http://schemas.openxmlformats.org/officeDocument/2006/relationships/hyperlink" Target="https://github.com/zowe/zowe-cli/issues/498" TargetMode="External"/><Relationship Id="rId4" Type="http://schemas.openxmlformats.org/officeDocument/2006/relationships/hyperlink" Target="https://github.com/zowe/zowe-cli/issues/797" TargetMode="External"/><Relationship Id="rId9" Type="http://schemas.openxmlformats.org/officeDocument/2006/relationships/hyperlink" Target="https://github.com/zowe/zowe-cli/issues/539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876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04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b="0" strike="noStrike" spc="-1" dirty="0" smtClean="0">
                <a:latin typeface="Arial"/>
              </a:rPr>
              <a:t>Notes:</a:t>
            </a:r>
            <a:br>
              <a:rPr lang="en-US" sz="1100" b="0" strike="noStrike" spc="-1" dirty="0" smtClean="0">
                <a:latin typeface="Arial"/>
              </a:rPr>
            </a:br>
            <a:r>
              <a:rPr lang="en-US" dirty="0" smtClean="0"/>
              <a:t>Address growing number of community enhancement requests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err="1" smtClean="0">
                <a:hlinkClick r:id="rId3"/>
              </a:rPr>
              <a:t>zowe</a:t>
            </a:r>
            <a:r>
              <a:rPr lang="en-US" u="sng" dirty="0" smtClean="0">
                <a:hlinkClick r:id="rId3"/>
              </a:rPr>
              <a:t> zos-files copy data-set : no replace option #808</a:t>
            </a:r>
            <a:endParaRPr lang="en-US" u="sng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4"/>
              </a:rPr>
              <a:t>Question : how to "nullify" an option in a profile #797</a:t>
            </a:r>
            <a:r>
              <a:rPr lang="en-US" dirty="0" smtClean="0"/>
              <a:t> 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5"/>
              </a:rPr>
              <a:t>copy data-set option should have replace option and list of members #789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6"/>
              </a:rPr>
              <a:t>Create PDS member option to </a:t>
            </a:r>
            <a:r>
              <a:rPr lang="en-US" u="sng" dirty="0" err="1" smtClean="0">
                <a:hlinkClick r:id="rId6"/>
              </a:rPr>
              <a:t>zowe</a:t>
            </a:r>
            <a:r>
              <a:rPr lang="en-US" u="sng" dirty="0" smtClean="0">
                <a:hlinkClick r:id="rId6"/>
              </a:rPr>
              <a:t> zos-files create data-set- function #773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7"/>
              </a:rPr>
              <a:t>LIKE parameter for </a:t>
            </a:r>
            <a:r>
              <a:rPr lang="en-US" u="sng" dirty="0" err="1" smtClean="0">
                <a:hlinkClick r:id="rId7"/>
              </a:rPr>
              <a:t>zowe</a:t>
            </a:r>
            <a:r>
              <a:rPr lang="en-US" u="sng" dirty="0" smtClean="0">
                <a:hlinkClick r:id="rId7"/>
              </a:rPr>
              <a:t> zos-files create data-set-* #771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8"/>
              </a:rPr>
              <a:t>Enable use of a pattern to restrict what member names are returned from listing of PDS members #810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9"/>
              </a:rPr>
              <a:t>Support the IBM z/OSMF header that allows record (support for VB binary) #539</a:t>
            </a:r>
            <a:endParaRPr lang="en-US" dirty="0" smtClean="0"/>
          </a:p>
          <a:p>
            <a:pPr marL="101520">
              <a:spcBef>
                <a:spcPts val="400"/>
              </a:spcBef>
            </a:pPr>
            <a:endParaRPr lang="en-US" sz="1100" b="0" strike="noStrike" spc="-1" dirty="0" smtClean="0">
              <a:latin typeface="Arial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Ensure successful installation of the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in environments with proxies. Provide guidance on installing from public NPM via proxy but also suggest installing from the local package hosted on zowe.org as an alternative. </a:t>
            </a:r>
            <a:br>
              <a:rPr lang="en-US" sz="1100" dirty="0" smtClean="0"/>
            </a:br>
            <a:r>
              <a:rPr lang="en-US" sz="1100" dirty="0" smtClean="0"/>
              <a:t>Also, address issue with using CLI to access mainframe environment over http proxy: </a:t>
            </a:r>
            <a:r>
              <a:rPr lang="en-US" sz="1100" dirty="0" smtClean="0">
                <a:hlinkClick r:id="rId10"/>
              </a:rPr>
              <a:t>https://github.com/zowe/zowe-cli/issues/498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Allow for recently run commands to be easily recalled. Recalling commands today tends to be difficult especially when switching terminals and mistyping commands is common.</a:t>
            </a:r>
            <a:br>
              <a:rPr lang="en-US" sz="1100" dirty="0" smtClean="0"/>
            </a:br>
            <a:endParaRPr lang="en-US" sz="11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Ensure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functions properly in a </a:t>
            </a:r>
            <a:r>
              <a:rPr lang="en-US" sz="1100" dirty="0" err="1" smtClean="0"/>
              <a:t>CodeReady</a:t>
            </a:r>
            <a:r>
              <a:rPr lang="en-US" sz="1100" dirty="0" smtClean="0"/>
              <a:t> Workspace. Open question: would IBM be able to provide a </a:t>
            </a:r>
            <a:r>
              <a:rPr lang="en-US" sz="1100" dirty="0" err="1" smtClean="0"/>
              <a:t>CodeReady</a:t>
            </a:r>
            <a:r>
              <a:rPr lang="en-US" sz="1100" dirty="0" smtClean="0"/>
              <a:t> Workspace to the community that the squad could leverage to validate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(possible </a:t>
            </a:r>
            <a:r>
              <a:rPr lang="en-US" sz="1100" dirty="0" err="1" smtClean="0"/>
              <a:t>Zowe</a:t>
            </a:r>
            <a:r>
              <a:rPr lang="en-US" sz="1100" dirty="0" smtClean="0"/>
              <a:t> Explorer in the future?)</a:t>
            </a:r>
          </a:p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18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1502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87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395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135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149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63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66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cli/issues/74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zowe/zowe-cli/pull/82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4" TargetMode="External"/><Relationship Id="rId3" Type="http://schemas.openxmlformats.org/officeDocument/2006/relationships/hyperlink" Target="https://github.com/zowe/zowe-install-packaging/issues/1683" TargetMode="External"/><Relationship Id="rId7" Type="http://schemas.openxmlformats.org/officeDocument/2006/relationships/hyperlink" Target="https://github.com/zowe/zowe-install-packaging/issues/64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644" TargetMode="External"/><Relationship Id="rId11" Type="http://schemas.openxmlformats.org/officeDocument/2006/relationships/hyperlink" Target="https://github.com/zowe/zowe-install-packaging/issues/1695" TargetMode="External"/><Relationship Id="rId5" Type="http://schemas.openxmlformats.org/officeDocument/2006/relationships/hyperlink" Target="https://github.com/zowe/zowe-install-packaging/issues/645" TargetMode="External"/><Relationship Id="rId10" Type="http://schemas.openxmlformats.org/officeDocument/2006/relationships/hyperlink" Target="https://github.com/zowe/zowe-install-packaging/issues/1685" TargetMode="External"/><Relationship Id="rId4" Type="http://schemas.openxmlformats.org/officeDocument/2006/relationships/hyperlink" Target="https://github.com/zowe/zowe-install-packaging/issues/630" TargetMode="External"/><Relationship Id="rId9" Type="http://schemas.openxmlformats.org/officeDocument/2006/relationships/hyperlink" Target="https://github.com/zowe/zowe-install-packaging/issues/168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7" TargetMode="External"/><Relationship Id="rId3" Type="http://schemas.openxmlformats.org/officeDocument/2006/relationships/hyperlink" Target="https://github.com/zowe/zowe-install-packaging/issues/1467" TargetMode="External"/><Relationship Id="rId7" Type="http://schemas.openxmlformats.org/officeDocument/2006/relationships/hyperlink" Target="https://github.com/zowe/api-layer/issues/857" TargetMode="External"/><Relationship Id="rId12" Type="http://schemas.openxmlformats.org/officeDocument/2006/relationships/hyperlink" Target="https://github.com/zowe/zowe-install-packaging/issues/147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474" TargetMode="External"/><Relationship Id="rId11" Type="http://schemas.openxmlformats.org/officeDocument/2006/relationships/hyperlink" Target="https://github.com/zowe/api-layer/issues/858" TargetMode="External"/><Relationship Id="rId5" Type="http://schemas.openxmlformats.org/officeDocument/2006/relationships/hyperlink" Target="https://github.com/zowe/zowe-install-packaging/issues/1544" TargetMode="External"/><Relationship Id="rId10" Type="http://schemas.openxmlformats.org/officeDocument/2006/relationships/hyperlink" Target="https://github.com/zowe/zowe-install-packaging/issues/1629" TargetMode="External"/><Relationship Id="rId4" Type="http://schemas.openxmlformats.org/officeDocument/2006/relationships/hyperlink" Target="https://github.com/zowe/api-layer/issues/863" TargetMode="External"/><Relationship Id="rId9" Type="http://schemas.openxmlformats.org/officeDocument/2006/relationships/hyperlink" Target="https://github.com/zowe/zowe-install-packaging/issues/168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lux/issues/467" TargetMode="External"/><Relationship Id="rId3" Type="http://schemas.openxmlformats.org/officeDocument/2006/relationships/hyperlink" Target="https://github.com/zowe/api-layer/issues/862" TargetMode="External"/><Relationship Id="rId7" Type="http://schemas.openxmlformats.org/officeDocument/2006/relationships/hyperlink" Target="https://github.com/zowe/zowe-install-packaging/issues/17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694" TargetMode="External"/><Relationship Id="rId5" Type="http://schemas.openxmlformats.org/officeDocument/2006/relationships/hyperlink" Target="https://github.com/zowe/zowe-install-packaging/issues/1693" TargetMode="External"/><Relationship Id="rId10" Type="http://schemas.openxmlformats.org/officeDocument/2006/relationships/hyperlink" Target="https://github.com/zowe/zowe-install-packaging/issues/1653" TargetMode="External"/><Relationship Id="rId4" Type="http://schemas.openxmlformats.org/officeDocument/2006/relationships/hyperlink" Target="https://github.com/zowe/zowe-install-packaging/issues/1692" TargetMode="External"/><Relationship Id="rId9" Type="http://schemas.openxmlformats.org/officeDocument/2006/relationships/hyperlink" Target="https://github.com/zowe/api-layer/issues/85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1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Zowe Community 20PI4 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+mj-lt"/>
              </a:rPr>
              <a:t>Automated testing catch-up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>
                <a:solidFill>
                  <a:srgbClr val="222222"/>
                </a:solidFill>
                <a:effectLst/>
                <a:latin typeface="+mj-lt"/>
              </a:rPr>
              <a:t>Decide on and complete what testing we require for keyrings and </a:t>
            </a:r>
            <a:r>
              <a:rPr lang="en-GB" dirty="0" err="1">
                <a:solidFill>
                  <a:srgbClr val="222222"/>
                </a:solidFill>
                <a:effectLst/>
                <a:latin typeface="+mj-lt"/>
              </a:rPr>
              <a:t>uss</a:t>
            </a:r>
            <a:r>
              <a:rPr lang="en-GB" dirty="0">
                <a:solidFill>
                  <a:srgbClr val="222222"/>
                </a:solidFill>
                <a:effectLst/>
                <a:latin typeface="+mj-lt"/>
              </a:rPr>
              <a:t> certificates 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(eg better TSS and ACF2 support for keyrings, more certificate scenarios like importing external certificates)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 err="1">
                <a:solidFill>
                  <a:srgbClr val="222222"/>
                </a:solidFill>
                <a:effectLst/>
                <a:latin typeface="+mj-lt"/>
              </a:rPr>
              <a:t>zlux</a:t>
            </a:r>
            <a:r>
              <a:rPr lang="en-GB" dirty="0">
                <a:solidFill>
                  <a:srgbClr val="222222"/>
                </a:solidFill>
                <a:effectLst/>
                <a:latin typeface="+mj-lt"/>
              </a:rPr>
              <a:t> and </a:t>
            </a:r>
            <a:r>
              <a:rPr lang="en-GB" dirty="0" err="1">
                <a:solidFill>
                  <a:srgbClr val="222222"/>
                </a:solidFill>
                <a:effectLst/>
                <a:latin typeface="+mj-lt"/>
              </a:rPr>
              <a:t>apiml</a:t>
            </a:r>
            <a:r>
              <a:rPr lang="en-GB" dirty="0">
                <a:solidFill>
                  <a:srgbClr val="222222"/>
                </a:solidFill>
                <a:effectLst/>
                <a:latin typeface="+mj-lt"/>
              </a:rPr>
              <a:t> component testing into open source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>
                <a:solidFill>
                  <a:srgbClr val="222222"/>
                </a:solidFill>
                <a:effectLst/>
                <a:latin typeface="+mj-lt"/>
              </a:rPr>
              <a:t>Support ACF2 and TSS with the </a:t>
            </a:r>
            <a:r>
              <a:rPr lang="en-GB" dirty="0" err="1">
                <a:solidFill>
                  <a:srgbClr val="222222"/>
                </a:solidFill>
                <a:effectLst/>
                <a:latin typeface="+mj-lt"/>
              </a:rPr>
              <a:t>Zowe</a:t>
            </a:r>
            <a:r>
              <a:rPr lang="en-GB" dirty="0">
                <a:solidFill>
                  <a:srgbClr val="222222"/>
                </a:solidFill>
                <a:effectLst/>
                <a:latin typeface="+mj-lt"/>
              </a:rPr>
              <a:t> security set up</a:t>
            </a:r>
            <a:endParaRPr lang="en-US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2466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+mj-lt"/>
              </a:rPr>
              <a:t>Monitoring of infrastructure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effectLst/>
                <a:latin typeface="+mj-lt"/>
              </a:rPr>
              <a:t>Discussed on a call - already set up more monitoring in IBM Cloud, can't track performance.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effectLst/>
                <a:latin typeface="+mj-lt"/>
              </a:rPr>
              <a:t>Want to be able to measure performance and catch potential issues in advance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Using Zabbix tool to stand up server and agents on all infrastructure machines: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+mj-lt"/>
                <a:ea typeface="Gill Sans"/>
              </a:rPr>
              <a:t>Marist-1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+mj-lt"/>
                <a:ea typeface="Gill Sans"/>
              </a:rPr>
              <a:t>Marist-2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+mj-lt"/>
                <a:ea typeface="Gill Sans"/>
              </a:rPr>
              <a:t>Marist-3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+mj-lt"/>
                <a:ea typeface="Gill Sans"/>
              </a:rPr>
              <a:t>Wash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+mj-lt"/>
                <a:ea typeface="Gill Sans"/>
              </a:rPr>
              <a:t>River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+mj-lt"/>
                <a:ea typeface="Gill Sans"/>
              </a:rPr>
              <a:t>Jayne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Currently appear to be missing packages on IBM Cloud systems that won’t allow server install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101520">
              <a:spcBef>
                <a:spcPts val="400"/>
              </a:spcBef>
            </a:pPr>
            <a:endParaRPr lang="en-GB" sz="14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7012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000" spc="-1" dirty="0">
                <a:solidFill>
                  <a:srgbClr val="262626"/>
                </a:solidFill>
                <a:latin typeface="+mj-lt"/>
                <a:ea typeface="Gill Sans"/>
              </a:rPr>
              <a:t>Stand up more subsystems on Marist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We would aim to add CICS, IMS, MQ and DB2 as well to allow </a:t>
            </a:r>
            <a:r>
              <a:rPr lang="en-GB" sz="1600" dirty="0" err="1">
                <a:solidFill>
                  <a:srgbClr val="222222"/>
                </a:solidFill>
                <a:effectLst/>
                <a:latin typeface="+mj-lt"/>
              </a:rPr>
              <a:t>Zowe</a:t>
            </a: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 CLI extension packages to be tested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+mj-lt"/>
                <a:ea typeface="Gill Sans"/>
              </a:rPr>
              <a:t>Would need co-ordination with other squads to find out exact requirements</a:t>
            </a:r>
            <a:endParaRPr lang="en-GB" sz="14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919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000" spc="-1" dirty="0">
                <a:solidFill>
                  <a:srgbClr val="262626"/>
                </a:solidFill>
                <a:latin typeface="+mj-lt"/>
                <a:ea typeface="Gill Sans"/>
              </a:rPr>
              <a:t>Pipeline improvements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  <a:hlinkClick r:id="rId3"/>
              </a:rPr>
              <a:t>Fix reporting of false positives in nightly builds and new RC pipeline build</a:t>
            </a:r>
            <a:endParaRPr lang="en-GB" sz="1600" dirty="0">
              <a:solidFill>
                <a:srgbClr val="222222"/>
              </a:solidFill>
              <a:effectLst/>
              <a:latin typeface="+mj-lt"/>
            </a:endParaRPr>
          </a:p>
          <a:p>
            <a:pPr marL="101520">
              <a:spcBef>
                <a:spcPts val="400"/>
              </a:spcBef>
            </a:pPr>
            <a:endParaRPr lang="en-GB" sz="16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Possibly create a similar pipeline for GA but not as much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Want to look into possibilities for automating update of </a:t>
            </a:r>
            <a:r>
              <a:rPr lang="en-GB" sz="1600" dirty="0" err="1">
                <a:solidFill>
                  <a:srgbClr val="222222"/>
                </a:solidFill>
                <a:effectLst/>
                <a:latin typeface="+mj-lt"/>
              </a:rPr>
              <a:t>manifest.json</a:t>
            </a: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 as a lot of these changes are the same every time 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763091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Zowe</a:t>
            </a:r>
            <a:r>
              <a:rPr lang="en-US" sz="30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CLI </a:t>
            </a: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 smtClean="0">
                <a:solidFill>
                  <a:srgbClr val="000000"/>
                </a:solidFill>
                <a:latin typeface="Arial"/>
                <a:ea typeface="Arial"/>
              </a:rPr>
              <a:t>Michael Bauer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3638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Validate </a:t>
            </a:r>
            <a:r>
              <a:rPr lang="en-US" dirty="0" err="1"/>
              <a:t>Zowe</a:t>
            </a:r>
            <a:r>
              <a:rPr lang="en-US" dirty="0"/>
              <a:t> CLI on Node v14. Node v14 becomes LTS on </a:t>
            </a:r>
            <a:r>
              <a:rPr lang="en-US" dirty="0" smtClean="0"/>
              <a:t>10/27.</a:t>
            </a:r>
            <a:br>
              <a:rPr lang="en-US" dirty="0" smtClean="0"/>
            </a:br>
            <a:endParaRPr lang="en-US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Project </a:t>
            </a:r>
            <a:r>
              <a:rPr lang="en-US" dirty="0"/>
              <a:t>based CLI profiles. Implement design determined in </a:t>
            </a:r>
            <a:r>
              <a:rPr lang="en-US" dirty="0">
                <a:hlinkClick r:id="rId3"/>
              </a:rPr>
              <a:t>https://github.com/zowe/zowe-cli/issues/749</a:t>
            </a:r>
            <a:r>
              <a:rPr lang="en-US" dirty="0"/>
              <a:t> to allow for a single profile that stores information commonly needed for core + plug-ins. The goal is to allow for users to more easily store profiles in source control, share profiles with others, and update profile </a:t>
            </a:r>
            <a:r>
              <a:rPr lang="en-US" dirty="0" smtClean="0"/>
              <a:t>settings.</a:t>
            </a:r>
            <a:br>
              <a:rPr lang="en-US" dirty="0" smtClean="0"/>
            </a:br>
            <a:endParaRPr lang="en-US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Validate </a:t>
            </a:r>
            <a:r>
              <a:rPr lang="en-US" dirty="0"/>
              <a:t>daemon mode </a:t>
            </a:r>
            <a:r>
              <a:rPr lang="en-US" dirty="0" err="1"/>
              <a:t>PoC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https://github.com/zowe/zowe-cli/pull/825</a:t>
            </a:r>
            <a:r>
              <a:rPr lang="en-US" dirty="0"/>
              <a:t>). The goal is to improve </a:t>
            </a:r>
            <a:r>
              <a:rPr lang="en-US" dirty="0" err="1"/>
              <a:t>Zowe</a:t>
            </a:r>
            <a:r>
              <a:rPr lang="en-US" dirty="0"/>
              <a:t> CLI performance for all commands. Local command operations like help should take less than one second to run.</a:t>
            </a:r>
          </a:p>
        </p:txBody>
      </p:sp>
    </p:spTree>
    <p:extLst>
      <p:ext uri="{BB962C8B-B14F-4D97-AF65-F5344CB8AC3E}">
        <p14:creationId xmlns:p14="http://schemas.microsoft.com/office/powerpoint/2010/main" val="17614938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Address growing number of community enhancement </a:t>
            </a:r>
            <a:r>
              <a:rPr lang="en-US" dirty="0" smtClean="0"/>
              <a:t>requests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Ensure </a:t>
            </a:r>
            <a:r>
              <a:rPr lang="en-US" dirty="0"/>
              <a:t>successful </a:t>
            </a:r>
            <a:r>
              <a:rPr lang="en-US" dirty="0" smtClean="0"/>
              <a:t>installation and use </a:t>
            </a:r>
            <a:r>
              <a:rPr lang="en-US" dirty="0"/>
              <a:t>of the </a:t>
            </a:r>
            <a:r>
              <a:rPr lang="en-US" dirty="0" err="1"/>
              <a:t>Zowe</a:t>
            </a:r>
            <a:r>
              <a:rPr lang="en-US" dirty="0"/>
              <a:t> CLI in environments with proxies.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Allow </a:t>
            </a:r>
            <a:r>
              <a:rPr lang="en-US" dirty="0"/>
              <a:t>for recently run commands to be easily recalled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Ensure </a:t>
            </a:r>
            <a:r>
              <a:rPr lang="en-US" dirty="0" err="1"/>
              <a:t>Zowe</a:t>
            </a:r>
            <a:r>
              <a:rPr lang="en-US" dirty="0"/>
              <a:t> CLI functions properly in a </a:t>
            </a:r>
            <a:r>
              <a:rPr lang="en-US" dirty="0" err="1"/>
              <a:t>CodeReady</a:t>
            </a:r>
            <a:r>
              <a:rPr lang="en-US" dirty="0"/>
              <a:t> Workspace. </a:t>
            </a:r>
          </a:p>
        </p:txBody>
      </p:sp>
    </p:spTree>
    <p:extLst>
      <p:ext uri="{BB962C8B-B14F-4D97-AF65-F5344CB8AC3E}">
        <p14:creationId xmlns:p14="http://schemas.microsoft.com/office/powerpoint/2010/main" val="5875608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Zowe</a:t>
            </a:r>
            <a:r>
              <a:rPr lang="en-US" sz="30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Onboarding </a:t>
            </a: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 smtClean="0">
                <a:solidFill>
                  <a:srgbClr val="000000"/>
                </a:solidFill>
                <a:latin typeface="Arial"/>
                <a:ea typeface="Arial"/>
              </a:rPr>
              <a:t>Rose </a:t>
            </a:r>
            <a:r>
              <a:rPr lang="en-US" sz="20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Sakach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504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dirty="0"/>
              <a:t>Conformance Process </a:t>
            </a:r>
            <a:r>
              <a:rPr lang="en-US" b="1" dirty="0" smtClean="0"/>
              <a:t>Maturity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Develop </a:t>
            </a:r>
            <a:r>
              <a:rPr lang="en-US" dirty="0"/>
              <a:t>a process for updating the Conformance Criteria for all components during ACTIVE LTS, Resolve the incremental Badge debate, and research </a:t>
            </a:r>
            <a:r>
              <a:rPr lang="en-US" dirty="0" smtClean="0"/>
              <a:t>App-Store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Implement </a:t>
            </a:r>
            <a:r>
              <a:rPr lang="en-US" dirty="0"/>
              <a:t>ACTIVE LTS Conformance Criteria Update process (target </a:t>
            </a:r>
            <a:r>
              <a:rPr lang="en-US" dirty="0" smtClean="0"/>
              <a:t>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Draft </a:t>
            </a:r>
            <a:r>
              <a:rPr lang="en-US" dirty="0"/>
              <a:t>Incremental Badging T&amp;Cs (target </a:t>
            </a:r>
            <a:r>
              <a:rPr lang="en-US" dirty="0" smtClean="0"/>
              <a:t>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Draft </a:t>
            </a:r>
            <a:r>
              <a:rPr lang="en-US" dirty="0"/>
              <a:t>recommendations for App-Store look-and-feel Web Page (stretch)</a:t>
            </a:r>
          </a:p>
        </p:txBody>
      </p:sp>
    </p:spTree>
    <p:extLst>
      <p:ext uri="{BB962C8B-B14F-4D97-AF65-F5344CB8AC3E}">
        <p14:creationId xmlns:p14="http://schemas.microsoft.com/office/powerpoint/2010/main" val="1709132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dirty="0" smtClean="0"/>
              <a:t>Improve </a:t>
            </a:r>
            <a:r>
              <a:rPr lang="en-US" b="1" dirty="0"/>
              <a:t>Initial Onboarding </a:t>
            </a:r>
            <a:r>
              <a:rPr lang="en-US" b="1" dirty="0" smtClean="0"/>
              <a:t>Experience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Better direct </a:t>
            </a:r>
            <a:r>
              <a:rPr lang="en-US" dirty="0" err="1"/>
              <a:t>Onboarders</a:t>
            </a:r>
            <a:r>
              <a:rPr lang="en-US" dirty="0"/>
              <a:t> to appropriate areas within the </a:t>
            </a:r>
            <a:r>
              <a:rPr lang="en-US" dirty="0" err="1"/>
              <a:t>Zowe</a:t>
            </a:r>
            <a:r>
              <a:rPr lang="en-US" dirty="0"/>
              <a:t> Community to ensure their first experience with </a:t>
            </a:r>
            <a:r>
              <a:rPr lang="en-US" dirty="0" err="1"/>
              <a:t>Zowe</a:t>
            </a:r>
            <a:r>
              <a:rPr lang="en-US" dirty="0"/>
              <a:t> is beneficial to them and effective in making them a part of the </a:t>
            </a:r>
            <a:r>
              <a:rPr lang="en-US" dirty="0" smtClean="0"/>
              <a:t>Community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Complete </a:t>
            </a:r>
            <a:r>
              <a:rPr lang="en-US" dirty="0"/>
              <a:t>Persona research / interviews (target </a:t>
            </a:r>
            <a:r>
              <a:rPr lang="en-US" dirty="0" smtClean="0"/>
              <a:t>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Present </a:t>
            </a:r>
            <a:r>
              <a:rPr lang="en-US" dirty="0"/>
              <a:t>recommendations for UX and UI Website navigation improvements (target </a:t>
            </a:r>
            <a:r>
              <a:rPr lang="en-US" dirty="0" smtClean="0"/>
              <a:t>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Begin </a:t>
            </a:r>
            <a:r>
              <a:rPr lang="en-US" dirty="0"/>
              <a:t>Website modifications [stretch] -- Revise Webpages to better direct </a:t>
            </a:r>
            <a:r>
              <a:rPr lang="en-US" dirty="0" err="1"/>
              <a:t>Onboarders</a:t>
            </a:r>
            <a:r>
              <a:rPr lang="en-US" dirty="0"/>
              <a:t> to appropriate areas based on their "persona" (stretch)</a:t>
            </a:r>
          </a:p>
        </p:txBody>
      </p:sp>
    </p:spTree>
    <p:extLst>
      <p:ext uri="{BB962C8B-B14F-4D97-AF65-F5344CB8AC3E}">
        <p14:creationId xmlns:p14="http://schemas.microsoft.com/office/powerpoint/2010/main" val="25221867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Before this presentation ZLC will present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Zowe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achievements from last PI and context/vision at a hill-level for the upcoming PI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dirty="0" smtClean="0"/>
              <a:t>Extend </a:t>
            </a:r>
            <a:r>
              <a:rPr lang="en-US" b="1" dirty="0"/>
              <a:t>OUTREACH </a:t>
            </a:r>
            <a:r>
              <a:rPr lang="en-US" b="1" dirty="0" smtClean="0"/>
              <a:t>Efforts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Increase </a:t>
            </a:r>
            <a:r>
              <a:rPr lang="en-US" dirty="0"/>
              <a:t>focus on OUTREACH efforts to Onboard more ISVs and Community members in </a:t>
            </a:r>
            <a:r>
              <a:rPr lang="en-US" dirty="0" smtClean="0"/>
              <a:t>general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Draft </a:t>
            </a:r>
            <a:r>
              <a:rPr lang="en-US" dirty="0"/>
              <a:t>a new Webpage to house Onboarding-centric collateral (</a:t>
            </a:r>
            <a:r>
              <a:rPr lang="en-US" dirty="0" err="1"/>
              <a:t>Zowe</a:t>
            </a:r>
            <a:r>
              <a:rPr lang="en-US" dirty="0"/>
              <a:t> intro videos etc.) (target </a:t>
            </a:r>
            <a:r>
              <a:rPr lang="en-US" dirty="0" smtClean="0"/>
              <a:t>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Research </a:t>
            </a:r>
            <a:r>
              <a:rPr lang="en-US" dirty="0"/>
              <a:t>how we can deliver a "request for Demo" capability at the new Zowe.org webpage (#2) where </a:t>
            </a:r>
            <a:r>
              <a:rPr lang="en-US" dirty="0" err="1"/>
              <a:t>Onboarders</a:t>
            </a:r>
            <a:r>
              <a:rPr lang="en-US" dirty="0"/>
              <a:t> can request a "live" demo (target </a:t>
            </a:r>
            <a:r>
              <a:rPr lang="en-US" dirty="0" smtClean="0"/>
              <a:t>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Deliver </a:t>
            </a:r>
            <a:r>
              <a:rPr lang="en-US" dirty="0"/>
              <a:t>1 Onboarding-focused blog at Medium.com (target </a:t>
            </a:r>
            <a:r>
              <a:rPr lang="en-US" dirty="0" smtClean="0"/>
              <a:t>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Communicate </a:t>
            </a:r>
            <a:r>
              <a:rPr lang="en-US" dirty="0"/>
              <a:t>with and present at (2)  WW </a:t>
            </a:r>
            <a:r>
              <a:rPr lang="en-US" dirty="0" err="1"/>
              <a:t>zMeetup</a:t>
            </a:r>
            <a:r>
              <a:rPr lang="en-US" dirty="0"/>
              <a:t> (Communities) (target 12/31)</a:t>
            </a:r>
          </a:p>
        </p:txBody>
      </p:sp>
    </p:spTree>
    <p:extLst>
      <p:ext uri="{BB962C8B-B14F-4D97-AF65-F5344CB8AC3E}">
        <p14:creationId xmlns:p14="http://schemas.microsoft.com/office/powerpoint/2010/main" val="9404900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dirty="0" smtClean="0"/>
              <a:t>Manage </a:t>
            </a:r>
            <a:r>
              <a:rPr lang="en-US" b="1" dirty="0"/>
              <a:t>Production of and Leverage Statistics to Help All Squads to Identify </a:t>
            </a:r>
            <a:r>
              <a:rPr lang="en-US" b="1" dirty="0" err="1"/>
              <a:t>Zowe</a:t>
            </a:r>
            <a:r>
              <a:rPr lang="en-US" b="1" dirty="0"/>
              <a:t> Interest, Experimentation, and </a:t>
            </a:r>
            <a:r>
              <a:rPr lang="en-US" b="1" dirty="0" smtClean="0"/>
              <a:t>Challenges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Continue </a:t>
            </a:r>
            <a:r>
              <a:rPr lang="en-US" dirty="0"/>
              <a:t>maturing statistics process and </a:t>
            </a:r>
            <a:r>
              <a:rPr lang="en-US" dirty="0" smtClean="0"/>
              <a:t>reporting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Automate </a:t>
            </a:r>
            <a:r>
              <a:rPr lang="en-US" dirty="0"/>
              <a:t>the monthly statistics report (target </a:t>
            </a:r>
            <a:r>
              <a:rPr lang="en-US" dirty="0" smtClean="0"/>
              <a:t>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/>
              <a:t>Brainstorm </a:t>
            </a:r>
            <a:r>
              <a:rPr lang="en-US" dirty="0"/>
              <a:t>&amp; draft </a:t>
            </a:r>
            <a:r>
              <a:rPr lang="en-US" dirty="0" err="1"/>
              <a:t>Zowe</a:t>
            </a:r>
            <a:r>
              <a:rPr lang="en-US" dirty="0"/>
              <a:t> KPIs to help identify trends and  influential activities (target 12/31)</a:t>
            </a:r>
          </a:p>
        </p:txBody>
      </p:sp>
    </p:spTree>
    <p:extLst>
      <p:ext uri="{BB962C8B-B14F-4D97-AF65-F5344CB8AC3E}">
        <p14:creationId xmlns:p14="http://schemas.microsoft.com/office/powerpoint/2010/main" val="478070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DOC </a:t>
            </a:r>
            <a:r>
              <a:rPr lang="en-US" dirty="0"/>
              <a:t>Squad: will probably need to collaborate on Web Page </a:t>
            </a:r>
            <a:r>
              <a:rPr lang="en-US" dirty="0" smtClean="0"/>
              <a:t>modifications</a:t>
            </a:r>
            <a:br>
              <a:rPr lang="en-US" dirty="0" smtClean="0"/>
            </a:br>
            <a:endParaRPr lang="en-US" dirty="0" smtClean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UX </a:t>
            </a:r>
            <a:r>
              <a:rPr lang="en-US" dirty="0"/>
              <a:t>Designers: welcome their input on web page </a:t>
            </a:r>
            <a:r>
              <a:rPr lang="en-US" dirty="0" smtClean="0"/>
              <a:t>design</a:t>
            </a:r>
            <a:br>
              <a:rPr lang="en-US" dirty="0" smtClean="0"/>
            </a:br>
            <a:endParaRPr lang="en-US" dirty="0" smtClean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CLI</a:t>
            </a:r>
            <a:r>
              <a:rPr lang="en-US" dirty="0"/>
              <a:t>, API, Web UI, </a:t>
            </a:r>
            <a:r>
              <a:rPr lang="en-US" dirty="0" err="1"/>
              <a:t>etc</a:t>
            </a:r>
            <a:r>
              <a:rPr lang="en-US" dirty="0"/>
              <a:t>: Squad leads for their input on the "request for demo" deliverable</a:t>
            </a:r>
          </a:p>
        </p:txBody>
      </p:sp>
    </p:spTree>
    <p:extLst>
      <p:ext uri="{BB962C8B-B14F-4D97-AF65-F5344CB8AC3E}">
        <p14:creationId xmlns:p14="http://schemas.microsoft.com/office/powerpoint/2010/main" val="35462416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Agenda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+mj-lt"/>
                <a:ea typeface="Gill Sans"/>
              </a:rPr>
              <a:t>System Squad Focus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 CLI Squad Focus</a:t>
            </a: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+mj-lt"/>
              </a:rPr>
              <a:t> Onboarding Squad Focus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System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TBD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ea typeface="Gill Sans"/>
                <a:cs typeface="Gill Sans" panose="020B0502020104020203" pitchFamily="34" charset="-79"/>
              </a:rPr>
              <a:t>As High Availability Theme moving to implementation stage, will need many su</a:t>
            </a:r>
            <a:r>
              <a:rPr lang="en-US" sz="2000" spc="-1" dirty="0">
                <a:solidFill>
                  <a:srgbClr val="000000"/>
                </a:solidFill>
                <a:latin typeface="+mj-lt"/>
                <a:ea typeface="Gill Sans"/>
                <a:cs typeface="Gill Sans" panose="020B0502020104020203" pitchFamily="34" charset="-79"/>
              </a:rPr>
              <a:t>pports from other squads like PI3: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API ML Squad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 Caching API,  APIML packaging, certificates, </a:t>
            </a:r>
            <a:r>
              <a:rPr lang="en-US" sz="2000" strike="noStrike" spc="-1" dirty="0" err="1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etc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Web UI Squad – Zowe Launcher, ZSS/ZIS improvements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Docs Squad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 improve documentation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Risks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on 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We don’t have open infrastructure to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test deployment on Sysplex.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Will rely on Broadcom’s experts and supports to verify deployment  on Sysplex with ACF2 and Top Secret.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Performance - Enhance Test Coverage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+mj-lt"/>
                <a:ea typeface="Gill Sans"/>
                <a:hlinkClick r:id="rId3"/>
              </a:rPr>
              <a:t>Epic: Zowe Performance Test - Stage 2 - Enhance Test Coverage (2020PI4)</a:t>
            </a:r>
            <a:endParaRPr lang="en-US" spc="-1" dirty="0">
              <a:latin typeface="+mj-lt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Finalize primary and component-level test suites </a:t>
            </a:r>
            <a:r>
              <a:rPr lang="en-US" sz="100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Gill Sans"/>
              </a:rPr>
              <a:t>Continue item from PI3</a:t>
            </a:r>
            <a:endParaRPr lang="en-US" i="1" spc="-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+mj-lt"/>
                <a:ea typeface="Gill Sans"/>
                <a:hlinkClick r:id="rId4"/>
              </a:rPr>
              <a:t>Create primary performance test suite</a:t>
            </a:r>
            <a:endParaRPr lang="en-US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+mj-lt"/>
                <a:ea typeface="Gill Sans"/>
                <a:hlinkClick r:id="rId5"/>
              </a:rPr>
              <a:t>Create dedicated performance test suite for APIML</a:t>
            </a:r>
            <a:endParaRPr lang="en-US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+mj-lt"/>
                <a:ea typeface="Gill Sans"/>
                <a:hlinkClick r:id="rId6"/>
              </a:rPr>
              <a:t>Create dedicated performance test suite for Explorer APIs</a:t>
            </a:r>
            <a:endParaRPr lang="en-US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+mj-lt"/>
                <a:ea typeface="Gill Sans"/>
                <a:hlinkClick r:id="rId7"/>
              </a:rPr>
              <a:t>Create dedicated performance test suite for Desktop</a:t>
            </a:r>
            <a:endParaRPr lang="en-US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8"/>
              </a:rPr>
              <a:t>Create dummy server for APIML testing</a:t>
            </a:r>
            <a:endParaRPr lang="en-US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9"/>
              </a:rPr>
              <a:t>Run Metrics Server off-</a:t>
            </a:r>
            <a:r>
              <a:rPr lang="en-US" spc="-1" dirty="0" err="1">
                <a:latin typeface="+mj-lt"/>
                <a:ea typeface="Gill Sans"/>
                <a:hlinkClick r:id="rId9"/>
              </a:rPr>
              <a:t>zOS</a:t>
            </a:r>
            <a:endParaRPr lang="en-US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10"/>
              </a:rPr>
              <a:t>Add ability to test performance of different endpoints in parallel</a:t>
            </a:r>
            <a:endParaRPr lang="en-US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11"/>
              </a:rPr>
              <a:t>Validate test report with other methods</a:t>
            </a:r>
            <a:endParaRPr lang="en-US" spc="-1" dirty="0">
              <a:latin typeface="+mj-lt"/>
              <a:ea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New Components &amp; Sysplex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+mj-lt"/>
                <a:ea typeface="Gill Sans"/>
                <a:hlinkClick r:id="rId3"/>
              </a:rPr>
              <a:t>Epic – High Availability</a:t>
            </a:r>
            <a:endParaRPr lang="en-US" spc="-1" dirty="0">
              <a:latin typeface="+mj-lt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4"/>
              </a:rPr>
              <a:t>Create Caching API with VSAM support</a:t>
            </a: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5"/>
              </a:rPr>
              <a:t>Implement and integrate Zowe Launcher</a:t>
            </a:r>
            <a:r>
              <a:rPr lang="en-US" spc="-1" dirty="0">
                <a:latin typeface="+mj-lt"/>
                <a:ea typeface="Gill Sans"/>
              </a:rPr>
              <a:t> (Stage 1)</a:t>
            </a: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Starting Zowe in Sysplex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6"/>
              </a:rPr>
              <a:t>Verify and document z/OSMF on Sysplex configuration</a:t>
            </a:r>
            <a:r>
              <a:rPr lang="en-US" sz="1600" spc="-1" dirty="0">
                <a:latin typeface="+mj-lt"/>
                <a:ea typeface="Gill Sans"/>
              </a:rPr>
              <a:t> (shared SAF user registry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</a:rPr>
              <a:t>Document how to configure </a:t>
            </a:r>
            <a:r>
              <a:rPr lang="en-US" sz="1600" spc="-1" dirty="0">
                <a:latin typeface="+mj-lt"/>
                <a:ea typeface="Gill Sans"/>
                <a:hlinkClick r:id="rId7"/>
              </a:rPr>
              <a:t>port sharing</a:t>
            </a:r>
            <a:r>
              <a:rPr lang="en-US" sz="1600" spc="-1" dirty="0">
                <a:latin typeface="+mj-lt"/>
                <a:ea typeface="Gill Sans"/>
              </a:rPr>
              <a:t> and </a:t>
            </a:r>
            <a:r>
              <a:rPr lang="en-US" sz="1600" spc="-1" dirty="0">
                <a:latin typeface="+mj-lt"/>
                <a:ea typeface="Gill Sans"/>
                <a:hlinkClick r:id="rId8"/>
              </a:rPr>
              <a:t>D-DIVPA</a:t>
            </a:r>
            <a:r>
              <a:rPr lang="en-US" sz="1600" spc="-1" dirty="0">
                <a:latin typeface="+mj-lt"/>
                <a:ea typeface="Gill Sans"/>
              </a:rPr>
              <a:t> for API Gateway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9"/>
              </a:rPr>
              <a:t>Verify and document requirement on shared USS file system, and shared VSAM data set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0"/>
              </a:rPr>
              <a:t>Test and implement ARM policy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1"/>
              </a:rPr>
              <a:t>Validate Apiml &amp; zOSMF HA with ACF2 and Top Secret Enabled Sysplex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2"/>
              </a:rPr>
              <a:t>Verify how CLI works with Sysplex</a:t>
            </a:r>
            <a:endParaRPr lang="en-US" sz="16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8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Existing Components &amp; Certificates</a:t>
            </a:r>
            <a:endParaRPr lang="en-US" sz="24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683812"/>
            <a:ext cx="8269762" cy="423774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Preparing Zowe and Components for HA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3"/>
              </a:rPr>
              <a:t>Break down apiml package into 3 individual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4"/>
              </a:rPr>
              <a:t>Define manifest file for Zowe packages to simplify Zowe Launcher configurations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5"/>
              </a:rPr>
              <a:t>Add new configuration entries in instance.env to support multiple instances of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6"/>
              </a:rPr>
              <a:t>Automatically configure ARM policy for Zowe Launcher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7"/>
              </a:rPr>
              <a:t>Improve lifecycle </a:t>
            </a:r>
            <a:r>
              <a:rPr lang="en-US" sz="1600" spc="-1" dirty="0" err="1">
                <a:latin typeface="+mj-lt"/>
                <a:ea typeface="Gill Sans"/>
                <a:hlinkClick r:id="rId7"/>
              </a:rPr>
              <a:t>start.sh</a:t>
            </a:r>
            <a:r>
              <a:rPr lang="en-US" sz="1600" spc="-1" dirty="0">
                <a:latin typeface="+mj-lt"/>
                <a:ea typeface="Gill Sans"/>
                <a:hlinkClick r:id="rId7"/>
              </a:rPr>
              <a:t> to properly trap termination signals and kill child processes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8"/>
              </a:rPr>
              <a:t>Change ZSS to be registered under API Discovery Service</a:t>
            </a:r>
            <a:endParaRPr lang="en-US" sz="1600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Certificate Configuration Improvement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9"/>
              </a:rPr>
              <a:t>Add flexibility to define certificate for internal and external usage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0"/>
              </a:rPr>
              <a:t>Allow to define multiple domains / IPs as Subject Alternative Name (SAN) when storing certificate(s) in Keyring</a:t>
            </a:r>
            <a:endParaRPr lang="en-US" sz="16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9758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Extension Installation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3"/>
              </a:rPr>
              <a:t>Create extension installation script, playbook and test cases to validate installation</a:t>
            </a:r>
            <a:endParaRPr lang="en-US" spc="-1" dirty="0"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+mj-lt"/>
                <a:ea typeface="Gill Sans"/>
              </a:rPr>
              <a:t>Create extension installation script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+mj-lt"/>
                <a:ea typeface="Gill Sans"/>
              </a:rPr>
              <a:t>Create new Ansible playbook to install extension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+mj-lt"/>
                <a:ea typeface="Gill Sans"/>
              </a:rPr>
              <a:t>Create new test cases which will validate extension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306948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1764</Words>
  <Application>Microsoft Office PowerPoint</Application>
  <PresentationFormat>On-screen Show (16:9)</PresentationFormat>
  <Paragraphs>194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DejaVu Sans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Michael Bauer</cp:lastModifiedBy>
  <cp:revision>163</cp:revision>
  <dcterms:modified xsi:type="dcterms:W3CDTF">2020-09-30T20:34:56Z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