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3" r:id="rId4"/>
  </p:sldMasterIdLst>
  <p:notesMasterIdLst>
    <p:notesMasterId r:id="rId27"/>
  </p:notesMasterIdLst>
  <p:sldIdLst>
    <p:sldId id="279" r:id="rId5"/>
    <p:sldId id="2142532337" r:id="rId6"/>
    <p:sldId id="2142532351" r:id="rId7"/>
    <p:sldId id="2142532352" r:id="rId8"/>
    <p:sldId id="2142532360" r:id="rId9"/>
    <p:sldId id="2142532368" r:id="rId10"/>
    <p:sldId id="2142532369" r:id="rId11"/>
    <p:sldId id="2142532353" r:id="rId12"/>
    <p:sldId id="2142532361" r:id="rId13"/>
    <p:sldId id="2142532354" r:id="rId14"/>
    <p:sldId id="2142532362" r:id="rId15"/>
    <p:sldId id="2142532355" r:id="rId16"/>
    <p:sldId id="2142532363" r:id="rId17"/>
    <p:sldId id="2142532359" r:id="rId18"/>
    <p:sldId id="2142532366" r:id="rId19"/>
    <p:sldId id="2142532370" r:id="rId20"/>
    <p:sldId id="2142532356" r:id="rId21"/>
    <p:sldId id="2142532364" r:id="rId22"/>
    <p:sldId id="2142532357" r:id="rId23"/>
    <p:sldId id="2142532365" r:id="rId24"/>
    <p:sldId id="2142532358" r:id="rId25"/>
    <p:sldId id="2142532367" r:id="rId2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Gill Sans" panose="020B0502020104020203" pitchFamily="34" charset="-79"/>
      <p:regular r:id="rId32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AE9D7D4-FCE9-4A55-8185-6E2795874F8A}">
  <a:tblStyle styleId="{FAE9D7D4-FCE9-4A55-8185-6E2795874F8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9796" autoAdjust="0"/>
  </p:normalViewPr>
  <p:slideViewPr>
    <p:cSldViewPr snapToGrid="0">
      <p:cViewPr varScale="1">
        <p:scale>
          <a:sx n="134" d="100"/>
          <a:sy n="134" d="100"/>
        </p:scale>
        <p:origin x="15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6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2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5.fntdata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1.fntdata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7fabc1ec5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77fabc1ec5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rtl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Notes: </a:t>
            </a:r>
            <a:endParaRPr lang="en-US" b="0" dirty="0">
              <a:effectLst/>
            </a:endParaRPr>
          </a:p>
          <a:p>
            <a:pPr marL="158750" indent="0" rtl="0" fontAlgn="base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x.509 is one of the  industry standard ways of authenticating to backend services</a:t>
            </a:r>
          </a:p>
          <a:p>
            <a:pPr marL="158750" indent="0" rtl="0" fontAlgn="base">
              <a:buNone/>
            </a:pP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Zowe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Client apps will need to be updated to support client certs</a:t>
            </a:r>
          </a:p>
          <a:p>
            <a:pPr marL="158750" indent="0" rtl="0" fontAlgn="base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Customer apps may have their own way of supporting client certs</a:t>
            </a:r>
          </a:p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346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Zowe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APIML currently depends on z/OSMF to be installed in the same security domain for authentication.</a:t>
            </a:r>
          </a:p>
          <a:p>
            <a:pPr marL="15875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There are use cases where just APIML is needed on some systems and there is z/OSMF on other systems or any system in the same security domain.</a:t>
            </a:r>
          </a:p>
          <a:p>
            <a:pPr marL="15875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This is a request to:</a:t>
            </a:r>
          </a:p>
          <a:p>
            <a:pPr marL="15875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Remove the dependency of APIML on z/OSMF for authentication and use SAF to obtain the JWT</a:t>
            </a:r>
          </a:p>
          <a:p>
            <a:pPr marL="615950" lvl="1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This will be implemented as a different provider, the z/OSMF authentication provider will remain the default</a:t>
            </a:r>
          </a:p>
          <a:p>
            <a:pPr marL="615950" lvl="1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z/OSMF will not be accessible via API ML if z/OSMF will not trust SAF JWT</a:t>
            </a:r>
          </a:p>
          <a:p>
            <a:pPr marL="15875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Update the installation process to allow this option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070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370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Leverage new UX members / design thinking / persona identification Onboarding New Members</a:t>
            </a:r>
          </a:p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876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772583"/>
            <a:ext cx="9144000" cy="4371000"/>
          </a:xfrm>
          <a:prstGeom prst="rect">
            <a:avLst/>
          </a:prstGeom>
          <a:solidFill>
            <a:srgbClr val="3664AD">
              <a:alpha val="19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3664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33992" y="159442"/>
            <a:ext cx="7893900" cy="4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Gill Sans"/>
              <a:buNone/>
              <a:defRPr sz="30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17" name="Google Shape;17;p3"/>
          <p:cNvPicPr preferRelativeResize="0"/>
          <p:nvPr/>
        </p:nvPicPr>
        <p:blipFill rotWithShape="1">
          <a:blip r:embed="rId2">
            <a:alphaModFix amt="6000"/>
          </a:blip>
          <a:srcRect l="17595"/>
          <a:stretch/>
        </p:blipFill>
        <p:spPr>
          <a:xfrm>
            <a:off x="0" y="775758"/>
            <a:ext cx="6393970" cy="436456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317500" y="943429"/>
            <a:ext cx="8369400" cy="31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227785" y="4803546"/>
            <a:ext cx="580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 b="0" i="0" u="none" strike="noStrike" cap="none">
                <a:solidFill>
                  <a:srgbClr val="001F8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 b="0" i="0" u="none" strike="noStrike" cap="none">
                <a:solidFill>
                  <a:srgbClr val="001F8E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 b="0" i="0" u="none" strike="noStrike" cap="none">
                <a:solidFill>
                  <a:srgbClr val="001F8E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 b="0" i="0" u="none" strike="noStrike" cap="none">
                <a:solidFill>
                  <a:srgbClr val="001F8E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 b="0" i="0" u="none" strike="noStrike" cap="none">
                <a:solidFill>
                  <a:srgbClr val="001F8E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 b="0" i="0" u="none" strike="noStrike" cap="none">
                <a:solidFill>
                  <a:srgbClr val="001F8E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 b="0" i="0" u="none" strike="noStrike" cap="none">
                <a:solidFill>
                  <a:srgbClr val="001F8E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 b="0" i="0" u="none" strike="noStrike" cap="none">
                <a:solidFill>
                  <a:srgbClr val="001F8E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 b="0" i="0" u="none" strike="noStrike" cap="none">
                <a:solidFill>
                  <a:srgbClr val="001F8E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" name="Google Shape;20;p3" descr="OpenMainframe_Logo_Panton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06753" y="100723"/>
            <a:ext cx="469853" cy="51821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/>
          <p:nvPr/>
        </p:nvSpPr>
        <p:spPr>
          <a:xfrm>
            <a:off x="0" y="5112912"/>
            <a:ext cx="9144000" cy="50700"/>
          </a:xfrm>
          <a:prstGeom prst="rect">
            <a:avLst/>
          </a:prstGeom>
          <a:solidFill>
            <a:srgbClr val="3664A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3664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2"/>
          </p:nvPr>
        </p:nvSpPr>
        <p:spPr>
          <a:xfrm>
            <a:off x="228999" y="4803550"/>
            <a:ext cx="5804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Mainframe Project All Member Meeting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4"/>
          <p:cNvPicPr preferRelativeResize="0"/>
          <p:nvPr/>
        </p:nvPicPr>
        <p:blipFill rotWithShape="1">
          <a:blip r:embed="rId2">
            <a:alphaModFix/>
          </a:blip>
          <a:srcRect l="10532"/>
          <a:stretch/>
        </p:blipFill>
        <p:spPr>
          <a:xfrm>
            <a:off x="0" y="0"/>
            <a:ext cx="818091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4"/>
          <p:cNvSpPr txBox="1">
            <a:spLocks noGrp="1"/>
          </p:cNvSpPr>
          <p:nvPr>
            <p:ph type="ctrTitle"/>
          </p:nvPr>
        </p:nvSpPr>
        <p:spPr>
          <a:xfrm>
            <a:off x="4553842" y="1643174"/>
            <a:ext cx="4185600" cy="13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64AD"/>
              </a:buClr>
              <a:buSzPts val="4200"/>
              <a:buFont typeface="Gill Sans"/>
              <a:buNone/>
              <a:defRPr sz="4200" b="0" i="0" u="none" strike="noStrike" cap="none">
                <a:solidFill>
                  <a:srgbClr val="3664AD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ubTitle" idx="1"/>
          </p:nvPr>
        </p:nvSpPr>
        <p:spPr>
          <a:xfrm>
            <a:off x="4571983" y="3005359"/>
            <a:ext cx="41856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1" u="none" strike="noStrike" cap="none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7" name="Google Shape;2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01446" y="1113329"/>
            <a:ext cx="1401147" cy="428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White">
  <p:cSld name="Section Whit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308610" y="3525959"/>
            <a:ext cx="64464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marR="0" lvl="0" indent="-228600" algn="l" rtl="0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414085" y="4878185"/>
            <a:ext cx="666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33992" y="148858"/>
            <a:ext cx="7893900" cy="4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Gill Sans"/>
              <a:buNone/>
              <a:defRPr sz="30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7500" y="943429"/>
            <a:ext cx="8369400" cy="31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227785" y="4803546"/>
            <a:ext cx="580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 b="0" i="0" u="none" strike="noStrike" cap="none">
                <a:solidFill>
                  <a:srgbClr val="001F8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 b="0" i="0" u="none" strike="noStrike" cap="none">
                <a:solidFill>
                  <a:srgbClr val="001F8E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 b="0" i="0" u="none" strike="noStrike" cap="none">
                <a:solidFill>
                  <a:srgbClr val="001F8E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 b="0" i="0" u="none" strike="noStrike" cap="none">
                <a:solidFill>
                  <a:srgbClr val="001F8E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 b="0" i="0" u="none" strike="noStrike" cap="none">
                <a:solidFill>
                  <a:srgbClr val="001F8E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 b="0" i="0" u="none" strike="noStrike" cap="none">
                <a:solidFill>
                  <a:srgbClr val="001F8E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 b="0" i="0" u="none" strike="noStrike" cap="none">
                <a:solidFill>
                  <a:srgbClr val="001F8E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 b="0" i="0" u="none" strike="noStrike" cap="none">
                <a:solidFill>
                  <a:srgbClr val="001F8E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 b="0" i="0" u="none" strike="noStrike" cap="none">
                <a:solidFill>
                  <a:srgbClr val="001F8E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transition spd="med"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owe/api-layer/issues/704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owe/api-layer/issues/47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owe/api-layer/issues/705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>
            <a:spLocks noGrp="1"/>
          </p:cNvSpPr>
          <p:nvPr>
            <p:ph type="ctrTitle"/>
          </p:nvPr>
        </p:nvSpPr>
        <p:spPr>
          <a:xfrm>
            <a:off x="4553842" y="1643173"/>
            <a:ext cx="4210596" cy="189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 sz="3200" dirty="0" err="1"/>
              <a:t>Zowe</a:t>
            </a:r>
            <a:r>
              <a:rPr lang="en-US" sz="3200" dirty="0"/>
              <a:t> Community 20PI3 </a:t>
            </a:r>
            <a:br>
              <a:rPr lang="en-US" sz="3200" dirty="0"/>
            </a:br>
            <a:r>
              <a:rPr lang="en-US" sz="3200" dirty="0"/>
              <a:t>Squad Focus</a:t>
            </a:r>
            <a:endParaRPr sz="3100" dirty="0"/>
          </a:p>
        </p:txBody>
      </p:sp>
      <p:pic>
        <p:nvPicPr>
          <p:cNvPr id="162" name="Google Shape;16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2350" y="394975"/>
            <a:ext cx="2717854" cy="1214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B2E00A-906F-6645-9A30-53C6D93DC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 Squad Focus</a:t>
            </a:r>
          </a:p>
          <a:p>
            <a:r>
              <a:rPr lang="en-US" sz="2000" dirty="0"/>
              <a:t>Mike Bauer (Squad Lead)</a:t>
            </a:r>
          </a:p>
        </p:txBody>
      </p:sp>
    </p:spTree>
    <p:extLst>
      <p:ext uri="{BB962C8B-B14F-4D97-AF65-F5344CB8AC3E}">
        <p14:creationId xmlns:p14="http://schemas.microsoft.com/office/powerpoint/2010/main" val="3971072508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EEEE36-E132-0D40-A4B8-9BDC5C8B6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B4ECB-A7D5-6B47-8180-75CB3C3DB7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 </a:t>
            </a:r>
            <a:r>
              <a:rPr lang="en-US" dirty="0" err="1"/>
              <a:t>xxxx</a:t>
            </a:r>
            <a:r>
              <a:rPr lang="en-US" dirty="0"/>
              <a:t> (in support of theme xxx)</a:t>
            </a:r>
          </a:p>
        </p:txBody>
      </p:sp>
    </p:spTree>
    <p:extLst>
      <p:ext uri="{BB962C8B-B14F-4D97-AF65-F5344CB8AC3E}">
        <p14:creationId xmlns:p14="http://schemas.microsoft.com/office/powerpoint/2010/main" val="3888714458"/>
      </p:ext>
    </p:extLst>
  </p:cSld>
  <p:clrMapOvr>
    <a:masterClrMapping/>
  </p:clrMapOvr>
  <p:transition spd="med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B2E00A-906F-6645-9A30-53C6D93DC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Zowe</a:t>
            </a:r>
            <a:r>
              <a:rPr lang="en-US" dirty="0"/>
              <a:t> Explorer Squad Focus</a:t>
            </a:r>
          </a:p>
          <a:p>
            <a:r>
              <a:rPr lang="en-US" sz="2000" dirty="0"/>
              <a:t>Fernando </a:t>
            </a:r>
            <a:r>
              <a:rPr lang="en-US" sz="2000" dirty="0" err="1"/>
              <a:t>Rijo</a:t>
            </a:r>
            <a:r>
              <a:rPr lang="en-US" sz="2000" dirty="0"/>
              <a:t> Cedeno (Squad Lead)</a:t>
            </a:r>
          </a:p>
        </p:txBody>
      </p:sp>
    </p:spTree>
    <p:extLst>
      <p:ext uri="{BB962C8B-B14F-4D97-AF65-F5344CB8AC3E}">
        <p14:creationId xmlns:p14="http://schemas.microsoft.com/office/powerpoint/2010/main" val="3410406107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EEEE36-E132-0D40-A4B8-9BDC5C8B6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B4ECB-A7D5-6B47-8180-75CB3C3DB7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 </a:t>
            </a:r>
            <a:r>
              <a:rPr lang="en-US" dirty="0" err="1"/>
              <a:t>xxxx</a:t>
            </a:r>
            <a:r>
              <a:rPr lang="en-US" dirty="0"/>
              <a:t> (in support of theme xxx)</a:t>
            </a:r>
          </a:p>
        </p:txBody>
      </p:sp>
    </p:spTree>
    <p:extLst>
      <p:ext uri="{BB962C8B-B14F-4D97-AF65-F5344CB8AC3E}">
        <p14:creationId xmlns:p14="http://schemas.microsoft.com/office/powerpoint/2010/main" val="183851054"/>
      </p:ext>
    </p:extLst>
  </p:cSld>
  <p:clrMapOvr>
    <a:masterClrMapping/>
  </p:clrMapOvr>
  <p:transition spd="med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B2E00A-906F-6645-9A30-53C6D93DC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Onboarding Squad Focus</a:t>
            </a:r>
          </a:p>
          <a:p>
            <a:r>
              <a:rPr lang="en-US" sz="2000" dirty="0"/>
              <a:t>Rose?? Joe W? (Squad Lead??)</a:t>
            </a:r>
          </a:p>
        </p:txBody>
      </p:sp>
    </p:spTree>
    <p:extLst>
      <p:ext uri="{BB962C8B-B14F-4D97-AF65-F5344CB8AC3E}">
        <p14:creationId xmlns:p14="http://schemas.microsoft.com/office/powerpoint/2010/main" val="322818001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EEEE36-E132-0D40-A4B8-9BDC5C8B6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B4ECB-A7D5-6B47-8180-75CB3C3DB7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Focus </a:t>
            </a:r>
            <a:r>
              <a:rPr lang="en-US" dirty="0" err="1"/>
              <a:t>xxxx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431278"/>
      </p:ext>
    </p:extLst>
  </p:cSld>
  <p:clrMapOvr>
    <a:masterClrMapping/>
  </p:clrMapOvr>
  <p:transition spd="med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EEEE36-E132-0D40-A4B8-9BDC5C8B6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B4ECB-A7D5-6B47-8180-75CB3C3DB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7500" y="943428"/>
            <a:ext cx="8369400" cy="4085772"/>
          </a:xfrm>
        </p:spPr>
        <p:txBody>
          <a:bodyPr/>
          <a:lstStyle/>
          <a:p>
            <a:r>
              <a:rPr lang="en-US" dirty="0"/>
              <a:t>Further Conformance Process Maturity</a:t>
            </a:r>
          </a:p>
          <a:p>
            <a:pPr lvl="1"/>
            <a:r>
              <a:rPr lang="en-US" dirty="0"/>
              <a:t>Active LTS conformance test criteria updates / incremental badging / app-store-like landscape page</a:t>
            </a:r>
          </a:p>
          <a:p>
            <a:pPr lvl="1"/>
            <a:r>
              <a:rPr lang="en-US" dirty="0"/>
              <a:t>Active LTS conformance change requests (test criteria &amp; submitter form)</a:t>
            </a:r>
          </a:p>
          <a:p>
            <a:r>
              <a:rPr lang="en-US" dirty="0"/>
              <a:t>Increase focus on Outreach</a:t>
            </a:r>
          </a:p>
          <a:p>
            <a:pPr lvl="1"/>
            <a:r>
              <a:rPr lang="en-US" dirty="0"/>
              <a:t>Webinars &amp; Marketing</a:t>
            </a:r>
          </a:p>
          <a:p>
            <a:r>
              <a:rPr lang="en-US" dirty="0"/>
              <a:t>Improve Onboarding experience</a:t>
            </a:r>
          </a:p>
          <a:p>
            <a:pPr lvl="1"/>
            <a:r>
              <a:rPr lang="en-US" dirty="0"/>
              <a:t>Improve/influence Zowe.org website navigation</a:t>
            </a:r>
          </a:p>
          <a:p>
            <a:pPr lvl="1"/>
            <a:r>
              <a:rPr lang="en-US" dirty="0"/>
              <a:t>Accurately “direct” new-to-Zowe visitors</a:t>
            </a:r>
          </a:p>
          <a:p>
            <a:r>
              <a:rPr lang="en-US" dirty="0"/>
              <a:t>Continue and transition stat reporting (KPI-centric)</a:t>
            </a:r>
          </a:p>
          <a:p>
            <a:pPr lvl="1"/>
            <a:r>
              <a:rPr lang="en-US" dirty="0"/>
              <a:t>Identify trends &amp; influencers</a:t>
            </a:r>
          </a:p>
          <a:p>
            <a:pPr lvl="1"/>
            <a:r>
              <a:rPr lang="en-US" dirty="0"/>
              <a:t>Easy prep for all Zowe Communications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01736"/>
      </p:ext>
    </p:extLst>
  </p:cSld>
  <p:clrMapOvr>
    <a:masterClrMapping/>
  </p:clrMapOvr>
  <p:transition spd="med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B2E00A-906F-6645-9A30-53C6D93DC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CI/CD Squad Focus</a:t>
            </a:r>
          </a:p>
          <a:p>
            <a:r>
              <a:rPr lang="en-US" sz="2000" dirty="0"/>
              <a:t>Mark </a:t>
            </a:r>
            <a:r>
              <a:rPr lang="en-US" sz="2000" dirty="0" err="1"/>
              <a:t>Ackert</a:t>
            </a:r>
            <a:r>
              <a:rPr lang="en-US" sz="2000" dirty="0"/>
              <a:t> (Squad Lead)</a:t>
            </a:r>
          </a:p>
        </p:txBody>
      </p:sp>
    </p:spTree>
    <p:extLst>
      <p:ext uri="{BB962C8B-B14F-4D97-AF65-F5344CB8AC3E}">
        <p14:creationId xmlns:p14="http://schemas.microsoft.com/office/powerpoint/2010/main" val="2129516835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EEEE36-E132-0D40-A4B8-9BDC5C8B6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B4ECB-A7D5-6B47-8180-75CB3C3DB7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 </a:t>
            </a:r>
            <a:r>
              <a:rPr lang="en-US" dirty="0" err="1"/>
              <a:t>xxxx</a:t>
            </a:r>
            <a:r>
              <a:rPr lang="en-US" dirty="0"/>
              <a:t> (in support of theme xxx)</a:t>
            </a:r>
          </a:p>
        </p:txBody>
      </p:sp>
    </p:spTree>
    <p:extLst>
      <p:ext uri="{BB962C8B-B14F-4D97-AF65-F5344CB8AC3E}">
        <p14:creationId xmlns:p14="http://schemas.microsoft.com/office/powerpoint/2010/main" val="2542653556"/>
      </p:ext>
    </p:extLst>
  </p:cSld>
  <p:clrMapOvr>
    <a:masterClrMapping/>
  </p:clrMapOvr>
  <p:transition spd="med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B2E00A-906F-6645-9A30-53C6D93DC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8609" y="3525959"/>
            <a:ext cx="6863371" cy="392400"/>
          </a:xfrm>
        </p:spPr>
        <p:txBody>
          <a:bodyPr/>
          <a:lstStyle/>
          <a:p>
            <a:r>
              <a:rPr lang="en-US" dirty="0"/>
              <a:t>Expanded CI/CD work-group Focus</a:t>
            </a:r>
          </a:p>
          <a:p>
            <a:r>
              <a:rPr lang="en-US" sz="2000" dirty="0"/>
              <a:t>Steven Horsman (Squad Lead)</a:t>
            </a:r>
          </a:p>
        </p:txBody>
      </p:sp>
    </p:spTree>
    <p:extLst>
      <p:ext uri="{BB962C8B-B14F-4D97-AF65-F5344CB8AC3E}">
        <p14:creationId xmlns:p14="http://schemas.microsoft.com/office/powerpoint/2010/main" val="2927219770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D99409-99E1-9B4F-8407-EDD3D6948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306" y="122548"/>
            <a:ext cx="6446400" cy="392400"/>
          </a:xfrm>
        </p:spPr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F52D2D-BCBC-49CB-BA63-49513AC21C52}"/>
              </a:ext>
            </a:extLst>
          </p:cNvPr>
          <p:cNvSpPr txBox="1"/>
          <p:nvPr/>
        </p:nvSpPr>
        <p:spPr>
          <a:xfrm>
            <a:off x="0" y="823659"/>
            <a:ext cx="9143999" cy="1154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Before this presentation ZLC will present </a:t>
            </a:r>
            <a:r>
              <a:rPr lang="en-US" sz="1600" dirty="0" err="1"/>
              <a:t>Zowe</a:t>
            </a:r>
            <a:r>
              <a:rPr lang="en-US" sz="1600" dirty="0"/>
              <a:t> achievements from last PI and context/vision at a hill-level for the upcoming PI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Following this presentation, the squads will disperse into breakouts to plan their PI in more detail</a:t>
            </a:r>
          </a:p>
        </p:txBody>
      </p:sp>
    </p:spTree>
    <p:extLst>
      <p:ext uri="{BB962C8B-B14F-4D97-AF65-F5344CB8AC3E}">
        <p14:creationId xmlns:p14="http://schemas.microsoft.com/office/powerpoint/2010/main" val="1594363151"/>
      </p:ext>
    </p:extLst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EEEE36-E132-0D40-A4B8-9BDC5C8B6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B4ECB-A7D5-6B47-8180-75CB3C3DB7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 </a:t>
            </a:r>
            <a:r>
              <a:rPr lang="en-US" dirty="0" err="1"/>
              <a:t>xxxx</a:t>
            </a:r>
            <a:r>
              <a:rPr lang="en-US" dirty="0"/>
              <a:t> (in support of theme xxx)</a:t>
            </a:r>
          </a:p>
        </p:txBody>
      </p:sp>
    </p:spTree>
    <p:extLst>
      <p:ext uri="{BB962C8B-B14F-4D97-AF65-F5344CB8AC3E}">
        <p14:creationId xmlns:p14="http://schemas.microsoft.com/office/powerpoint/2010/main" val="3391740602"/>
      </p:ext>
    </p:extLst>
  </p:cSld>
  <p:clrMapOvr>
    <a:masterClrMapping/>
  </p:clrMapOvr>
  <p:transition spd="med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B2E00A-906F-6645-9A30-53C6D93DC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 Squad Focus</a:t>
            </a:r>
          </a:p>
          <a:p>
            <a:r>
              <a:rPr lang="en-US" sz="2000" dirty="0"/>
              <a:t>Ashley</a:t>
            </a:r>
            <a:r>
              <a:rPr lang="zh-CN" altLang="en-US" sz="2000" dirty="0"/>
              <a:t> </a:t>
            </a:r>
            <a:r>
              <a:rPr lang="en-US" altLang="zh-CN" sz="2000" dirty="0"/>
              <a:t>Li</a:t>
            </a:r>
            <a:r>
              <a:rPr lang="zh-CN" altLang="en-US" sz="2000" dirty="0"/>
              <a:t> </a:t>
            </a:r>
            <a:r>
              <a:rPr lang="en-US" sz="2000" dirty="0"/>
              <a:t>(Squad Lead)</a:t>
            </a:r>
          </a:p>
        </p:txBody>
      </p:sp>
    </p:spTree>
    <p:extLst>
      <p:ext uri="{BB962C8B-B14F-4D97-AF65-F5344CB8AC3E}">
        <p14:creationId xmlns:p14="http://schemas.microsoft.com/office/powerpoint/2010/main" val="1157146962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EEEE36-E132-0D40-A4B8-9BDC5C8B6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B4ECB-A7D5-6B47-8180-75CB3C3DB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7499" y="741553"/>
            <a:ext cx="8600869" cy="3889828"/>
          </a:xfrm>
        </p:spPr>
        <p:txBody>
          <a:bodyPr/>
          <a:lstStyle/>
          <a:p>
            <a:r>
              <a:rPr lang="en-US" sz="1800" dirty="0"/>
              <a:t>Create and </a:t>
            </a:r>
            <a:r>
              <a:rPr lang="en-US" altLang="zh-CN" sz="1800" dirty="0"/>
              <a:t>publish</a:t>
            </a:r>
            <a:r>
              <a:rPr lang="en-US" sz="1800" dirty="0"/>
              <a:t> content for different </a:t>
            </a:r>
            <a:r>
              <a:rPr lang="en-US" sz="1800" dirty="0" err="1"/>
              <a:t>Zowe</a:t>
            </a:r>
            <a:r>
              <a:rPr lang="en-US" sz="1800" dirty="0"/>
              <a:t> components</a:t>
            </a:r>
            <a:r>
              <a:rPr lang="en-US" altLang="zh-CN" sz="1800" dirty="0"/>
              <a:t>.</a:t>
            </a:r>
            <a:endParaRPr lang="en-US" sz="1800" dirty="0"/>
          </a:p>
          <a:p>
            <a:r>
              <a:rPr lang="en-US" sz="1800" dirty="0"/>
              <a:t>Allow users to browse doc by area of interest, user role, and skill level</a:t>
            </a:r>
            <a:r>
              <a:rPr lang="en-US" altLang="zh-CN" sz="1800" dirty="0"/>
              <a:t>.</a:t>
            </a:r>
            <a:endParaRPr lang="en-US" sz="1800" dirty="0"/>
          </a:p>
          <a:p>
            <a:r>
              <a:rPr lang="en-US" sz="1800" dirty="0"/>
              <a:t>Provide better </a:t>
            </a:r>
            <a:r>
              <a:rPr lang="en-US" altLang="zh-CN" sz="1800" dirty="0"/>
              <a:t>contribution</a:t>
            </a:r>
            <a:r>
              <a:rPr lang="zh-CN" altLang="en-US" sz="1800" dirty="0"/>
              <a:t> </a:t>
            </a:r>
            <a:r>
              <a:rPr lang="en-US" sz="1800" dirty="0"/>
              <a:t>doc </a:t>
            </a:r>
            <a:r>
              <a:rPr lang="en-US" altLang="zh-CN" sz="1800" dirty="0"/>
              <a:t>about</a:t>
            </a:r>
            <a:r>
              <a:rPr lang="zh-CN" altLang="en-US" sz="1800" dirty="0"/>
              <a:t> </a:t>
            </a:r>
            <a:r>
              <a:rPr lang="en-US" altLang="zh-CN" sz="1800" dirty="0"/>
              <a:t>contributing</a:t>
            </a:r>
            <a:r>
              <a:rPr lang="zh-CN" altLang="en-US" sz="1800" dirty="0"/>
              <a:t> </a:t>
            </a:r>
            <a:r>
              <a:rPr lang="en-US" altLang="zh-CN" sz="1800" dirty="0"/>
              <a:t>to</a:t>
            </a:r>
            <a:r>
              <a:rPr lang="zh-CN" altLang="en-US" sz="1800" dirty="0"/>
              <a:t> </a:t>
            </a:r>
            <a:r>
              <a:rPr lang="en-US" sz="1800" dirty="0"/>
              <a:t>doc and code</a:t>
            </a:r>
            <a:r>
              <a:rPr lang="en-US" altLang="zh-CN" sz="1800" dirty="0"/>
              <a:t>.</a:t>
            </a:r>
            <a:endParaRPr lang="en-US" sz="1800" dirty="0"/>
          </a:p>
          <a:p>
            <a:r>
              <a:rPr lang="en-US" altLang="zh-CN" sz="1800" dirty="0"/>
              <a:t>Improve</a:t>
            </a:r>
            <a:r>
              <a:rPr lang="en-US" sz="1800" dirty="0"/>
              <a:t> release notes </a:t>
            </a:r>
            <a:r>
              <a:rPr lang="en-US" altLang="zh-CN" sz="1800" dirty="0"/>
              <a:t>by</a:t>
            </a:r>
            <a:r>
              <a:rPr lang="zh-CN" altLang="en-US" sz="1800" dirty="0"/>
              <a:t> </a:t>
            </a:r>
            <a:r>
              <a:rPr lang="en-US" altLang="zh-CN" sz="1800" dirty="0"/>
              <a:t>automating</a:t>
            </a:r>
            <a:r>
              <a:rPr lang="zh-CN" altLang="en-US" sz="1800" dirty="0"/>
              <a:t> </a:t>
            </a:r>
            <a:r>
              <a:rPr lang="en-US" altLang="zh-CN" sz="1800" dirty="0"/>
              <a:t>its</a:t>
            </a:r>
            <a:r>
              <a:rPr lang="zh-CN" altLang="en-US" sz="1800" dirty="0"/>
              <a:t> </a:t>
            </a:r>
            <a:r>
              <a:rPr lang="en-US" altLang="zh-CN" sz="1800" dirty="0"/>
              <a:t>generation</a:t>
            </a:r>
            <a:r>
              <a:rPr lang="zh-CN" altLang="en-US" sz="1800" dirty="0"/>
              <a:t> </a:t>
            </a:r>
            <a:r>
              <a:rPr lang="en-US" sz="1800" dirty="0"/>
              <a:t>from CHANGELOGs </a:t>
            </a:r>
            <a:r>
              <a:rPr lang="en-US" altLang="zh-CN" sz="1800" dirty="0"/>
              <a:t>and</a:t>
            </a:r>
            <a:r>
              <a:rPr lang="zh-CN" altLang="en-US" sz="1800" dirty="0"/>
              <a:t> </a:t>
            </a:r>
            <a:r>
              <a:rPr lang="en-US" sz="1800" dirty="0"/>
              <a:t>provid</a:t>
            </a:r>
            <a:r>
              <a:rPr lang="en-US" altLang="zh-CN" sz="1800" dirty="0"/>
              <a:t>ing</a:t>
            </a:r>
            <a:r>
              <a:rPr lang="en-US" sz="1800" dirty="0"/>
              <a:t> better business value</a:t>
            </a:r>
            <a:r>
              <a:rPr lang="en-US" altLang="zh-CN" sz="1800" dirty="0"/>
              <a:t>.</a:t>
            </a:r>
            <a:endParaRPr lang="en-US" sz="1800" dirty="0"/>
          </a:p>
          <a:p>
            <a:r>
              <a:rPr lang="en-US" altLang="zh-CN" sz="1800" dirty="0"/>
              <a:t>Contribute</a:t>
            </a:r>
            <a:r>
              <a:rPr lang="zh-CN" altLang="en-US" sz="1800" dirty="0"/>
              <a:t> </a:t>
            </a:r>
            <a:r>
              <a:rPr lang="en-US" altLang="zh-CN" sz="1800" dirty="0"/>
              <a:t>to</a:t>
            </a:r>
            <a:r>
              <a:rPr lang="en-US" sz="1800" dirty="0"/>
              <a:t> the </a:t>
            </a:r>
            <a:r>
              <a:rPr lang="en-US" sz="1800" dirty="0" err="1"/>
              <a:t>Zowe.org</a:t>
            </a:r>
            <a:r>
              <a:rPr lang="en-US" sz="1800" dirty="0"/>
              <a:t> website design </a:t>
            </a:r>
            <a:r>
              <a:rPr lang="en-US" altLang="zh-CN" sz="1800" dirty="0"/>
              <a:t>enhancement.</a:t>
            </a:r>
            <a:endParaRPr lang="en-US" sz="1800" dirty="0"/>
          </a:p>
          <a:p>
            <a:r>
              <a:rPr lang="en-US" sz="1800" dirty="0"/>
              <a:t>Provide and consolidate more multi-media and visual content (videos, interactive graphics, diagrams)</a:t>
            </a:r>
            <a:r>
              <a:rPr lang="en-US" altLang="zh-CN" sz="1800" dirty="0"/>
              <a:t>.</a:t>
            </a:r>
            <a:endParaRPr lang="en-US" sz="1800" dirty="0"/>
          </a:p>
          <a:p>
            <a:r>
              <a:rPr lang="en-US" altLang="zh-CN" sz="1800" dirty="0"/>
              <a:t>Identify</a:t>
            </a:r>
            <a:r>
              <a:rPr lang="zh-CN" altLang="en-US" sz="1800" dirty="0"/>
              <a:t> </a:t>
            </a:r>
            <a:r>
              <a:rPr lang="en-US" sz="1800" dirty="0"/>
              <a:t>content gaps and improvement areas </a:t>
            </a:r>
            <a:r>
              <a:rPr lang="en-US" altLang="zh-CN" sz="1800" dirty="0"/>
              <a:t>by</a:t>
            </a:r>
            <a:r>
              <a:rPr lang="zh-CN" altLang="en-US" sz="1800" dirty="0"/>
              <a:t> </a:t>
            </a:r>
            <a:r>
              <a:rPr lang="en-US" altLang="zh-CN" sz="1800" dirty="0"/>
              <a:t>leveraging</a:t>
            </a:r>
            <a:r>
              <a:rPr lang="zh-CN" altLang="en-US" sz="1800" dirty="0"/>
              <a:t> </a:t>
            </a:r>
            <a:r>
              <a:rPr lang="en-US" altLang="zh-CN" sz="1800" dirty="0"/>
              <a:t>content</a:t>
            </a:r>
            <a:r>
              <a:rPr lang="zh-CN" altLang="en-US" sz="1800" dirty="0"/>
              <a:t> </a:t>
            </a:r>
            <a:r>
              <a:rPr lang="en-US" sz="1800" dirty="0"/>
              <a:t>analytics.</a:t>
            </a:r>
          </a:p>
        </p:txBody>
      </p:sp>
    </p:spTree>
    <p:extLst>
      <p:ext uri="{BB962C8B-B14F-4D97-AF65-F5344CB8AC3E}">
        <p14:creationId xmlns:p14="http://schemas.microsoft.com/office/powerpoint/2010/main" val="3125166612"/>
      </p:ext>
    </p:extLst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D95B5A-F3BE-C447-8B25-32D8AB44C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69B499-721D-A74A-9669-DE1BE1DD5B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API ML Squad Focus</a:t>
            </a:r>
          </a:p>
          <a:p>
            <a:r>
              <a:rPr lang="en-US" dirty="0"/>
              <a:t>App Framework Squad Focus</a:t>
            </a:r>
          </a:p>
          <a:p>
            <a:r>
              <a:rPr lang="en-US" dirty="0"/>
              <a:t>CLI Squad Focus</a:t>
            </a:r>
          </a:p>
          <a:p>
            <a:r>
              <a:rPr lang="en-US" dirty="0" err="1"/>
              <a:t>Zowe</a:t>
            </a:r>
            <a:r>
              <a:rPr lang="en-US" dirty="0"/>
              <a:t> Explorer Squad Focus</a:t>
            </a:r>
          </a:p>
          <a:p>
            <a:r>
              <a:rPr lang="en-US" dirty="0"/>
              <a:t>Onboarding Squad Focus</a:t>
            </a:r>
          </a:p>
          <a:p>
            <a:r>
              <a:rPr lang="en-US" dirty="0"/>
              <a:t>CI/CD Squad Focus</a:t>
            </a:r>
          </a:p>
          <a:p>
            <a:r>
              <a:rPr lang="en-US" dirty="0"/>
              <a:t>Expanded CI/CD work-group Focus</a:t>
            </a:r>
          </a:p>
          <a:p>
            <a:r>
              <a:rPr lang="en-US" dirty="0"/>
              <a:t>Doc Squad Focus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575309"/>
      </p:ext>
    </p:extLst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B2E00A-906F-6645-9A30-53C6D93DC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API ML Squad Focus</a:t>
            </a:r>
          </a:p>
          <a:p>
            <a:r>
              <a:rPr lang="en-US" sz="2000" dirty="0"/>
              <a:t>Elliot </a:t>
            </a:r>
            <a:r>
              <a:rPr lang="en-US" sz="2000" dirty="0" err="1"/>
              <a:t>Jalley</a:t>
            </a:r>
            <a:r>
              <a:rPr lang="en-US" sz="2000" dirty="0"/>
              <a:t> (Squad Lead)</a:t>
            </a:r>
          </a:p>
        </p:txBody>
      </p:sp>
    </p:spTree>
    <p:extLst>
      <p:ext uri="{BB962C8B-B14F-4D97-AF65-F5344CB8AC3E}">
        <p14:creationId xmlns:p14="http://schemas.microsoft.com/office/powerpoint/2010/main" val="2249524061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EEEE36-E132-0D40-A4B8-9BDC5C8B6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B4ECB-A7D5-6B47-8180-75CB3C3DB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6211" y="774096"/>
            <a:ext cx="8369400" cy="4147860"/>
          </a:xfrm>
        </p:spPr>
        <p:txBody>
          <a:bodyPr/>
          <a:lstStyle/>
          <a:p>
            <a:pPr marL="101600" indent="0">
              <a:buNone/>
            </a:pPr>
            <a:r>
              <a:rPr lang="en-US" u="sng" dirty="0">
                <a:hlinkClick r:id="rId3"/>
              </a:rPr>
              <a:t>x.509 client certificate authentication support for API Mediation Layer</a:t>
            </a:r>
            <a:r>
              <a:rPr lang="en-US" dirty="0"/>
              <a:t> </a:t>
            </a:r>
          </a:p>
          <a:p>
            <a:pPr marL="101600" indent="0">
              <a:buNone/>
            </a:pPr>
            <a:r>
              <a:rPr lang="en-US" dirty="0"/>
              <a:t>(in support of SECURITY theme)</a:t>
            </a:r>
          </a:p>
          <a:p>
            <a:pPr marL="101600" indent="0">
              <a:buNone/>
            </a:pPr>
            <a:endParaRPr lang="en-US" dirty="0"/>
          </a:p>
          <a:p>
            <a:pPr marL="101600" indent="0">
              <a:buNone/>
            </a:pPr>
            <a:r>
              <a:rPr lang="en-US" dirty="0"/>
              <a:t>As a system admin / security admin, I want to allow my platform users (Michelle, Tyler) to authenticate their custom client applications or </a:t>
            </a:r>
            <a:r>
              <a:rPr lang="en-US" dirty="0" err="1"/>
              <a:t>Zowe</a:t>
            </a:r>
            <a:r>
              <a:rPr lang="en-US" dirty="0"/>
              <a:t> client applications (</a:t>
            </a:r>
            <a:r>
              <a:rPr lang="en-US" dirty="0" err="1"/>
              <a:t>zowe</a:t>
            </a:r>
            <a:r>
              <a:rPr lang="en-US" dirty="0"/>
              <a:t> explorer, cli, desktop) using client certificates (x.509) which are industry-proven to be more secure than </a:t>
            </a:r>
            <a:r>
              <a:rPr lang="en-US" dirty="0" err="1"/>
              <a:t>PassTickets</a:t>
            </a:r>
            <a:r>
              <a:rPr lang="en-US" dirty="0"/>
              <a:t>, JWT or credential authentication.</a:t>
            </a:r>
          </a:p>
          <a:p>
            <a:pPr marL="101600" indent="0">
              <a:buNone/>
            </a:pPr>
            <a:endParaRPr lang="en-US" dirty="0"/>
          </a:p>
          <a:p>
            <a:pPr marL="101600" indent="0">
              <a:buNone/>
            </a:pPr>
            <a:r>
              <a:rPr lang="en-US" b="1" dirty="0"/>
              <a:t>Deliverable: </a:t>
            </a:r>
            <a:r>
              <a:rPr lang="en-US" dirty="0"/>
              <a:t>APIML can validate client certificates and exchange with the authentication mechanism that is native to the given service (e.g. JWT, </a:t>
            </a:r>
            <a:r>
              <a:rPr lang="en-US" dirty="0" err="1"/>
              <a:t>PassTickets</a:t>
            </a:r>
            <a:r>
              <a:rPr lang="en-US" dirty="0"/>
              <a:t>).</a:t>
            </a:r>
          </a:p>
          <a:p>
            <a:pPr marL="1016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32165"/>
      </p:ext>
    </p:extLst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EEEE36-E132-0D40-A4B8-9BDC5C8B6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B4ECB-A7D5-6B47-8180-75CB3C3DB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6211" y="774096"/>
            <a:ext cx="8369400" cy="4147860"/>
          </a:xfrm>
        </p:spPr>
        <p:txBody>
          <a:bodyPr/>
          <a:lstStyle/>
          <a:p>
            <a:pPr marL="101600" indent="0">
              <a:buNone/>
            </a:pPr>
            <a:r>
              <a:rPr lang="en-US" u="sng" dirty="0">
                <a:hlinkClick r:id="rId3"/>
              </a:rPr>
              <a:t>Remove the dependency of APIML on z/OSMF for authentication and use SAF to obtain the JWT </a:t>
            </a:r>
            <a:endParaRPr lang="en-US" u="sng" dirty="0"/>
          </a:p>
          <a:p>
            <a:pPr marL="101600" indent="0">
              <a:buNone/>
            </a:pPr>
            <a:r>
              <a:rPr lang="en-US" dirty="0"/>
              <a:t>(in support of SECURITY theme)</a:t>
            </a:r>
          </a:p>
          <a:p>
            <a:pPr marL="101600" indent="0">
              <a:buNone/>
            </a:pPr>
            <a:endParaRPr lang="en-US" dirty="0"/>
          </a:p>
          <a:p>
            <a:pPr marL="101600" indent="0">
              <a:buNone/>
            </a:pPr>
            <a:r>
              <a:rPr lang="en-US" dirty="0"/>
              <a:t>As a system admin / security admin, I want a configurable option at installation of </a:t>
            </a:r>
            <a:r>
              <a:rPr lang="en-US" dirty="0" err="1"/>
              <a:t>Zowe</a:t>
            </a:r>
            <a:r>
              <a:rPr lang="en-US" dirty="0"/>
              <a:t> to use SAF as my authentication provider, thereby eliminating the pre-requisite on z/OSMF, and removing a barrier to my adoption.</a:t>
            </a:r>
          </a:p>
          <a:p>
            <a:pPr marL="101600" indent="0">
              <a:buNone/>
            </a:pPr>
            <a:endParaRPr lang="en-US" dirty="0"/>
          </a:p>
          <a:p>
            <a:pPr marL="101600" indent="0">
              <a:buNone/>
            </a:pPr>
            <a:r>
              <a:rPr lang="en-US" b="1" dirty="0"/>
              <a:t>Deliverable: </a:t>
            </a:r>
            <a:r>
              <a:rPr lang="en-US" dirty="0"/>
              <a:t>Instead of a call to z/OSMF, APIML will use Java SAF APIs to verify credentials.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>
                <a:sym typeface="Arial"/>
              </a:rPr>
              <a:t>This will be implemented as an additional provider, the z/OSMF authentication provider will remain the default.</a:t>
            </a:r>
          </a:p>
          <a:p>
            <a:pPr marL="101600" indent="0">
              <a:buNone/>
            </a:pPr>
            <a:endParaRPr lang="en-US" dirty="0"/>
          </a:p>
          <a:p>
            <a:pPr marL="1016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706553"/>
      </p:ext>
    </p:extLst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EEEE36-E132-0D40-A4B8-9BDC5C8B6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3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B4ECB-A7D5-6B47-8180-75CB3C3DB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6211" y="774096"/>
            <a:ext cx="8369400" cy="4147860"/>
          </a:xfrm>
        </p:spPr>
        <p:txBody>
          <a:bodyPr/>
          <a:lstStyle/>
          <a:p>
            <a:pPr marL="101600" indent="0">
              <a:buNone/>
            </a:pPr>
            <a:r>
              <a:rPr lang="en-US" u="sng" dirty="0">
                <a:hlinkClick r:id="rId3"/>
              </a:rPr>
              <a:t>Support for high availability / </a:t>
            </a:r>
            <a:r>
              <a:rPr lang="en-US" u="sng" dirty="0" err="1">
                <a:hlinkClick r:id="rId3"/>
              </a:rPr>
              <a:t>sysplex</a:t>
            </a:r>
            <a:r>
              <a:rPr lang="en-US" u="sng" dirty="0">
                <a:hlinkClick r:id="rId3"/>
              </a:rPr>
              <a:t> distributor in API Mediation Layer </a:t>
            </a:r>
            <a:endParaRPr lang="en-US" u="sng" dirty="0"/>
          </a:p>
          <a:p>
            <a:pPr marL="101600" indent="0">
              <a:buNone/>
            </a:pPr>
            <a:r>
              <a:rPr lang="en-US" dirty="0"/>
              <a:t>(in support of RESILIENCE theme)</a:t>
            </a:r>
          </a:p>
          <a:p>
            <a:pPr marL="101600" indent="0">
              <a:buNone/>
            </a:pPr>
            <a:endParaRPr lang="en-US" dirty="0"/>
          </a:p>
          <a:p>
            <a:pPr marL="101600" indent="0">
              <a:buNone/>
            </a:pPr>
            <a:r>
              <a:rPr lang="en-US" dirty="0"/>
              <a:t>As an API consumer, I’m able to rely on API routing by APIML with an expectation of 24/7 SLA (given the LPAR remains up).</a:t>
            </a:r>
          </a:p>
          <a:p>
            <a:pPr marL="101600" indent="0">
              <a:buNone/>
            </a:pPr>
            <a:endParaRPr lang="en-US" b="1" dirty="0"/>
          </a:p>
          <a:p>
            <a:pPr marL="101600" indent="0">
              <a:buNone/>
            </a:pPr>
            <a:r>
              <a:rPr lang="en-US" b="1" dirty="0"/>
              <a:t>Deliverable: </a:t>
            </a:r>
            <a:r>
              <a:rPr lang="en-US" dirty="0"/>
              <a:t>Dynamic Virtual IP Address (DVIPA) will ensure that if an instance of Gateway and EUREKA fails on one system (LPAR1), the other system (LPAR2) continues to provide service functionality through a </a:t>
            </a:r>
            <a:r>
              <a:rPr lang="en-US" dirty="0" err="1"/>
              <a:t>sysplex</a:t>
            </a:r>
            <a:r>
              <a:rPr lang="en-US" dirty="0"/>
              <a:t> distributor.</a:t>
            </a:r>
          </a:p>
          <a:p>
            <a:pPr marL="101600" indent="0">
              <a:buNone/>
            </a:pPr>
            <a:endParaRPr lang="en-US" dirty="0"/>
          </a:p>
          <a:p>
            <a:pPr marL="1016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435531"/>
      </p:ext>
    </p:extLst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B2E00A-906F-6645-9A30-53C6D93DC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 Framework Squad Focus</a:t>
            </a:r>
          </a:p>
          <a:p>
            <a:r>
              <a:rPr lang="en-US" sz="2000" dirty="0"/>
              <a:t>Sean Grady (Squad Lead)</a:t>
            </a:r>
          </a:p>
        </p:txBody>
      </p:sp>
    </p:spTree>
    <p:extLst>
      <p:ext uri="{BB962C8B-B14F-4D97-AF65-F5344CB8AC3E}">
        <p14:creationId xmlns:p14="http://schemas.microsoft.com/office/powerpoint/2010/main" val="4022961719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EEEE36-E132-0D40-A4B8-9BDC5C8B6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B4ECB-A7D5-6B47-8180-75CB3C3DB7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 </a:t>
            </a:r>
            <a:r>
              <a:rPr lang="en-US" dirty="0" err="1"/>
              <a:t>xxxx</a:t>
            </a:r>
            <a:r>
              <a:rPr lang="en-US" dirty="0"/>
              <a:t> (in support of theme xxx)</a:t>
            </a:r>
          </a:p>
        </p:txBody>
      </p:sp>
    </p:spTree>
    <p:extLst>
      <p:ext uri="{BB962C8B-B14F-4D97-AF65-F5344CB8AC3E}">
        <p14:creationId xmlns:p14="http://schemas.microsoft.com/office/powerpoint/2010/main" val="1714517199"/>
      </p:ext>
    </p:extLst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8366F8B0CAC4944B54E4FE62E1853FF" ma:contentTypeVersion="13" ma:contentTypeDescription="Create a new document." ma:contentTypeScope="" ma:versionID="c0144efe8435d8d2a41eb877ff779f3d">
  <xsd:schema xmlns:xsd="http://www.w3.org/2001/XMLSchema" xmlns:xs="http://www.w3.org/2001/XMLSchema" xmlns:p="http://schemas.microsoft.com/office/2006/metadata/properties" xmlns:ns3="dc93a766-66e7-40cb-ae91-7d18686f06cb" xmlns:ns4="218ddd80-e909-418b-876b-6da869ab062e" targetNamespace="http://schemas.microsoft.com/office/2006/metadata/properties" ma:root="true" ma:fieldsID="98e515d43d9a7e057d5a8f41d3b12b29" ns3:_="" ns4:_="">
    <xsd:import namespace="dc93a766-66e7-40cb-ae91-7d18686f06cb"/>
    <xsd:import namespace="218ddd80-e909-418b-876b-6da869ab062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93a766-66e7-40cb-ae91-7d18686f06c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8ddd80-e909-418b-876b-6da869ab06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A54B724-95FE-4227-A509-89C0BE165019}">
  <ds:schemaRefs>
    <ds:schemaRef ds:uri="http://purl.org/dc/terms/"/>
    <ds:schemaRef ds:uri="218ddd80-e909-418b-876b-6da869ab062e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dc93a766-66e7-40cb-ae91-7d18686f06cb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5DFD259-8AF4-4CFA-9594-D45098FC58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c93a766-66e7-40cb-ae91-7d18686f06cb"/>
    <ds:schemaRef ds:uri="218ddd80-e909-418b-876b-6da869ab062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16FB3BA-9F7C-4CD8-B3AB-262CEFAAFDB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2092</TotalTime>
  <Words>859</Words>
  <Application>Microsoft Macintosh PowerPoint</Application>
  <PresentationFormat>On-screen Show (16:9)</PresentationFormat>
  <Paragraphs>97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Calibri</vt:lpstr>
      <vt:lpstr>Gill Sans</vt:lpstr>
      <vt:lpstr>Arial</vt:lpstr>
      <vt:lpstr>Office Theme</vt:lpstr>
      <vt:lpstr>Zowe Community 20PI3  Squad Focus</vt:lpstr>
      <vt:lpstr>PowerPoint Presentation</vt:lpstr>
      <vt:lpstr>Agenda</vt:lpstr>
      <vt:lpstr>PowerPoint Presentation</vt:lpstr>
      <vt:lpstr>Feature 1</vt:lpstr>
      <vt:lpstr>Feature 2</vt:lpstr>
      <vt:lpstr>Feature 3</vt:lpstr>
      <vt:lpstr>PowerPoint Presentation</vt:lpstr>
      <vt:lpstr>Features</vt:lpstr>
      <vt:lpstr>PowerPoint Presentation</vt:lpstr>
      <vt:lpstr>Features</vt:lpstr>
      <vt:lpstr>PowerPoint Presentation</vt:lpstr>
      <vt:lpstr>Features</vt:lpstr>
      <vt:lpstr>PowerPoint Presentation</vt:lpstr>
      <vt:lpstr>Focus</vt:lpstr>
      <vt:lpstr>Focus</vt:lpstr>
      <vt:lpstr>PowerPoint Presentation</vt:lpstr>
      <vt:lpstr>Features</vt:lpstr>
      <vt:lpstr>PowerPoint Presentation</vt:lpstr>
      <vt:lpstr>Features</vt:lpstr>
      <vt:lpstr>PowerPoint Presentation</vt:lpstr>
      <vt:lpstr>Focus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Zowe LTS Release</dc:title>
  <dc:creator>Peter Fandel</dc:creator>
  <cp:lastModifiedBy>Nan Nan Li</cp:lastModifiedBy>
  <cp:revision>117</cp:revision>
  <dcterms:modified xsi:type="dcterms:W3CDTF">2020-06-23T03:33:43Z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0x01010078366F8B0CAC4944B54E4FE62E1853FF</vt:lpwstr>
  </property>
</Properties>
</file>