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2"/>
  </p:notesMasterIdLst>
  <p:sldIdLst>
    <p:sldId id="256" r:id="rId5"/>
    <p:sldId id="257" r:id="rId6"/>
    <p:sldId id="258" r:id="rId7"/>
    <p:sldId id="264" r:id="rId8"/>
    <p:sldId id="287" r:id="rId9"/>
    <p:sldId id="288" r:id="rId10"/>
    <p:sldId id="289" r:id="rId11"/>
    <p:sldId id="276" r:id="rId12"/>
    <p:sldId id="278" r:id="rId13"/>
    <p:sldId id="259" r:id="rId14"/>
    <p:sldId id="260" r:id="rId15"/>
    <p:sldId id="26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0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57" autoAdjust="0"/>
  </p:normalViewPr>
  <p:slideViewPr>
    <p:cSldViewPr snapToGrid="0">
      <p:cViewPr varScale="1">
        <p:scale>
          <a:sx n="77" d="100"/>
          <a:sy n="77" d="100"/>
        </p:scale>
        <p:origin x="16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cli/issues/810" TargetMode="External"/><Relationship Id="rId3" Type="http://schemas.openxmlformats.org/officeDocument/2006/relationships/hyperlink" Target="https://github.com/zowe/zowe-cli/issues/808" TargetMode="External"/><Relationship Id="rId7" Type="http://schemas.openxmlformats.org/officeDocument/2006/relationships/hyperlink" Target="https://github.com/zowe/zowe-cli/issues/77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zowe/zowe-cli/issues/773" TargetMode="External"/><Relationship Id="rId5" Type="http://schemas.openxmlformats.org/officeDocument/2006/relationships/hyperlink" Target="https://github.com/zowe/zowe-cli/issues/789" TargetMode="External"/><Relationship Id="rId10" Type="http://schemas.openxmlformats.org/officeDocument/2006/relationships/hyperlink" Target="https://github.com/zowe/zowe-cli/issues/498" TargetMode="External"/><Relationship Id="rId4" Type="http://schemas.openxmlformats.org/officeDocument/2006/relationships/hyperlink" Target="https://github.com/zowe/zowe-cli/issues/797" TargetMode="External"/><Relationship Id="rId9" Type="http://schemas.openxmlformats.org/officeDocument/2006/relationships/hyperlink" Target="https://github.com/zowe/zowe-cli/issues/53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04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1502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7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395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135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4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b="0" strike="noStrike" spc="-1" dirty="0" smtClean="0">
                <a:latin typeface="Arial"/>
              </a:rPr>
              <a:t>Notes:</a:t>
            </a:r>
            <a:br>
              <a:rPr lang="en-US" sz="1100" b="0" strike="noStrike" spc="-1" dirty="0" smtClean="0">
                <a:latin typeface="Arial"/>
              </a:rPr>
            </a:br>
            <a:r>
              <a:rPr lang="en-US" dirty="0" smtClean="0"/>
              <a:t>Address growing number of community enhancement requests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err="1" smtClean="0">
                <a:hlinkClick r:id="rId3"/>
              </a:rPr>
              <a:t>zowe</a:t>
            </a:r>
            <a:r>
              <a:rPr lang="en-US" u="sng" dirty="0" smtClean="0">
                <a:hlinkClick r:id="rId3"/>
              </a:rPr>
              <a:t> zos-files copy data-set : no replace option #808</a:t>
            </a:r>
            <a:endParaRPr lang="en-US" u="sng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4"/>
              </a:rPr>
              <a:t>Question : how to "nullify" an option in a profile #797</a:t>
            </a:r>
            <a:r>
              <a:rPr lang="en-US" dirty="0" smtClean="0"/>
              <a:t> 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5"/>
              </a:rPr>
              <a:t>copy data-set option should have replace option and list of members #789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6"/>
              </a:rPr>
              <a:t>Create PDS member option to </a:t>
            </a:r>
            <a:r>
              <a:rPr lang="en-US" u="sng" dirty="0" err="1" smtClean="0">
                <a:hlinkClick r:id="rId6"/>
              </a:rPr>
              <a:t>zowe</a:t>
            </a:r>
            <a:r>
              <a:rPr lang="en-US" u="sng" dirty="0" smtClean="0">
                <a:hlinkClick r:id="rId6"/>
              </a:rPr>
              <a:t> zos-files create data-set- function #773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7"/>
              </a:rPr>
              <a:t>LIKE parameter for </a:t>
            </a:r>
            <a:r>
              <a:rPr lang="en-US" u="sng" dirty="0" err="1" smtClean="0">
                <a:hlinkClick r:id="rId7"/>
              </a:rPr>
              <a:t>zowe</a:t>
            </a:r>
            <a:r>
              <a:rPr lang="en-US" u="sng" dirty="0" smtClean="0">
                <a:hlinkClick r:id="rId7"/>
              </a:rPr>
              <a:t> zos-files create data-set-* #771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8"/>
              </a:rPr>
              <a:t>Enable use of a pattern to restrict what member names are returned from listing of PDS members #810</a:t>
            </a:r>
            <a:endParaRPr lang="en-US" dirty="0" smtClean="0"/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u="sng" dirty="0" smtClean="0">
                <a:hlinkClick r:id="rId9"/>
              </a:rPr>
              <a:t>Support the IBM z/OSMF header that allows record (support for VB binary) #539</a:t>
            </a:r>
            <a:endParaRPr lang="en-US" dirty="0" smtClean="0"/>
          </a:p>
          <a:p>
            <a:pPr marL="101520">
              <a:spcBef>
                <a:spcPts val="400"/>
              </a:spcBef>
            </a:pPr>
            <a:endParaRPr lang="en-US" sz="1100" b="0" strike="noStrike" spc="-1" dirty="0" smtClean="0">
              <a:latin typeface="Arial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successful installation of the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in environments with proxies. Provide guidance on installing from public NPM via proxy but also suggest installing from the local package hosted on zowe.org as an alternative. </a:t>
            </a:r>
            <a:br>
              <a:rPr lang="en-US" sz="1100" dirty="0" smtClean="0"/>
            </a:br>
            <a:r>
              <a:rPr lang="en-US" sz="1100" dirty="0" smtClean="0"/>
              <a:t>Also, address issue with using CLI to access mainframe environment over http proxy: </a:t>
            </a:r>
            <a:r>
              <a:rPr lang="en-US" sz="1100" dirty="0" smtClean="0">
                <a:hlinkClick r:id="rId10"/>
              </a:rPr>
              <a:t>https://github.com/zowe/zowe-cli/issues/498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Allow for recently run commands to be easily recalled. Recalling commands today tends to be difficult especially when switching terminals and mistyping commands is common.</a:t>
            </a:r>
            <a:br>
              <a:rPr lang="en-US" sz="1100" dirty="0" smtClean="0"/>
            </a:br>
            <a:endParaRPr lang="en-US" sz="11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1100" dirty="0" smtClean="0"/>
              <a:t>Ensure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functions properly in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Workspace. Open question: would IBM be able to provide a </a:t>
            </a:r>
            <a:r>
              <a:rPr lang="en-US" sz="1100" dirty="0" err="1" smtClean="0"/>
              <a:t>CodeReady</a:t>
            </a:r>
            <a:r>
              <a:rPr lang="en-US" sz="1100" dirty="0" smtClean="0"/>
              <a:t> Workspace to the community that the squad could leverage to validate </a:t>
            </a:r>
            <a:r>
              <a:rPr lang="en-US" sz="1100" dirty="0" err="1" smtClean="0"/>
              <a:t>Zowe</a:t>
            </a:r>
            <a:r>
              <a:rPr lang="en-US" sz="1100" dirty="0" smtClean="0"/>
              <a:t> CLI (possible </a:t>
            </a:r>
            <a:r>
              <a:rPr lang="en-US" sz="1100" dirty="0" err="1" smtClean="0"/>
              <a:t>Zowe</a:t>
            </a:r>
            <a:r>
              <a:rPr lang="en-US" sz="1100" dirty="0" smtClean="0"/>
              <a:t> Explorer in the future?)</a:t>
            </a:r>
          </a:p>
          <a:p>
            <a:pPr marL="101520">
              <a:spcBef>
                <a:spcPts val="400"/>
              </a:spcBef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18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A3CDCDB-E9EF-4257-93B9-33682187AA7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87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0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63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Notes: 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x.509 is one of the  industry standard ways of authenticating to backend services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Zowe Client apps will need to be updated to support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Customer apps may have their own way of supporting client certs</a:t>
            </a:r>
            <a:endParaRPr lang="en-US" sz="11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38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5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152B91-380E-4544-A863-458D9FA4F770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8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4" TargetMode="External"/><Relationship Id="rId3" Type="http://schemas.openxmlformats.org/officeDocument/2006/relationships/hyperlink" Target="https://github.com/zowe/zowe-install-packaging/issues/1683" TargetMode="External"/><Relationship Id="rId7" Type="http://schemas.openxmlformats.org/officeDocument/2006/relationships/hyperlink" Target="https://github.com/zowe/zowe-install-packaging/issues/6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644" TargetMode="External"/><Relationship Id="rId11" Type="http://schemas.openxmlformats.org/officeDocument/2006/relationships/hyperlink" Target="https://github.com/zowe/zowe-install-packaging/issues/1695" TargetMode="External"/><Relationship Id="rId5" Type="http://schemas.openxmlformats.org/officeDocument/2006/relationships/hyperlink" Target="https://github.com/zowe/zowe-install-packaging/issues/645" TargetMode="External"/><Relationship Id="rId10" Type="http://schemas.openxmlformats.org/officeDocument/2006/relationships/hyperlink" Target="https://github.com/zowe/zowe-install-packaging/issues/1685" TargetMode="External"/><Relationship Id="rId4" Type="http://schemas.openxmlformats.org/officeDocument/2006/relationships/hyperlink" Target="https://github.com/zowe/zowe-install-packaging/issues/630" TargetMode="External"/><Relationship Id="rId9" Type="http://schemas.openxmlformats.org/officeDocument/2006/relationships/hyperlink" Target="https://github.com/zowe/zowe-install-packaging/issues/168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owe-install-packaging/issues/1687" TargetMode="External"/><Relationship Id="rId3" Type="http://schemas.openxmlformats.org/officeDocument/2006/relationships/hyperlink" Target="https://github.com/zowe/zowe-install-packaging/issues/1467" TargetMode="External"/><Relationship Id="rId7" Type="http://schemas.openxmlformats.org/officeDocument/2006/relationships/hyperlink" Target="https://github.com/zowe/api-layer/issues/857" TargetMode="External"/><Relationship Id="rId12" Type="http://schemas.openxmlformats.org/officeDocument/2006/relationships/hyperlink" Target="https://github.com/zowe/zowe-install-packaging/issues/147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474" TargetMode="External"/><Relationship Id="rId11" Type="http://schemas.openxmlformats.org/officeDocument/2006/relationships/hyperlink" Target="https://github.com/zowe/api-layer/issues/858" TargetMode="External"/><Relationship Id="rId5" Type="http://schemas.openxmlformats.org/officeDocument/2006/relationships/hyperlink" Target="https://github.com/zowe/zowe-install-packaging/issues/1544" TargetMode="External"/><Relationship Id="rId10" Type="http://schemas.openxmlformats.org/officeDocument/2006/relationships/hyperlink" Target="https://github.com/zowe/zowe-install-packaging/issues/1629" TargetMode="External"/><Relationship Id="rId4" Type="http://schemas.openxmlformats.org/officeDocument/2006/relationships/hyperlink" Target="https://github.com/zowe/api-layer/issues/863" TargetMode="External"/><Relationship Id="rId9" Type="http://schemas.openxmlformats.org/officeDocument/2006/relationships/hyperlink" Target="https://github.com/zowe/zowe-install-packaging/issues/168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we/zlux/issues/467" TargetMode="External"/><Relationship Id="rId3" Type="http://schemas.openxmlformats.org/officeDocument/2006/relationships/hyperlink" Target="https://github.com/zowe/api-layer/issues/862" TargetMode="External"/><Relationship Id="rId7" Type="http://schemas.openxmlformats.org/officeDocument/2006/relationships/hyperlink" Target="https://github.com/zowe/zowe-install-packaging/issues/17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zowe-install-packaging/issues/1694" TargetMode="External"/><Relationship Id="rId5" Type="http://schemas.openxmlformats.org/officeDocument/2006/relationships/hyperlink" Target="https://github.com/zowe/zowe-install-packaging/issues/1693" TargetMode="External"/><Relationship Id="rId10" Type="http://schemas.openxmlformats.org/officeDocument/2006/relationships/hyperlink" Target="https://github.com/zowe/zowe-install-packaging/issues/1653" TargetMode="External"/><Relationship Id="rId4" Type="http://schemas.openxmlformats.org/officeDocument/2006/relationships/hyperlink" Target="https://github.com/zowe/zowe-install-packaging/issues/1692" TargetMode="External"/><Relationship Id="rId9" Type="http://schemas.openxmlformats.org/officeDocument/2006/relationships/hyperlink" Target="https://github.com/zowe/api-layer/issues/85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19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install-packaging/issues/166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0PI4%20Planning/Zowe%20Explorer%20Squad%20Objectives.m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438" TargetMode="External"/><Relationship Id="rId2" Type="http://schemas.openxmlformats.org/officeDocument/2006/relationships/hyperlink" Target="https://github.com/zowe/vscode-extension-for-zowe/issues/837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zowe/vscode-extension-for-zowe/issues/1028" TargetMode="External"/><Relationship Id="rId4" Type="http://schemas.openxmlformats.org/officeDocument/2006/relationships/hyperlink" Target="https://github.com/zowe/vscode-extension-for-zowe/issues/102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vscode-extension-for-zowe/issues/1025" TargetMode="External"/><Relationship Id="rId2" Type="http://schemas.openxmlformats.org/officeDocument/2006/relationships/hyperlink" Target="https://github.com/zowe/vscode-extension-for-zowe/issues/423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zowe/vscode-extension-for-zowe/issues/224" TargetMode="External"/><Relationship Id="rId5" Type="http://schemas.openxmlformats.org/officeDocument/2006/relationships/hyperlink" Target="https://github.com/zowe/vscode-extension-for-zowe/issues/1000" TargetMode="External"/><Relationship Id="rId4" Type="http://schemas.openxmlformats.org/officeDocument/2006/relationships/hyperlink" Target="https://github.com/zowe/vscode-extension-for-zowe/issues/86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we/zowe-cli/issues/7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zowe/zowe-cli/pull/8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54000" y="1643040"/>
            <a:ext cx="4210200" cy="1890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Zowe Community 20PI4 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3664AD"/>
                </a:solidFill>
                <a:ea typeface="Gill Sans"/>
              </a:rPr>
              <a:t>Squad Focus</a:t>
            </a:r>
            <a:endParaRPr lang="en-US" sz="32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System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TBD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As High Availability Theme moving to implementation stage, will need many su</a:t>
            </a:r>
            <a:r>
              <a:rPr lang="en-US" sz="2000" spc="-1" dirty="0">
                <a:solidFill>
                  <a:srgbClr val="000000"/>
                </a:solidFill>
                <a:latin typeface="+mj-lt"/>
                <a:ea typeface="Gill Sans"/>
                <a:cs typeface="Gill Sans" panose="020B0502020104020203" pitchFamily="34" charset="-79"/>
              </a:rPr>
              <a:t>pports from other squads like PI3: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API ML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Caching API,  APIML packaging, certificates, </a:t>
            </a:r>
            <a:r>
              <a:rPr lang="en-US" sz="2000" strike="noStrike" spc="-1" dirty="0" err="1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etc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Web UI Squad – Zowe Launcher, ZSS/ZIS improvements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Docs Squad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–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 improve documentation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Risks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on </a:t>
            </a: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Infrastructure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We don’t have open infrastructure to </a:t>
            </a: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test deployment on Sysplex.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  <a:cs typeface="Gill Sans" panose="020B0502020104020203" pitchFamily="34" charset="-79"/>
              </a:rPr>
              <a:t>Will rely on Broadcom’s experts and supports to verify deployment  on Sysplex with ACF2 and Top Secret.</a:t>
            </a:r>
            <a:endParaRPr lang="en-US" sz="2000" strike="noStrike" spc="-1" dirty="0">
              <a:solidFill>
                <a:srgbClr val="000000"/>
              </a:solidFill>
              <a:latin typeface="+mj-lt"/>
              <a:cs typeface="Gill Sans" panose="020B0502020104020203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Performance - Enhance Test Coverage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554608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+mj-lt"/>
                <a:ea typeface="Gill Sans"/>
                <a:hlinkClick r:id="rId3"/>
              </a:rPr>
              <a:t>Epic: Zowe Performance Test - Stage 2 - Enhance Test Coverage (2020PI4)</a:t>
            </a:r>
            <a:endParaRPr lang="en-US" sz="2000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z="1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</a:rPr>
              <a:t>Finalize primary and component-level test suites </a:t>
            </a:r>
            <a:r>
              <a:rPr lang="en-US" sz="1050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Gill Sans"/>
              </a:rPr>
              <a:t>Continue item from PI3</a:t>
            </a:r>
            <a:endParaRPr lang="en-US" sz="2000" i="1" spc="-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4"/>
              </a:rPr>
              <a:t>Create primary performance test suite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5"/>
              </a:rPr>
              <a:t>Create dedicated performance test suite for APIML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6"/>
              </a:rPr>
              <a:t>Create dedicated performance test suite for Explorer APIs</a:t>
            </a:r>
            <a:endParaRPr lang="en-US" sz="20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  <a:hlinkClick r:id="rId7"/>
              </a:rPr>
              <a:t>Create dedicated performance test suite for Desktop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8"/>
              </a:rPr>
              <a:t>Create dummy server for APIML testing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9"/>
              </a:rPr>
              <a:t>Run Metrics Server off-</a:t>
            </a:r>
            <a:r>
              <a:rPr lang="en-US" sz="2000" spc="-1" dirty="0" err="1">
                <a:latin typeface="+mj-lt"/>
                <a:ea typeface="Gill Sans"/>
                <a:hlinkClick r:id="rId9"/>
              </a:rPr>
              <a:t>zOS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10"/>
              </a:rPr>
              <a:t>Add ability to test performance of different endpoints in parallel</a:t>
            </a:r>
            <a:endParaRPr lang="en-US" sz="2000" spc="-1" dirty="0">
              <a:latin typeface="+mj-lt"/>
              <a:ea typeface="Gill Sans"/>
            </a:endParaRPr>
          </a:p>
          <a:p>
            <a:pPr marL="444420" indent="-342900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11"/>
              </a:rPr>
              <a:t>Validate test report with other methods</a:t>
            </a:r>
            <a:endParaRPr lang="en-US" sz="2000" spc="-1" dirty="0">
              <a:latin typeface="+mj-lt"/>
              <a:ea typeface="Gill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New Components &amp; Sysplex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774000"/>
            <a:ext cx="8269762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1520">
              <a:lnSpc>
                <a:spcPct val="100000"/>
              </a:lnSpc>
              <a:spcBef>
                <a:spcPts val="400"/>
              </a:spcBef>
            </a:pPr>
            <a:r>
              <a:rPr lang="en-US" spc="-1" dirty="0">
                <a:latin typeface="+mj-lt"/>
                <a:ea typeface="Gill Sans"/>
                <a:hlinkClick r:id="rId3"/>
              </a:rPr>
              <a:t>Epic – High Availability</a:t>
            </a:r>
            <a:endParaRPr lang="en-US" spc="-1" dirty="0">
              <a:latin typeface="+mj-lt"/>
              <a:ea typeface="Gill Sans"/>
            </a:endParaRPr>
          </a:p>
          <a:p>
            <a:pPr marL="101520">
              <a:lnSpc>
                <a:spcPct val="100000"/>
              </a:lnSpc>
              <a:spcBef>
                <a:spcPts val="400"/>
              </a:spcBef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4"/>
              </a:rPr>
              <a:t>Create Caching API with VSAM support</a:t>
            </a: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  <a:hlinkClick r:id="rId5"/>
              </a:rPr>
              <a:t>Implement and integrate Zowe Launcher</a:t>
            </a:r>
            <a:r>
              <a:rPr lang="en-US" spc="-1" dirty="0">
                <a:latin typeface="+mj-lt"/>
                <a:ea typeface="Gill Sans"/>
              </a:rPr>
              <a:t> (Stage 1)</a:t>
            </a: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Starting Zowe in Sysplex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Verify and document z/OSMF on Sysplex configuration</a:t>
            </a:r>
            <a:r>
              <a:rPr lang="en-US" sz="1600" spc="-1" dirty="0">
                <a:latin typeface="+mj-lt"/>
                <a:ea typeface="Gill Sans"/>
              </a:rPr>
              <a:t> (shared SAF user registry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</a:rPr>
              <a:t>Document how to configure 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port sharing</a:t>
            </a:r>
            <a:r>
              <a:rPr lang="en-US" sz="1600" spc="-1" dirty="0">
                <a:latin typeface="+mj-lt"/>
                <a:ea typeface="Gill Sans"/>
              </a:rPr>
              <a:t> and </a:t>
            </a:r>
            <a:r>
              <a:rPr lang="en-US" sz="1600" spc="-1" dirty="0">
                <a:latin typeface="+mj-lt"/>
                <a:ea typeface="Gill Sans"/>
                <a:hlinkClick r:id="rId8"/>
              </a:rPr>
              <a:t>D-DIVPA</a:t>
            </a:r>
            <a:r>
              <a:rPr lang="en-US" sz="1600" spc="-1" dirty="0">
                <a:latin typeface="+mj-lt"/>
                <a:ea typeface="Gill Sans"/>
              </a:rPr>
              <a:t> for API Gateway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Verify and document requirement on shared USS file system, and shared VSAM data set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Test and implement ARM policy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1"/>
              </a:rPr>
              <a:t>Validate Apiml &amp; zOSMF HA with ACF2 and Top Secret Enabled Sysplex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2"/>
              </a:rPr>
              <a:t>Verify how CLI works with Sysplex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85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262626"/>
                </a:solidFill>
                <a:latin typeface="+mj-lt"/>
                <a:ea typeface="Gill Sans"/>
              </a:rPr>
              <a:t>High Availability – Existing Components &amp; Certificates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683812"/>
            <a:ext cx="8269762" cy="423774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Preparing Zowe and Components for HA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3"/>
              </a:rPr>
              <a:t>Break down apiml package into 3 individual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4"/>
              </a:rPr>
              <a:t>Define manifest file for Zowe packages to simplify Zowe Launcher configurations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5"/>
              </a:rPr>
              <a:t>Add new configuration entries in instance.env to support multiple instances of components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6"/>
              </a:rPr>
              <a:t>Automatically configure ARM policy for Zowe Launcher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7"/>
              </a:rPr>
              <a:t>Improve lifecycle </a:t>
            </a:r>
            <a:r>
              <a:rPr lang="en-US" sz="1600" spc="-1" dirty="0" err="1">
                <a:latin typeface="+mj-lt"/>
                <a:ea typeface="Gill Sans"/>
                <a:hlinkClick r:id="rId7"/>
              </a:rPr>
              <a:t>start.sh</a:t>
            </a:r>
            <a:r>
              <a:rPr lang="en-US" sz="1600" spc="-1" dirty="0">
                <a:latin typeface="+mj-lt"/>
                <a:ea typeface="Gill Sans"/>
                <a:hlinkClick r:id="rId7"/>
              </a:rPr>
              <a:t> to properly trap termination signals and kill child processes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8"/>
              </a:rPr>
              <a:t>Change ZSS to be registered under API Discovery Service</a:t>
            </a:r>
            <a:endParaRPr lang="en-US" sz="1600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endParaRPr lang="en-US" spc="-1" dirty="0">
              <a:latin typeface="+mj-lt"/>
              <a:ea typeface="Gill Sans"/>
            </a:endParaRPr>
          </a:p>
          <a:p>
            <a:pPr marL="444420" indent="-342900">
              <a:spcBef>
                <a:spcPts val="400"/>
              </a:spcBef>
              <a:buFont typeface="Wingdings" pitchFamily="2" charset="2"/>
              <a:buChar char="Ø"/>
            </a:pPr>
            <a:r>
              <a:rPr lang="en-US" spc="-1" dirty="0">
                <a:latin typeface="+mj-lt"/>
                <a:ea typeface="Gill Sans"/>
              </a:rPr>
              <a:t>Certificate Configuration Improvement</a:t>
            </a: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9"/>
              </a:rPr>
              <a:t>Add flexibility to define certificate for internal and external usage</a:t>
            </a:r>
            <a:endParaRPr lang="en-US" sz="1600" spc="-1" dirty="0">
              <a:latin typeface="+mj-lt"/>
              <a:ea typeface="Gill Sans"/>
            </a:endParaRPr>
          </a:p>
          <a:p>
            <a:pPr marL="901620" lvl="1" indent="-34290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1600" spc="-1" dirty="0">
                <a:latin typeface="+mj-lt"/>
                <a:ea typeface="Gill Sans"/>
                <a:hlinkClick r:id="rId10"/>
              </a:rPr>
              <a:t>Allow to define multiple domains / IPs as Subject Alternative Name (SAN) when storing certificate(s) in Keyring</a:t>
            </a:r>
            <a:endParaRPr lang="en-US" sz="16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97584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Extension Installation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spc="-1" dirty="0">
                <a:latin typeface="+mj-lt"/>
                <a:ea typeface="Gill Sans"/>
                <a:hlinkClick r:id="rId3"/>
              </a:rPr>
              <a:t>Create extension installation script, playbook and test cases to validate installation</a:t>
            </a:r>
            <a:endParaRPr lang="en-US" sz="2000" spc="-1" dirty="0"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spc="-1" dirty="0">
              <a:latin typeface="+mj-lt"/>
              <a:ea typeface="Gill Sans"/>
            </a:endParaRP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extension installation script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new Ansible playbook to install extension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v"/>
            </a:pPr>
            <a:r>
              <a:rPr lang="en-US" sz="2000" spc="-1" dirty="0">
                <a:latin typeface="+mj-lt"/>
                <a:ea typeface="Gill Sans"/>
              </a:rPr>
              <a:t>Create new test cases which will validate extension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306948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Automated testing catch-up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Decide on and complete what testing we require for keyrings and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uss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certificates 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effectLst/>
                <a:latin typeface="+mj-lt"/>
              </a:rPr>
              <a:t>(eg better TSS and ACF2 support for keyrings, more certificate scenarios like importing external certificates)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zlux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and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apiml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component testing into open source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Support ACF2 and TSS with the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security set up</a:t>
            </a:r>
            <a:endParaRPr lang="en-US" sz="20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66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200" dirty="0">
                <a:solidFill>
                  <a:srgbClr val="222222"/>
                </a:solidFill>
                <a:effectLst/>
                <a:latin typeface="+mj-lt"/>
              </a:rPr>
              <a:t>Monitoring of infrastructure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Discussed on a call - already set up more monitoring in IBM Cloud, can't track performance.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dirty="0">
                <a:solidFill>
                  <a:srgbClr val="222222"/>
                </a:solidFill>
                <a:effectLst/>
                <a:latin typeface="+mj-lt"/>
              </a:rPr>
              <a:t>Want to be able to measure performance and catch potential issues in advance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105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+mj-lt"/>
                <a:ea typeface="Gill Sans"/>
              </a:rPr>
              <a:t>Using Zabbix tool to stand up server and agents on all infrastructure machines: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Marist-1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Marist-2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Marist-3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Wash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River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222222"/>
                </a:solidFill>
                <a:latin typeface="+mj-lt"/>
                <a:ea typeface="Gill Sans"/>
              </a:rPr>
              <a:t>Jayne</a:t>
            </a:r>
          </a:p>
          <a:p>
            <a:pPr marL="84447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GB" sz="1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1600" spc="-1" dirty="0">
                <a:solidFill>
                  <a:srgbClr val="222222"/>
                </a:solidFill>
                <a:latin typeface="+mj-lt"/>
                <a:ea typeface="Gill Sans"/>
              </a:rPr>
              <a:t>Currently appear to be missing packages on IBM Cloud systems that won’t allow server </a:t>
            </a:r>
            <a:r>
              <a:rPr lang="en-GB" sz="1600" spc="-1" dirty="0" smtClean="0">
                <a:solidFill>
                  <a:srgbClr val="222222"/>
                </a:solidFill>
                <a:latin typeface="+mj-lt"/>
                <a:ea typeface="Gill Sans"/>
              </a:rPr>
              <a:t>install</a:t>
            </a:r>
            <a:endParaRPr lang="en-US" sz="2000" spc="-1" dirty="0"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01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2800" spc="-1" dirty="0">
                <a:solidFill>
                  <a:srgbClr val="262626"/>
                </a:solidFill>
                <a:latin typeface="+mj-lt"/>
                <a:ea typeface="Gill Sans"/>
              </a:rPr>
              <a:t>Stand up more subsystems on Marist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We would aim to add CICS, IMS, MQ and DB2 as well to allow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Zowe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CLI extension packages to be tested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spc="-1" dirty="0">
              <a:solidFill>
                <a:srgbClr val="222222"/>
              </a:solidFill>
              <a:latin typeface="+mj-lt"/>
              <a:ea typeface="Gill Sans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spc="-1" dirty="0">
                <a:solidFill>
                  <a:srgbClr val="222222"/>
                </a:solidFill>
                <a:latin typeface="+mj-lt"/>
                <a:ea typeface="Gill Sans"/>
              </a:rPr>
              <a:t>Would need co-ordination with other squads to find out exact </a:t>
            </a:r>
            <a:r>
              <a:rPr lang="en-GB" sz="2000" spc="-1" dirty="0" smtClean="0">
                <a:solidFill>
                  <a:srgbClr val="222222"/>
                </a:solidFill>
                <a:latin typeface="+mj-lt"/>
                <a:ea typeface="Gill Sans"/>
              </a:rPr>
              <a:t>requirements</a:t>
            </a:r>
            <a:endParaRPr lang="en-GB" spc="-1" dirty="0">
              <a:solidFill>
                <a:srgbClr val="222222"/>
              </a:solidFill>
              <a:latin typeface="+mj-lt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3919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>
                <a:solidFill>
                  <a:srgbClr val="262626"/>
                </a:solidFill>
                <a:latin typeface="+mj-lt"/>
                <a:ea typeface="Gill Sans"/>
              </a:rPr>
              <a:t>CI/CD – </a:t>
            </a:r>
            <a:r>
              <a:rPr lang="en-GB" sz="3000" spc="-1" dirty="0">
                <a:solidFill>
                  <a:srgbClr val="262626"/>
                </a:solidFill>
                <a:latin typeface="+mj-lt"/>
                <a:ea typeface="Gill Sans"/>
              </a:rPr>
              <a:t>Pipeline improvements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  <a:hlinkClick r:id="rId3"/>
              </a:rPr>
              <a:t>Fix reporting of false positives in nightly builds and new RC pipeline build</a:t>
            </a:r>
            <a:endParaRPr lang="en-GB" sz="2000" dirty="0">
              <a:solidFill>
                <a:srgbClr val="222222"/>
              </a:solidFill>
              <a:effectLst/>
              <a:latin typeface="+mj-lt"/>
            </a:endParaRPr>
          </a:p>
          <a:p>
            <a:pPr marL="101520">
              <a:spcBef>
                <a:spcPts val="400"/>
              </a:spcBef>
            </a:pPr>
            <a:endParaRPr lang="en-GB" sz="2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Possibly create a similar pipeline for GA but not as much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GB" sz="2000" dirty="0">
              <a:solidFill>
                <a:srgbClr val="222222"/>
              </a:solidFill>
              <a:latin typeface="+mj-lt"/>
            </a:endParaRP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Want to look into possibilities for automating update of </a:t>
            </a:r>
            <a:r>
              <a:rPr lang="en-GB" sz="2000" dirty="0" err="1">
                <a:solidFill>
                  <a:srgbClr val="222222"/>
                </a:solidFill>
                <a:effectLst/>
                <a:latin typeface="+mj-lt"/>
              </a:rPr>
              <a:t>manifest.json</a:t>
            </a:r>
            <a:r>
              <a:rPr lang="en-GB" sz="2000" dirty="0">
                <a:solidFill>
                  <a:srgbClr val="222222"/>
                </a:solidFill>
                <a:effectLst/>
                <a:latin typeface="+mj-lt"/>
              </a:rPr>
              <a:t> as a lot of these changes are the same every time </a:t>
            </a:r>
          </a:p>
        </p:txBody>
      </p:sp>
    </p:spTree>
    <p:extLst>
      <p:ext uri="{BB962C8B-B14F-4D97-AF65-F5344CB8AC3E}">
        <p14:creationId xmlns:p14="http://schemas.microsoft.com/office/powerpoint/2010/main" val="41763091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440" y="12240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Arial"/>
              </a:rPr>
              <a:t>Notes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Before this presentation ZLC will present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Zowe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achievements from last PI and context/vision at a hill-level for the upcoming PI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Following this presentation, the squads will disperse into breakouts to plan their PI in more detail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Onboarding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Rose </a:t>
            </a:r>
            <a:r>
              <a:rPr lang="en-US" sz="2400" b="1" spc="-1" dirty="0" err="1">
                <a:solidFill>
                  <a:srgbClr val="000000"/>
                </a:solidFill>
                <a:ea typeface="Arial"/>
              </a:rPr>
              <a:t>Sakach</a:t>
            </a:r>
            <a:endParaRPr lang="en-US" sz="2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06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/>
              <a:t>Conformance Process </a:t>
            </a:r>
            <a:r>
              <a:rPr lang="en-US" sz="2000" b="1" dirty="0" smtClean="0"/>
              <a:t>Maturity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Develop </a:t>
            </a:r>
            <a:r>
              <a:rPr lang="en-US" sz="2000" dirty="0"/>
              <a:t>a process for updating the Conformance Criteria for all components during ACTIVE LTS, Resolve the incremental Badge debate, and research </a:t>
            </a:r>
            <a:r>
              <a:rPr lang="en-US" sz="2000" dirty="0" smtClean="0"/>
              <a:t>App-Store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Implement </a:t>
            </a:r>
            <a:r>
              <a:rPr lang="en-US" sz="2000" dirty="0"/>
              <a:t>ACTIVE LTS Conformance Criteria Update process (target </a:t>
            </a:r>
            <a:r>
              <a:rPr lang="en-US" sz="2000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Draft </a:t>
            </a:r>
            <a:r>
              <a:rPr lang="en-US" sz="2000" dirty="0"/>
              <a:t>Incremental Badging T&amp;Cs (target </a:t>
            </a:r>
            <a:r>
              <a:rPr lang="en-US" sz="2000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Draft </a:t>
            </a:r>
            <a:r>
              <a:rPr lang="en-US" sz="2000" dirty="0"/>
              <a:t>recommendations for App-Store look-and-feel Web Page (stretch)</a:t>
            </a:r>
          </a:p>
        </p:txBody>
      </p:sp>
    </p:spTree>
    <p:extLst>
      <p:ext uri="{BB962C8B-B14F-4D97-AF65-F5344CB8AC3E}">
        <p14:creationId xmlns:p14="http://schemas.microsoft.com/office/powerpoint/2010/main" val="1709132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 smtClean="0"/>
              <a:t>Improve </a:t>
            </a:r>
            <a:r>
              <a:rPr lang="en-US" sz="2000" b="1" dirty="0"/>
              <a:t>Initial Onboarding </a:t>
            </a:r>
            <a:r>
              <a:rPr lang="en-US" sz="2000" b="1" dirty="0" smtClean="0"/>
              <a:t>Experience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within the </a:t>
            </a:r>
            <a:r>
              <a:rPr lang="en-US" sz="2000" dirty="0" err="1"/>
              <a:t>Zowe</a:t>
            </a:r>
            <a:r>
              <a:rPr lang="en-US" sz="2000" dirty="0"/>
              <a:t> Community to ensure their first experience with </a:t>
            </a:r>
            <a:r>
              <a:rPr lang="en-US" sz="2000" dirty="0" err="1"/>
              <a:t>Zowe</a:t>
            </a:r>
            <a:r>
              <a:rPr lang="en-US" sz="2000" dirty="0"/>
              <a:t> is beneficial to them and effective in making them a part of the </a:t>
            </a:r>
            <a:r>
              <a:rPr lang="en-US" sz="2000" dirty="0" smtClean="0"/>
              <a:t>Community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Complete </a:t>
            </a:r>
            <a:r>
              <a:rPr lang="en-US" sz="2000" dirty="0"/>
              <a:t>Persona research / interviews (target </a:t>
            </a:r>
            <a:r>
              <a:rPr lang="en-US" sz="2000" dirty="0" smtClean="0"/>
              <a:t>11/1)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Present </a:t>
            </a:r>
            <a:r>
              <a:rPr lang="en-US" sz="2000" dirty="0"/>
              <a:t>recommendations for UX and UI Website navigation improvements (target </a:t>
            </a:r>
            <a:r>
              <a:rPr lang="en-US" sz="2000" dirty="0" smtClean="0"/>
              <a:t>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Begin </a:t>
            </a:r>
            <a:r>
              <a:rPr lang="en-US" sz="2000" dirty="0"/>
              <a:t>Website modifications [stretch] -- Revise Webpages to better direct </a:t>
            </a:r>
            <a:r>
              <a:rPr lang="en-US" sz="2000" dirty="0" err="1"/>
              <a:t>Onboarders</a:t>
            </a:r>
            <a:r>
              <a:rPr lang="en-US" sz="2000" dirty="0"/>
              <a:t> to appropriate areas based on their "persona" (stretch)</a:t>
            </a:r>
          </a:p>
        </p:txBody>
      </p:sp>
    </p:spTree>
    <p:extLst>
      <p:ext uri="{BB962C8B-B14F-4D97-AF65-F5344CB8AC3E}">
        <p14:creationId xmlns:p14="http://schemas.microsoft.com/office/powerpoint/2010/main" val="25221867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Extend OUTREACH Efforts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Increase focus on OUTREACH efforts to Onboard more ISVs and Community members in general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Draft a new Webpage to house Onboarding-centric collateral (</a:t>
            </a:r>
            <a:r>
              <a:rPr lang="en-US" dirty="0" err="1"/>
              <a:t>Zowe</a:t>
            </a:r>
            <a:r>
              <a:rPr lang="en-US" dirty="0"/>
              <a:t> intro videos etc.)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Research how we can deliver a "request for Demo" capability at the new Zowe.org webpage (#2) where </a:t>
            </a:r>
            <a:r>
              <a:rPr lang="en-US" dirty="0" err="1"/>
              <a:t>Onboarders</a:t>
            </a:r>
            <a:r>
              <a:rPr lang="en-US" dirty="0"/>
              <a:t> can request a "live" demo (target 11/30)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Deliver 1 Onboarding-focused blog at Medium.com (target 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/>
              <a:t>Communicate with and present at (2)  WW </a:t>
            </a:r>
            <a:r>
              <a:rPr lang="en-US" dirty="0" err="1"/>
              <a:t>zMeetup</a:t>
            </a:r>
            <a:r>
              <a:rPr lang="en-US" dirty="0"/>
              <a:t> (Communities) (target 12/31)</a:t>
            </a:r>
          </a:p>
        </p:txBody>
      </p:sp>
    </p:spTree>
    <p:extLst>
      <p:ext uri="{BB962C8B-B14F-4D97-AF65-F5344CB8AC3E}">
        <p14:creationId xmlns:p14="http://schemas.microsoft.com/office/powerpoint/2010/main" val="9404900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Onboarding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b="1" dirty="0" smtClean="0"/>
              <a:t>Manage </a:t>
            </a:r>
            <a:r>
              <a:rPr lang="en-US" sz="2000" b="1" dirty="0"/>
              <a:t>Production of and Leverage Statistics to Help All Squads to Identify </a:t>
            </a:r>
            <a:r>
              <a:rPr lang="en-US" sz="2000" b="1" dirty="0" err="1"/>
              <a:t>Zowe</a:t>
            </a:r>
            <a:r>
              <a:rPr lang="en-US" sz="2000" b="1" dirty="0"/>
              <a:t> Interest, Experimentation, and </a:t>
            </a:r>
            <a:r>
              <a:rPr lang="en-US" sz="2000" b="1" dirty="0" smtClean="0"/>
              <a:t>Challenges</a:t>
            </a:r>
          </a:p>
          <a:p>
            <a:pPr marL="844470" lvl="1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Continue </a:t>
            </a:r>
            <a:r>
              <a:rPr lang="en-US" sz="2000" dirty="0"/>
              <a:t>maturing statistics process and </a:t>
            </a:r>
            <a:r>
              <a:rPr lang="en-US" sz="2000" dirty="0" smtClean="0"/>
              <a:t>reporting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Automate </a:t>
            </a:r>
            <a:r>
              <a:rPr lang="en-US" sz="2000" dirty="0"/>
              <a:t>the monthly statistics report (target </a:t>
            </a:r>
            <a:r>
              <a:rPr lang="en-US" sz="2000" dirty="0" smtClean="0"/>
              <a:t>12/31)</a:t>
            </a:r>
          </a:p>
          <a:p>
            <a:pPr marL="1301670" lvl="2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Brainstorm </a:t>
            </a:r>
            <a:r>
              <a:rPr lang="en-US" sz="2000" dirty="0"/>
              <a:t>&amp; draft </a:t>
            </a:r>
            <a:r>
              <a:rPr lang="en-US" sz="2000" dirty="0" err="1"/>
              <a:t>Zowe</a:t>
            </a:r>
            <a:r>
              <a:rPr lang="en-US" sz="2000" dirty="0"/>
              <a:t> KPIs to help identify trends and  influential activities (target 12/31)</a:t>
            </a:r>
          </a:p>
        </p:txBody>
      </p:sp>
    </p:spTree>
    <p:extLst>
      <p:ext uri="{BB962C8B-B14F-4D97-AF65-F5344CB8AC3E}">
        <p14:creationId xmlns:p14="http://schemas.microsoft.com/office/powerpoint/2010/main" val="4780705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Dependencies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6360" y="774000"/>
            <a:ext cx="8368920" cy="41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DOC </a:t>
            </a:r>
            <a:r>
              <a:rPr lang="en-US" sz="2000" dirty="0"/>
              <a:t>Squad: will probably need to collaborate on Web Page </a:t>
            </a:r>
            <a:r>
              <a:rPr lang="en-US" sz="2000" dirty="0" smtClean="0"/>
              <a:t>modifications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UX </a:t>
            </a:r>
            <a:r>
              <a:rPr lang="en-US" sz="2000" dirty="0"/>
              <a:t>Designers: welcome their input on web page </a:t>
            </a:r>
            <a:r>
              <a:rPr lang="en-US" sz="2000" dirty="0" smtClean="0"/>
              <a:t>design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/>
              <a:t>CLI</a:t>
            </a:r>
            <a:r>
              <a:rPr lang="en-US" sz="2000" dirty="0"/>
              <a:t>, API, Web UI, </a:t>
            </a:r>
            <a:r>
              <a:rPr lang="en-US" sz="2000" dirty="0" err="1"/>
              <a:t>etc</a:t>
            </a:r>
            <a:r>
              <a:rPr lang="en-US" sz="2000" dirty="0"/>
              <a:t>: Squad leads for their input on the "request for demo" deliverable</a:t>
            </a:r>
          </a:p>
        </p:txBody>
      </p:sp>
    </p:spTree>
    <p:extLst>
      <p:ext uri="{BB962C8B-B14F-4D97-AF65-F5344CB8AC3E}">
        <p14:creationId xmlns:p14="http://schemas.microsoft.com/office/powerpoint/2010/main" val="35462416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8520" y="3525840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Squad Focus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TBD (Squad Lead)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09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262626"/>
                </a:solidFill>
                <a:latin typeface="Gill Sans"/>
                <a:ea typeface="Gill Sans"/>
              </a:rPr>
              <a:t>Title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2920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Gill Sans"/>
                <a:ea typeface="Gill Sans"/>
              </a:rPr>
              <a:t>TBD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0327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262626"/>
                </a:solidFill>
                <a:latin typeface="+mj-lt"/>
                <a:ea typeface="Gill Sans"/>
              </a:rPr>
              <a:t>Agenda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7520" y="943560"/>
            <a:ext cx="8368920" cy="3142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</a:rPr>
              <a:t>Zowe</a:t>
            </a:r>
            <a:r>
              <a:rPr lang="en-US" sz="2000" spc="-1" dirty="0">
                <a:solidFill>
                  <a:srgbClr val="000000"/>
                </a:solidFill>
              </a:rPr>
              <a:t> Explorer Squad </a:t>
            </a:r>
            <a:r>
              <a:rPr lang="en-US" sz="2000" spc="-1" dirty="0" smtClean="0">
                <a:solidFill>
                  <a:srgbClr val="000000"/>
                </a:solidFill>
              </a:rPr>
              <a:t>Focus</a:t>
            </a:r>
            <a:endParaRPr lang="en-US" sz="2000" b="0" strike="noStrike" spc="-1" dirty="0" smtClean="0">
              <a:solidFill>
                <a:srgbClr val="000000"/>
              </a:solidFill>
              <a:latin typeface="+mj-lt"/>
              <a:ea typeface="Gill Sans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CLI Squad Focus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ea typeface="Gill Sans"/>
              </a:rPr>
              <a:t>System Squad Focus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+mj-lt"/>
              </a:rPr>
              <a:t>Onboarding Squad Focus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8581" y="2589143"/>
            <a:ext cx="6446160" cy="2138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Zowe</a:t>
            </a:r>
            <a:r>
              <a:rPr lang="en-US" sz="3000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Explorer </a:t>
            </a:r>
            <a:r>
              <a:rPr lang="en-US" sz="3000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Squad Focus</a:t>
            </a:r>
            <a:endParaRPr lang="en-US" sz="30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Zachariah Mullen (Scrum Master)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b="1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Fernando Rijo Cedeno (Squad Lead)</a:t>
            </a: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240">
              <a:lnSpc>
                <a:spcPct val="85000"/>
              </a:lnSpc>
              <a:spcBef>
                <a:spcPts val="901"/>
              </a:spcBef>
            </a:pP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Objectives</a:t>
            </a:r>
            <a:endParaRPr lang="en-US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Extenders Conformance Criteria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Continue work on extensibility API and conformance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rules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2"/>
              </a:rPr>
              <a:t>#837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Refactor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api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code (profile loading, secure creds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init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, remove UI code) 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API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governance for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Zowe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 committers (explore automation: e.g. search for the string “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zosmf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”, perhaps via </a:t>
            </a:r>
            <a:r>
              <a:rPr lang="en-US" sz="2000" spc="-1" dirty="0" err="1">
                <a:solidFill>
                  <a:srgbClr val="000000"/>
                </a:solidFill>
                <a:latin typeface="+mj-lt"/>
              </a:rPr>
              <a:t>ESLint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Code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formatting and </a:t>
            </a:r>
            <a:r>
              <a:rPr lang="en-US" sz="2000" spc="-1" dirty="0" err="1" smtClean="0">
                <a:solidFill>
                  <a:srgbClr val="000000"/>
                </a:solidFill>
                <a:latin typeface="+mj-lt"/>
              </a:rPr>
              <a:t>linting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3"/>
              </a:rPr>
              <a:t>#438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Ensure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consistency for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extenders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MVS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functionality for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FTP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4"/>
              </a:rPr>
              <a:t>#1027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Test automation for FTP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package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5"/>
              </a:rPr>
              <a:t>#1028</a:t>
            </a:r>
            <a:endParaRPr lang="en-US" sz="20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262626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Explorer – Improve User Experience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72825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Profile </a:t>
            </a:r>
            <a:r>
              <a:rPr lang="en-US" sz="2000" spc="-1" dirty="0">
                <a:solidFill>
                  <a:srgbClr val="000000"/>
                </a:solidFill>
                <a:latin typeface="+mj-lt"/>
              </a:rPr>
              <a:t>manager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development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2"/>
              </a:rPr>
              <a:t>#423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Profile type annotation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3"/>
              </a:rPr>
              <a:t>#1025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+mj-lt"/>
              </a:rPr>
              <a:t>Filter partitioned data sets by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</a:rPr>
              <a:t>pattern </a:t>
            </a:r>
            <a:r>
              <a:rPr lang="en-US" sz="2000" spc="-1" dirty="0" smtClean="0">
                <a:solidFill>
                  <a:srgbClr val="000000"/>
                </a:solidFill>
                <a:latin typeface="+mj-lt"/>
                <a:hlinkClick r:id="rId4"/>
              </a:rPr>
              <a:t>#868</a:t>
            </a: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Refactor </a:t>
            </a:r>
            <a:r>
              <a:rPr lang="en-US" sz="2000" spc="-1" dirty="0" smtClean="0">
                <a:solidFill>
                  <a:srgbClr val="000000"/>
                </a:solidFill>
              </a:rPr>
              <a:t>profile APIs (</a:t>
            </a:r>
            <a:r>
              <a:rPr lang="en-US" sz="2000" spc="-1" dirty="0" err="1" smtClean="0">
                <a:solidFill>
                  <a:srgbClr val="000000"/>
                </a:solidFill>
              </a:rPr>
              <a:t>Profiles.ts</a:t>
            </a:r>
            <a:r>
              <a:rPr lang="en-US" sz="2000" spc="-1" dirty="0" smtClean="0">
                <a:solidFill>
                  <a:srgbClr val="000000"/>
                </a:solidFill>
              </a:rPr>
              <a:t>) </a:t>
            </a:r>
            <a:r>
              <a:rPr lang="en-US" sz="2000" spc="-1" dirty="0">
                <a:solidFill>
                  <a:srgbClr val="000000"/>
                </a:solidFill>
              </a:rPr>
              <a:t>to address significant </a:t>
            </a:r>
            <a:r>
              <a:rPr lang="en-US" sz="2000" spc="-1" dirty="0" smtClean="0">
                <a:solidFill>
                  <a:srgbClr val="000000"/>
                </a:solidFill>
              </a:rPr>
              <a:t>issues </a:t>
            </a:r>
            <a:r>
              <a:rPr lang="en-US" sz="2000" spc="-1" dirty="0" smtClean="0">
                <a:solidFill>
                  <a:srgbClr val="000000"/>
                </a:solidFill>
                <a:hlinkClick r:id="rId5"/>
              </a:rPr>
              <a:t>#1000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Empty fields in profiles (user and password) </a:t>
            </a:r>
            <a:r>
              <a:rPr lang="en-US" sz="2000" spc="-1" dirty="0" smtClean="0">
                <a:solidFill>
                  <a:srgbClr val="000000"/>
                </a:solidFill>
              </a:rPr>
              <a:t>bug</a:t>
            </a:r>
          </a:p>
          <a:p>
            <a:pPr marL="914400" lvl="1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</a:rPr>
              <a:t>First </a:t>
            </a:r>
            <a:r>
              <a:rPr lang="en-US" sz="2000" spc="-1" dirty="0">
                <a:solidFill>
                  <a:srgbClr val="000000"/>
                </a:solidFill>
              </a:rPr>
              <a:t>profile not created as </a:t>
            </a:r>
            <a:r>
              <a:rPr lang="en-US" sz="2000" spc="-1" dirty="0" smtClean="0">
                <a:solidFill>
                  <a:srgbClr val="000000"/>
                </a:solidFill>
              </a:rPr>
              <a:t>default (Impacts CLI users)</a:t>
            </a: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</a:rPr>
              <a:t>Filter partitioned datasets by pattern </a:t>
            </a:r>
            <a:r>
              <a:rPr lang="en-US" sz="2000" spc="-1" dirty="0" smtClean="0">
                <a:solidFill>
                  <a:srgbClr val="000000"/>
                </a:solidFill>
                <a:hlinkClick r:id="rId4"/>
              </a:rPr>
              <a:t>#868</a:t>
            </a:r>
            <a:endParaRPr lang="en-US" sz="2000" spc="-1" dirty="0" smtClean="0">
              <a:solidFill>
                <a:srgbClr val="000000"/>
              </a:solidFill>
            </a:endParaRPr>
          </a:p>
          <a:p>
            <a:pPr marL="457200" indent="-3553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Allow for multiple selection and deletion of jobs, members etc</a:t>
            </a:r>
            <a:r>
              <a:rPr lang="en-US" sz="2000" spc="-1" dirty="0" smtClean="0">
                <a:solidFill>
                  <a:srgbClr val="000000"/>
                </a:solidFill>
              </a:rPr>
              <a:t>. </a:t>
            </a:r>
            <a:r>
              <a:rPr lang="en-US" sz="2000" spc="-1" dirty="0" smtClean="0">
                <a:solidFill>
                  <a:srgbClr val="000000"/>
                </a:solidFill>
                <a:hlinkClick r:id="rId6"/>
              </a:rPr>
              <a:t>#224</a:t>
            </a:r>
            <a:endParaRPr lang="en-US" sz="2000" spc="-1" dirty="0">
              <a:solidFill>
                <a:srgbClr val="000000"/>
              </a:solidFill>
            </a:endParaRPr>
          </a:p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094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839" y="3180521"/>
            <a:ext cx="7404652" cy="94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200" b="1" spc="-1" dirty="0" err="1">
                <a:solidFill>
                  <a:srgbClr val="000000"/>
                </a:solidFill>
                <a:ea typeface="Arial"/>
              </a:rPr>
              <a:t>Zowe</a:t>
            </a:r>
            <a:r>
              <a:rPr lang="en-US" sz="3200" b="1" spc="-1" dirty="0">
                <a:solidFill>
                  <a:srgbClr val="000000"/>
                </a:solidFill>
                <a:ea typeface="Arial"/>
              </a:rPr>
              <a:t> CLI Squad Focus</a:t>
            </a:r>
            <a:endParaRPr lang="en-US" sz="3200" spc="-1" dirty="0">
              <a:solidFill>
                <a:srgbClr val="000000"/>
              </a:solidFill>
            </a:endParaRPr>
          </a:p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2400" b="1" spc="-1" dirty="0">
                <a:solidFill>
                  <a:srgbClr val="000000"/>
                </a:solidFill>
                <a:ea typeface="Arial"/>
              </a:rPr>
              <a:t>Michael Bauer</a:t>
            </a:r>
            <a:endParaRPr lang="en-US" sz="2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53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420430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Validate </a:t>
            </a:r>
            <a:r>
              <a:rPr lang="en-US" sz="2000" dirty="0" err="1"/>
              <a:t>Zowe</a:t>
            </a:r>
            <a:r>
              <a:rPr lang="en-US" sz="2000" dirty="0"/>
              <a:t> CLI on Node v14. Node v14 becomes LTS on </a:t>
            </a:r>
            <a:r>
              <a:rPr lang="en-US" sz="2000" dirty="0" smtClean="0"/>
              <a:t>10/27.</a:t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Project </a:t>
            </a:r>
            <a:r>
              <a:rPr lang="en-US" sz="2000" dirty="0"/>
              <a:t>based CLI profiles. Implement design determined in </a:t>
            </a:r>
            <a:r>
              <a:rPr lang="en-US" sz="2000" dirty="0">
                <a:hlinkClick r:id="rId3"/>
              </a:rPr>
              <a:t>https://github.com/zowe/zowe-cli/issues/749</a:t>
            </a:r>
            <a:r>
              <a:rPr lang="en-US" sz="2000" dirty="0"/>
              <a:t> to allow for a single profile that stores information commonly needed for core + plug-ins. The goal is to allow for users to more easily store profiles in source control, share profiles with others, and update profile </a:t>
            </a:r>
            <a:r>
              <a:rPr lang="en-US" sz="2000" dirty="0" smtClean="0"/>
              <a:t>settings.</a:t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Validate </a:t>
            </a:r>
            <a:r>
              <a:rPr lang="en-US" sz="2000" dirty="0"/>
              <a:t>daemon mode </a:t>
            </a:r>
            <a:r>
              <a:rPr lang="en-US" sz="2000" dirty="0" err="1"/>
              <a:t>PoC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https://github.com/zowe/zowe-cli/pull/825</a:t>
            </a:r>
            <a:r>
              <a:rPr lang="en-US" sz="2000" dirty="0"/>
              <a:t>). The goal is to improve </a:t>
            </a:r>
            <a:r>
              <a:rPr lang="en-US" sz="2000" dirty="0" err="1"/>
              <a:t>Zowe</a:t>
            </a:r>
            <a:r>
              <a:rPr lang="en-US" sz="2000" dirty="0"/>
              <a:t> CLI performance for all commands. Local command operations like help should take less than one second to run.</a:t>
            </a:r>
          </a:p>
        </p:txBody>
      </p:sp>
    </p:spTree>
    <p:extLst>
      <p:ext uri="{BB962C8B-B14F-4D97-AF65-F5344CB8AC3E}">
        <p14:creationId xmlns:p14="http://schemas.microsoft.com/office/powerpoint/2010/main" val="17614938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spc="-1" dirty="0" err="1" smtClean="0">
                <a:solidFill>
                  <a:srgbClr val="262626"/>
                </a:solidFill>
                <a:latin typeface="+mj-lt"/>
                <a:ea typeface="Gill Sans"/>
              </a:rPr>
              <a:t>Zowe</a:t>
            </a:r>
            <a:r>
              <a:rPr lang="en-US" sz="3000" spc="-1" dirty="0" smtClean="0">
                <a:solidFill>
                  <a:srgbClr val="262626"/>
                </a:solidFill>
                <a:latin typeface="+mj-lt"/>
                <a:ea typeface="Gill Sans"/>
              </a:rPr>
              <a:t> CLI Squad</a:t>
            </a:r>
            <a:endParaRPr lang="en-US" sz="30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05518" y="993913"/>
            <a:ext cx="8269762" cy="3808676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Address growing number of community enhancement </a:t>
            </a:r>
            <a:r>
              <a:rPr lang="en-US" sz="2000" dirty="0" smtClean="0"/>
              <a:t>requests</a:t>
            </a:r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Ensure </a:t>
            </a:r>
            <a:r>
              <a:rPr lang="en-US" sz="2000" dirty="0"/>
              <a:t>successful </a:t>
            </a:r>
            <a:r>
              <a:rPr lang="en-US" sz="2000" dirty="0" smtClean="0"/>
              <a:t>installation and use </a:t>
            </a:r>
            <a:r>
              <a:rPr lang="en-US" sz="2000" dirty="0"/>
              <a:t>of the </a:t>
            </a:r>
            <a:r>
              <a:rPr lang="en-US" sz="2000" dirty="0" err="1"/>
              <a:t>Zowe</a:t>
            </a:r>
            <a:r>
              <a:rPr lang="en-US" sz="2000" dirty="0"/>
              <a:t> CLI in environments with proxies.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 smtClean="0"/>
              <a:t>Allow </a:t>
            </a:r>
            <a:r>
              <a:rPr lang="en-US" sz="2000" dirty="0"/>
              <a:t>for recently run commands to be easily recalled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pPr marL="387270" indent="-28575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/>
              <a:t>Ensure </a:t>
            </a:r>
            <a:r>
              <a:rPr lang="en-US" sz="2000" dirty="0" err="1"/>
              <a:t>Zowe</a:t>
            </a:r>
            <a:r>
              <a:rPr lang="en-US" sz="2000" dirty="0"/>
              <a:t> CLI functions properly in a </a:t>
            </a:r>
            <a:r>
              <a:rPr lang="en-US" sz="2000" dirty="0" err="1"/>
              <a:t>CodeReady</a:t>
            </a:r>
            <a:r>
              <a:rPr lang="en-US" sz="2000" dirty="0"/>
              <a:t> Workspace. </a:t>
            </a:r>
          </a:p>
        </p:txBody>
      </p:sp>
    </p:spTree>
    <p:extLst>
      <p:ext uri="{BB962C8B-B14F-4D97-AF65-F5344CB8AC3E}">
        <p14:creationId xmlns:p14="http://schemas.microsoft.com/office/powerpoint/2010/main" val="587560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</TotalTime>
  <Words>1939</Words>
  <Application>Microsoft Office PowerPoint</Application>
  <PresentationFormat>On-screen Show (16:9)</PresentationFormat>
  <Paragraphs>211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DejaVu Sans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20PI1</dc:title>
  <dc:subject/>
  <dc:creator>Zowe Squads</dc:creator>
  <cp:keywords/>
  <dc:description/>
  <cp:lastModifiedBy>Fernando Rijo Cedeno</cp:lastModifiedBy>
  <cp:revision>167</cp:revision>
  <dcterms:modified xsi:type="dcterms:W3CDTF">2020-09-30T21:21:53Z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