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409575" y="698500"/>
            <a:ext cx="6192838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/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468ec03be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6468ec03be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6468ec03be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68ec03be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68ec03be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6468ec03be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68ec03be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68ec03be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6468ec03be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6d619067_0_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646d6190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6d6190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6d6190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6d619067_0_5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g646d619067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Gill Sans"/>
              <a:buNone/>
              <a:defRPr b="0" i="0" sz="4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OpenMainframe_Logo_White_Knockout.png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841" y="1113329"/>
            <a:ext cx="1442357" cy="42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772583"/>
            <a:ext cx="9144000" cy="4371000"/>
          </a:xfrm>
          <a:prstGeom prst="rect">
            <a:avLst/>
          </a:prstGeom>
          <a:solidFill>
            <a:srgbClr val="3664AD">
              <a:alpha val="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b="0" i="0" sz="3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 amt="6000"/>
          </a:blip>
          <a:srcRect b="0" l="17595" r="0" t="0"/>
          <a:stretch/>
        </p:blipFill>
        <p:spPr>
          <a:xfrm>
            <a:off x="0" y="775758"/>
            <a:ext cx="6393970" cy="436456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OpenMainframe_Logo_Pantone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6753" y="100723"/>
            <a:ext cx="469853" cy="5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5112912"/>
            <a:ext cx="9144000" cy="507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Zorow Project Overview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10532" r="0" t="0"/>
          <a:stretch/>
        </p:blipFill>
        <p:spPr>
          <a:xfrm>
            <a:off x="0" y="0"/>
            <a:ext cx="81809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4AD"/>
              </a:buClr>
              <a:buSzPts val="4200"/>
              <a:buFont typeface="Gill Sans"/>
              <a:buNone/>
              <a:defRPr b="0" i="0" sz="4200" u="none" cap="none" strike="noStrike">
                <a:solidFill>
                  <a:srgbClr val="3664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1446" y="1113329"/>
            <a:ext cx="1401147" cy="42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33992" y="148858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b="0" i="0" sz="3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Zorow Project Overview</a:t>
            </a:r>
            <a:endParaRPr b="0" i="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penmainframeproject/zorow/blob/master/LICENSE" TargetMode="External"/><Relationship Id="rId4" Type="http://schemas.openxmlformats.org/officeDocument/2006/relationships/hyperlink" Target="https://github.com/openmainframeproject/zorow/blob/master/governance.md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10" Type="http://schemas.openxmlformats.org/officeDocument/2006/relationships/hyperlink" Target="https://github.com/openmainframeproject/zorow/blob/master/CONTRIBUTING.md" TargetMode="External"/><Relationship Id="rId9" Type="http://schemas.openxmlformats.org/officeDocument/2006/relationships/hyperlink" Target="https://github.com/openmainframeproject/zorow" TargetMode="External"/><Relationship Id="rId5" Type="http://schemas.openxmlformats.org/officeDocument/2006/relationships/image" Target="../media/image18.png"/><Relationship Id="rId6" Type="http://schemas.openxmlformats.org/officeDocument/2006/relationships/hyperlink" Target="https://lists.openmainframeproject.org/g/zorow-user/" TargetMode="External"/><Relationship Id="rId7" Type="http://schemas.openxmlformats.org/officeDocument/2006/relationships/hyperlink" Target="https://lists.openmainframeproject.org/g/zorow-dev/" TargetMode="External"/><Relationship Id="rId8" Type="http://schemas.openxmlformats.org/officeDocument/2006/relationships/hyperlink" Target="https://slack.openmainframeproject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enmainframeproject.org/projects" TargetMode="External"/><Relationship Id="rId4" Type="http://schemas.openxmlformats.org/officeDocument/2006/relationships/image" Target="../media/image14.png"/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45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41.png"/><Relationship Id="rId22" Type="http://schemas.openxmlformats.org/officeDocument/2006/relationships/image" Target="../media/image43.png"/><Relationship Id="rId21" Type="http://schemas.openxmlformats.org/officeDocument/2006/relationships/image" Target="../media/image31.png"/><Relationship Id="rId24" Type="http://schemas.openxmlformats.org/officeDocument/2006/relationships/image" Target="../media/image29.png"/><Relationship Id="rId23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2.png"/><Relationship Id="rId26" Type="http://schemas.openxmlformats.org/officeDocument/2006/relationships/image" Target="../media/image36.png"/><Relationship Id="rId25" Type="http://schemas.openxmlformats.org/officeDocument/2006/relationships/image" Target="../media/image42.png"/><Relationship Id="rId28" Type="http://schemas.openxmlformats.org/officeDocument/2006/relationships/image" Target="../media/image32.png"/><Relationship Id="rId27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24.jpg"/><Relationship Id="rId29" Type="http://schemas.openxmlformats.org/officeDocument/2006/relationships/image" Target="../media/image44.jpg"/><Relationship Id="rId7" Type="http://schemas.openxmlformats.org/officeDocument/2006/relationships/image" Target="../media/image15.png"/><Relationship Id="rId8" Type="http://schemas.openxmlformats.org/officeDocument/2006/relationships/image" Target="../media/image11.png"/><Relationship Id="rId31" Type="http://schemas.openxmlformats.org/officeDocument/2006/relationships/image" Target="../media/image49.png"/><Relationship Id="rId30" Type="http://schemas.openxmlformats.org/officeDocument/2006/relationships/image" Target="../media/image39.png"/><Relationship Id="rId11" Type="http://schemas.openxmlformats.org/officeDocument/2006/relationships/image" Target="../media/image20.png"/><Relationship Id="rId33" Type="http://schemas.openxmlformats.org/officeDocument/2006/relationships/image" Target="../media/image51.png"/><Relationship Id="rId10" Type="http://schemas.openxmlformats.org/officeDocument/2006/relationships/image" Target="../media/image13.png"/><Relationship Id="rId32" Type="http://schemas.openxmlformats.org/officeDocument/2006/relationships/image" Target="../media/image46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34" Type="http://schemas.openxmlformats.org/officeDocument/2006/relationships/image" Target="../media/image48.png"/><Relationship Id="rId15" Type="http://schemas.openxmlformats.org/officeDocument/2006/relationships/image" Target="../media/image35.jpg"/><Relationship Id="rId14" Type="http://schemas.openxmlformats.org/officeDocument/2006/relationships/image" Target="../media/image34.png"/><Relationship Id="rId17" Type="http://schemas.openxmlformats.org/officeDocument/2006/relationships/image" Target="../media/image28.gif"/><Relationship Id="rId16" Type="http://schemas.openxmlformats.org/officeDocument/2006/relationships/image" Target="../media/image40.png"/><Relationship Id="rId19" Type="http://schemas.openxmlformats.org/officeDocument/2006/relationships/image" Target="../media/image38.jpg"/><Relationship Id="rId18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0.jpg"/><Relationship Id="rId4" Type="http://schemas.openxmlformats.org/officeDocument/2006/relationships/hyperlink" Target="http://www.openmainframeproject.org/" TargetMode="External"/><Relationship Id="rId5" Type="http://schemas.openxmlformats.org/officeDocument/2006/relationships/hyperlink" Target="https://www.openmainframeproject.org/about/join" TargetMode="External"/><Relationship Id="rId6" Type="http://schemas.openxmlformats.org/officeDocument/2006/relationships/hyperlink" Target="mailto:membership@openmainframeproject.com" TargetMode="External"/><Relationship Id="rId7" Type="http://schemas.openxmlformats.org/officeDocument/2006/relationships/hyperlink" Target="mailto:membership@openmainframeproject.com" TargetMode="External"/><Relationship Id="rId8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Zorow Overview</a:t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" type="body"/>
          </p:nvPr>
        </p:nvSpPr>
        <p:spPr>
          <a:xfrm>
            <a:off x="317500" y="943425"/>
            <a:ext cx="34680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z/OSMF Workflow is a framework that supports </a:t>
            </a:r>
            <a:r>
              <a:rPr b="1" lang="en-US"/>
              <a:t>z/OS System Programmers</a:t>
            </a:r>
            <a:r>
              <a:rPr lang="en-US"/>
              <a:t> (Workflow provider) to define a guided flow (workflow) through steps </a:t>
            </a:r>
            <a:r>
              <a:rPr b="1" lang="en-US"/>
              <a:t>to accomplish a system management or configuration task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z/OSMF Workflow?</a:t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3867350" y="943425"/>
            <a:ext cx="48999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0225" spcFirstLastPara="1" rIns="0" wrap="square" tIns="19975">
            <a:noAutofit/>
          </a:bodyPr>
          <a:lstStyle/>
          <a:p>
            <a:pPr indent="-201611" lvl="0" marL="173036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z/OSMF Workflow is useful to:</a:t>
            </a:r>
            <a:endParaRPr sz="1800"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Assist people unfamiliar with how to perform a given task, or a task that they perform rarely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Ensure that all tasks are performed in the right order and only when their dependencies have been met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Ensure that all steps are completed</a:t>
            </a:r>
            <a:endParaRPr/>
          </a:p>
          <a:p>
            <a:pPr indent="-173036" lvl="2" marL="855652" rtl="0" algn="l">
              <a:spcBef>
                <a:spcPts val="0"/>
              </a:spcBef>
              <a:spcAft>
                <a:spcPts val="0"/>
              </a:spcAft>
              <a:buSzPts val="1215"/>
              <a:buChar char="•"/>
            </a:pPr>
            <a:r>
              <a:rPr lang="en-US" sz="1350"/>
              <a:t>Even if many of the tasks have been delegated to a number of different colleagues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Monitor and track progress toward the completion of the task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Provide a history (audit trail) of the steps performed for a task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Perform the same tasks on multiple systems</a:t>
            </a:r>
            <a:endParaRPr/>
          </a:p>
          <a:p>
            <a:pPr indent="-173036" lvl="2" marL="855652" rtl="0" algn="l">
              <a:spcBef>
                <a:spcPts val="0"/>
              </a:spcBef>
              <a:spcAft>
                <a:spcPts val="0"/>
              </a:spcAft>
              <a:buSzPts val="1215"/>
              <a:buChar char="•"/>
            </a:pPr>
            <a:r>
              <a:rPr lang="en-US" sz="1350"/>
              <a:t>Enabling a function (e.g. zEDC)</a:t>
            </a:r>
            <a:endParaRPr/>
          </a:p>
          <a:p>
            <a:pPr indent="-173036" lvl="2" marL="855652" rtl="0" algn="l">
              <a:spcBef>
                <a:spcPts val="0"/>
              </a:spcBef>
              <a:spcAft>
                <a:spcPts val="0"/>
              </a:spcAft>
              <a:buSzPts val="1215"/>
              <a:buChar char="•"/>
            </a:pPr>
            <a:r>
              <a:rPr lang="en-US" sz="1350"/>
              <a:t>Upgrading a new release of software (e.g., z/OS)</a:t>
            </a:r>
            <a:endParaRPr sz="1200"/>
          </a:p>
          <a:p>
            <a:pPr indent="-201611" lvl="0" marL="173036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z/OSMF Workflow also provides RESTful APIs that allow user to run workflows programmatically</a:t>
            </a:r>
            <a:endParaRPr sz="1800"/>
          </a:p>
        </p:txBody>
      </p:sp>
      <p:sp>
        <p:nvSpPr>
          <p:cNvPr id="48" name="Google Shape;48;p6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r>
              <a:rPr lang="en-US"/>
              <a:t>Zorow Project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Current challenges with z/OSMF Workflow adoption</a:t>
            </a:r>
            <a:endParaRPr sz="2800"/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z/OS </a:t>
            </a:r>
            <a:r>
              <a:rPr lang="en-US"/>
              <a:t>System Programmers have historically built </a:t>
            </a:r>
            <a:r>
              <a:rPr lang="en-US"/>
              <a:t>their</a:t>
            </a:r>
            <a:r>
              <a:rPr lang="en-US"/>
              <a:t> own home grown processes to perform common system management tasks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Organizations are wanting to reduce the complexity of their organization’s z/OS management processes so they can transfer their knowledge to the early tenure staff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Additional skills are needed to create z/OSMF Workflows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can early tenure and more experienced </a:t>
            </a:r>
            <a:r>
              <a:rPr lang="en-US"/>
              <a:t>z/OS System Programmers share best practices and common workflow patterns?</a:t>
            </a:r>
            <a:endParaRPr/>
          </a:p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r>
              <a:rPr lang="en-US"/>
              <a:t>Zorow Project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Open Repository Of Workflows (zorow)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317500" y="943425"/>
            <a:ext cx="54426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Provides a repository for z/OS systems programmers and product vendors to contribute and share z/OSMF workflows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All workflows made available under an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Apache 2 license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IBM and Rabobank have made initial contributions of z/OSMF workflows to this community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Community is led by both vendors along with customers, and open to anyone to participate.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Vendor-neutral open source governance</a:t>
            </a:r>
            <a:r>
              <a:rPr lang="en-US"/>
              <a:t> established with the </a:t>
            </a:r>
            <a:r>
              <a:rPr lang="en-US"/>
              <a:t>guidance</a:t>
            </a:r>
            <a:r>
              <a:rPr lang="en-US"/>
              <a:t> of the Open Mainframe Project.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325" y="1979250"/>
            <a:ext cx="3516199" cy="12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r>
              <a:rPr lang="en-US"/>
              <a:t>Zorow Project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involved in Zorow</a:t>
            </a:r>
            <a:endParaRPr/>
          </a:p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332006" y="1450375"/>
            <a:ext cx="8479988" cy="1518850"/>
            <a:chOff x="40975" y="1145575"/>
            <a:chExt cx="8479988" cy="1518850"/>
          </a:xfrm>
        </p:grpSpPr>
        <p:pic>
          <p:nvPicPr>
            <p:cNvPr id="76" name="Google Shape;76;p9"/>
            <p:cNvPicPr preferRelativeResize="0"/>
            <p:nvPr/>
          </p:nvPicPr>
          <p:blipFill rotWithShape="1">
            <a:blip r:embed="rId3">
              <a:alphaModFix/>
            </a:blip>
            <a:srcRect b="169" l="0" r="0" t="159"/>
            <a:stretch/>
          </p:blipFill>
          <p:spPr>
            <a:xfrm>
              <a:off x="1136450" y="1145575"/>
              <a:ext cx="701326" cy="69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/>
            <p:cNvPicPr preferRelativeResize="0"/>
            <p:nvPr/>
          </p:nvPicPr>
          <p:blipFill rotWithShape="1">
            <a:blip r:embed="rId4">
              <a:alphaModFix/>
            </a:blip>
            <a:srcRect b="169" l="0" r="0" t="159"/>
            <a:stretch/>
          </p:blipFill>
          <p:spPr>
            <a:xfrm>
              <a:off x="3930288" y="1145575"/>
              <a:ext cx="701326" cy="69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9"/>
            <p:cNvPicPr preferRelativeResize="0"/>
            <p:nvPr/>
          </p:nvPicPr>
          <p:blipFill rotWithShape="1">
            <a:blip r:embed="rId5">
              <a:alphaModFix/>
            </a:blip>
            <a:srcRect b="169" l="0" r="0" t="159"/>
            <a:stretch/>
          </p:blipFill>
          <p:spPr>
            <a:xfrm>
              <a:off x="6724138" y="1145575"/>
              <a:ext cx="701326" cy="699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9"/>
            <p:cNvSpPr txBox="1"/>
            <p:nvPr/>
          </p:nvSpPr>
          <p:spPr>
            <a:xfrm>
              <a:off x="40975" y="2113925"/>
              <a:ext cx="28923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Gill Sans"/>
                  <a:ea typeface="Gill Sans"/>
                  <a:cs typeface="Gill Sans"/>
                  <a:sym typeface="Gill Sans"/>
                </a:rPr>
                <a:t>Sign up to the Zorow email lists</a:t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User List: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6"/>
                </a:rPr>
                <a:t>https://lists.openmainframeproject.org/g/zorow-user/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Developer List: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7"/>
                </a:rPr>
                <a:t>https://lists.openmainframeproject.org/g/zorow-dev/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0" name="Google Shape;80;p9"/>
            <p:cNvSpPr txBox="1"/>
            <p:nvPr/>
          </p:nvSpPr>
          <p:spPr>
            <a:xfrm>
              <a:off x="2834825" y="2113925"/>
              <a:ext cx="28923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Gill Sans"/>
                  <a:ea typeface="Gill Sans"/>
                  <a:cs typeface="Gill Sans"/>
                  <a:sym typeface="Gill Sans"/>
                </a:rPr>
                <a:t>Find other users and developers on Slack</a:t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8"/>
                </a:rPr>
                <a:t>https://slack.openmainframeproject.org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Channel: #zorow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" name="Google Shape;81;p9"/>
            <p:cNvSpPr txBox="1"/>
            <p:nvPr/>
          </p:nvSpPr>
          <p:spPr>
            <a:xfrm>
              <a:off x="5628662" y="2113925"/>
              <a:ext cx="28923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Gill Sans"/>
                  <a:ea typeface="Gill Sans"/>
                  <a:cs typeface="Gill Sans"/>
                  <a:sym typeface="Gill Sans"/>
                </a:rPr>
                <a:t>View the code and contribute workflows</a:t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9"/>
                </a:rPr>
                <a:t>https://github.com/openmainframeproject/zorow</a:t>
              </a: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Contribution Guidelines at 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10"/>
                </a:rPr>
                <a:t>https://github.com/openmainframeproject/zorow/blob/master/CONTRIBUTING.md</a:t>
              </a: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2" name="Google Shape;82;p9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r>
              <a:rPr lang="en-US"/>
              <a:t>Zorow Project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Gill Sans"/>
              <a:buNone/>
            </a:pPr>
            <a:r>
              <a:rPr lang="en-US" sz="2700"/>
              <a:t>Zorow is part of the Open Mainframe Project hosted projects ecosystem</a:t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4717774"/>
            <a:ext cx="9144000" cy="425726"/>
          </a:xfrm>
          <a:prstGeom prst="rect">
            <a:avLst/>
          </a:prstGeom>
          <a:solidFill>
            <a:schemeClr val="accen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about all Open Mainframe projects at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https://www.openmainframeproject.org/projects</a:t>
            </a: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pSp>
        <p:nvGrpSpPr>
          <p:cNvPr id="89" name="Google Shape;89;p10"/>
          <p:cNvGrpSpPr/>
          <p:nvPr/>
        </p:nvGrpSpPr>
        <p:grpSpPr>
          <a:xfrm>
            <a:off x="457200" y="1197413"/>
            <a:ext cx="8481976" cy="3422818"/>
            <a:chOff x="457200" y="1197413"/>
            <a:chExt cx="8481976" cy="3422818"/>
          </a:xfrm>
        </p:grpSpPr>
        <p:grpSp>
          <p:nvGrpSpPr>
            <p:cNvPr id="90" name="Google Shape;90;p10"/>
            <p:cNvGrpSpPr/>
            <p:nvPr/>
          </p:nvGrpSpPr>
          <p:grpSpPr>
            <a:xfrm>
              <a:off x="457200" y="1197413"/>
              <a:ext cx="8479992" cy="3422818"/>
              <a:chOff x="457200" y="1197413"/>
              <a:chExt cx="8479992" cy="3422818"/>
            </a:xfrm>
          </p:grpSpPr>
          <p:pic>
            <p:nvPicPr>
              <p:cNvPr id="91" name="Google Shape;91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929820" y="3688794"/>
                <a:ext cx="2932651" cy="893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1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755833" y="3650931"/>
                <a:ext cx="2682626" cy="9693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1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86836" y="2775687"/>
                <a:ext cx="2575099" cy="638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Google Shape;94;p1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302823" y="2710231"/>
                <a:ext cx="2634370" cy="7695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1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224782" y="1197413"/>
                <a:ext cx="2835875" cy="1136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1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57200" y="1362002"/>
                <a:ext cx="2634374" cy="828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10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322792" y="2848531"/>
                <a:ext cx="2710658" cy="492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8" name="Google Shape;98;p1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300850" y="1412665"/>
              <a:ext cx="2638326" cy="727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334000" y="159469"/>
            <a:ext cx="7893900" cy="15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Sustainability in open source on mainframe happens thanks to Open Mainframe Project</a:t>
            </a:r>
            <a:r>
              <a:rPr lang="en-US"/>
              <a:t> member support</a:t>
            </a:r>
            <a:endParaRPr/>
          </a:p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001F8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5" name="Google Shape;105;p11"/>
          <p:cNvGrpSpPr/>
          <p:nvPr/>
        </p:nvGrpSpPr>
        <p:grpSpPr>
          <a:xfrm>
            <a:off x="125866" y="2216152"/>
            <a:ext cx="8794821" cy="2717804"/>
            <a:chOff x="125866" y="2216152"/>
            <a:chExt cx="8794821" cy="2717804"/>
          </a:xfrm>
        </p:grpSpPr>
        <p:grpSp>
          <p:nvGrpSpPr>
            <p:cNvPr id="106" name="Google Shape;106;p11"/>
            <p:cNvGrpSpPr/>
            <p:nvPr/>
          </p:nvGrpSpPr>
          <p:grpSpPr>
            <a:xfrm>
              <a:off x="125866" y="2216152"/>
              <a:ext cx="8794821" cy="2717804"/>
              <a:chOff x="125866" y="2216152"/>
              <a:chExt cx="8794821" cy="2717804"/>
            </a:xfrm>
          </p:grpSpPr>
          <p:grpSp>
            <p:nvGrpSpPr>
              <p:cNvPr id="107" name="Google Shape;107;p11"/>
              <p:cNvGrpSpPr/>
              <p:nvPr/>
            </p:nvGrpSpPr>
            <p:grpSpPr>
              <a:xfrm>
                <a:off x="125866" y="2216152"/>
                <a:ext cx="8794821" cy="2717804"/>
                <a:chOff x="49666" y="2216152"/>
                <a:chExt cx="8794821" cy="2717804"/>
              </a:xfrm>
            </p:grpSpPr>
            <p:pic>
              <p:nvPicPr>
                <p:cNvPr id="108" name="Google Shape;108;p1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560663" y="2399931"/>
                  <a:ext cx="975431" cy="236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09" name="Google Shape;109;p1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556876" y="4424157"/>
                  <a:ext cx="784875" cy="2359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0" name="Google Shape;110;p1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5597482" y="4228518"/>
                  <a:ext cx="1085450" cy="7054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1" name="Google Shape;111;p11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4533001" y="2294935"/>
                  <a:ext cx="616357" cy="4195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2" name="Google Shape;112;p11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1138232" y="4278019"/>
                  <a:ext cx="784875" cy="4770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3" name="Google Shape;113;p1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6932680" y="3576145"/>
                  <a:ext cx="852156" cy="5178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4" name="Google Shape;114;p11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6059841" y="3555019"/>
                  <a:ext cx="852175" cy="5178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5" name="Google Shape;115;p1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906635" y="3657667"/>
                  <a:ext cx="1011144" cy="3793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6" name="Google Shape;116;p11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1994467" y="3616991"/>
                  <a:ext cx="910950" cy="55361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7" name="Google Shape;117;p11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1105963" y="3574581"/>
                  <a:ext cx="990227" cy="6017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8" name="Google Shape;118;p11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1203264" y="3043824"/>
                  <a:ext cx="677031" cy="3664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9" name="Google Shape;119;p11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7956912" y="2888561"/>
                  <a:ext cx="784877" cy="476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0" name="Google Shape;120;p11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6873989" y="2911063"/>
                  <a:ext cx="971860" cy="4769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1" name="Google Shape;121;p11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>
                  <a:off x="5931371" y="3046616"/>
                  <a:ext cx="683202" cy="160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2" name="Google Shape;122;p11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2138126" y="3011113"/>
                  <a:ext cx="880495" cy="39075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3" name="Google Shape;123;p11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>
                  <a:off x="8013279" y="2335903"/>
                  <a:ext cx="672134" cy="3864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4" name="Google Shape;124;p11"/>
                <p:cNvPicPr preferRelativeResize="0"/>
                <p:nvPr/>
              </p:nvPicPr>
              <p:blipFill rotWithShape="1">
                <a:blip r:embed="rId19">
                  <a:alphaModFix/>
                </a:blip>
                <a:srcRect b="0" l="0" r="0" t="0"/>
                <a:stretch/>
              </p:blipFill>
              <p:spPr>
                <a:xfrm>
                  <a:off x="49683" y="2986023"/>
                  <a:ext cx="914685" cy="5005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5" name="Google Shape;125;p11"/>
                <p:cNvPicPr preferRelativeResize="0"/>
                <p:nvPr/>
              </p:nvPicPr>
              <p:blipFill rotWithShape="1">
                <a:blip r:embed="rId20">
                  <a:alphaModFix/>
                </a:blip>
                <a:srcRect b="0" l="0" r="0" t="0"/>
                <a:stretch/>
              </p:blipFill>
              <p:spPr>
                <a:xfrm>
                  <a:off x="6804408" y="2263599"/>
                  <a:ext cx="852184" cy="517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6" name="Google Shape;126;p11"/>
                <p:cNvPicPr preferRelativeResize="0"/>
                <p:nvPr/>
              </p:nvPicPr>
              <p:blipFill rotWithShape="1">
                <a:blip r:embed="rId21">
                  <a:alphaModFix/>
                </a:blip>
                <a:srcRect b="0" l="0" r="0" t="0"/>
                <a:stretch/>
              </p:blipFill>
              <p:spPr>
                <a:xfrm>
                  <a:off x="4489866" y="3052870"/>
                  <a:ext cx="1073391" cy="221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7" name="Google Shape;127;p11"/>
                <p:cNvPicPr preferRelativeResize="0"/>
                <p:nvPr/>
              </p:nvPicPr>
              <p:blipFill rotWithShape="1">
                <a:blip r:embed="rId22">
                  <a:alphaModFix/>
                </a:blip>
                <a:srcRect b="0" l="0" r="0" t="0"/>
                <a:stretch/>
              </p:blipFill>
              <p:spPr>
                <a:xfrm>
                  <a:off x="90392" y="4284617"/>
                  <a:ext cx="852175" cy="5178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8" name="Google Shape;128;p11"/>
                <p:cNvPicPr preferRelativeResize="0"/>
                <p:nvPr/>
              </p:nvPicPr>
              <p:blipFill rotWithShape="1">
                <a:blip r:embed="rId23">
                  <a:alphaModFix/>
                </a:blip>
                <a:srcRect b="0" l="0" r="0" t="0"/>
                <a:stretch/>
              </p:blipFill>
              <p:spPr>
                <a:xfrm>
                  <a:off x="2358879" y="2272080"/>
                  <a:ext cx="784877" cy="4769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9" name="Google Shape;129;p11"/>
                <p:cNvPicPr preferRelativeResize="0"/>
                <p:nvPr/>
              </p:nvPicPr>
              <p:blipFill rotWithShape="1">
                <a:blip r:embed="rId24">
                  <a:alphaModFix/>
                </a:blip>
                <a:srcRect b="0" l="0" r="0" t="0"/>
                <a:stretch/>
              </p:blipFill>
              <p:spPr>
                <a:xfrm>
                  <a:off x="1143028" y="2216152"/>
                  <a:ext cx="971860" cy="5906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30" name="Google Shape;130;p11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49668" y="2299872"/>
                  <a:ext cx="885036" cy="466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1" name="Google Shape;131;p11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6827653" y="4117467"/>
                  <a:ext cx="740554" cy="74055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2" name="Google Shape;132;p11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49666" y="3697966"/>
                  <a:ext cx="1043345" cy="3686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3" name="Google Shape;133;p11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3639989" y="3657667"/>
                  <a:ext cx="1185225" cy="3143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4" name="Google Shape;134;p11"/>
                <p:cNvPicPr preferRelativeResize="0"/>
                <p:nvPr/>
              </p:nvPicPr>
              <p:blipFill>
                <a:blip r:embed="rId29">
                  <a:alphaModFix/>
                </a:blip>
                <a:stretch>
                  <a:fillRect/>
                </a:stretch>
              </p:blipFill>
              <p:spPr>
                <a:xfrm>
                  <a:off x="3205775" y="4431433"/>
                  <a:ext cx="1185224" cy="2373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5" name="Google Shape;135;p11"/>
                <p:cNvPicPr preferRelativeResize="0"/>
                <p:nvPr/>
              </p:nvPicPr>
              <p:blipFill>
                <a:blip r:embed="rId30">
                  <a:alphaModFix/>
                </a:blip>
                <a:stretch>
                  <a:fillRect/>
                </a:stretch>
              </p:blipFill>
              <p:spPr>
                <a:xfrm>
                  <a:off x="3510275" y="2246537"/>
                  <a:ext cx="784874" cy="5886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6" name="Google Shape;136;p11"/>
                <p:cNvPicPr preferRelativeResize="0"/>
                <p:nvPr/>
              </p:nvPicPr>
              <p:blipFill>
                <a:blip r:embed="rId31">
                  <a:alphaModFix/>
                </a:blip>
                <a:stretch>
                  <a:fillRect/>
                </a:stretch>
              </p:blipFill>
              <p:spPr>
                <a:xfrm>
                  <a:off x="2893013" y="3504845"/>
                  <a:ext cx="683200" cy="705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7" name="Google Shape;137;p11"/>
                <p:cNvSpPr txBox="1"/>
                <p:nvPr/>
              </p:nvSpPr>
              <p:spPr>
                <a:xfrm>
                  <a:off x="7854188" y="4304600"/>
                  <a:ext cx="990300" cy="36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>
                      <a:latin typeface="Gill Sans"/>
                      <a:ea typeface="Gill Sans"/>
                      <a:cs typeface="Gill Sans"/>
                      <a:sym typeface="Gill Sans"/>
                    </a:rPr>
                    <a:t>Zoss Team, LLC</a:t>
                  </a:r>
                  <a:endParaRPr sz="900"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pic>
              <p:nvPicPr>
                <p:cNvPr id="138" name="Google Shape;138;p11"/>
                <p:cNvPicPr preferRelativeResize="0"/>
                <p:nvPr/>
              </p:nvPicPr>
              <p:blipFill>
                <a:blip r:embed="rId32">
                  <a:alphaModFix/>
                </a:blip>
                <a:stretch>
                  <a:fillRect/>
                </a:stretch>
              </p:blipFill>
              <p:spPr>
                <a:xfrm>
                  <a:off x="2125202" y="4492525"/>
                  <a:ext cx="914700" cy="2187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39" name="Google Shape;139;p11"/>
              <p:cNvPicPr preferRelativeResize="0"/>
              <p:nvPr/>
            </p:nvPicPr>
            <p:blipFill>
              <a:blip r:embed="rId33">
                <a:alphaModFix/>
              </a:blip>
              <a:stretch>
                <a:fillRect/>
              </a:stretch>
            </p:blipFill>
            <p:spPr>
              <a:xfrm>
                <a:off x="3401149" y="3025574"/>
                <a:ext cx="1019450" cy="312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0" name="Google Shape;140;p11"/>
            <p:cNvPicPr preferRelativeResize="0"/>
            <p:nvPr/>
          </p:nvPicPr>
          <p:blipFill>
            <a:blip r:embed="rId34">
              <a:alphaModFix/>
            </a:blip>
            <a:stretch>
              <a:fillRect/>
            </a:stretch>
          </p:blipFill>
          <p:spPr>
            <a:xfrm>
              <a:off x="7919650" y="3620323"/>
              <a:ext cx="987000" cy="338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c copy"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87" y="0"/>
            <a:ext cx="8228012" cy="2560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/>
          <p:nvPr/>
        </p:nvSpPr>
        <p:spPr>
          <a:xfrm>
            <a:off x="1375315" y="0"/>
            <a:ext cx="4349209" cy="2638424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0" y="0"/>
            <a:ext cx="1375316" cy="2638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7500" y="2749436"/>
            <a:ext cx="8369299" cy="2067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Find out more and subscribe to our newsletter at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www.openmainframeproject.org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O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rganizational membership opportunities at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https://www.openmainframeproject.org/about/join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or email at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membership@openmainframe</a:t>
            </a:r>
            <a:r>
              <a:rPr lang="en-US" sz="1800" u="sng">
                <a:solidFill>
                  <a:schemeClr val="hlink"/>
                </a:solidFill>
                <a:hlinkClick r:id="rId7"/>
              </a:rPr>
              <a:t>project.com</a:t>
            </a:r>
            <a:r>
              <a:rPr lang="en-US" sz="1800"/>
              <a:t> </a:t>
            </a:r>
            <a:endParaRPr/>
          </a:p>
        </p:txBody>
      </p:sp>
      <p:pic>
        <p:nvPicPr>
          <p:cNvPr descr="OpenMainframe_Logo_Pantone.png" id="149" name="Google Shape;149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07388" y="100013"/>
            <a:ext cx="469899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/>
          <p:nvPr/>
        </p:nvSpPr>
        <p:spPr>
          <a:xfrm>
            <a:off x="298450" y="646112"/>
            <a:ext cx="4330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ill San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Learn more about the Open Mainframe Project</a:t>
            </a:r>
            <a:endParaRPr/>
          </a:p>
        </p:txBody>
      </p: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 sz="1000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000">
              <a:solidFill>
                <a:srgbClr val="001F8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