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4" r:id="rId10"/>
    <p:sldMasterId id="2147483826" r:id="rId11"/>
    <p:sldMasterId id="2147483838" r:id="rId12"/>
  </p:sldMasterIdLst>
  <p:handoutMasterIdLst>
    <p:handoutMasterId r:id="rId35"/>
  </p:handoutMasterIdLst>
  <p:sldIdLst>
    <p:sldId id="262" r:id="rId13"/>
    <p:sldId id="263" r:id="rId14"/>
    <p:sldId id="271" r:id="rId15"/>
    <p:sldId id="265" r:id="rId16"/>
    <p:sldId id="264" r:id="rId17"/>
    <p:sldId id="258" r:id="rId18"/>
    <p:sldId id="300" r:id="rId19"/>
    <p:sldId id="267" r:id="rId20"/>
    <p:sldId id="279" r:id="rId21"/>
    <p:sldId id="297" r:id="rId22"/>
    <p:sldId id="280" r:id="rId23"/>
    <p:sldId id="268" r:id="rId24"/>
    <p:sldId id="281" r:id="rId25"/>
    <p:sldId id="291" r:id="rId26"/>
    <p:sldId id="290" r:id="rId27"/>
    <p:sldId id="292" r:id="rId28"/>
    <p:sldId id="293" r:id="rId29"/>
    <p:sldId id="294" r:id="rId30"/>
    <p:sldId id="298" r:id="rId31"/>
    <p:sldId id="299" r:id="rId32"/>
    <p:sldId id="296" r:id="rId33"/>
    <p:sldId id="260"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FF"/>
    <a:srgbClr val="777777"/>
    <a:srgbClr val="99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8" autoAdjust="0"/>
    <p:restoredTop sz="94660"/>
  </p:normalViewPr>
  <p:slideViewPr>
    <p:cSldViewPr showGuides="1">
      <p:cViewPr varScale="1">
        <p:scale>
          <a:sx n="125" d="100"/>
          <a:sy n="125" d="100"/>
        </p:scale>
        <p:origin x="-1002" y="-84"/>
      </p:cViewPr>
      <p:guideLst>
        <p:guide orient="horz" pos="436"/>
        <p:guide orient="horz" pos="618"/>
        <p:guide orient="horz" pos="845"/>
        <p:guide orient="horz" pos="284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299ECB0-6573-4573-97F8-0F22CF6BD3F2}" type="datetimeFigureOut">
              <a:rPr lang="zh-CN" altLang="en-US"/>
              <a:pPr>
                <a:defRPr/>
              </a:pPr>
              <a:t>2015/4/22</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6F672297-AFAB-40D7-9FB7-D5F863C7FB9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4946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374052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3639314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815999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106469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360157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051591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736491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1315417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24467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3076725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49466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3740520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36393144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815999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106469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3601578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051591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7364917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131541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8500"/>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224467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8500"/>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8500"/>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8500"/>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8530529-E055-804E-9E6D-492724331BFB}" type="datetimeFigureOut">
              <a:rPr kumimoji="1" lang="zh-CN" altLang="en-US" smtClean="0">
                <a:solidFill>
                  <a:prstClr val="black">
                    <a:tint val="75000"/>
                  </a:prstClr>
                </a:solidFill>
              </a:rPr>
              <a:pPr/>
              <a:t>2015/4/22</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79E58A17-BAC0-6642-B531-773DE2BB9E8B}"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xmlns="" val="30767252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1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4.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ea typeface="黑体" pitchFamily="49" charset="-122"/>
              </a:rPr>
              <a:t>配色参考方案：</a:t>
            </a:r>
          </a:p>
          <a:p>
            <a:pPr>
              <a:lnSpc>
                <a:spcPct val="120000"/>
              </a:lnSpc>
              <a:spcBef>
                <a:spcPct val="20000"/>
              </a:spcBef>
              <a:defRPr/>
            </a:pPr>
            <a:r>
              <a:rPr lang="zh-CN" altLang="en-US" sz="1100">
                <a:solidFill>
                  <a:srgbClr val="FFFFFF"/>
                </a:solidFill>
                <a:latin typeface="Arial" charset="0"/>
                <a:ea typeface="黑体" pitchFamily="49" charset="-122"/>
              </a:rPr>
              <a:t>建议同一页面内不超过四种颜色，以下是</a:t>
            </a:r>
            <a:r>
              <a:rPr lang="en-US" altLang="zh-CN" sz="1100">
                <a:solidFill>
                  <a:srgbClr val="FFFFFF"/>
                </a:solidFill>
                <a:latin typeface="Arial" charset="0"/>
                <a:ea typeface="黑体" pitchFamily="49" charset="-122"/>
              </a:rPr>
              <a:t>13</a:t>
            </a:r>
            <a:r>
              <a:rPr lang="zh-CN" altLang="en-US" sz="1100">
                <a:solidFill>
                  <a:srgbClr val="FFFFFF"/>
                </a:solidFill>
                <a:latin typeface="Arial"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ea typeface="黑体" pitchFamily="49" charset="-122"/>
              </a:rPr>
              <a:t>客户或者合作伙伴的标志放在右上角</a:t>
            </a:r>
            <a:r>
              <a:rPr lang="en-US" altLang="zh-CN" sz="1100">
                <a:solidFill>
                  <a:srgbClr val="FFFFFF"/>
                </a:solidFill>
                <a:latin typeface="Arial" charset="0"/>
                <a:ea typeface="黑体" pitchFamily="49" charset="-122"/>
              </a:rPr>
              <a:t>.</a:t>
            </a:r>
            <a:endParaRPr lang="zh-CN" altLang="en-US" sz="1100">
              <a:solidFill>
                <a:srgbClr val="FFFFFF"/>
              </a:solidFill>
              <a:latin typeface="Arial" charset="0"/>
              <a:ea typeface="黑体" pitchFamily="49" charset="-122"/>
            </a:endParaRPr>
          </a:p>
        </p:txBody>
      </p:sp>
      <p:pic>
        <p:nvPicPr>
          <p:cNvPr id="1029" name="Picture 146" descr="2"/>
          <p:cNvPicPr>
            <a:picLocks noChangeAspect="1" noChangeArrowheads="1"/>
          </p:cNvPicPr>
          <p:nvPr/>
        </p:nvPicPr>
        <p:blipFill>
          <a:blip r:embed="rId3" cstate="print"/>
          <a:srcRect/>
          <a:stretch>
            <a:fillRect/>
          </a:stretch>
        </p:blipFill>
        <p:spPr bwMode="auto">
          <a:xfrm>
            <a:off x="0" y="973138"/>
            <a:ext cx="9144000" cy="3810000"/>
          </a:xfrm>
          <a:prstGeom prst="rect">
            <a:avLst/>
          </a:prstGeom>
          <a:noFill/>
          <a:ln w="9525">
            <a:noFill/>
            <a:miter lim="800000"/>
            <a:headEnd/>
            <a:tailEnd/>
          </a:ln>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5616575" cy="579438"/>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algn="r">
              <a:lnSpc>
                <a:spcPct val="125000"/>
              </a:lnSpc>
              <a:spcBef>
                <a:spcPct val="20000"/>
              </a:spcBef>
              <a:defRPr/>
            </a:pPr>
            <a:r>
              <a:rPr lang="zh-CN" altLang="en-US" sz="1100">
                <a:solidFill>
                  <a:srgbClr val="FFFFFF"/>
                </a:solidFill>
                <a:latin typeface="Arial" charset="0"/>
                <a:ea typeface="黑体" pitchFamily="49" charset="-122"/>
              </a:rPr>
              <a:t>英文标题</a:t>
            </a:r>
            <a:r>
              <a:rPr lang="en-US" altLang="zh-CN" sz="1100">
                <a:solidFill>
                  <a:srgbClr val="FFFFFF"/>
                </a:solidFill>
                <a:latin typeface="Arial" charset="0"/>
                <a:ea typeface="黑体" pitchFamily="49" charset="-122"/>
              </a:rPr>
              <a:t>:32-35pt  </a:t>
            </a:r>
            <a:endParaRPr lang="zh-CN" altLang="en-US"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颜色</a:t>
            </a:r>
            <a:r>
              <a:rPr lang="en-US" altLang="zh-CN" sz="1100">
                <a:solidFill>
                  <a:srgbClr val="FFFFFF"/>
                </a:solidFill>
                <a:latin typeface="Arial" charset="0"/>
                <a:ea typeface="黑体" pitchFamily="49" charset="-122"/>
              </a:rPr>
              <a:t>: R153 G0 B0</a:t>
            </a:r>
          </a:p>
          <a:p>
            <a:pPr algn="r">
              <a:lnSpc>
                <a:spcPct val="125000"/>
              </a:lnSpc>
              <a:spcBef>
                <a:spcPct val="20000"/>
              </a:spcBef>
              <a:defRPr/>
            </a:pPr>
            <a:r>
              <a:rPr lang="zh-CN" altLang="en-US" sz="1100">
                <a:solidFill>
                  <a:srgbClr val="FFFFFF"/>
                </a:solidFill>
                <a:latin typeface="Arial" charset="0"/>
                <a:ea typeface="黑体" pitchFamily="49" charset="-122"/>
              </a:rPr>
              <a:t>内部使用字体 </a:t>
            </a:r>
            <a:r>
              <a:rPr lang="en-US" altLang="zh-CN" sz="1100">
                <a:solidFill>
                  <a:srgbClr val="FFFFFF"/>
                </a:solidFill>
                <a:latin typeface="Arial" charset="0"/>
                <a:ea typeface="黑体" pitchFamily="49" charset="-122"/>
              </a:rPr>
              <a:t>:</a:t>
            </a:r>
          </a:p>
          <a:p>
            <a:pPr algn="r">
              <a:lnSpc>
                <a:spcPct val="125000"/>
              </a:lnSpc>
              <a:spcBef>
                <a:spcPct val="20000"/>
              </a:spcBef>
              <a:defRPr/>
            </a:pPr>
            <a:r>
              <a:rPr lang="en-US" altLang="zh-CN" sz="1100">
                <a:solidFill>
                  <a:srgbClr val="FFFFFF"/>
                </a:solidFill>
                <a:latin typeface="Arial" charset="0"/>
                <a:ea typeface="黑体" pitchFamily="49" charset="-122"/>
              </a:rPr>
              <a:t>FrutigerNext LT Medium</a:t>
            </a:r>
          </a:p>
          <a:p>
            <a:pPr algn="r">
              <a:lnSpc>
                <a:spcPct val="125000"/>
              </a:lnSpc>
              <a:spcBef>
                <a:spcPct val="20000"/>
              </a:spcBef>
              <a:defRPr/>
            </a:pPr>
            <a:r>
              <a:rPr lang="zh-CN" altLang="en-US" sz="1100">
                <a:solidFill>
                  <a:srgbClr val="FFFFFF"/>
                </a:solidFill>
                <a:latin typeface="Arial" charset="0"/>
                <a:ea typeface="黑体" pitchFamily="49" charset="-122"/>
              </a:rPr>
              <a:t>外部使用字体 </a:t>
            </a:r>
            <a:r>
              <a:rPr lang="en-US" altLang="zh-CN" sz="1100">
                <a:solidFill>
                  <a:srgbClr val="FFFFFF"/>
                </a:solidFill>
                <a:latin typeface="Arial" charset="0"/>
                <a:ea typeface="黑体" pitchFamily="49" charset="-122"/>
              </a:rPr>
              <a:t>: Arial</a:t>
            </a:r>
          </a:p>
          <a:p>
            <a:pPr algn="r">
              <a:lnSpc>
                <a:spcPct val="75000"/>
              </a:lnSpc>
              <a:spcBef>
                <a:spcPct val="20000"/>
              </a:spcBef>
              <a:defRPr/>
            </a:pPr>
            <a:endParaRPr lang="en-US" altLang="zh-CN"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中文标题</a:t>
            </a:r>
            <a:r>
              <a:rPr lang="en-US" altLang="zh-CN" sz="1100">
                <a:solidFill>
                  <a:srgbClr val="FFFFFF"/>
                </a:solidFill>
                <a:latin typeface="Arial" charset="0"/>
                <a:ea typeface="黑体" pitchFamily="49" charset="-122"/>
              </a:rPr>
              <a:t>:30-32pt  </a:t>
            </a:r>
            <a:endParaRPr lang="zh-CN" altLang="en-US"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颜色</a:t>
            </a:r>
            <a:r>
              <a:rPr lang="en-US" altLang="zh-CN" sz="1100">
                <a:solidFill>
                  <a:srgbClr val="FFFFFF"/>
                </a:solidFill>
                <a:latin typeface="Arial" charset="0"/>
                <a:ea typeface="黑体" pitchFamily="49" charset="-122"/>
              </a:rPr>
              <a:t>: R153 G0 B0</a:t>
            </a:r>
          </a:p>
          <a:p>
            <a:pPr algn="r">
              <a:lnSpc>
                <a:spcPct val="125000"/>
              </a:lnSpc>
              <a:spcBef>
                <a:spcPct val="20000"/>
              </a:spcBef>
              <a:defRPr/>
            </a:pPr>
            <a:r>
              <a:rPr lang="zh-CN" altLang="en-US" sz="1100">
                <a:solidFill>
                  <a:srgbClr val="FFFFFF"/>
                </a:solidFill>
                <a:latin typeface="Arial" charset="0"/>
                <a:ea typeface="黑体" pitchFamily="49" charset="-122"/>
              </a:rPr>
              <a:t>字体</a:t>
            </a:r>
            <a:r>
              <a:rPr lang="en-US" altLang="zh-CN" sz="1100">
                <a:solidFill>
                  <a:srgbClr val="FFFFFF"/>
                </a:solidFill>
                <a:latin typeface="Arial" charset="0"/>
                <a:ea typeface="黑体" pitchFamily="49" charset="-122"/>
              </a:rPr>
              <a:t>:</a:t>
            </a:r>
            <a:r>
              <a:rPr lang="zh-CN" altLang="en-US" sz="1100">
                <a:solidFill>
                  <a:srgbClr val="FFFFFF"/>
                </a:solidFill>
                <a:latin typeface="Arial" charset="0"/>
                <a:ea typeface="黑体" pitchFamily="49" charset="-122"/>
              </a:rPr>
              <a:t>黑体</a:t>
            </a:r>
          </a:p>
          <a:p>
            <a:pPr algn="r">
              <a:lnSpc>
                <a:spcPct val="125000"/>
              </a:lnSpc>
              <a:spcBef>
                <a:spcPct val="20000"/>
              </a:spcBef>
              <a:defRPr/>
            </a:pPr>
            <a:endParaRPr lang="zh-CN" altLang="en-US" sz="1100">
              <a:solidFill>
                <a:srgbClr val="FFFFFF"/>
              </a:solidFill>
              <a:latin typeface="Arial" charset="0"/>
              <a:ea typeface="黑体" pitchFamily="49" charset="-122"/>
            </a:endParaRPr>
          </a:p>
          <a:p>
            <a:pPr algn="r">
              <a:lnSpc>
                <a:spcPct val="125000"/>
              </a:lnSpc>
              <a:spcBef>
                <a:spcPct val="20000"/>
              </a:spcBef>
              <a:defRPr/>
            </a:pPr>
            <a:endParaRPr lang="zh-CN" altLang="en-US" sz="1100">
              <a:solidFill>
                <a:srgbClr val="FFFFFF"/>
              </a:solidFill>
              <a:latin typeface="Arial" charset="0"/>
              <a:ea typeface="黑体" pitchFamily="49" charset="-122"/>
            </a:endParaRPr>
          </a:p>
          <a:p>
            <a:pPr algn="r">
              <a:lnSpc>
                <a:spcPct val="125000"/>
              </a:lnSpc>
              <a:spcBef>
                <a:spcPct val="20000"/>
              </a:spcBef>
              <a:defRPr/>
            </a:pPr>
            <a:endParaRPr lang="zh-CN" altLang="en-US"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英文正文</a:t>
            </a:r>
            <a:r>
              <a:rPr lang="en-US" altLang="zh-CN" sz="1100">
                <a:solidFill>
                  <a:srgbClr val="FFFFFF"/>
                </a:solidFill>
                <a:latin typeface="Arial" charset="0"/>
                <a:ea typeface="黑体" pitchFamily="49" charset="-122"/>
              </a:rPr>
              <a:t>:20-22pt</a:t>
            </a:r>
          </a:p>
          <a:p>
            <a:pPr algn="r">
              <a:lnSpc>
                <a:spcPct val="125000"/>
              </a:lnSpc>
              <a:spcBef>
                <a:spcPct val="20000"/>
              </a:spcBef>
              <a:defRPr/>
            </a:pPr>
            <a:r>
              <a:rPr lang="zh-CN" altLang="en-US" sz="1100">
                <a:solidFill>
                  <a:srgbClr val="FFFFFF"/>
                </a:solidFill>
                <a:latin typeface="Arial" charset="0"/>
                <a:ea typeface="黑体" pitchFamily="49" charset="-122"/>
              </a:rPr>
              <a:t>子目录 </a:t>
            </a:r>
            <a:r>
              <a:rPr lang="en-US" altLang="zh-CN" sz="1100">
                <a:solidFill>
                  <a:srgbClr val="FFFFFF"/>
                </a:solidFill>
                <a:latin typeface="Arial" charset="0"/>
                <a:ea typeface="黑体" pitchFamily="49" charset="-122"/>
              </a:rPr>
              <a:t>(2-5</a:t>
            </a:r>
            <a:r>
              <a:rPr lang="zh-CN" altLang="en-US" sz="1100">
                <a:solidFill>
                  <a:srgbClr val="FFFFFF"/>
                </a:solidFill>
                <a:latin typeface="Arial" charset="0"/>
                <a:ea typeface="黑体" pitchFamily="49" charset="-122"/>
              </a:rPr>
              <a:t>级</a:t>
            </a:r>
            <a:r>
              <a:rPr lang="en-US" altLang="zh-CN" sz="1100">
                <a:solidFill>
                  <a:srgbClr val="FFFFFF"/>
                </a:solidFill>
                <a:latin typeface="Arial" charset="0"/>
                <a:ea typeface="黑体" pitchFamily="49" charset="-122"/>
              </a:rPr>
              <a:t>) :18pt  </a:t>
            </a:r>
          </a:p>
          <a:p>
            <a:pPr algn="r">
              <a:lnSpc>
                <a:spcPct val="125000"/>
              </a:lnSpc>
              <a:spcBef>
                <a:spcPct val="20000"/>
              </a:spcBef>
              <a:defRPr/>
            </a:pPr>
            <a:r>
              <a:rPr lang="zh-CN" altLang="en-US" sz="1100">
                <a:solidFill>
                  <a:srgbClr val="FFFFFF"/>
                </a:solidFill>
                <a:latin typeface="Arial" charset="0"/>
                <a:ea typeface="黑体" pitchFamily="49" charset="-122"/>
              </a:rPr>
              <a:t>颜色</a:t>
            </a:r>
            <a:r>
              <a:rPr lang="en-US" altLang="zh-CN" sz="1100">
                <a:solidFill>
                  <a:srgbClr val="FFFFFF"/>
                </a:solidFill>
                <a:latin typeface="Arial" charset="0"/>
                <a:ea typeface="黑体" pitchFamily="49" charset="-122"/>
              </a:rPr>
              <a:t>:</a:t>
            </a:r>
            <a:r>
              <a:rPr lang="zh-CN" altLang="en-US" sz="1100">
                <a:solidFill>
                  <a:srgbClr val="FFFFFF"/>
                </a:solidFill>
                <a:latin typeface="Arial" charset="0"/>
                <a:ea typeface="黑体" pitchFamily="49" charset="-122"/>
              </a:rPr>
              <a:t>黑色</a:t>
            </a:r>
          </a:p>
          <a:p>
            <a:pPr algn="r">
              <a:lnSpc>
                <a:spcPct val="125000"/>
              </a:lnSpc>
              <a:spcBef>
                <a:spcPct val="20000"/>
              </a:spcBef>
              <a:defRPr/>
            </a:pPr>
            <a:r>
              <a:rPr lang="zh-CN" altLang="en-US" sz="1100">
                <a:solidFill>
                  <a:srgbClr val="FFFFFF"/>
                </a:solidFill>
                <a:latin typeface="Arial" charset="0"/>
                <a:ea typeface="黑体" pitchFamily="49" charset="-122"/>
              </a:rPr>
              <a:t>内部使用字体 </a:t>
            </a:r>
            <a:r>
              <a:rPr lang="en-US" altLang="zh-CN" sz="1100">
                <a:solidFill>
                  <a:srgbClr val="FFFFFF"/>
                </a:solidFill>
                <a:latin typeface="Arial" charset="0"/>
                <a:ea typeface="黑体" pitchFamily="49" charset="-122"/>
              </a:rPr>
              <a:t>:</a:t>
            </a:r>
          </a:p>
          <a:p>
            <a:pPr algn="r">
              <a:lnSpc>
                <a:spcPct val="125000"/>
              </a:lnSpc>
              <a:spcBef>
                <a:spcPct val="20000"/>
              </a:spcBef>
              <a:defRPr/>
            </a:pPr>
            <a:r>
              <a:rPr lang="en-US" altLang="zh-CN" sz="1100">
                <a:solidFill>
                  <a:srgbClr val="FFFFFF"/>
                </a:solidFill>
                <a:latin typeface="Arial" charset="0"/>
                <a:ea typeface="黑体" pitchFamily="49" charset="-122"/>
              </a:rPr>
              <a:t>FrutigerNext LT Regular</a:t>
            </a:r>
          </a:p>
          <a:p>
            <a:pPr algn="r">
              <a:lnSpc>
                <a:spcPct val="125000"/>
              </a:lnSpc>
              <a:spcBef>
                <a:spcPct val="20000"/>
              </a:spcBef>
              <a:defRPr/>
            </a:pPr>
            <a:r>
              <a:rPr lang="zh-CN" altLang="en-US" sz="1100">
                <a:solidFill>
                  <a:srgbClr val="FFFFFF"/>
                </a:solidFill>
                <a:latin typeface="Arial" charset="0"/>
                <a:ea typeface="黑体" pitchFamily="49" charset="-122"/>
              </a:rPr>
              <a:t>外部使用字体 </a:t>
            </a:r>
            <a:r>
              <a:rPr lang="en-US" altLang="zh-CN" sz="1100">
                <a:solidFill>
                  <a:srgbClr val="FFFFFF"/>
                </a:solidFill>
                <a:latin typeface="Arial" charset="0"/>
                <a:ea typeface="黑体" pitchFamily="49" charset="-122"/>
              </a:rPr>
              <a:t>: Arial</a:t>
            </a:r>
          </a:p>
          <a:p>
            <a:pPr algn="r">
              <a:lnSpc>
                <a:spcPct val="75000"/>
              </a:lnSpc>
              <a:spcBef>
                <a:spcPct val="20000"/>
              </a:spcBef>
              <a:defRPr/>
            </a:pPr>
            <a:endParaRPr lang="en-US" altLang="zh-CN"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中文正文</a:t>
            </a:r>
            <a:r>
              <a:rPr lang="en-US" altLang="zh-CN" sz="1100">
                <a:solidFill>
                  <a:srgbClr val="FFFFFF"/>
                </a:solidFill>
                <a:latin typeface="Arial" charset="0"/>
                <a:ea typeface="黑体" pitchFamily="49" charset="-122"/>
              </a:rPr>
              <a:t>:18-20pt</a:t>
            </a:r>
          </a:p>
          <a:p>
            <a:pPr algn="r">
              <a:lnSpc>
                <a:spcPct val="125000"/>
              </a:lnSpc>
              <a:spcBef>
                <a:spcPct val="20000"/>
              </a:spcBef>
              <a:defRPr/>
            </a:pPr>
            <a:r>
              <a:rPr lang="zh-CN" altLang="en-US" sz="1100">
                <a:solidFill>
                  <a:srgbClr val="FFFFFF"/>
                </a:solidFill>
                <a:latin typeface="Arial" charset="0"/>
                <a:ea typeface="黑体" pitchFamily="49" charset="-122"/>
              </a:rPr>
              <a:t>子目录</a:t>
            </a:r>
            <a:r>
              <a:rPr lang="en-US" altLang="zh-CN" sz="1100">
                <a:solidFill>
                  <a:srgbClr val="FFFFFF"/>
                </a:solidFill>
                <a:latin typeface="Arial" charset="0"/>
                <a:ea typeface="黑体" pitchFamily="49" charset="-122"/>
              </a:rPr>
              <a:t>(2-5</a:t>
            </a:r>
            <a:r>
              <a:rPr lang="zh-CN" altLang="en-US" sz="1100">
                <a:solidFill>
                  <a:srgbClr val="FFFFFF"/>
                </a:solidFill>
                <a:latin typeface="Arial" charset="0"/>
                <a:ea typeface="黑体" pitchFamily="49" charset="-122"/>
              </a:rPr>
              <a:t>级</a:t>
            </a:r>
            <a:r>
              <a:rPr lang="en-US" altLang="zh-CN" sz="1100">
                <a:solidFill>
                  <a:srgbClr val="FFFFFF"/>
                </a:solidFill>
                <a:latin typeface="Arial" charset="0"/>
                <a:ea typeface="黑体" pitchFamily="49" charset="-122"/>
              </a:rPr>
              <a:t>):18pt </a:t>
            </a:r>
            <a:endParaRPr lang="zh-CN" altLang="en-US"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颜色</a:t>
            </a:r>
            <a:r>
              <a:rPr lang="en-US" altLang="zh-CN" sz="1100">
                <a:solidFill>
                  <a:srgbClr val="FFFFFF"/>
                </a:solidFill>
                <a:latin typeface="Arial" charset="0"/>
                <a:ea typeface="黑体" pitchFamily="49" charset="-122"/>
              </a:rPr>
              <a:t>:</a:t>
            </a:r>
            <a:r>
              <a:rPr lang="zh-CN" altLang="en-US" sz="1100">
                <a:solidFill>
                  <a:srgbClr val="FFFFFF"/>
                </a:solidFill>
                <a:latin typeface="Arial" charset="0"/>
                <a:ea typeface="黑体" pitchFamily="49" charset="-122"/>
              </a:rPr>
              <a:t>黑色</a:t>
            </a:r>
          </a:p>
          <a:p>
            <a:pPr algn="r">
              <a:lnSpc>
                <a:spcPct val="125000"/>
              </a:lnSpc>
              <a:spcBef>
                <a:spcPct val="20000"/>
              </a:spcBef>
              <a:defRPr/>
            </a:pPr>
            <a:r>
              <a:rPr lang="zh-CN" altLang="en-US" sz="1100">
                <a:solidFill>
                  <a:srgbClr val="FFFFFF"/>
                </a:solidFill>
                <a:latin typeface="Arial" charset="0"/>
                <a:ea typeface="黑体" pitchFamily="49" charset="-122"/>
              </a:rPr>
              <a:t>字体</a:t>
            </a:r>
            <a:r>
              <a:rPr lang="en-US" altLang="zh-CN" sz="1100">
                <a:solidFill>
                  <a:srgbClr val="FFFFFF"/>
                </a:solidFill>
                <a:latin typeface="Arial" charset="0"/>
                <a:ea typeface="黑体" pitchFamily="49" charset="-122"/>
              </a:rPr>
              <a:t>:</a:t>
            </a:r>
            <a:r>
              <a:rPr lang="zh-CN" altLang="en-US" sz="1100">
                <a:solidFill>
                  <a:srgbClr val="FFFFFF"/>
                </a:solidFill>
                <a:latin typeface="Arial" charset="0"/>
                <a:ea typeface="黑体" pitchFamily="49" charset="-122"/>
              </a:rPr>
              <a:t>细黑体 </a:t>
            </a:r>
            <a:endParaRPr lang="zh-CN" altLang="en-US" sz="1100">
              <a:solidFill>
                <a:srgbClr val="000000"/>
              </a:solidFill>
              <a:latin typeface="Arial" charset="0"/>
              <a:ea typeface="黑体" pitchFamily="49" charset="-122"/>
            </a:endParaRPr>
          </a:p>
        </p:txBody>
      </p:sp>
      <p:sp>
        <p:nvSpPr>
          <p:cNvPr id="307" name="文本框 4"/>
          <p:cNvSpPr txBox="1">
            <a:spLocks noChangeArrowheads="1"/>
          </p:cNvSpPr>
          <p:nvPr/>
        </p:nvSpPr>
        <p:spPr bwMode="auto">
          <a:xfrm>
            <a:off x="747713" y="6246813"/>
            <a:ext cx="3679825" cy="182562"/>
          </a:xfrm>
          <a:prstGeom prst="rect">
            <a:avLst/>
          </a:prstGeom>
          <a:noFill/>
          <a:ln>
            <a:noFill/>
          </a:ln>
          <a:extLst>
            <a:ext uri="{909E8E84-426E-40DD-AFC4-6F175D3DCCD1}"/>
            <a:ext uri="{91240B29-F687-4F45-9708-019B960494DF}"/>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1200" smtClean="0">
                <a:latin typeface="FrutigerNext LT Bold" pitchFamily="34" charset="0"/>
                <a:ea typeface="MS PGothic" pitchFamily="34" charset="-128"/>
              </a:rPr>
              <a:t>HUAWEI TECHNOLOGIES CO., LTD.</a:t>
            </a:r>
          </a:p>
        </p:txBody>
      </p:sp>
      <p:pic>
        <p:nvPicPr>
          <p:cNvPr id="1035" name="Picture 6" descr="Logo"/>
          <p:cNvPicPr>
            <a:picLocks noChangeAspect="1" noChangeArrowheads="1"/>
          </p:cNvPicPr>
          <p:nvPr/>
        </p:nvPicPr>
        <p:blipFill>
          <a:blip r:embed="rId4" cstate="print"/>
          <a:srcRect/>
          <a:stretch>
            <a:fillRect/>
          </a:stretch>
        </p:blipFill>
        <p:spPr bwMode="auto">
          <a:xfrm>
            <a:off x="7681913" y="5661025"/>
            <a:ext cx="706437" cy="704850"/>
          </a:xfrm>
          <a:prstGeom prst="rect">
            <a:avLst/>
          </a:prstGeom>
          <a:noFill/>
          <a:ln w="9525">
            <a:noFill/>
            <a:miter lim="800000"/>
            <a:headEnd/>
            <a:tailEnd/>
          </a:ln>
        </p:spPr>
      </p:pic>
      <p:sp>
        <p:nvSpPr>
          <p:cNvPr id="1036"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黑体" pitchFamily="49" charset="-122"/>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2" cstate="print"/>
          <a:srcRect/>
          <a:stretch>
            <a:fillRect/>
          </a:stretch>
        </p:blipFill>
        <p:spPr bwMode="auto">
          <a:xfrm>
            <a:off x="0" y="6224588"/>
            <a:ext cx="915035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ext uri="{91240B29-F687-4F45-9708-019B960494DF}"/>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3" cstate="print"/>
          <a:srcRect/>
          <a:stretch>
            <a:fillRect/>
          </a:stretch>
        </p:blipFill>
        <p:spPr bwMode="auto">
          <a:xfrm>
            <a:off x="7508875" y="6386513"/>
            <a:ext cx="1311275"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9"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英文正文</a:t>
            </a:r>
            <a:r>
              <a:rPr lang="en-US" altLang="zh-CN" sz="1100" dirty="0">
                <a:solidFill>
                  <a:srgbClr val="FFFFFF"/>
                </a:solidFill>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中文正文</a:t>
            </a:r>
            <a:r>
              <a:rPr lang="en-US" altLang="zh-CN" sz="1100" dirty="0">
                <a:solidFill>
                  <a:srgbClr val="FFFFFF"/>
                </a:solidFill>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000000"/>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0000"/>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0"/>
            <a:ext cx="2097087" cy="455613"/>
          </a:xfrm>
          <a:prstGeom prst="rect">
            <a:avLst/>
          </a:prstGeom>
          <a:noFill/>
          <a:ln w="9525">
            <a:noFill/>
            <a:miter lim="800000"/>
            <a:headEnd/>
            <a:tailEnd/>
          </a:ln>
        </p:spPr>
        <p:txBody>
          <a:bodyPr lIns="0" tIns="0" rIns="0" bIns="0"/>
          <a:lstStyle/>
          <a:p>
            <a:pPr eaLnBrk="0" hangingPunct="0">
              <a:lnSpc>
                <a:spcPct val="85000"/>
              </a:lnSpc>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3633838"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smtClean="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C8530529-E055-804E-9E6D-492724331BFB}" type="datetimeFigureOut">
              <a:rPr kumimoji="1" lang="zh-CN" altLang="en-US" smtClean="0">
                <a:solidFill>
                  <a:prstClr val="black">
                    <a:tint val="75000"/>
                  </a:prstClr>
                </a:solidFill>
                <a:latin typeface="Calibri"/>
                <a:ea typeface="宋体"/>
              </a:rPr>
              <a:pPr defTabSz="457200" fontAlgn="auto">
                <a:spcBef>
                  <a:spcPts val="0"/>
                </a:spcBef>
                <a:spcAft>
                  <a:spcPts val="0"/>
                </a:spcAft>
              </a:pPr>
              <a:t>2015/4/22</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79E58A17-BAC0-6642-B531-773DE2BB9E8B}" type="slidenum">
              <a:rPr kumimoji="1" lang="zh-CN" altLang="en-US" smtClean="0">
                <a:solidFill>
                  <a:prstClr val="black">
                    <a:tint val="75000"/>
                  </a:prstClr>
                </a:solidFill>
                <a:latin typeface="Calibri"/>
                <a:ea typeface="宋体"/>
              </a:rPr>
              <a:pPr defTabSz="457200" fontAlgn="auto">
                <a:spcBef>
                  <a:spcPts val="0"/>
                </a:spcBef>
                <a:spcAft>
                  <a:spcPts val="0"/>
                </a:spcAft>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xmlns="" val="210236341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C8530529-E055-804E-9E6D-492724331BFB}" type="datetimeFigureOut">
              <a:rPr kumimoji="1" lang="zh-CN" altLang="en-US" smtClean="0">
                <a:solidFill>
                  <a:prstClr val="black">
                    <a:tint val="75000"/>
                  </a:prstClr>
                </a:solidFill>
                <a:latin typeface="Calibri"/>
                <a:ea typeface="宋体"/>
              </a:rPr>
              <a:pPr defTabSz="457200" fontAlgn="auto">
                <a:spcBef>
                  <a:spcPts val="0"/>
                </a:spcBef>
                <a:spcAft>
                  <a:spcPts val="0"/>
                </a:spcAft>
              </a:pPr>
              <a:t>2015/4/22</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79E58A17-BAC0-6642-B531-773DE2BB9E8B}" type="slidenum">
              <a:rPr kumimoji="1" lang="zh-CN" altLang="en-US" smtClean="0">
                <a:solidFill>
                  <a:prstClr val="black">
                    <a:tint val="75000"/>
                  </a:prstClr>
                </a:solidFill>
                <a:latin typeface="Calibri"/>
                <a:ea typeface="宋体"/>
              </a:rPr>
              <a:pPr defTabSz="457200" fontAlgn="auto">
                <a:spcBef>
                  <a:spcPts val="0"/>
                </a:spcBef>
                <a:spcAft>
                  <a:spcPts val="0"/>
                </a:spcAft>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xmlns="" val="210236341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77" descr="Logo"/>
          <p:cNvPicPr>
            <a:picLocks noChangeAspect="1" noChangeArrowheads="1"/>
          </p:cNvPicPr>
          <p:nvPr/>
        </p:nvPicPr>
        <p:blipFill>
          <a:blip r:embed="rId3" cstate="print"/>
          <a:srcRect/>
          <a:stretch>
            <a:fillRect/>
          </a:stretch>
        </p:blipFill>
        <p:spPr bwMode="auto">
          <a:xfrm>
            <a:off x="7567613" y="5621338"/>
            <a:ext cx="820737" cy="822325"/>
          </a:xfrm>
          <a:prstGeom prst="rect">
            <a:avLst/>
          </a:prstGeom>
          <a:noFill/>
          <a:ln w="9525">
            <a:noFill/>
            <a:miter lim="800000"/>
            <a:headEnd/>
            <a:tailEnd/>
          </a:ln>
        </p:spPr>
      </p:pic>
      <p:pic>
        <p:nvPicPr>
          <p:cNvPr id="2051" name="Picture 9" descr="封面"/>
          <p:cNvPicPr>
            <a:picLocks noChangeAspect="1" noChangeArrowheads="1"/>
          </p:cNvPicPr>
          <p:nvPr/>
        </p:nvPicPr>
        <p:blipFill>
          <a:blip r:embed="rId4" cstate="print"/>
          <a:srcRect/>
          <a:stretch>
            <a:fillRect/>
          </a:stretch>
        </p:blipFill>
        <p:spPr bwMode="auto">
          <a:xfrm>
            <a:off x="0" y="1412875"/>
            <a:ext cx="9144000" cy="3124200"/>
          </a:xfrm>
          <a:prstGeom prst="rect">
            <a:avLst/>
          </a:prstGeom>
          <a:noFill/>
          <a:ln w="9525">
            <a:noFill/>
            <a:miter lim="800000"/>
            <a:headEnd/>
            <a:tailEnd/>
          </a:ln>
        </p:spPr>
      </p:pic>
      <p:sp>
        <p:nvSpPr>
          <p:cNvPr id="2052" name="Rectangle 8"/>
          <p:cNvSpPr>
            <a:spLocks noGrp="1" noChangeArrowheads="1"/>
          </p:cNvSpPr>
          <p:nvPr>
            <p:ph type="title"/>
          </p:nvPr>
        </p:nvSpPr>
        <p:spPr bwMode="auto">
          <a:xfrm>
            <a:off x="755650" y="2636838"/>
            <a:ext cx="5548313" cy="579437"/>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a:lnSpc>
                <a:spcPct val="125000"/>
              </a:lnSpc>
              <a:spcBef>
                <a:spcPct val="20000"/>
              </a:spcBef>
              <a:defRPr/>
            </a:pPr>
            <a:r>
              <a:rPr lang="zh-CN" altLang="en-US" sz="1100">
                <a:solidFill>
                  <a:srgbClr val="FFFFFF"/>
                </a:solidFill>
                <a:latin typeface="Arial" charset="0"/>
              </a:rPr>
              <a:t>英文标题</a:t>
            </a:r>
            <a:r>
              <a:rPr lang="en-US" altLang="zh-CN" sz="1100">
                <a:solidFill>
                  <a:srgbClr val="FFFFFF"/>
                </a:solidFill>
                <a:latin typeface="Arial" charset="0"/>
              </a:rPr>
              <a:t>:32-35pt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 R153 G0 B0</a:t>
            </a:r>
          </a:p>
          <a:p>
            <a:pPr marL="342900" indent="-342900" algn="r">
              <a:lnSpc>
                <a:spcPct val="125000"/>
              </a:lnSpc>
              <a:spcBef>
                <a:spcPct val="20000"/>
              </a:spcBef>
              <a:defRPr/>
            </a:pPr>
            <a:r>
              <a:rPr lang="zh-CN" altLang="en-US" sz="1100">
                <a:solidFill>
                  <a:srgbClr val="FFFFFF"/>
                </a:solidFill>
                <a:latin typeface="Arial" charset="0"/>
              </a:rPr>
              <a:t>内部使用字体 </a:t>
            </a:r>
            <a:r>
              <a:rPr lang="en-US" altLang="zh-CN" sz="1100">
                <a:solidFill>
                  <a:srgbClr val="FFFFFF"/>
                </a:solidFill>
                <a:latin typeface="Arial" charset="0"/>
              </a:rPr>
              <a:t>:</a:t>
            </a:r>
          </a:p>
          <a:p>
            <a:pPr marL="342900" indent="-342900" algn="r">
              <a:lnSpc>
                <a:spcPct val="125000"/>
              </a:lnSpc>
              <a:spcBef>
                <a:spcPct val="20000"/>
              </a:spcBef>
              <a:defRPr/>
            </a:pPr>
            <a:r>
              <a:rPr lang="en-US" altLang="zh-CN" sz="1100">
                <a:solidFill>
                  <a:srgbClr val="FFFFFF"/>
                </a:solidFill>
                <a:latin typeface="Arial" charset="0"/>
              </a:rPr>
              <a:t>FrutigerNext LT Medium</a:t>
            </a:r>
          </a:p>
          <a:p>
            <a:pPr marL="342900" indent="-342900" algn="r">
              <a:lnSpc>
                <a:spcPct val="125000"/>
              </a:lnSpc>
              <a:spcBef>
                <a:spcPct val="20000"/>
              </a:spcBef>
              <a:defRPr/>
            </a:pPr>
            <a:r>
              <a:rPr lang="zh-CN" altLang="en-US" sz="1100">
                <a:solidFill>
                  <a:srgbClr val="FFFFFF"/>
                </a:solidFill>
                <a:latin typeface="Arial" charset="0"/>
              </a:rPr>
              <a:t>外部使用字体 </a:t>
            </a:r>
            <a:r>
              <a:rPr lang="en-US" altLang="zh-CN" sz="1100">
                <a:solidFill>
                  <a:srgbClr val="FFFFFF"/>
                </a:solidFill>
                <a:latin typeface="Arial" charset="0"/>
              </a:rPr>
              <a:t>: Arial</a:t>
            </a:r>
          </a:p>
          <a:p>
            <a:pPr marL="342900" indent="-342900" algn="r">
              <a:lnSpc>
                <a:spcPct val="75000"/>
              </a:lnSpc>
              <a:spcBef>
                <a:spcPct val="20000"/>
              </a:spcBef>
              <a:defRPr/>
            </a:pPr>
            <a:endParaRPr lang="en-US" altLang="zh-CN"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中文标题</a:t>
            </a:r>
            <a:r>
              <a:rPr lang="en-US" altLang="zh-CN" sz="1100">
                <a:solidFill>
                  <a:srgbClr val="FFFFFF"/>
                </a:solidFill>
                <a:latin typeface="Arial" charset="0"/>
              </a:rPr>
              <a:t>:30-32pt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 R153 G0 B0</a:t>
            </a:r>
          </a:p>
          <a:p>
            <a:pPr marL="342900" indent="-342900" algn="r">
              <a:lnSpc>
                <a:spcPct val="125000"/>
              </a:lnSpc>
              <a:spcBef>
                <a:spcPct val="20000"/>
              </a:spcBef>
              <a:defRPr/>
            </a:pPr>
            <a:r>
              <a:rPr lang="zh-CN" altLang="en-US" sz="1100">
                <a:solidFill>
                  <a:srgbClr val="FFFFFF"/>
                </a:solidFill>
                <a:latin typeface="Arial" charset="0"/>
              </a:rPr>
              <a:t>字体</a:t>
            </a:r>
            <a:r>
              <a:rPr lang="en-US" altLang="zh-CN" sz="1100">
                <a:solidFill>
                  <a:srgbClr val="FFFFFF"/>
                </a:solidFill>
                <a:latin typeface="Arial" charset="0"/>
              </a:rPr>
              <a:t>:</a:t>
            </a:r>
            <a:r>
              <a:rPr lang="zh-CN" altLang="en-US" sz="1100">
                <a:solidFill>
                  <a:srgbClr val="FFFFFF"/>
                </a:solidFill>
                <a:latin typeface="Arial" charset="0"/>
              </a:rPr>
              <a:t>黑体</a:t>
            </a: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英文正文</a:t>
            </a:r>
            <a:r>
              <a:rPr lang="en-US" altLang="zh-CN" sz="1100">
                <a:solidFill>
                  <a:srgbClr val="FFFFFF"/>
                </a:solidFill>
                <a:latin typeface="Arial" charset="0"/>
              </a:rPr>
              <a:t>:20-22pt</a:t>
            </a:r>
          </a:p>
          <a:p>
            <a:pPr marL="342900" indent="-342900" algn="r">
              <a:lnSpc>
                <a:spcPct val="125000"/>
              </a:lnSpc>
              <a:spcBef>
                <a:spcPct val="20000"/>
              </a:spcBef>
              <a:defRPr/>
            </a:pPr>
            <a:r>
              <a:rPr lang="zh-CN" altLang="en-US" sz="1100">
                <a:solidFill>
                  <a:srgbClr val="FFFFFF"/>
                </a:solidFill>
                <a:latin typeface="Arial" charset="0"/>
              </a:rPr>
              <a:t>子目录 </a:t>
            </a:r>
            <a:r>
              <a:rPr lang="en-US" altLang="zh-CN" sz="1100">
                <a:solidFill>
                  <a:srgbClr val="FFFFFF"/>
                </a:solidFill>
                <a:latin typeface="Arial" charset="0"/>
              </a:rPr>
              <a:t>(2-5</a:t>
            </a:r>
            <a:r>
              <a:rPr lang="zh-CN" altLang="en-US" sz="1100">
                <a:solidFill>
                  <a:srgbClr val="FFFFFF"/>
                </a:solidFill>
                <a:latin typeface="Arial" charset="0"/>
              </a:rPr>
              <a:t>级</a:t>
            </a:r>
            <a:r>
              <a:rPr lang="en-US" altLang="zh-CN" sz="1100">
                <a:solidFill>
                  <a:srgbClr val="FFFFFF"/>
                </a:solidFill>
                <a:latin typeface="Arial" charset="0"/>
              </a:rPr>
              <a:t>) :18pt  </a:t>
            </a: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a:t>
            </a:r>
            <a:r>
              <a:rPr lang="zh-CN" altLang="en-US" sz="1100">
                <a:solidFill>
                  <a:srgbClr val="FFFFFF"/>
                </a:solidFill>
                <a:latin typeface="Arial" charset="0"/>
              </a:rPr>
              <a:t>黑色</a:t>
            </a:r>
          </a:p>
          <a:p>
            <a:pPr marL="342900" indent="-342900" algn="r">
              <a:lnSpc>
                <a:spcPct val="125000"/>
              </a:lnSpc>
              <a:spcBef>
                <a:spcPct val="20000"/>
              </a:spcBef>
              <a:defRPr/>
            </a:pPr>
            <a:r>
              <a:rPr lang="zh-CN" altLang="en-US" sz="1100">
                <a:solidFill>
                  <a:srgbClr val="FFFFFF"/>
                </a:solidFill>
                <a:latin typeface="Arial" charset="0"/>
              </a:rPr>
              <a:t>内部使用字体 </a:t>
            </a:r>
            <a:r>
              <a:rPr lang="en-US" altLang="zh-CN" sz="1100">
                <a:solidFill>
                  <a:srgbClr val="FFFFFF"/>
                </a:solidFill>
                <a:latin typeface="Arial" charset="0"/>
              </a:rPr>
              <a:t>:</a:t>
            </a:r>
          </a:p>
          <a:p>
            <a:pPr marL="342900" indent="-342900" algn="r">
              <a:lnSpc>
                <a:spcPct val="125000"/>
              </a:lnSpc>
              <a:spcBef>
                <a:spcPct val="20000"/>
              </a:spcBef>
              <a:defRPr/>
            </a:pPr>
            <a:r>
              <a:rPr lang="en-US" altLang="zh-CN" sz="1100">
                <a:solidFill>
                  <a:srgbClr val="FFFFFF"/>
                </a:solidFill>
                <a:latin typeface="Arial" charset="0"/>
              </a:rPr>
              <a:t>FrutigerNext LT Regular</a:t>
            </a:r>
          </a:p>
          <a:p>
            <a:pPr marL="342900" indent="-342900" algn="r">
              <a:lnSpc>
                <a:spcPct val="125000"/>
              </a:lnSpc>
              <a:spcBef>
                <a:spcPct val="20000"/>
              </a:spcBef>
              <a:defRPr/>
            </a:pPr>
            <a:r>
              <a:rPr lang="zh-CN" altLang="en-US" sz="1100">
                <a:solidFill>
                  <a:srgbClr val="FFFFFF"/>
                </a:solidFill>
                <a:latin typeface="Arial" charset="0"/>
              </a:rPr>
              <a:t>外部使用字体 </a:t>
            </a:r>
            <a:r>
              <a:rPr lang="en-US" altLang="zh-CN" sz="1100">
                <a:solidFill>
                  <a:srgbClr val="FFFFFF"/>
                </a:solidFill>
                <a:latin typeface="Arial" charset="0"/>
              </a:rPr>
              <a:t>: Arial</a:t>
            </a:r>
          </a:p>
          <a:p>
            <a:pPr marL="342900" indent="-342900" algn="r">
              <a:lnSpc>
                <a:spcPct val="75000"/>
              </a:lnSpc>
              <a:spcBef>
                <a:spcPct val="20000"/>
              </a:spcBef>
              <a:defRPr/>
            </a:pPr>
            <a:endParaRPr lang="en-US" altLang="zh-CN"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中文正文</a:t>
            </a:r>
            <a:r>
              <a:rPr lang="en-US" altLang="zh-CN" sz="1100">
                <a:solidFill>
                  <a:srgbClr val="FFFFFF"/>
                </a:solidFill>
                <a:latin typeface="Arial" charset="0"/>
              </a:rPr>
              <a:t>:18-20pt</a:t>
            </a:r>
          </a:p>
          <a:p>
            <a:pPr marL="342900" indent="-342900" algn="r">
              <a:lnSpc>
                <a:spcPct val="125000"/>
              </a:lnSpc>
              <a:spcBef>
                <a:spcPct val="20000"/>
              </a:spcBef>
              <a:defRPr/>
            </a:pPr>
            <a:r>
              <a:rPr lang="zh-CN" altLang="en-US" sz="1100">
                <a:solidFill>
                  <a:srgbClr val="FFFFFF"/>
                </a:solidFill>
                <a:latin typeface="Arial" charset="0"/>
              </a:rPr>
              <a:t>子目录</a:t>
            </a:r>
            <a:r>
              <a:rPr lang="en-US" altLang="zh-CN" sz="1100">
                <a:solidFill>
                  <a:srgbClr val="FFFFFF"/>
                </a:solidFill>
                <a:latin typeface="Arial" charset="0"/>
              </a:rPr>
              <a:t>(2-5</a:t>
            </a:r>
            <a:r>
              <a:rPr lang="zh-CN" altLang="en-US" sz="1100">
                <a:solidFill>
                  <a:srgbClr val="FFFFFF"/>
                </a:solidFill>
                <a:latin typeface="Arial" charset="0"/>
              </a:rPr>
              <a:t>级</a:t>
            </a:r>
            <a:r>
              <a:rPr lang="en-US" altLang="zh-CN" sz="1100">
                <a:solidFill>
                  <a:srgbClr val="FFFFFF"/>
                </a:solidFill>
                <a:latin typeface="Arial" charset="0"/>
              </a:rPr>
              <a:t>):18pt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a:t>
            </a:r>
            <a:r>
              <a:rPr lang="zh-CN" altLang="en-US" sz="1100">
                <a:solidFill>
                  <a:srgbClr val="FFFFFF"/>
                </a:solidFill>
                <a:latin typeface="Arial" charset="0"/>
              </a:rPr>
              <a:t>黑色</a:t>
            </a:r>
          </a:p>
          <a:p>
            <a:pPr marL="342900" indent="-342900" algn="r">
              <a:lnSpc>
                <a:spcPct val="125000"/>
              </a:lnSpc>
              <a:spcBef>
                <a:spcPct val="20000"/>
              </a:spcBef>
              <a:defRPr/>
            </a:pPr>
            <a:r>
              <a:rPr lang="zh-CN" altLang="en-US" sz="1100">
                <a:solidFill>
                  <a:srgbClr val="FFFFFF"/>
                </a:solidFill>
                <a:latin typeface="Arial" charset="0"/>
              </a:rPr>
              <a:t>字体</a:t>
            </a:r>
            <a:r>
              <a:rPr lang="en-US" altLang="zh-CN" sz="1100">
                <a:solidFill>
                  <a:srgbClr val="FFFFFF"/>
                </a:solidFill>
                <a:latin typeface="Arial" charset="0"/>
              </a:rPr>
              <a:t>:</a:t>
            </a:r>
            <a:r>
              <a:rPr lang="zh-CN" altLang="en-US" sz="1100">
                <a:solidFill>
                  <a:srgbClr val="FFFFFF"/>
                </a:solidFill>
                <a:latin typeface="Arial" charset="0"/>
              </a:rPr>
              <a:t>细黑体 </a:t>
            </a:r>
            <a:endParaRPr lang="zh-CN" altLang="en-US" sz="1100">
              <a:solidFill>
                <a:srgbClr val="000000"/>
              </a:solidFill>
              <a:latin typeface="Arial"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rPr>
              <a:t>配色参考方案：</a:t>
            </a:r>
          </a:p>
          <a:p>
            <a:pPr>
              <a:lnSpc>
                <a:spcPct val="120000"/>
              </a:lnSpc>
              <a:spcBef>
                <a:spcPct val="20000"/>
              </a:spcBef>
              <a:defRPr/>
            </a:pPr>
            <a:r>
              <a:rPr lang="zh-CN" altLang="en-US" sz="1100">
                <a:solidFill>
                  <a:srgbClr val="FFFFFF"/>
                </a:solidFill>
                <a:latin typeface="Arial" charset="0"/>
              </a:rPr>
              <a:t>建议同一页面内不超过四种颜色，以下是</a:t>
            </a:r>
            <a:r>
              <a:rPr lang="en-US" altLang="zh-CN" sz="1100">
                <a:solidFill>
                  <a:srgbClr val="FFFFFF"/>
                </a:solidFill>
                <a:latin typeface="Arial" charset="0"/>
              </a:rPr>
              <a:t>13</a:t>
            </a:r>
            <a:r>
              <a:rPr lang="zh-CN" altLang="en-US" sz="1100">
                <a:solidFill>
                  <a:srgbClr val="FFFFFF"/>
                </a:solidFill>
                <a:latin typeface="Arial"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rPr>
              <a:t>客户或者合作伙伴的标志放在右上角</a:t>
            </a:r>
            <a:r>
              <a:rPr lang="en-US" altLang="zh-CN" sz="1100">
                <a:solidFill>
                  <a:srgbClr val="FFFFFF"/>
                </a:solidFill>
                <a:latin typeface="Arial" charset="0"/>
              </a:rPr>
              <a:t>.</a:t>
            </a:r>
            <a:endParaRPr lang="zh-CN" altLang="en-US" sz="1100">
              <a:solidFill>
                <a:srgbClr val="FFFFFF"/>
              </a:solidFill>
              <a:latin typeface="Arial"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ext uri="{91240B29-F687-4F45-9708-019B960494DF}"/>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ext uri="{91240B29-F687-4F45-9708-019B960494DF}"/>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3075"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3076" name="Rectangle 8"/>
          <p:cNvSpPr>
            <a:spLocks noGrp="1" noChangeArrowheads="1"/>
          </p:cNvSpPr>
          <p:nvPr>
            <p:ph type="title"/>
          </p:nvPr>
        </p:nvSpPr>
        <p:spPr bwMode="auto">
          <a:xfrm>
            <a:off x="755650" y="4508500"/>
            <a:ext cx="5548313" cy="579438"/>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a:lnSpc>
                <a:spcPct val="125000"/>
              </a:lnSpc>
              <a:spcBef>
                <a:spcPct val="20000"/>
              </a:spcBef>
              <a:defRPr/>
            </a:pPr>
            <a:r>
              <a:rPr lang="zh-CN" altLang="en-US" sz="1100">
                <a:solidFill>
                  <a:srgbClr val="FFFFFF"/>
                </a:solidFill>
                <a:latin typeface="Arial" charset="0"/>
              </a:rPr>
              <a:t>英文标题</a:t>
            </a:r>
            <a:r>
              <a:rPr lang="en-US" altLang="zh-CN" sz="1100">
                <a:solidFill>
                  <a:srgbClr val="FFFFFF"/>
                </a:solidFill>
                <a:latin typeface="Arial" charset="0"/>
              </a:rPr>
              <a:t>:32-35pt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 R153 G0 B0</a:t>
            </a:r>
          </a:p>
          <a:p>
            <a:pPr marL="342900" indent="-342900" algn="r">
              <a:lnSpc>
                <a:spcPct val="125000"/>
              </a:lnSpc>
              <a:spcBef>
                <a:spcPct val="20000"/>
              </a:spcBef>
              <a:defRPr/>
            </a:pPr>
            <a:r>
              <a:rPr lang="zh-CN" altLang="en-US" sz="1100">
                <a:solidFill>
                  <a:srgbClr val="FFFFFF"/>
                </a:solidFill>
                <a:latin typeface="Arial" charset="0"/>
              </a:rPr>
              <a:t>内部使用字体 </a:t>
            </a:r>
            <a:r>
              <a:rPr lang="en-US" altLang="zh-CN" sz="1100">
                <a:solidFill>
                  <a:srgbClr val="FFFFFF"/>
                </a:solidFill>
                <a:latin typeface="Arial" charset="0"/>
              </a:rPr>
              <a:t>:</a:t>
            </a:r>
          </a:p>
          <a:p>
            <a:pPr marL="342900" indent="-342900" algn="r">
              <a:lnSpc>
                <a:spcPct val="125000"/>
              </a:lnSpc>
              <a:spcBef>
                <a:spcPct val="20000"/>
              </a:spcBef>
              <a:defRPr/>
            </a:pPr>
            <a:r>
              <a:rPr lang="en-US" altLang="zh-CN" sz="1100">
                <a:solidFill>
                  <a:srgbClr val="FFFFFF"/>
                </a:solidFill>
                <a:latin typeface="Arial" charset="0"/>
              </a:rPr>
              <a:t>FrutigerNext LT Medium</a:t>
            </a:r>
          </a:p>
          <a:p>
            <a:pPr marL="342900" indent="-342900" algn="r">
              <a:lnSpc>
                <a:spcPct val="125000"/>
              </a:lnSpc>
              <a:spcBef>
                <a:spcPct val="20000"/>
              </a:spcBef>
              <a:defRPr/>
            </a:pPr>
            <a:r>
              <a:rPr lang="zh-CN" altLang="en-US" sz="1100">
                <a:solidFill>
                  <a:srgbClr val="FFFFFF"/>
                </a:solidFill>
                <a:latin typeface="Arial" charset="0"/>
              </a:rPr>
              <a:t>外部使用字体 </a:t>
            </a:r>
            <a:r>
              <a:rPr lang="en-US" altLang="zh-CN" sz="1100">
                <a:solidFill>
                  <a:srgbClr val="FFFFFF"/>
                </a:solidFill>
                <a:latin typeface="Arial" charset="0"/>
              </a:rPr>
              <a:t>: Arial</a:t>
            </a:r>
          </a:p>
          <a:p>
            <a:pPr marL="342900" indent="-342900" algn="r">
              <a:lnSpc>
                <a:spcPct val="75000"/>
              </a:lnSpc>
              <a:spcBef>
                <a:spcPct val="20000"/>
              </a:spcBef>
              <a:defRPr/>
            </a:pPr>
            <a:endParaRPr lang="en-US" altLang="zh-CN"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中文标题</a:t>
            </a:r>
            <a:r>
              <a:rPr lang="en-US" altLang="zh-CN" sz="1100">
                <a:solidFill>
                  <a:srgbClr val="FFFFFF"/>
                </a:solidFill>
                <a:latin typeface="Arial" charset="0"/>
              </a:rPr>
              <a:t>:30-32pt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 R153 G0 B0</a:t>
            </a:r>
          </a:p>
          <a:p>
            <a:pPr marL="342900" indent="-342900" algn="r">
              <a:lnSpc>
                <a:spcPct val="125000"/>
              </a:lnSpc>
              <a:spcBef>
                <a:spcPct val="20000"/>
              </a:spcBef>
              <a:defRPr/>
            </a:pPr>
            <a:r>
              <a:rPr lang="zh-CN" altLang="en-US" sz="1100">
                <a:solidFill>
                  <a:srgbClr val="FFFFFF"/>
                </a:solidFill>
                <a:latin typeface="Arial" charset="0"/>
              </a:rPr>
              <a:t>字体</a:t>
            </a:r>
            <a:r>
              <a:rPr lang="en-US" altLang="zh-CN" sz="1100">
                <a:solidFill>
                  <a:srgbClr val="FFFFFF"/>
                </a:solidFill>
                <a:latin typeface="Arial" charset="0"/>
              </a:rPr>
              <a:t>:</a:t>
            </a:r>
            <a:r>
              <a:rPr lang="zh-CN" altLang="en-US" sz="1100">
                <a:solidFill>
                  <a:srgbClr val="FFFFFF"/>
                </a:solidFill>
                <a:latin typeface="Arial" charset="0"/>
              </a:rPr>
              <a:t>黑体</a:t>
            </a: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英文正文</a:t>
            </a:r>
            <a:r>
              <a:rPr lang="en-US" altLang="zh-CN" sz="1100">
                <a:solidFill>
                  <a:srgbClr val="FFFFFF"/>
                </a:solidFill>
                <a:latin typeface="Arial" charset="0"/>
              </a:rPr>
              <a:t>:20-22pt</a:t>
            </a:r>
          </a:p>
          <a:p>
            <a:pPr marL="342900" indent="-342900" algn="r">
              <a:lnSpc>
                <a:spcPct val="125000"/>
              </a:lnSpc>
              <a:spcBef>
                <a:spcPct val="20000"/>
              </a:spcBef>
              <a:defRPr/>
            </a:pPr>
            <a:r>
              <a:rPr lang="zh-CN" altLang="en-US" sz="1100">
                <a:solidFill>
                  <a:srgbClr val="FFFFFF"/>
                </a:solidFill>
                <a:latin typeface="Arial" charset="0"/>
              </a:rPr>
              <a:t>子目录 </a:t>
            </a:r>
            <a:r>
              <a:rPr lang="en-US" altLang="zh-CN" sz="1100">
                <a:solidFill>
                  <a:srgbClr val="FFFFFF"/>
                </a:solidFill>
                <a:latin typeface="Arial" charset="0"/>
              </a:rPr>
              <a:t>(2-5</a:t>
            </a:r>
            <a:r>
              <a:rPr lang="zh-CN" altLang="en-US" sz="1100">
                <a:solidFill>
                  <a:srgbClr val="FFFFFF"/>
                </a:solidFill>
                <a:latin typeface="Arial" charset="0"/>
              </a:rPr>
              <a:t>级</a:t>
            </a:r>
            <a:r>
              <a:rPr lang="en-US" altLang="zh-CN" sz="1100">
                <a:solidFill>
                  <a:srgbClr val="FFFFFF"/>
                </a:solidFill>
                <a:latin typeface="Arial" charset="0"/>
              </a:rPr>
              <a:t>) :18pt  </a:t>
            </a: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a:t>
            </a:r>
            <a:r>
              <a:rPr lang="zh-CN" altLang="en-US" sz="1100">
                <a:solidFill>
                  <a:srgbClr val="FFFFFF"/>
                </a:solidFill>
                <a:latin typeface="Arial" charset="0"/>
              </a:rPr>
              <a:t>黑色</a:t>
            </a:r>
          </a:p>
          <a:p>
            <a:pPr marL="342900" indent="-342900" algn="r">
              <a:lnSpc>
                <a:spcPct val="125000"/>
              </a:lnSpc>
              <a:spcBef>
                <a:spcPct val="20000"/>
              </a:spcBef>
              <a:defRPr/>
            </a:pPr>
            <a:r>
              <a:rPr lang="zh-CN" altLang="en-US" sz="1100">
                <a:solidFill>
                  <a:srgbClr val="FFFFFF"/>
                </a:solidFill>
                <a:latin typeface="Arial" charset="0"/>
              </a:rPr>
              <a:t>内部使用字体 </a:t>
            </a:r>
            <a:r>
              <a:rPr lang="en-US" altLang="zh-CN" sz="1100">
                <a:solidFill>
                  <a:srgbClr val="FFFFFF"/>
                </a:solidFill>
                <a:latin typeface="Arial" charset="0"/>
              </a:rPr>
              <a:t>:</a:t>
            </a:r>
          </a:p>
          <a:p>
            <a:pPr marL="342900" indent="-342900" algn="r">
              <a:lnSpc>
                <a:spcPct val="125000"/>
              </a:lnSpc>
              <a:spcBef>
                <a:spcPct val="20000"/>
              </a:spcBef>
              <a:defRPr/>
            </a:pPr>
            <a:r>
              <a:rPr lang="en-US" altLang="zh-CN" sz="1100">
                <a:solidFill>
                  <a:srgbClr val="FFFFFF"/>
                </a:solidFill>
                <a:latin typeface="Arial" charset="0"/>
              </a:rPr>
              <a:t>FrutigerNext LT Regular</a:t>
            </a:r>
          </a:p>
          <a:p>
            <a:pPr marL="342900" indent="-342900" algn="r">
              <a:lnSpc>
                <a:spcPct val="125000"/>
              </a:lnSpc>
              <a:spcBef>
                <a:spcPct val="20000"/>
              </a:spcBef>
              <a:defRPr/>
            </a:pPr>
            <a:r>
              <a:rPr lang="zh-CN" altLang="en-US" sz="1100">
                <a:solidFill>
                  <a:srgbClr val="FFFFFF"/>
                </a:solidFill>
                <a:latin typeface="Arial" charset="0"/>
              </a:rPr>
              <a:t>外部使用字体 </a:t>
            </a:r>
            <a:r>
              <a:rPr lang="en-US" altLang="zh-CN" sz="1100">
                <a:solidFill>
                  <a:srgbClr val="FFFFFF"/>
                </a:solidFill>
                <a:latin typeface="Arial" charset="0"/>
              </a:rPr>
              <a:t>: Arial</a:t>
            </a:r>
          </a:p>
          <a:p>
            <a:pPr marL="342900" indent="-342900" algn="r">
              <a:lnSpc>
                <a:spcPct val="75000"/>
              </a:lnSpc>
              <a:spcBef>
                <a:spcPct val="20000"/>
              </a:spcBef>
              <a:defRPr/>
            </a:pPr>
            <a:endParaRPr lang="en-US" altLang="zh-CN"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中文正文</a:t>
            </a:r>
            <a:r>
              <a:rPr lang="en-US" altLang="zh-CN" sz="1100">
                <a:solidFill>
                  <a:srgbClr val="FFFFFF"/>
                </a:solidFill>
                <a:latin typeface="Arial" charset="0"/>
              </a:rPr>
              <a:t>:18-20pt</a:t>
            </a:r>
          </a:p>
          <a:p>
            <a:pPr marL="342900" indent="-342900" algn="r">
              <a:lnSpc>
                <a:spcPct val="125000"/>
              </a:lnSpc>
              <a:spcBef>
                <a:spcPct val="20000"/>
              </a:spcBef>
              <a:defRPr/>
            </a:pPr>
            <a:r>
              <a:rPr lang="zh-CN" altLang="en-US" sz="1100">
                <a:solidFill>
                  <a:srgbClr val="FFFFFF"/>
                </a:solidFill>
                <a:latin typeface="Arial" charset="0"/>
              </a:rPr>
              <a:t>子目录</a:t>
            </a:r>
            <a:r>
              <a:rPr lang="en-US" altLang="zh-CN" sz="1100">
                <a:solidFill>
                  <a:srgbClr val="FFFFFF"/>
                </a:solidFill>
                <a:latin typeface="Arial" charset="0"/>
              </a:rPr>
              <a:t>(2-5</a:t>
            </a:r>
            <a:r>
              <a:rPr lang="zh-CN" altLang="en-US" sz="1100">
                <a:solidFill>
                  <a:srgbClr val="FFFFFF"/>
                </a:solidFill>
                <a:latin typeface="Arial" charset="0"/>
              </a:rPr>
              <a:t>级</a:t>
            </a:r>
            <a:r>
              <a:rPr lang="en-US" altLang="zh-CN" sz="1100">
                <a:solidFill>
                  <a:srgbClr val="FFFFFF"/>
                </a:solidFill>
                <a:latin typeface="Arial" charset="0"/>
              </a:rPr>
              <a:t>):18pt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a:t>
            </a:r>
            <a:r>
              <a:rPr lang="zh-CN" altLang="en-US" sz="1100">
                <a:solidFill>
                  <a:srgbClr val="FFFFFF"/>
                </a:solidFill>
                <a:latin typeface="Arial" charset="0"/>
              </a:rPr>
              <a:t>黑色</a:t>
            </a:r>
          </a:p>
          <a:p>
            <a:pPr marL="342900" indent="-342900" algn="r">
              <a:lnSpc>
                <a:spcPct val="125000"/>
              </a:lnSpc>
              <a:spcBef>
                <a:spcPct val="20000"/>
              </a:spcBef>
              <a:defRPr/>
            </a:pPr>
            <a:r>
              <a:rPr lang="zh-CN" altLang="en-US" sz="1100">
                <a:solidFill>
                  <a:srgbClr val="FFFFFF"/>
                </a:solidFill>
                <a:latin typeface="Arial" charset="0"/>
              </a:rPr>
              <a:t>字体</a:t>
            </a:r>
            <a:r>
              <a:rPr lang="en-US" altLang="zh-CN" sz="1100">
                <a:solidFill>
                  <a:srgbClr val="FFFFFF"/>
                </a:solidFill>
                <a:latin typeface="Arial" charset="0"/>
              </a:rPr>
              <a:t>:</a:t>
            </a:r>
            <a:r>
              <a:rPr lang="zh-CN" altLang="en-US" sz="1100">
                <a:solidFill>
                  <a:srgbClr val="FFFFFF"/>
                </a:solidFill>
                <a:latin typeface="Arial" charset="0"/>
              </a:rPr>
              <a:t>细黑体 </a:t>
            </a:r>
            <a:endParaRPr lang="zh-CN" altLang="en-US" sz="1100">
              <a:solidFill>
                <a:srgbClr val="000000"/>
              </a:solidFill>
              <a:latin typeface="Arial" charset="0"/>
            </a:endParaRPr>
          </a:p>
        </p:txBody>
      </p:sp>
      <p:grpSp>
        <p:nvGrpSpPr>
          <p:cNvPr id="3080"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3087"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3088"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3089"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3090"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3091"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3092"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3093"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3094"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3095"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3096"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3097"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3098"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3099"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rPr>
              <a:t>配色参考方案：</a:t>
            </a:r>
          </a:p>
          <a:p>
            <a:pPr>
              <a:lnSpc>
                <a:spcPct val="120000"/>
              </a:lnSpc>
              <a:spcBef>
                <a:spcPct val="20000"/>
              </a:spcBef>
              <a:defRPr/>
            </a:pPr>
            <a:r>
              <a:rPr lang="zh-CN" altLang="en-US" sz="1100">
                <a:solidFill>
                  <a:srgbClr val="FFFFFF"/>
                </a:solidFill>
                <a:latin typeface="Arial" charset="0"/>
              </a:rPr>
              <a:t>建议同一页面内不超过四种颜色，以下是</a:t>
            </a:r>
            <a:r>
              <a:rPr lang="en-US" altLang="zh-CN" sz="1100">
                <a:solidFill>
                  <a:srgbClr val="FFFFFF"/>
                </a:solidFill>
                <a:latin typeface="Arial" charset="0"/>
              </a:rPr>
              <a:t>13</a:t>
            </a:r>
            <a:r>
              <a:rPr lang="zh-CN" altLang="en-US" sz="1100">
                <a:solidFill>
                  <a:srgbClr val="FFFFFF"/>
                </a:solidFill>
                <a:latin typeface="Arial"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rPr>
              <a:t>客户或者合作伙伴的标志放在右上角</a:t>
            </a:r>
            <a:r>
              <a:rPr lang="en-US" altLang="zh-CN" sz="1100">
                <a:solidFill>
                  <a:srgbClr val="FFFFFF"/>
                </a:solidFill>
                <a:latin typeface="Arial" charset="0"/>
              </a:rPr>
              <a:t>.</a:t>
            </a:r>
            <a:endParaRPr lang="zh-CN" altLang="en-US" sz="1100">
              <a:solidFill>
                <a:srgbClr val="FFFFFF"/>
              </a:solidFill>
              <a:latin typeface="Arial" charset="0"/>
            </a:endParaRPr>
          </a:p>
        </p:txBody>
      </p:sp>
      <p:pic>
        <p:nvPicPr>
          <p:cNvPr id="3083" name="Picture 80" descr="200016582-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3084"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bwMode="auto">
          <a:xfrm>
            <a:off x="755650" y="4508500"/>
            <a:ext cx="5548313" cy="579438"/>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ext uri="{91240B29-F687-4F45-9708-019B960494DF}"/>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4100"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6152"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4104"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4111"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4112"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4113"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4114"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4115"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4116"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4117"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4118"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4119"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4120"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4121"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4122"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4123"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4107" name="Picture 80" descr="bra200912090008_M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4108"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bwMode="auto">
          <a:xfrm>
            <a:off x="755650" y="4508500"/>
            <a:ext cx="5548313" cy="579438"/>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ext uri="{91240B29-F687-4F45-9708-019B960494DF}"/>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5124"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7176"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5128"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5135"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5136"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5137"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5138"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5139"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5140"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5141"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5142"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5143"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5144"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5145"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5146"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5147"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5131" name="Picture 80" descr="sb10064568n-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5132"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755650" y="4508500"/>
            <a:ext cx="5548313" cy="579438"/>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ext uri="{91240B29-F687-4F45-9708-019B960494DF}"/>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48"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8200"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2"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6159"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6160"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6161"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6162"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6163"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6164"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6165"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6166"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6167"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6168"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6169"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6170"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6171"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155" name="Picture 80" descr="89738649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6156"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w="9525" algn="ctr">
            <a:noFill/>
            <a:miter lim="800000"/>
            <a:headEnd/>
            <a:tailEnd/>
          </a:ln>
          <a:effectLst/>
        </p:spPr>
        <p:txBody>
          <a:bodyPr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
        <p:nvSpPr>
          <p:cNvPr id="7171"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7172"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charset="0"/>
                <a:ea typeface="黑体" pitchFamily="49" charset="-122"/>
              </a:rPr>
              <a:t> </a:t>
            </a:r>
          </a:p>
        </p:txBody>
      </p:sp>
      <p:grpSp>
        <p:nvGrpSpPr>
          <p:cNvPr id="7174"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7178"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7179"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7180"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7181"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7182"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7183"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7184"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7185"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7186"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7187"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7188"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7189"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7190"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buClr>
                <a:schemeClr val="bg2"/>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3" cstate="print"/>
          <a:srcRect/>
          <a:stretch>
            <a:fillRect/>
          </a:stretch>
        </p:blipFill>
        <p:spPr bwMode="auto">
          <a:xfrm>
            <a:off x="0" y="6224588"/>
            <a:ext cx="915035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ext uri="{91240B29-F687-4F45-9708-019B960494DF}"/>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4" cstate="print"/>
          <a:srcRect/>
          <a:stretch>
            <a:fillRect/>
          </a:stretch>
        </p:blipFill>
        <p:spPr bwMode="auto">
          <a:xfrm>
            <a:off x="7508875" y="6386513"/>
            <a:ext cx="1311275"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9"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英文正文</a:t>
            </a:r>
            <a:r>
              <a:rPr lang="en-US" altLang="zh-CN" sz="1100" dirty="0">
                <a:solidFill>
                  <a:srgbClr val="FFFFFF"/>
                </a:solidFill>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中文正文</a:t>
            </a:r>
            <a:r>
              <a:rPr lang="en-US" altLang="zh-CN" sz="1100" dirty="0">
                <a:solidFill>
                  <a:srgbClr val="FFFFFF"/>
                </a:solidFill>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b="1" dirty="0">
                <a:solidFill>
                  <a:srgbClr val="FFFFFF"/>
                </a:solidFill>
                <a:latin typeface="Arial" charset="0"/>
                <a:ea typeface="华文细黑" pitchFamily="2" charset="-122"/>
              </a:rPr>
              <a:t> </a:t>
            </a:r>
          </a:p>
        </p:txBody>
      </p:sp>
      <p:grpSp>
        <p:nvGrpSpPr>
          <p:cNvPr id="8201"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8206"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8207"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8208"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8209"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8210"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8211"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212"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213"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4"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5"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6"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8217"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8218"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0"/>
            <a:ext cx="2097087" cy="455613"/>
          </a:xfrm>
          <a:prstGeom prst="rect">
            <a:avLst/>
          </a:prstGeom>
          <a:noFill/>
          <a:ln w="9525">
            <a:noFill/>
            <a:miter lim="800000"/>
            <a:headEnd/>
            <a:tailEnd/>
          </a:ln>
        </p:spPr>
        <p:txBody>
          <a:bodyPr lIns="0" tIns="0" rIns="0" bIns="0"/>
          <a:lstStyle/>
          <a:p>
            <a:pPr eaLnBrk="0" hangingPunct="0">
              <a:lnSpc>
                <a:spcPct val="85000"/>
              </a:lnSpc>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3633838"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baseline="0" dirty="0" smtClean="0">
                <a:solidFill>
                  <a:srgbClr val="000000"/>
                </a:solidFill>
                <a:latin typeface="Arial"/>
              </a:rPr>
              <a:t>华为保密信息，未经授权禁止扩散</a:t>
            </a:r>
            <a:endParaRPr lang="en-US" altLang="zh-CN" sz="1000" dirty="0">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5"/>
          <p:cNvPicPr>
            <a:picLocks noChangeAspect="1" noChangeArrowheads="1"/>
          </p:cNvPicPr>
          <p:nvPr/>
        </p:nvPicPr>
        <p:blipFill>
          <a:blip r:embed="rId3" cstate="print"/>
          <a:srcRect/>
          <a:stretch>
            <a:fillRect/>
          </a:stretch>
        </p:blipFill>
        <p:spPr bwMode="auto">
          <a:xfrm>
            <a:off x="0" y="5897563"/>
            <a:ext cx="9144000" cy="1003300"/>
          </a:xfrm>
          <a:prstGeom prst="rect">
            <a:avLst/>
          </a:prstGeom>
          <a:noFill/>
          <a:ln w="9525">
            <a:noFill/>
            <a:miter lim="800000"/>
            <a:headEnd/>
            <a:tailEnd/>
          </a:ln>
        </p:spPr>
      </p:pic>
      <p:sp>
        <p:nvSpPr>
          <p:cNvPr id="76" name="Text Box 7"/>
          <p:cNvSpPr txBox="1">
            <a:spLocks noChangeArrowheads="1"/>
          </p:cNvSpPr>
          <p:nvPr/>
        </p:nvSpPr>
        <p:spPr bwMode="auto">
          <a:xfrm>
            <a:off x="3182938" y="2668588"/>
            <a:ext cx="2779712" cy="752475"/>
          </a:xfrm>
          <a:prstGeom prst="rect">
            <a:avLst/>
          </a:prstGeom>
          <a:noFill/>
          <a:ln>
            <a:noFill/>
          </a:ln>
          <a:extLst>
            <a:ext uri="{909E8E84-426E-40DD-AFC4-6F175D3DCCD1}"/>
            <a:ext uri="{91240B29-F687-4F45-9708-019B960494DF}"/>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Arial" charset="0"/>
                <a:ea typeface="MS PGothic" pitchFamily="34" charset="-128"/>
              </a:rPr>
              <a:t>Thank you</a:t>
            </a:r>
          </a:p>
        </p:txBody>
      </p:sp>
      <p:sp>
        <p:nvSpPr>
          <p:cNvPr id="77" name="Text Box 8"/>
          <p:cNvSpPr txBox="1">
            <a:spLocks noChangeArrowheads="1"/>
          </p:cNvSpPr>
          <p:nvPr/>
        </p:nvSpPr>
        <p:spPr bwMode="auto">
          <a:xfrm>
            <a:off x="3203575" y="3429000"/>
            <a:ext cx="2738438" cy="479425"/>
          </a:xfrm>
          <a:prstGeom prst="rect">
            <a:avLst/>
          </a:prstGeom>
          <a:noFill/>
          <a:ln>
            <a:noFill/>
          </a:ln>
          <a:extLst>
            <a:ext uri="{909E8E84-426E-40DD-AFC4-6F175D3DCCD1}"/>
            <a:ext uri="{91240B29-F687-4F45-9708-019B960494DF}"/>
          </a:extLst>
        </p:spPr>
        <p:txBody>
          <a:bodyPr wrap="none" lIns="83448" tIns="41724" rIns="83448" bIns="41724">
            <a:spAutoFit/>
          </a:bodyPr>
          <a:lstStyle/>
          <a:p>
            <a:pPr algn="ctr" defTabSz="835025" eaLnBrk="0" hangingPunct="0">
              <a:defRPr/>
            </a:pPr>
            <a:r>
              <a:rPr lang="en-US" altLang="zh-CN" sz="2600">
                <a:solidFill>
                  <a:srgbClr val="666666"/>
                </a:solidFill>
                <a:latin typeface="Arial" charset="0"/>
                <a:ea typeface="ＭＳ Ｐゴシック" pitchFamily="34" charset="-128"/>
              </a:rPr>
              <a:t>www.huawei.com</a:t>
            </a:r>
            <a:endParaRPr lang="en-US" altLang="zh-CN" sz="2600">
              <a:solidFill>
                <a:srgbClr val="990000"/>
              </a:solidFill>
              <a:latin typeface="Arial" charset="0"/>
              <a:ea typeface="ＭＳ Ｐゴシック" pitchFamily="34" charset="-128"/>
            </a:endParaRPr>
          </a:p>
        </p:txBody>
      </p:sp>
      <p:sp>
        <p:nvSpPr>
          <p:cNvPr id="11269" name="Rectangle 10"/>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Medium</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Regular</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charset="0"/>
              </a:rPr>
              <a:t> </a:t>
            </a:r>
          </a:p>
        </p:txBody>
      </p:sp>
      <p:grpSp>
        <p:nvGrpSpPr>
          <p:cNvPr id="9222"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9226"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9227"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9228"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9229"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9230"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9231"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9232"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9233"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9234"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9235"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9236"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9237"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9238"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defRPr/>
            </a:pPr>
            <a:r>
              <a:rPr lang="zh-CN" altLang="en-US" sz="1100">
                <a:solidFill>
                  <a:srgbClr val="FFFFFF"/>
                </a:solidFill>
              </a:rPr>
              <a:t>配色参考方案：</a:t>
            </a:r>
          </a:p>
          <a:p>
            <a:pPr eaLnBrk="0" hangingPunct="0">
              <a:lnSpc>
                <a:spcPct val="120000"/>
              </a:lnSpc>
              <a:spcBef>
                <a:spcPct val="20000"/>
              </a:spcBef>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8" name="TextBox 77"/>
          <p:cNvSpPr txBox="1"/>
          <p:nvPr/>
        </p:nvSpPr>
        <p:spPr>
          <a:xfrm>
            <a:off x="251520" y="4437112"/>
            <a:ext cx="8640960" cy="1384995"/>
          </a:xfrm>
          <a:prstGeom prst="rect">
            <a:avLst/>
          </a:prstGeom>
          <a:noFill/>
        </p:spPr>
        <p:txBody>
          <a:bodyPr wrap="square" rtlCol="0">
            <a:spAutoFit/>
          </a:bodyPr>
          <a:lstStyle/>
          <a:p>
            <a:pPr algn="just">
              <a:lnSpc>
                <a:spcPct val="100000"/>
              </a:lnSpc>
            </a:pPr>
            <a:r>
              <a:rPr lang="en-US" altLang="zh-CN" sz="1400" b="1" kern="1200" dirty="0" smtClean="0">
                <a:solidFill>
                  <a:schemeClr val="tx1"/>
                </a:solidFill>
                <a:effectLst/>
                <a:latin typeface="Calibri" pitchFamily="34" charset="0"/>
                <a:ea typeface="宋体" charset="-122"/>
                <a:cs typeface="+mn-cs"/>
              </a:rPr>
              <a:t>Copyright©2011 Huawei Technologies Co., Ltd. All Rights Reserved.</a:t>
            </a:r>
            <a:endParaRPr lang="zh-CN" altLang="zh-CN" sz="1400" kern="1200" dirty="0" smtClean="0">
              <a:solidFill>
                <a:schemeClr val="tx1"/>
              </a:solidFill>
              <a:effectLst/>
              <a:latin typeface="Calibri" pitchFamily="34" charset="0"/>
              <a:ea typeface="宋体" charset="-122"/>
              <a:cs typeface="+mn-cs"/>
            </a:endParaRPr>
          </a:p>
          <a:p>
            <a:pPr algn="just">
              <a:lnSpc>
                <a:spcPct val="100000"/>
              </a:lnSpc>
            </a:pPr>
            <a:r>
              <a:rPr lang="en-US" altLang="zh-CN" sz="140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jpe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34.jpe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jpe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emf"/><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16.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3.png"/><Relationship Id="rId7" Type="http://schemas.openxmlformats.org/officeDocument/2006/relationships/image" Target="../media/image75.png"/><Relationship Id="rId2" Type="http://schemas.openxmlformats.org/officeDocument/2006/relationships/image" Target="../media/image72.png"/><Relationship Id="rId1" Type="http://schemas.openxmlformats.org/officeDocument/2006/relationships/slideLayout" Target="../slideLayouts/slideLayout10.xml"/><Relationship Id="rId6" Type="http://schemas.openxmlformats.org/officeDocument/2006/relationships/image" Target="../media/image74.png"/><Relationship Id="rId5" Type="http://schemas.openxmlformats.org/officeDocument/2006/relationships/image" Target="../media/image62.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6"/>
          <p:cNvSpPr>
            <a:spLocks noGrp="1"/>
          </p:cNvSpPr>
          <p:nvPr>
            <p:ph type="title"/>
          </p:nvPr>
        </p:nvSpPr>
        <p:spPr>
          <a:xfrm>
            <a:off x="323528" y="1867308"/>
            <a:ext cx="6408712" cy="1202510"/>
          </a:xfrm>
        </p:spPr>
        <p:txBody>
          <a:bodyPr/>
          <a:lstStyle/>
          <a:p>
            <a:r>
              <a:rPr lang="en-US" altLang="zh-CN" sz="3600" dirty="0" smtClean="0"/>
              <a:t>Go</a:t>
            </a:r>
            <a:r>
              <a:rPr lang="zh-CN" altLang="en-US" sz="3600" dirty="0" smtClean="0"/>
              <a:t>语言在</a:t>
            </a:r>
            <a:r>
              <a:rPr lang="en-US" altLang="zh-CN" sz="3600" dirty="0" smtClean="0"/>
              <a:t>NFV</a:t>
            </a:r>
            <a:r>
              <a:rPr lang="zh-CN" altLang="en-US" sz="3600" dirty="0" smtClean="0"/>
              <a:t>场景下的应用研究</a:t>
            </a:r>
            <a:endParaRPr sz="3600" dirty="0" smtClean="0"/>
          </a:p>
        </p:txBody>
      </p:sp>
      <p:sp>
        <p:nvSpPr>
          <p:cNvPr id="10243" name="副标题 7"/>
          <p:cNvSpPr>
            <a:spLocks noGrp="1"/>
          </p:cNvSpPr>
          <p:nvPr>
            <p:ph type="subTitle" idx="11"/>
          </p:nvPr>
        </p:nvSpPr>
        <p:spPr>
          <a:xfrm>
            <a:off x="755650" y="3573016"/>
            <a:ext cx="6400800" cy="904863"/>
          </a:xfrm>
        </p:spPr>
        <p:txBody>
          <a:bodyPr/>
          <a:lstStyle/>
          <a:p>
            <a:r>
              <a:rPr lang="zh-CN" altLang="en-US" dirty="0" smtClean="0"/>
              <a:t>                            汪洋 </a:t>
            </a:r>
            <a:endParaRPr lang="en-US" altLang="zh-CN" dirty="0" smtClean="0"/>
          </a:p>
          <a:p>
            <a:r>
              <a:rPr lang="en-US" altLang="zh-CN" dirty="0" smtClean="0"/>
              <a:t>                          2015-4-25</a:t>
            </a:r>
            <a:endParaRPr lang="zh-CN" altLang="en-US" dirty="0" smtClean="0"/>
          </a:p>
        </p:txBody>
      </p:sp>
      <p:pic>
        <p:nvPicPr>
          <p:cNvPr id="5122" name="Picture 2"/>
          <p:cNvPicPr>
            <a:picLocks noChangeAspect="1" noChangeArrowheads="1"/>
          </p:cNvPicPr>
          <p:nvPr/>
        </p:nvPicPr>
        <p:blipFill>
          <a:blip r:embed="rId2" cstate="print"/>
          <a:srcRect/>
          <a:stretch>
            <a:fillRect/>
          </a:stretch>
        </p:blipFill>
        <p:spPr bwMode="auto">
          <a:xfrm>
            <a:off x="624534" y="4941168"/>
            <a:ext cx="1742876" cy="1084818"/>
          </a:xfrm>
          <a:prstGeom prst="rect">
            <a:avLst/>
          </a:prstGeom>
          <a:noFill/>
          <a:ln w="9525">
            <a:noFill/>
            <a:miter lim="800000"/>
            <a:headEnd/>
            <a:tailEnd/>
          </a:ln>
        </p:spPr>
      </p:pic>
      <p:sp>
        <p:nvSpPr>
          <p:cNvPr id="5" name="矩形 4"/>
          <p:cNvSpPr/>
          <p:nvPr/>
        </p:nvSpPr>
        <p:spPr>
          <a:xfrm>
            <a:off x="2483768" y="5301208"/>
            <a:ext cx="2996333" cy="369332"/>
          </a:xfrm>
          <a:prstGeom prst="rect">
            <a:avLst/>
          </a:prstGeom>
        </p:spPr>
        <p:txBody>
          <a:bodyPr wrap="none">
            <a:spAutoFit/>
          </a:bodyPr>
          <a:lstStyle/>
          <a:p>
            <a:r>
              <a:rPr lang="en-US" altLang="zh-CN" b="1" dirty="0" smtClean="0">
                <a:latin typeface="微软雅黑" pitchFamily="34" charset="-122"/>
                <a:ea typeface="微软雅黑" pitchFamily="34" charset="-122"/>
              </a:rPr>
              <a:t>Gopher China 2015 </a:t>
            </a:r>
            <a:r>
              <a:rPr lang="zh-CN" altLang="en-US" b="1" dirty="0" smtClean="0">
                <a:latin typeface="微软雅黑" pitchFamily="34" charset="-122"/>
                <a:ea typeface="微软雅黑" pitchFamily="34" charset="-122"/>
              </a:rPr>
              <a:t>上海</a:t>
            </a:r>
            <a:r>
              <a:rPr lang="zh-CN" altLang="en-US" b="1" dirty="0" smtClean="0"/>
              <a:t> </a:t>
            </a:r>
            <a:endParaRPr lang="zh-CN" altLang="en-US" b="1" dirty="0"/>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1520" y="325438"/>
            <a:ext cx="8352928" cy="871537"/>
          </a:xfrm>
        </p:spPr>
        <p:txBody>
          <a:bodyPr/>
          <a:lstStyle/>
          <a:p>
            <a:pPr eaLnBrk="1" hangingPunct="1"/>
            <a:r>
              <a:rPr lang="en-US" altLang="zh-CN" sz="2800" dirty="0" err="1" smtClean="0">
                <a:solidFill>
                  <a:srgbClr val="C00000"/>
                </a:solidFill>
                <a:latin typeface="微软雅黑" pitchFamily="34" charset="-122"/>
                <a:ea typeface="微软雅黑" pitchFamily="34" charset="-122"/>
              </a:rPr>
              <a:t>CloudEge</a:t>
            </a:r>
            <a:r>
              <a:rPr lang="zh-CN" altLang="en-US" sz="2800" dirty="0" smtClean="0">
                <a:solidFill>
                  <a:srgbClr val="C00000"/>
                </a:solidFill>
                <a:latin typeface="微软雅黑" pitchFamily="34" charset="-122"/>
                <a:ea typeface="微软雅黑" pitchFamily="34" charset="-122"/>
              </a:rPr>
              <a:t>参考</a:t>
            </a:r>
            <a:r>
              <a:rPr lang="en-US" altLang="zh-CN" sz="2800" dirty="0" smtClean="0">
                <a:solidFill>
                  <a:srgbClr val="C00000"/>
                </a:solidFill>
                <a:latin typeface="微软雅黑" pitchFamily="34" charset="-122"/>
                <a:ea typeface="微软雅黑" pitchFamily="34" charset="-122"/>
              </a:rPr>
              <a:t>NFV</a:t>
            </a:r>
            <a:r>
              <a:rPr lang="zh-CN" altLang="en-US" sz="2800" dirty="0" smtClean="0">
                <a:solidFill>
                  <a:srgbClr val="C00000"/>
                </a:solidFill>
                <a:latin typeface="微软雅黑" pitchFamily="34" charset="-122"/>
                <a:ea typeface="微软雅黑" pitchFamily="34" charset="-122"/>
              </a:rPr>
              <a:t>架构实现了网元虚拟化，但同时面临新的挑战</a:t>
            </a:r>
          </a:p>
        </p:txBody>
      </p:sp>
      <p:sp>
        <p:nvSpPr>
          <p:cNvPr id="4" name="矩形 3"/>
          <p:cNvSpPr/>
          <p:nvPr/>
        </p:nvSpPr>
        <p:spPr>
          <a:xfrm>
            <a:off x="5004048" y="1340768"/>
            <a:ext cx="1872208" cy="1338828"/>
          </a:xfrm>
          <a:prstGeom prst="rect">
            <a:avLst/>
          </a:prstGeom>
          <a:ln>
            <a:solidFill>
              <a:schemeClr val="tx2"/>
            </a:solidFill>
            <a:prstDash val="dash"/>
          </a:ln>
        </p:spPr>
        <p:txBody>
          <a:bodyPr wrap="square">
            <a:spAutoFit/>
          </a:bodyPr>
          <a:lstStyle/>
          <a:p>
            <a:pPr>
              <a:lnSpc>
                <a:spcPct val="150000"/>
              </a:lnSpc>
              <a:buFont typeface="Arial" pitchFamily="34" charset="0"/>
              <a:buChar char="•"/>
            </a:pPr>
            <a:r>
              <a:rPr lang="zh-CN" altLang="en-US" b="1" dirty="0" smtClean="0">
                <a:latin typeface="微软雅黑" pitchFamily="34" charset="-122"/>
                <a:ea typeface="微软雅黑" pitchFamily="34" charset="-122"/>
              </a:rPr>
              <a:t>大颗粒网元</a:t>
            </a:r>
            <a:endParaRPr lang="en-US" altLang="zh-CN" b="1" dirty="0" smtClean="0">
              <a:latin typeface="微软雅黑" pitchFamily="34" charset="-122"/>
              <a:ea typeface="微软雅黑" pitchFamily="34" charset="-122"/>
            </a:endParaRPr>
          </a:p>
          <a:p>
            <a:pPr>
              <a:lnSpc>
                <a:spcPct val="150000"/>
              </a:lnSpc>
              <a:buFont typeface="Arial" pitchFamily="34" charset="0"/>
              <a:buChar char="•"/>
            </a:pPr>
            <a:r>
              <a:rPr lang="zh-CN" altLang="en-US" b="1" dirty="0" smtClean="0">
                <a:latin typeface="微软雅黑" pitchFamily="34" charset="-122"/>
                <a:ea typeface="微软雅黑" pitchFamily="34" charset="-122"/>
              </a:rPr>
              <a:t>烟囱式架构</a:t>
            </a:r>
            <a:endParaRPr lang="en-US" altLang="zh-CN" b="1" dirty="0" smtClean="0">
              <a:latin typeface="微软雅黑" pitchFamily="34" charset="-122"/>
              <a:ea typeface="微软雅黑" pitchFamily="34" charset="-122"/>
            </a:endParaRPr>
          </a:p>
          <a:p>
            <a:pPr>
              <a:lnSpc>
                <a:spcPct val="150000"/>
              </a:lnSpc>
              <a:buFont typeface="Arial" pitchFamily="34" charset="0"/>
              <a:buChar char="•"/>
            </a:pPr>
            <a:r>
              <a:rPr lang="zh-CN" altLang="en-US" b="1" dirty="0" smtClean="0">
                <a:latin typeface="微软雅黑" pitchFamily="34" charset="-122"/>
                <a:ea typeface="微软雅黑" pitchFamily="34" charset="-122"/>
              </a:rPr>
              <a:t>厚重的软件栈</a:t>
            </a:r>
            <a:endParaRPr lang="zh-CN" altLang="en-US" b="1" dirty="0">
              <a:latin typeface="微软雅黑" pitchFamily="34" charset="-122"/>
              <a:ea typeface="微软雅黑" pitchFamily="34" charset="-122"/>
            </a:endParaRPr>
          </a:p>
        </p:txBody>
      </p:sp>
      <p:pic>
        <p:nvPicPr>
          <p:cNvPr id="5" name="Picture 2"/>
          <p:cNvPicPr>
            <a:picLocks noChangeAspect="1" noChangeArrowheads="1"/>
          </p:cNvPicPr>
          <p:nvPr/>
        </p:nvPicPr>
        <p:blipFill>
          <a:blip r:embed="rId2" cstate="print"/>
          <a:srcRect/>
          <a:stretch>
            <a:fillRect/>
          </a:stretch>
        </p:blipFill>
        <p:spPr bwMode="auto">
          <a:xfrm>
            <a:off x="3923928" y="2983052"/>
            <a:ext cx="4769430" cy="3182252"/>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107504" y="1484784"/>
            <a:ext cx="3528392" cy="2664296"/>
          </a:xfrm>
          <a:prstGeom prst="rect">
            <a:avLst/>
          </a:prstGeom>
          <a:noFill/>
          <a:ln w="9525">
            <a:noFill/>
            <a:miter lim="800000"/>
            <a:headEnd/>
            <a:tailEnd/>
          </a:ln>
        </p:spPr>
      </p:pic>
      <p:sp>
        <p:nvSpPr>
          <p:cNvPr id="10" name="椭圆 9"/>
          <p:cNvSpPr/>
          <p:nvPr/>
        </p:nvSpPr>
        <p:spPr bwMode="auto">
          <a:xfrm>
            <a:off x="1619672" y="1988840"/>
            <a:ext cx="864096" cy="720080"/>
          </a:xfrm>
          <a:prstGeom prst="ellipse">
            <a:avLst/>
          </a:prstGeom>
          <a:noFill/>
          <a:ln>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cxnSp>
        <p:nvCxnSpPr>
          <p:cNvPr id="12" name="直接连接符 11"/>
          <p:cNvCxnSpPr>
            <a:stCxn id="10" idx="5"/>
          </p:cNvCxnSpPr>
          <p:nvPr/>
        </p:nvCxnSpPr>
        <p:spPr bwMode="auto">
          <a:xfrm>
            <a:off x="2357224" y="2603467"/>
            <a:ext cx="1522318" cy="370552"/>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接连接符 12"/>
          <p:cNvCxnSpPr>
            <a:stCxn id="10" idx="5"/>
          </p:cNvCxnSpPr>
          <p:nvPr/>
        </p:nvCxnSpPr>
        <p:spPr bwMode="auto">
          <a:xfrm>
            <a:off x="2357224" y="2603467"/>
            <a:ext cx="1549232" cy="3523274"/>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10"/>
          <p:cNvGrpSpPr/>
          <p:nvPr/>
        </p:nvGrpSpPr>
        <p:grpSpPr>
          <a:xfrm>
            <a:off x="178985" y="2103562"/>
            <a:ext cx="5720774" cy="3632547"/>
            <a:chOff x="623554" y="1543334"/>
            <a:chExt cx="11044103" cy="3608525"/>
          </a:xfrm>
        </p:grpSpPr>
        <p:sp>
          <p:nvSpPr>
            <p:cNvPr id="17" name="矩形 16"/>
            <p:cNvSpPr/>
            <p:nvPr/>
          </p:nvSpPr>
          <p:spPr bwMode="auto">
            <a:xfrm>
              <a:off x="4305300" y="2457450"/>
              <a:ext cx="2847975" cy="866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cxnSp>
          <p:nvCxnSpPr>
            <p:cNvPr id="18" name="直接连接符 17"/>
            <p:cNvCxnSpPr>
              <a:stCxn id="50" idx="0"/>
              <a:endCxn id="98" idx="2"/>
            </p:cNvCxnSpPr>
            <p:nvPr/>
          </p:nvCxnSpPr>
          <p:spPr bwMode="auto">
            <a:xfrm flipH="1" flipV="1">
              <a:off x="1535893" y="2864371"/>
              <a:ext cx="720268" cy="629022"/>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连接符 18"/>
            <p:cNvCxnSpPr>
              <a:stCxn id="52" idx="0"/>
            </p:cNvCxnSpPr>
            <p:nvPr/>
          </p:nvCxnSpPr>
          <p:spPr bwMode="auto">
            <a:xfrm flipV="1">
              <a:off x="4272911" y="2835796"/>
              <a:ext cx="240088" cy="657597"/>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直接连接符 19"/>
            <p:cNvCxnSpPr>
              <a:stCxn id="51" idx="2"/>
            </p:cNvCxnSpPr>
            <p:nvPr/>
          </p:nvCxnSpPr>
          <p:spPr bwMode="auto">
            <a:xfrm flipH="1">
              <a:off x="2976428" y="3781425"/>
              <a:ext cx="336126" cy="377180"/>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直接连接符 20"/>
            <p:cNvCxnSpPr>
              <a:stCxn id="54" idx="2"/>
            </p:cNvCxnSpPr>
            <p:nvPr/>
          </p:nvCxnSpPr>
          <p:spPr bwMode="auto">
            <a:xfrm flipH="1">
              <a:off x="4512999" y="3781425"/>
              <a:ext cx="624233" cy="361950"/>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连接符 21"/>
            <p:cNvCxnSpPr>
              <a:stCxn id="51" idx="0"/>
            </p:cNvCxnSpPr>
            <p:nvPr/>
          </p:nvCxnSpPr>
          <p:spPr bwMode="auto">
            <a:xfrm flipH="1" flipV="1">
              <a:off x="2976428" y="2854846"/>
              <a:ext cx="336126" cy="638547"/>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直接连接符 22"/>
            <p:cNvCxnSpPr>
              <a:stCxn id="49" idx="2"/>
            </p:cNvCxnSpPr>
            <p:nvPr/>
          </p:nvCxnSpPr>
          <p:spPr bwMode="auto">
            <a:xfrm>
              <a:off x="1247787" y="3781425"/>
              <a:ext cx="0" cy="361950"/>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直接连接符 23"/>
            <p:cNvCxnSpPr>
              <a:endCxn id="90" idx="2"/>
            </p:cNvCxnSpPr>
            <p:nvPr/>
          </p:nvCxnSpPr>
          <p:spPr bwMode="auto">
            <a:xfrm flipV="1">
              <a:off x="5953534" y="2854846"/>
              <a:ext cx="0" cy="818510"/>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直接连接符 24"/>
            <p:cNvCxnSpPr>
              <a:stCxn id="53" idx="2"/>
            </p:cNvCxnSpPr>
            <p:nvPr/>
          </p:nvCxnSpPr>
          <p:spPr bwMode="auto">
            <a:xfrm flipH="1">
              <a:off x="5676900" y="3781425"/>
              <a:ext cx="276635" cy="361950"/>
            </a:xfrm>
            <a:prstGeom prst="line">
              <a:avLst/>
            </a:prstGeom>
            <a:ln>
              <a:solidFill>
                <a:schemeClr val="accent6">
                  <a:lumMod val="75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直接连接符 25"/>
            <p:cNvCxnSpPr>
              <a:stCxn id="55" idx="2"/>
            </p:cNvCxnSpPr>
            <p:nvPr/>
          </p:nvCxnSpPr>
          <p:spPr bwMode="auto">
            <a:xfrm>
              <a:off x="6865874" y="3781425"/>
              <a:ext cx="0" cy="361950"/>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直接连接符 26"/>
            <p:cNvCxnSpPr>
              <a:stCxn id="56" idx="2"/>
            </p:cNvCxnSpPr>
            <p:nvPr/>
          </p:nvCxnSpPr>
          <p:spPr bwMode="auto">
            <a:xfrm>
              <a:off x="8402445" y="3781425"/>
              <a:ext cx="884825" cy="431850"/>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28" name="组合 813"/>
            <p:cNvGrpSpPr/>
            <p:nvPr/>
          </p:nvGrpSpPr>
          <p:grpSpPr>
            <a:xfrm>
              <a:off x="6701592" y="1543334"/>
              <a:ext cx="4946514" cy="1798427"/>
              <a:chOff x="4932040" y="332656"/>
              <a:chExt cx="4032448" cy="2088232"/>
            </a:xfrm>
          </p:grpSpPr>
          <p:grpSp>
            <p:nvGrpSpPr>
              <p:cNvPr id="101" name="组合 203"/>
              <p:cNvGrpSpPr/>
              <p:nvPr/>
            </p:nvGrpSpPr>
            <p:grpSpPr>
              <a:xfrm>
                <a:off x="5508104" y="620688"/>
                <a:ext cx="2808312" cy="1440160"/>
                <a:chOff x="3491880" y="1328540"/>
                <a:chExt cx="5544616" cy="4260700"/>
              </a:xfrm>
            </p:grpSpPr>
            <p:pic>
              <p:nvPicPr>
                <p:cNvPr id="103" name="图片 25" descr="2.png"/>
                <p:cNvPicPr>
                  <a:picLocks noChangeAspect="1"/>
                </p:cNvPicPr>
                <p:nvPr/>
              </p:nvPicPr>
              <p:blipFill>
                <a:blip r:embed="rId2" cstate="print"/>
                <a:stretch>
                  <a:fillRect/>
                </a:stretch>
              </p:blipFill>
              <p:spPr>
                <a:xfrm>
                  <a:off x="3563888" y="1404624"/>
                  <a:ext cx="777439" cy="432048"/>
                </a:xfrm>
                <a:prstGeom prst="rect">
                  <a:avLst/>
                </a:prstGeom>
              </p:spPr>
            </p:pic>
            <p:pic>
              <p:nvPicPr>
                <p:cNvPr id="104" name="图片 26" descr="38e0934898f8be7123cb426ede8d4b28.jpg"/>
                <p:cNvPicPr>
                  <a:picLocks noChangeAspect="1"/>
                </p:cNvPicPr>
                <p:nvPr/>
              </p:nvPicPr>
              <p:blipFill>
                <a:blip r:embed="rId3" cstate="print"/>
                <a:stretch>
                  <a:fillRect/>
                </a:stretch>
              </p:blipFill>
              <p:spPr>
                <a:xfrm>
                  <a:off x="4571999" y="1328540"/>
                  <a:ext cx="975117" cy="648072"/>
                </a:xfrm>
                <a:prstGeom prst="rect">
                  <a:avLst/>
                </a:prstGeom>
              </p:spPr>
            </p:pic>
            <p:pic>
              <p:nvPicPr>
                <p:cNvPr id="105" name="图片 27" descr="101413.83007309_o.jpg"/>
                <p:cNvPicPr>
                  <a:picLocks noChangeAspect="1"/>
                </p:cNvPicPr>
                <p:nvPr/>
              </p:nvPicPr>
              <p:blipFill>
                <a:blip r:embed="rId4" cstate="print"/>
                <a:stretch>
                  <a:fillRect/>
                </a:stretch>
              </p:blipFill>
              <p:spPr>
                <a:xfrm>
                  <a:off x="7236296" y="1328540"/>
                  <a:ext cx="1447545" cy="504056"/>
                </a:xfrm>
                <a:prstGeom prst="rect">
                  <a:avLst/>
                </a:prstGeom>
              </p:spPr>
            </p:pic>
            <p:pic>
              <p:nvPicPr>
                <p:cNvPr id="106" name="图片 28" descr="152678044.jpg"/>
                <p:cNvPicPr>
                  <a:picLocks noChangeAspect="1"/>
                </p:cNvPicPr>
                <p:nvPr/>
              </p:nvPicPr>
              <p:blipFill>
                <a:blip r:embed="rId5" cstate="print"/>
                <a:stretch>
                  <a:fillRect/>
                </a:stretch>
              </p:blipFill>
              <p:spPr>
                <a:xfrm>
                  <a:off x="5580113" y="1328540"/>
                  <a:ext cx="1512168" cy="576387"/>
                </a:xfrm>
                <a:prstGeom prst="rect">
                  <a:avLst/>
                </a:prstGeom>
              </p:spPr>
            </p:pic>
            <p:pic>
              <p:nvPicPr>
                <p:cNvPr id="107" name="图片 29" descr="u=67218399,201699086&amp;fm=21&amp;gp=0.jpg"/>
                <p:cNvPicPr>
                  <a:picLocks noChangeAspect="1"/>
                </p:cNvPicPr>
                <p:nvPr/>
              </p:nvPicPr>
              <p:blipFill>
                <a:blip r:embed="rId6" cstate="print"/>
                <a:stretch>
                  <a:fillRect/>
                </a:stretch>
              </p:blipFill>
              <p:spPr>
                <a:xfrm>
                  <a:off x="3851920" y="2013295"/>
                  <a:ext cx="2094162" cy="432048"/>
                </a:xfrm>
                <a:prstGeom prst="rect">
                  <a:avLst/>
                </a:prstGeom>
              </p:spPr>
            </p:pic>
            <p:pic>
              <p:nvPicPr>
                <p:cNvPr id="108" name="图片 30" descr="u=4261847611,1865522045&amp;fm=23&amp;gp=0.jpg"/>
                <p:cNvPicPr>
                  <a:picLocks noChangeAspect="1"/>
                </p:cNvPicPr>
                <p:nvPr/>
              </p:nvPicPr>
              <p:blipFill>
                <a:blip r:embed="rId7" cstate="print"/>
                <a:stretch>
                  <a:fillRect/>
                </a:stretch>
              </p:blipFill>
              <p:spPr>
                <a:xfrm>
                  <a:off x="6516216" y="1937211"/>
                  <a:ext cx="1512168" cy="580639"/>
                </a:xfrm>
                <a:prstGeom prst="rect">
                  <a:avLst/>
                </a:prstGeom>
              </p:spPr>
            </p:pic>
            <p:pic>
              <p:nvPicPr>
                <p:cNvPr id="109" name="图片 31" descr="heroku-Logo-1.jpg"/>
                <p:cNvPicPr>
                  <a:picLocks noChangeAspect="1"/>
                </p:cNvPicPr>
                <p:nvPr/>
              </p:nvPicPr>
              <p:blipFill>
                <a:blip r:embed="rId8" cstate="print"/>
                <a:stretch>
                  <a:fillRect/>
                </a:stretch>
              </p:blipFill>
              <p:spPr>
                <a:xfrm>
                  <a:off x="4716016" y="3154554"/>
                  <a:ext cx="1584176" cy="495718"/>
                </a:xfrm>
                <a:prstGeom prst="rect">
                  <a:avLst/>
                </a:prstGeom>
              </p:spPr>
            </p:pic>
            <p:pic>
              <p:nvPicPr>
                <p:cNvPr id="110" name="图片 32" descr="dotCloud_stackedLogo_color.png"/>
                <p:cNvPicPr>
                  <a:picLocks noChangeAspect="1"/>
                </p:cNvPicPr>
                <p:nvPr/>
              </p:nvPicPr>
              <p:blipFill>
                <a:blip r:embed="rId9" cstate="print"/>
                <a:stretch>
                  <a:fillRect/>
                </a:stretch>
              </p:blipFill>
              <p:spPr>
                <a:xfrm>
                  <a:off x="6228184" y="2850219"/>
                  <a:ext cx="1843405" cy="1152128"/>
                </a:xfrm>
                <a:prstGeom prst="rect">
                  <a:avLst/>
                </a:prstGeom>
              </p:spPr>
            </p:pic>
            <p:pic>
              <p:nvPicPr>
                <p:cNvPr id="111" name="图片 33" descr="openshift_logo.png"/>
                <p:cNvPicPr>
                  <a:picLocks noChangeAspect="1"/>
                </p:cNvPicPr>
                <p:nvPr/>
              </p:nvPicPr>
              <p:blipFill>
                <a:blip r:embed="rId10" cstate="print"/>
                <a:stretch>
                  <a:fillRect/>
                </a:stretch>
              </p:blipFill>
              <p:spPr>
                <a:xfrm>
                  <a:off x="8028384" y="2926303"/>
                  <a:ext cx="792088" cy="848034"/>
                </a:xfrm>
                <a:prstGeom prst="rect">
                  <a:avLst/>
                </a:prstGeom>
              </p:spPr>
            </p:pic>
            <p:cxnSp>
              <p:nvCxnSpPr>
                <p:cNvPr id="112" name="直接连接符 34"/>
                <p:cNvCxnSpPr/>
                <p:nvPr/>
              </p:nvCxnSpPr>
              <p:spPr bwMode="auto">
                <a:xfrm>
                  <a:off x="3491880" y="2621967"/>
                  <a:ext cx="5544616" cy="0"/>
                </a:xfrm>
                <a:prstGeom prst="line">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0">
                  <a:schemeClr val="accent3"/>
                </a:fillRef>
                <a:effectRef idx="1">
                  <a:schemeClr val="accent3"/>
                </a:effectRef>
                <a:fontRef idx="minor">
                  <a:schemeClr val="tx1"/>
                </a:fontRef>
              </p:style>
            </p:cxnSp>
            <p:cxnSp>
              <p:nvCxnSpPr>
                <p:cNvPr id="113" name="直接连接符 35"/>
                <p:cNvCxnSpPr/>
                <p:nvPr/>
              </p:nvCxnSpPr>
              <p:spPr bwMode="auto">
                <a:xfrm>
                  <a:off x="3491880" y="4295813"/>
                  <a:ext cx="5544616" cy="0"/>
                </a:xfrm>
                <a:prstGeom prst="line">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0">
                  <a:schemeClr val="accent3"/>
                </a:fillRef>
                <a:effectRef idx="1">
                  <a:schemeClr val="accent3"/>
                </a:effectRef>
                <a:fontRef idx="minor">
                  <a:schemeClr val="tx1"/>
                </a:fontRef>
              </p:style>
            </p:cxnSp>
            <p:grpSp>
              <p:nvGrpSpPr>
                <p:cNvPr id="114" name="组合 27"/>
                <p:cNvGrpSpPr/>
                <p:nvPr/>
              </p:nvGrpSpPr>
              <p:grpSpPr>
                <a:xfrm>
                  <a:off x="3707904" y="4725144"/>
                  <a:ext cx="5112568" cy="864096"/>
                  <a:chOff x="3563888" y="4077072"/>
                  <a:chExt cx="5112568" cy="864096"/>
                </a:xfrm>
              </p:grpSpPr>
              <p:pic>
                <p:nvPicPr>
                  <p:cNvPr id="116" name="图片 38" descr="openstack-cloud-software-vertical-large.png"/>
                  <p:cNvPicPr>
                    <a:picLocks noChangeAspect="1"/>
                  </p:cNvPicPr>
                  <p:nvPr/>
                </p:nvPicPr>
                <p:blipFill>
                  <a:blip r:embed="rId11" cstate="print"/>
                  <a:stretch>
                    <a:fillRect/>
                  </a:stretch>
                </p:blipFill>
                <p:spPr>
                  <a:xfrm>
                    <a:off x="3563888" y="4077072"/>
                    <a:ext cx="1152128" cy="864096"/>
                  </a:xfrm>
                  <a:prstGeom prst="rect">
                    <a:avLst/>
                  </a:prstGeom>
                </p:spPr>
              </p:pic>
              <p:pic>
                <p:nvPicPr>
                  <p:cNvPr id="117" name="图片 39" descr="cloudstack-apache-logo.png"/>
                  <p:cNvPicPr>
                    <a:picLocks noChangeAspect="1"/>
                  </p:cNvPicPr>
                  <p:nvPr/>
                </p:nvPicPr>
                <p:blipFill>
                  <a:blip r:embed="rId12" cstate="print"/>
                  <a:stretch>
                    <a:fillRect/>
                  </a:stretch>
                </p:blipFill>
                <p:spPr>
                  <a:xfrm>
                    <a:off x="4932040" y="4149080"/>
                    <a:ext cx="792088" cy="792088"/>
                  </a:xfrm>
                  <a:prstGeom prst="rect">
                    <a:avLst/>
                  </a:prstGeom>
                </p:spPr>
              </p:pic>
              <p:pic>
                <p:nvPicPr>
                  <p:cNvPr id="118" name="图片 40" descr="eucalyptus-logo.png"/>
                  <p:cNvPicPr>
                    <a:picLocks noChangeAspect="1"/>
                  </p:cNvPicPr>
                  <p:nvPr/>
                </p:nvPicPr>
                <p:blipFill>
                  <a:blip r:embed="rId13" cstate="print">
                    <a:lum bright="-100000" contrast="96000"/>
                  </a:blip>
                  <a:stretch>
                    <a:fillRect/>
                  </a:stretch>
                </p:blipFill>
                <p:spPr>
                  <a:xfrm>
                    <a:off x="6084168" y="4221088"/>
                    <a:ext cx="2592288" cy="528248"/>
                  </a:xfrm>
                  <a:prstGeom prst="rect">
                    <a:avLst/>
                  </a:prstGeom>
                  <a:solidFill>
                    <a:schemeClr val="bg1">
                      <a:lumMod val="85000"/>
                    </a:schemeClr>
                  </a:solidFill>
                </p:spPr>
              </p:pic>
            </p:grpSp>
            <p:pic>
              <p:nvPicPr>
                <p:cNvPr id="115" name="图片 37" descr="vmware_cloud_foundry.png"/>
                <p:cNvPicPr>
                  <a:picLocks noChangeAspect="1"/>
                </p:cNvPicPr>
                <p:nvPr/>
              </p:nvPicPr>
              <p:blipFill>
                <a:blip r:embed="rId14" cstate="print"/>
                <a:stretch>
                  <a:fillRect/>
                </a:stretch>
              </p:blipFill>
              <p:spPr>
                <a:xfrm>
                  <a:off x="3491880" y="3002386"/>
                  <a:ext cx="936104" cy="936105"/>
                </a:xfrm>
                <a:prstGeom prst="rect">
                  <a:avLst/>
                </a:prstGeom>
              </p:spPr>
            </p:pic>
          </p:grpSp>
          <p:sp>
            <p:nvSpPr>
              <p:cNvPr id="102" name="云形 24"/>
              <p:cNvSpPr/>
              <p:nvPr/>
            </p:nvSpPr>
            <p:spPr bwMode="auto">
              <a:xfrm>
                <a:off x="4932040" y="332656"/>
                <a:ext cx="4032448" cy="2088232"/>
              </a:xfrm>
              <a:prstGeom prst="cloud">
                <a:avLst/>
              </a:prstGeom>
              <a:noFill/>
              <a:ln w="15875">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grpSp>
        <p:cxnSp>
          <p:nvCxnSpPr>
            <p:cNvPr id="29" name="直接连接符 28"/>
            <p:cNvCxnSpPr>
              <a:stCxn id="56" idx="0"/>
            </p:cNvCxnSpPr>
            <p:nvPr/>
          </p:nvCxnSpPr>
          <p:spPr bwMode="auto">
            <a:xfrm flipV="1">
              <a:off x="8402445" y="3339846"/>
              <a:ext cx="772404" cy="153547"/>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bwMode="auto">
            <a:xfrm>
              <a:off x="8404364" y="3777233"/>
              <a:ext cx="2108946" cy="356617"/>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31" name="组合 888"/>
            <p:cNvGrpSpPr/>
            <p:nvPr/>
          </p:nvGrpSpPr>
          <p:grpSpPr>
            <a:xfrm>
              <a:off x="911661" y="1928267"/>
              <a:ext cx="1248464" cy="936104"/>
              <a:chOff x="1043608" y="404664"/>
              <a:chExt cx="936104" cy="936104"/>
            </a:xfrm>
          </p:grpSpPr>
          <p:sp>
            <p:nvSpPr>
              <p:cNvPr id="98" name="流程图: 可选过程 97"/>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pic>
            <p:nvPicPr>
              <p:cNvPr id="99" name="Picture 2"/>
              <p:cNvPicPr>
                <a:picLocks noChangeAspect="1" noChangeArrowheads="1"/>
              </p:cNvPicPr>
              <p:nvPr/>
            </p:nvPicPr>
            <p:blipFill>
              <a:blip r:embed="rId15" cstate="print"/>
              <a:srcRect/>
              <a:stretch>
                <a:fillRect/>
              </a:stretch>
            </p:blipFill>
            <p:spPr bwMode="auto">
              <a:xfrm>
                <a:off x="1115616" y="548680"/>
                <a:ext cx="769776" cy="216024"/>
              </a:xfrm>
              <a:prstGeom prst="rect">
                <a:avLst/>
              </a:prstGeom>
              <a:noFill/>
              <a:ln w="9525">
                <a:noFill/>
                <a:miter lim="800000"/>
                <a:headEnd/>
                <a:tailEnd/>
              </a:ln>
            </p:spPr>
          </p:pic>
          <p:sp>
            <p:nvSpPr>
              <p:cNvPr id="100" name="TextBox 46"/>
              <p:cNvSpPr txBox="1"/>
              <p:nvPr/>
            </p:nvSpPr>
            <p:spPr>
              <a:xfrm>
                <a:off x="1259631" y="836712"/>
                <a:ext cx="576064" cy="342279"/>
              </a:xfrm>
              <a:prstGeom prst="rect">
                <a:avLst/>
              </a:prstGeom>
              <a:noFill/>
            </p:spPr>
            <p:txBody>
              <a:bodyPr wrap="square" rtlCol="0">
                <a:spAutoFit/>
              </a:bodyPr>
              <a:lstStyle/>
              <a:p>
                <a:r>
                  <a:rPr lang="en-US" altLang="zh-CN" sz="900" dirty="0" smtClean="0">
                    <a:solidFill>
                      <a:srgbClr val="7030A0"/>
                    </a:solidFill>
                  </a:rPr>
                  <a:t>jail</a:t>
                </a:r>
                <a:endParaRPr lang="zh-CN" altLang="en-US" sz="900" dirty="0">
                  <a:solidFill>
                    <a:srgbClr val="7030A0"/>
                  </a:solidFill>
                </a:endParaRPr>
              </a:p>
            </p:txBody>
          </p:sp>
        </p:grpSp>
        <p:grpSp>
          <p:nvGrpSpPr>
            <p:cNvPr id="32" name="组合 893"/>
            <p:cNvGrpSpPr/>
            <p:nvPr/>
          </p:nvGrpSpPr>
          <p:grpSpPr>
            <a:xfrm>
              <a:off x="2352196" y="1918742"/>
              <a:ext cx="1248464" cy="936104"/>
              <a:chOff x="2843808" y="548680"/>
              <a:chExt cx="936104" cy="936104"/>
            </a:xfrm>
          </p:grpSpPr>
          <p:pic>
            <p:nvPicPr>
              <p:cNvPr id="94" name="Picture 6"/>
              <p:cNvPicPr>
                <a:picLocks noChangeAspect="1" noChangeArrowheads="1"/>
              </p:cNvPicPr>
              <p:nvPr/>
            </p:nvPicPr>
            <p:blipFill>
              <a:blip r:embed="rId16" cstate="print"/>
              <a:srcRect/>
              <a:stretch>
                <a:fillRect/>
              </a:stretch>
            </p:blipFill>
            <p:spPr bwMode="auto">
              <a:xfrm>
                <a:off x="2915816" y="692696"/>
                <a:ext cx="787017" cy="288032"/>
              </a:xfrm>
              <a:prstGeom prst="rect">
                <a:avLst/>
              </a:prstGeom>
              <a:noFill/>
              <a:ln w="9525">
                <a:noFill/>
                <a:miter lim="800000"/>
                <a:headEnd/>
                <a:tailEnd/>
              </a:ln>
            </p:spPr>
          </p:pic>
          <p:grpSp>
            <p:nvGrpSpPr>
              <p:cNvPr id="95" name="组合 889"/>
              <p:cNvGrpSpPr/>
              <p:nvPr/>
            </p:nvGrpSpPr>
            <p:grpSpPr>
              <a:xfrm>
                <a:off x="2843808" y="548680"/>
                <a:ext cx="936104" cy="936104"/>
                <a:chOff x="1043608" y="404664"/>
                <a:chExt cx="936104" cy="936104"/>
              </a:xfrm>
            </p:grpSpPr>
            <p:sp>
              <p:nvSpPr>
                <p:cNvPr id="96" name="流程图: 可选过程 50"/>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97" name="TextBox 96"/>
                <p:cNvSpPr txBox="1"/>
                <p:nvPr/>
              </p:nvSpPr>
              <p:spPr>
                <a:xfrm>
                  <a:off x="1187624" y="836712"/>
                  <a:ext cx="720081" cy="456373"/>
                </a:xfrm>
                <a:prstGeom prst="rect">
                  <a:avLst/>
                </a:prstGeom>
                <a:noFill/>
              </p:spPr>
              <p:txBody>
                <a:bodyPr wrap="square" rtlCol="0">
                  <a:spAutoFit/>
                </a:bodyPr>
                <a:lstStyle/>
                <a:p>
                  <a:r>
                    <a:rPr lang="en-US" altLang="zh-CN" sz="700" dirty="0" smtClean="0">
                      <a:solidFill>
                        <a:srgbClr val="7030A0"/>
                      </a:solidFill>
                    </a:rPr>
                    <a:t>Linux-</a:t>
                  </a:r>
                  <a:r>
                    <a:rPr lang="en-US" altLang="zh-CN" sz="700" dirty="0" err="1" smtClean="0">
                      <a:solidFill>
                        <a:srgbClr val="7030A0"/>
                      </a:solidFill>
                    </a:rPr>
                    <a:t>Vserver</a:t>
                  </a:r>
                  <a:endParaRPr lang="zh-CN" altLang="en-US" sz="700" dirty="0">
                    <a:solidFill>
                      <a:srgbClr val="7030A0"/>
                    </a:solidFill>
                  </a:endParaRPr>
                </a:p>
              </p:txBody>
            </p:sp>
          </p:grpSp>
        </p:grpSp>
        <p:grpSp>
          <p:nvGrpSpPr>
            <p:cNvPr id="33" name="组合 928"/>
            <p:cNvGrpSpPr/>
            <p:nvPr/>
          </p:nvGrpSpPr>
          <p:grpSpPr>
            <a:xfrm>
              <a:off x="5329302" y="1918742"/>
              <a:ext cx="1248464" cy="936104"/>
              <a:chOff x="3923928" y="332656"/>
              <a:chExt cx="936104" cy="936104"/>
            </a:xfrm>
          </p:grpSpPr>
          <p:sp>
            <p:nvSpPr>
              <p:cNvPr id="90" name="流程图: 可选过程 89"/>
              <p:cNvSpPr/>
              <p:nvPr/>
            </p:nvSpPr>
            <p:spPr bwMode="auto">
              <a:xfrm>
                <a:off x="3923928" y="332656"/>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grpSp>
            <p:nvGrpSpPr>
              <p:cNvPr id="91" name="组合 909"/>
              <p:cNvGrpSpPr/>
              <p:nvPr/>
            </p:nvGrpSpPr>
            <p:grpSpPr>
              <a:xfrm>
                <a:off x="3995936" y="404664"/>
                <a:ext cx="792088" cy="728691"/>
                <a:chOff x="3995936" y="404664"/>
                <a:chExt cx="792088" cy="728691"/>
              </a:xfrm>
            </p:grpSpPr>
            <p:sp>
              <p:nvSpPr>
                <p:cNvPr id="92" name="TextBox 91"/>
                <p:cNvSpPr txBox="1"/>
                <p:nvPr/>
              </p:nvSpPr>
              <p:spPr>
                <a:xfrm>
                  <a:off x="3995936" y="836712"/>
                  <a:ext cx="792088" cy="296643"/>
                </a:xfrm>
                <a:prstGeom prst="rect">
                  <a:avLst/>
                </a:prstGeom>
                <a:noFill/>
              </p:spPr>
              <p:txBody>
                <a:bodyPr wrap="square" rtlCol="0">
                  <a:spAutoFit/>
                </a:bodyPr>
                <a:lstStyle/>
                <a:p>
                  <a:r>
                    <a:rPr lang="en-US" altLang="zh-CN" sz="700" dirty="0" smtClean="0">
                      <a:solidFill>
                        <a:srgbClr val="7030A0"/>
                      </a:solidFill>
                    </a:rPr>
                    <a:t>AIX WPAR</a:t>
                  </a:r>
                  <a:endParaRPr lang="zh-CN" altLang="en-US" sz="700" dirty="0">
                    <a:solidFill>
                      <a:srgbClr val="7030A0"/>
                    </a:solidFill>
                  </a:endParaRPr>
                </a:p>
              </p:txBody>
            </p:sp>
            <p:pic>
              <p:nvPicPr>
                <p:cNvPr id="93" name="Picture 9"/>
                <p:cNvPicPr>
                  <a:picLocks noChangeAspect="1" noChangeArrowheads="1"/>
                </p:cNvPicPr>
                <p:nvPr/>
              </p:nvPicPr>
              <p:blipFill>
                <a:blip r:embed="rId17" cstate="print"/>
                <a:srcRect/>
                <a:stretch>
                  <a:fillRect/>
                </a:stretch>
              </p:blipFill>
              <p:spPr bwMode="auto">
                <a:xfrm>
                  <a:off x="3995936" y="404664"/>
                  <a:ext cx="792088" cy="303886"/>
                </a:xfrm>
                <a:prstGeom prst="rect">
                  <a:avLst/>
                </a:prstGeom>
                <a:noFill/>
                <a:ln w="9525">
                  <a:noFill/>
                  <a:miter lim="800000"/>
                  <a:headEnd/>
                  <a:tailEnd/>
                </a:ln>
              </p:spPr>
            </p:pic>
          </p:grpSp>
        </p:grpSp>
        <p:grpSp>
          <p:nvGrpSpPr>
            <p:cNvPr id="34" name="组合 919"/>
            <p:cNvGrpSpPr/>
            <p:nvPr/>
          </p:nvGrpSpPr>
          <p:grpSpPr>
            <a:xfrm>
              <a:off x="2073615" y="4158605"/>
              <a:ext cx="1273528" cy="952042"/>
              <a:chOff x="323528" y="1412776"/>
              <a:chExt cx="954897" cy="952042"/>
            </a:xfrm>
          </p:grpSpPr>
          <p:pic>
            <p:nvPicPr>
              <p:cNvPr id="86" name="Picture 4"/>
              <p:cNvPicPr>
                <a:picLocks noChangeAspect="1" noChangeArrowheads="1"/>
              </p:cNvPicPr>
              <p:nvPr/>
            </p:nvPicPr>
            <p:blipFill>
              <a:blip r:embed="rId18" cstate="print"/>
              <a:srcRect/>
              <a:stretch>
                <a:fillRect/>
              </a:stretch>
            </p:blipFill>
            <p:spPr bwMode="auto">
              <a:xfrm>
                <a:off x="323528" y="1448396"/>
                <a:ext cx="954897" cy="324420"/>
              </a:xfrm>
              <a:prstGeom prst="rect">
                <a:avLst/>
              </a:prstGeom>
              <a:noFill/>
              <a:ln w="9525">
                <a:noFill/>
                <a:miter lim="800000"/>
                <a:headEnd/>
                <a:tailEnd/>
              </a:ln>
            </p:spPr>
          </p:pic>
          <p:grpSp>
            <p:nvGrpSpPr>
              <p:cNvPr id="87" name="组合 912"/>
              <p:cNvGrpSpPr/>
              <p:nvPr/>
            </p:nvGrpSpPr>
            <p:grpSpPr>
              <a:xfrm>
                <a:off x="323528" y="1412776"/>
                <a:ext cx="936104" cy="952042"/>
                <a:chOff x="1043608" y="404664"/>
                <a:chExt cx="936104" cy="952042"/>
              </a:xfrm>
            </p:grpSpPr>
            <p:sp>
              <p:nvSpPr>
                <p:cNvPr id="88" name="流程图: 可选过程 60"/>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89" name="TextBox 88"/>
                <p:cNvSpPr txBox="1"/>
                <p:nvPr/>
              </p:nvSpPr>
              <p:spPr>
                <a:xfrm>
                  <a:off x="1115616" y="740604"/>
                  <a:ext cx="864096" cy="616102"/>
                </a:xfrm>
                <a:prstGeom prst="rect">
                  <a:avLst/>
                </a:prstGeom>
                <a:noFill/>
              </p:spPr>
              <p:txBody>
                <a:bodyPr wrap="square" rtlCol="0">
                  <a:spAutoFit/>
                </a:bodyPr>
                <a:lstStyle/>
                <a:p>
                  <a:r>
                    <a:rPr lang="en-US" altLang="zh-CN" sz="700" dirty="0" smtClean="0">
                      <a:solidFill>
                        <a:srgbClr val="7030A0"/>
                      </a:solidFill>
                    </a:rPr>
                    <a:t>Parallels </a:t>
                  </a:r>
                  <a:r>
                    <a:rPr lang="en-US" altLang="zh-CN" sz="700" dirty="0" err="1" smtClean="0">
                      <a:solidFill>
                        <a:srgbClr val="7030A0"/>
                      </a:solidFill>
                    </a:rPr>
                    <a:t>Virtuozzo</a:t>
                  </a:r>
                  <a:r>
                    <a:rPr lang="en-US" altLang="zh-CN" sz="700" dirty="0" smtClean="0">
                      <a:solidFill>
                        <a:srgbClr val="7030A0"/>
                      </a:solidFill>
                    </a:rPr>
                    <a:t> Containers</a:t>
                  </a:r>
                </a:p>
              </p:txBody>
            </p:sp>
          </p:grpSp>
        </p:grpSp>
        <p:grpSp>
          <p:nvGrpSpPr>
            <p:cNvPr id="35" name="组合 931"/>
            <p:cNvGrpSpPr/>
            <p:nvPr/>
          </p:nvGrpSpPr>
          <p:grpSpPr>
            <a:xfrm>
              <a:off x="3504624" y="4149080"/>
              <a:ext cx="1248464" cy="936104"/>
              <a:chOff x="251520" y="5157192"/>
              <a:chExt cx="936104" cy="936104"/>
            </a:xfrm>
          </p:grpSpPr>
          <p:grpSp>
            <p:nvGrpSpPr>
              <p:cNvPr id="82" name="组合 916"/>
              <p:cNvGrpSpPr/>
              <p:nvPr/>
            </p:nvGrpSpPr>
            <p:grpSpPr>
              <a:xfrm>
                <a:off x="251520" y="5157192"/>
                <a:ext cx="936104" cy="936104"/>
                <a:chOff x="1043608" y="404664"/>
                <a:chExt cx="936104" cy="936104"/>
              </a:xfrm>
            </p:grpSpPr>
            <p:sp>
              <p:nvSpPr>
                <p:cNvPr id="84" name="流程图: 可选过程 83"/>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85" name="TextBox 84"/>
                <p:cNvSpPr txBox="1"/>
                <p:nvPr/>
              </p:nvSpPr>
              <p:spPr>
                <a:xfrm>
                  <a:off x="1187624" y="908720"/>
                  <a:ext cx="648072" cy="296643"/>
                </a:xfrm>
                <a:prstGeom prst="rect">
                  <a:avLst/>
                </a:prstGeom>
                <a:noFill/>
              </p:spPr>
              <p:txBody>
                <a:bodyPr wrap="square" rtlCol="0">
                  <a:spAutoFit/>
                </a:bodyPr>
                <a:lstStyle/>
                <a:p>
                  <a:r>
                    <a:rPr lang="en-US" altLang="zh-CN" sz="700" dirty="0" err="1" smtClean="0">
                      <a:solidFill>
                        <a:srgbClr val="7030A0"/>
                      </a:solidFill>
                    </a:rPr>
                    <a:t>OpenVZ</a:t>
                  </a:r>
                  <a:endParaRPr lang="en-US" altLang="zh-CN" sz="700" dirty="0" smtClean="0">
                    <a:solidFill>
                      <a:srgbClr val="7030A0"/>
                    </a:solidFill>
                  </a:endParaRPr>
                </a:p>
              </p:txBody>
            </p:sp>
          </p:grpSp>
          <p:pic>
            <p:nvPicPr>
              <p:cNvPr id="83" name="Picture 5"/>
              <p:cNvPicPr>
                <a:picLocks noChangeAspect="1" noChangeArrowheads="1"/>
              </p:cNvPicPr>
              <p:nvPr/>
            </p:nvPicPr>
            <p:blipFill>
              <a:blip r:embed="rId19" cstate="print"/>
              <a:srcRect/>
              <a:stretch>
                <a:fillRect/>
              </a:stretch>
            </p:blipFill>
            <p:spPr bwMode="auto">
              <a:xfrm>
                <a:off x="323528" y="5229200"/>
                <a:ext cx="819150" cy="266700"/>
              </a:xfrm>
              <a:prstGeom prst="rect">
                <a:avLst/>
              </a:prstGeom>
              <a:noFill/>
              <a:ln w="9525">
                <a:noFill/>
                <a:miter lim="800000"/>
                <a:headEnd/>
                <a:tailEnd/>
              </a:ln>
            </p:spPr>
          </p:pic>
        </p:grpSp>
        <p:grpSp>
          <p:nvGrpSpPr>
            <p:cNvPr id="36" name="组合 943"/>
            <p:cNvGrpSpPr/>
            <p:nvPr/>
          </p:nvGrpSpPr>
          <p:grpSpPr>
            <a:xfrm>
              <a:off x="623554" y="4149080"/>
              <a:ext cx="1248464" cy="936104"/>
              <a:chOff x="611560" y="4869160"/>
              <a:chExt cx="936104" cy="936104"/>
            </a:xfrm>
          </p:grpSpPr>
          <p:grpSp>
            <p:nvGrpSpPr>
              <p:cNvPr id="78" name="组合 938"/>
              <p:cNvGrpSpPr/>
              <p:nvPr/>
            </p:nvGrpSpPr>
            <p:grpSpPr>
              <a:xfrm>
                <a:off x="611560" y="4869160"/>
                <a:ext cx="936104" cy="936104"/>
                <a:chOff x="1043608" y="404664"/>
                <a:chExt cx="936104" cy="936104"/>
              </a:xfrm>
            </p:grpSpPr>
            <p:sp>
              <p:nvSpPr>
                <p:cNvPr id="80" name="流程图: 可选过程 79"/>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81" name="TextBox 80"/>
                <p:cNvSpPr txBox="1"/>
                <p:nvPr/>
              </p:nvSpPr>
              <p:spPr>
                <a:xfrm>
                  <a:off x="1187624" y="836712"/>
                  <a:ext cx="648072" cy="296643"/>
                </a:xfrm>
                <a:prstGeom prst="rect">
                  <a:avLst/>
                </a:prstGeom>
                <a:noFill/>
              </p:spPr>
              <p:txBody>
                <a:bodyPr wrap="square" rtlCol="0">
                  <a:spAutoFit/>
                </a:bodyPr>
                <a:lstStyle/>
                <a:p>
                  <a:r>
                    <a:rPr lang="en-US" altLang="zh-CN" sz="700" dirty="0" err="1" smtClean="0">
                      <a:solidFill>
                        <a:srgbClr val="7030A0"/>
                      </a:solidFill>
                    </a:rPr>
                    <a:t>chroot</a:t>
                  </a:r>
                  <a:endParaRPr lang="en-US" altLang="zh-CN" sz="700" dirty="0" smtClean="0">
                    <a:solidFill>
                      <a:srgbClr val="7030A0"/>
                    </a:solidFill>
                  </a:endParaRPr>
                </a:p>
              </p:txBody>
            </p:sp>
          </p:grpSp>
          <p:pic>
            <p:nvPicPr>
              <p:cNvPr id="79" name="Picture 8"/>
              <p:cNvPicPr>
                <a:picLocks noChangeAspect="1" noChangeArrowheads="1"/>
              </p:cNvPicPr>
              <p:nvPr/>
            </p:nvPicPr>
            <p:blipFill>
              <a:blip r:embed="rId20" cstate="print"/>
              <a:srcRect/>
              <a:stretch>
                <a:fillRect/>
              </a:stretch>
            </p:blipFill>
            <p:spPr bwMode="auto">
              <a:xfrm>
                <a:off x="683568" y="5013176"/>
                <a:ext cx="810090" cy="216024"/>
              </a:xfrm>
              <a:prstGeom prst="rect">
                <a:avLst/>
              </a:prstGeom>
              <a:noFill/>
              <a:ln w="9525">
                <a:noFill/>
                <a:miter lim="800000"/>
                <a:headEnd/>
                <a:tailEnd/>
              </a:ln>
            </p:spPr>
          </p:pic>
        </p:grpSp>
        <p:grpSp>
          <p:nvGrpSpPr>
            <p:cNvPr id="37" name="组合 952"/>
            <p:cNvGrpSpPr/>
            <p:nvPr/>
          </p:nvGrpSpPr>
          <p:grpSpPr>
            <a:xfrm>
              <a:off x="4877699" y="4168130"/>
              <a:ext cx="1248464" cy="960430"/>
              <a:chOff x="4355976" y="5229200"/>
              <a:chExt cx="936104" cy="960430"/>
            </a:xfrm>
          </p:grpSpPr>
          <p:pic>
            <p:nvPicPr>
              <p:cNvPr id="74" name="Picture 10"/>
              <p:cNvPicPr>
                <a:picLocks noChangeAspect="1" noChangeArrowheads="1"/>
              </p:cNvPicPr>
              <p:nvPr/>
            </p:nvPicPr>
            <p:blipFill>
              <a:blip r:embed="rId21" cstate="print"/>
              <a:srcRect/>
              <a:stretch>
                <a:fillRect/>
              </a:stretch>
            </p:blipFill>
            <p:spPr bwMode="auto">
              <a:xfrm>
                <a:off x="4572000" y="5229200"/>
                <a:ext cx="508368" cy="524059"/>
              </a:xfrm>
              <a:prstGeom prst="rect">
                <a:avLst/>
              </a:prstGeom>
              <a:noFill/>
              <a:ln w="9525">
                <a:noFill/>
                <a:miter lim="800000"/>
                <a:headEnd/>
                <a:tailEnd/>
              </a:ln>
            </p:spPr>
          </p:pic>
          <p:grpSp>
            <p:nvGrpSpPr>
              <p:cNvPr id="75" name="组合 948"/>
              <p:cNvGrpSpPr/>
              <p:nvPr/>
            </p:nvGrpSpPr>
            <p:grpSpPr>
              <a:xfrm>
                <a:off x="4355976" y="5229200"/>
                <a:ext cx="936104" cy="960430"/>
                <a:chOff x="1043608" y="404664"/>
                <a:chExt cx="936104" cy="960430"/>
              </a:xfrm>
            </p:grpSpPr>
            <p:sp>
              <p:nvSpPr>
                <p:cNvPr id="76" name="流程图: 可选过程 75"/>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77" name="TextBox 76"/>
                <p:cNvSpPr txBox="1"/>
                <p:nvPr/>
              </p:nvSpPr>
              <p:spPr>
                <a:xfrm>
                  <a:off x="1115616" y="908721"/>
                  <a:ext cx="864096" cy="456373"/>
                </a:xfrm>
                <a:prstGeom prst="rect">
                  <a:avLst/>
                </a:prstGeom>
                <a:noFill/>
              </p:spPr>
              <p:txBody>
                <a:bodyPr wrap="square" rtlCol="0">
                  <a:spAutoFit/>
                </a:bodyPr>
                <a:lstStyle/>
                <a:p>
                  <a:r>
                    <a:rPr lang="en-US" altLang="zh-CN" sz="700" dirty="0" err="1" smtClean="0">
                      <a:solidFill>
                        <a:srgbClr val="7030A0"/>
                      </a:solidFill>
                    </a:rPr>
                    <a:t>Cgroup</a:t>
                  </a:r>
                  <a:endParaRPr lang="en-US" altLang="zh-CN" sz="700" dirty="0" smtClean="0">
                    <a:solidFill>
                      <a:srgbClr val="7030A0"/>
                    </a:solidFill>
                  </a:endParaRPr>
                </a:p>
                <a:p>
                  <a:r>
                    <a:rPr lang="en-US" altLang="zh-CN" sz="700" dirty="0" smtClean="0">
                      <a:solidFill>
                        <a:srgbClr val="7030A0"/>
                      </a:solidFill>
                    </a:rPr>
                    <a:t>Namespace</a:t>
                  </a:r>
                </a:p>
              </p:txBody>
            </p:sp>
          </p:grpSp>
        </p:grpSp>
        <p:grpSp>
          <p:nvGrpSpPr>
            <p:cNvPr id="38" name="组合 963"/>
            <p:cNvGrpSpPr/>
            <p:nvPr/>
          </p:nvGrpSpPr>
          <p:grpSpPr>
            <a:xfrm>
              <a:off x="6222984" y="4177655"/>
              <a:ext cx="1248464" cy="936104"/>
              <a:chOff x="5076056" y="5373216"/>
              <a:chExt cx="936104" cy="936104"/>
            </a:xfrm>
          </p:grpSpPr>
          <p:grpSp>
            <p:nvGrpSpPr>
              <p:cNvPr id="69" name="组合 958"/>
              <p:cNvGrpSpPr/>
              <p:nvPr/>
            </p:nvGrpSpPr>
            <p:grpSpPr>
              <a:xfrm>
                <a:off x="5076056" y="5373216"/>
                <a:ext cx="936104" cy="936104"/>
                <a:chOff x="1043608" y="404664"/>
                <a:chExt cx="936104" cy="936104"/>
              </a:xfrm>
            </p:grpSpPr>
            <p:sp>
              <p:nvSpPr>
                <p:cNvPr id="72" name="流程图: 可选过程 71"/>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73" name="TextBox 72"/>
                <p:cNvSpPr txBox="1"/>
                <p:nvPr/>
              </p:nvSpPr>
              <p:spPr>
                <a:xfrm>
                  <a:off x="1187624" y="980728"/>
                  <a:ext cx="720081" cy="296643"/>
                </a:xfrm>
                <a:prstGeom prst="rect">
                  <a:avLst/>
                </a:prstGeom>
                <a:noFill/>
              </p:spPr>
              <p:txBody>
                <a:bodyPr wrap="square" rtlCol="0">
                  <a:spAutoFit/>
                </a:bodyPr>
                <a:lstStyle/>
                <a:p>
                  <a:r>
                    <a:rPr lang="en-US" altLang="zh-CN" sz="700" dirty="0" err="1" smtClean="0">
                      <a:solidFill>
                        <a:srgbClr val="7030A0"/>
                      </a:solidFill>
                    </a:rPr>
                    <a:t>Libvirt</a:t>
                  </a:r>
                  <a:endParaRPr lang="en-US" altLang="zh-CN" sz="700" dirty="0" smtClean="0">
                    <a:solidFill>
                      <a:srgbClr val="7030A0"/>
                    </a:solidFill>
                  </a:endParaRPr>
                </a:p>
              </p:txBody>
            </p:sp>
          </p:grpSp>
          <p:pic>
            <p:nvPicPr>
              <p:cNvPr id="70" name="Picture 11"/>
              <p:cNvPicPr>
                <a:picLocks noChangeAspect="1" noChangeArrowheads="1"/>
              </p:cNvPicPr>
              <p:nvPr/>
            </p:nvPicPr>
            <p:blipFill>
              <a:blip r:embed="rId22" cstate="print"/>
              <a:srcRect/>
              <a:stretch>
                <a:fillRect/>
              </a:stretch>
            </p:blipFill>
            <p:spPr bwMode="auto">
              <a:xfrm>
                <a:off x="5148065" y="5445224"/>
                <a:ext cx="792088" cy="216024"/>
              </a:xfrm>
              <a:prstGeom prst="rect">
                <a:avLst/>
              </a:prstGeom>
              <a:noFill/>
              <a:ln w="9525">
                <a:noFill/>
                <a:miter lim="800000"/>
                <a:headEnd/>
                <a:tailEnd/>
              </a:ln>
            </p:spPr>
          </p:pic>
          <p:pic>
            <p:nvPicPr>
              <p:cNvPr id="71" name="Picture 12"/>
              <p:cNvPicPr>
                <a:picLocks noChangeAspect="1" noChangeArrowheads="1"/>
              </p:cNvPicPr>
              <p:nvPr/>
            </p:nvPicPr>
            <p:blipFill>
              <a:blip r:embed="rId23" cstate="print"/>
              <a:srcRect/>
              <a:stretch>
                <a:fillRect/>
              </a:stretch>
            </p:blipFill>
            <p:spPr bwMode="auto">
              <a:xfrm>
                <a:off x="5148064" y="5661248"/>
                <a:ext cx="792088" cy="288032"/>
              </a:xfrm>
              <a:prstGeom prst="rect">
                <a:avLst/>
              </a:prstGeom>
              <a:noFill/>
              <a:ln w="9525">
                <a:noFill/>
                <a:miter lim="800000"/>
                <a:headEnd/>
                <a:tailEnd/>
              </a:ln>
            </p:spPr>
          </p:pic>
        </p:grpSp>
        <p:grpSp>
          <p:nvGrpSpPr>
            <p:cNvPr id="39" name="组合 976"/>
            <p:cNvGrpSpPr/>
            <p:nvPr/>
          </p:nvGrpSpPr>
          <p:grpSpPr>
            <a:xfrm>
              <a:off x="7577008" y="4196705"/>
              <a:ext cx="1248464" cy="945629"/>
              <a:chOff x="5940152" y="4797152"/>
              <a:chExt cx="936104" cy="936104"/>
            </a:xfrm>
          </p:grpSpPr>
          <p:grpSp>
            <p:nvGrpSpPr>
              <p:cNvPr id="65" name="组合 969"/>
              <p:cNvGrpSpPr/>
              <p:nvPr/>
            </p:nvGrpSpPr>
            <p:grpSpPr>
              <a:xfrm>
                <a:off x="5940152" y="4797152"/>
                <a:ext cx="936104" cy="936104"/>
                <a:chOff x="1043608" y="404664"/>
                <a:chExt cx="936104" cy="936104"/>
              </a:xfrm>
            </p:grpSpPr>
            <p:sp>
              <p:nvSpPr>
                <p:cNvPr id="67" name="流程图: 可选过程 66"/>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68" name="TextBox 67"/>
                <p:cNvSpPr txBox="1"/>
                <p:nvPr/>
              </p:nvSpPr>
              <p:spPr>
                <a:xfrm>
                  <a:off x="1259631" y="935142"/>
                  <a:ext cx="720081" cy="293655"/>
                </a:xfrm>
                <a:prstGeom prst="rect">
                  <a:avLst/>
                </a:prstGeom>
                <a:noFill/>
              </p:spPr>
              <p:txBody>
                <a:bodyPr wrap="square" rtlCol="0">
                  <a:spAutoFit/>
                </a:bodyPr>
                <a:lstStyle/>
                <a:p>
                  <a:r>
                    <a:rPr lang="en-US" altLang="zh-CN" sz="700" dirty="0" smtClean="0">
                      <a:solidFill>
                        <a:srgbClr val="7030A0"/>
                      </a:solidFill>
                    </a:rPr>
                    <a:t>LXC</a:t>
                  </a:r>
                </a:p>
              </p:txBody>
            </p:sp>
          </p:grpSp>
          <p:pic>
            <p:nvPicPr>
              <p:cNvPr id="66" name="Picture 13"/>
              <p:cNvPicPr>
                <a:picLocks noChangeAspect="1" noChangeArrowheads="1"/>
              </p:cNvPicPr>
              <p:nvPr/>
            </p:nvPicPr>
            <p:blipFill>
              <a:blip r:embed="rId24" cstate="print"/>
              <a:srcRect/>
              <a:stretch>
                <a:fillRect/>
              </a:stretch>
            </p:blipFill>
            <p:spPr bwMode="auto">
              <a:xfrm>
                <a:off x="6012160" y="5013176"/>
                <a:ext cx="792088" cy="288032"/>
              </a:xfrm>
              <a:prstGeom prst="rect">
                <a:avLst/>
              </a:prstGeom>
              <a:noFill/>
              <a:ln w="9525">
                <a:noFill/>
                <a:miter lim="800000"/>
                <a:headEnd/>
                <a:tailEnd/>
              </a:ln>
            </p:spPr>
          </p:pic>
        </p:grpSp>
        <p:cxnSp>
          <p:nvCxnSpPr>
            <p:cNvPr id="40" name="直接连接符 39"/>
            <p:cNvCxnSpPr>
              <a:stCxn id="55" idx="2"/>
            </p:cNvCxnSpPr>
            <p:nvPr/>
          </p:nvCxnSpPr>
          <p:spPr bwMode="auto">
            <a:xfrm>
              <a:off x="6865874" y="3781425"/>
              <a:ext cx="999241" cy="377180"/>
            </a:xfrm>
            <a:prstGeom prst="line">
              <a:avLst/>
            </a:prstGeom>
            <a:ln>
              <a:solidFill>
                <a:schemeClr val="bg2">
                  <a:lumMod val="50000"/>
                </a:schemeClr>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41" name="组合 999"/>
            <p:cNvGrpSpPr/>
            <p:nvPr/>
          </p:nvGrpSpPr>
          <p:grpSpPr>
            <a:xfrm>
              <a:off x="8940557" y="4215755"/>
              <a:ext cx="1248464" cy="936104"/>
              <a:chOff x="7164288" y="5085184"/>
              <a:chExt cx="936104" cy="936104"/>
            </a:xfrm>
          </p:grpSpPr>
          <p:grpSp>
            <p:nvGrpSpPr>
              <p:cNvPr id="61" name="组合 987"/>
              <p:cNvGrpSpPr/>
              <p:nvPr/>
            </p:nvGrpSpPr>
            <p:grpSpPr>
              <a:xfrm>
                <a:off x="7164288" y="5085184"/>
                <a:ext cx="936104" cy="936104"/>
                <a:chOff x="1043608" y="404664"/>
                <a:chExt cx="936104" cy="936104"/>
              </a:xfrm>
            </p:grpSpPr>
            <p:sp>
              <p:nvSpPr>
                <p:cNvPr id="63" name="流程图: 可选过程 62"/>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64" name="TextBox 63"/>
                <p:cNvSpPr txBox="1"/>
                <p:nvPr/>
              </p:nvSpPr>
              <p:spPr>
                <a:xfrm>
                  <a:off x="1259631" y="935142"/>
                  <a:ext cx="720081" cy="296643"/>
                </a:xfrm>
                <a:prstGeom prst="rect">
                  <a:avLst/>
                </a:prstGeom>
                <a:noFill/>
              </p:spPr>
              <p:txBody>
                <a:bodyPr wrap="square" rtlCol="0">
                  <a:spAutoFit/>
                </a:bodyPr>
                <a:lstStyle/>
                <a:p>
                  <a:r>
                    <a:rPr lang="en-US" altLang="zh-CN" sz="700" dirty="0" err="1" smtClean="0">
                      <a:solidFill>
                        <a:srgbClr val="7030A0"/>
                      </a:solidFill>
                    </a:rPr>
                    <a:t>docker</a:t>
                  </a:r>
                  <a:endParaRPr lang="en-US" altLang="zh-CN" sz="700" dirty="0" smtClean="0">
                    <a:solidFill>
                      <a:srgbClr val="7030A0"/>
                    </a:solidFill>
                  </a:endParaRPr>
                </a:p>
              </p:txBody>
            </p:sp>
          </p:grpSp>
          <p:pic>
            <p:nvPicPr>
              <p:cNvPr id="62" name="Picture 14"/>
              <p:cNvPicPr>
                <a:picLocks noChangeAspect="1" noChangeArrowheads="1"/>
              </p:cNvPicPr>
              <p:nvPr/>
            </p:nvPicPr>
            <p:blipFill>
              <a:blip r:embed="rId25" cstate="print"/>
              <a:srcRect/>
              <a:stretch>
                <a:fillRect/>
              </a:stretch>
            </p:blipFill>
            <p:spPr bwMode="auto">
              <a:xfrm>
                <a:off x="7236296" y="5229200"/>
                <a:ext cx="792088" cy="360040"/>
              </a:xfrm>
              <a:prstGeom prst="rect">
                <a:avLst/>
              </a:prstGeom>
              <a:noFill/>
              <a:ln w="9525">
                <a:noFill/>
                <a:miter lim="800000"/>
                <a:headEnd/>
                <a:tailEnd/>
              </a:ln>
            </p:spPr>
          </p:pic>
        </p:grpSp>
        <p:grpSp>
          <p:nvGrpSpPr>
            <p:cNvPr id="42" name="组合 1004"/>
            <p:cNvGrpSpPr/>
            <p:nvPr/>
          </p:nvGrpSpPr>
          <p:grpSpPr>
            <a:xfrm>
              <a:off x="10323942" y="4168130"/>
              <a:ext cx="1248464" cy="936104"/>
              <a:chOff x="8207896" y="5157192"/>
              <a:chExt cx="936104" cy="936104"/>
            </a:xfrm>
          </p:grpSpPr>
          <p:grpSp>
            <p:nvGrpSpPr>
              <p:cNvPr id="57" name="组合 992"/>
              <p:cNvGrpSpPr/>
              <p:nvPr/>
            </p:nvGrpSpPr>
            <p:grpSpPr>
              <a:xfrm>
                <a:off x="8207896" y="5157192"/>
                <a:ext cx="936104" cy="936104"/>
                <a:chOff x="1043608" y="404664"/>
                <a:chExt cx="936104" cy="936104"/>
              </a:xfrm>
            </p:grpSpPr>
            <p:sp>
              <p:nvSpPr>
                <p:cNvPr id="59" name="流程图: 可选过程 58"/>
                <p:cNvSpPr/>
                <p:nvPr/>
              </p:nvSpPr>
              <p:spPr bwMode="auto">
                <a:xfrm>
                  <a:off x="1043608" y="404664"/>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60" name="TextBox 59"/>
                <p:cNvSpPr txBox="1"/>
                <p:nvPr/>
              </p:nvSpPr>
              <p:spPr>
                <a:xfrm>
                  <a:off x="1259631" y="908720"/>
                  <a:ext cx="720081" cy="296643"/>
                </a:xfrm>
                <a:prstGeom prst="rect">
                  <a:avLst/>
                </a:prstGeom>
                <a:noFill/>
              </p:spPr>
              <p:txBody>
                <a:bodyPr wrap="square" rtlCol="0">
                  <a:spAutoFit/>
                </a:bodyPr>
                <a:lstStyle/>
                <a:p>
                  <a:r>
                    <a:rPr lang="en-US" altLang="zh-CN" sz="700" dirty="0" err="1" smtClean="0">
                      <a:solidFill>
                        <a:srgbClr val="7030A0"/>
                      </a:solidFill>
                    </a:rPr>
                    <a:t>lmctfy</a:t>
                  </a:r>
                  <a:endParaRPr lang="en-US" altLang="zh-CN" sz="700" dirty="0" smtClean="0">
                    <a:solidFill>
                      <a:srgbClr val="7030A0"/>
                    </a:solidFill>
                  </a:endParaRPr>
                </a:p>
              </p:txBody>
            </p:sp>
          </p:grpSp>
          <p:pic>
            <p:nvPicPr>
              <p:cNvPr id="58" name="Picture 15"/>
              <p:cNvPicPr>
                <a:picLocks noChangeAspect="1" noChangeArrowheads="1"/>
              </p:cNvPicPr>
              <p:nvPr/>
            </p:nvPicPr>
            <p:blipFill>
              <a:blip r:embed="rId26" cstate="print"/>
              <a:srcRect/>
              <a:stretch>
                <a:fillRect/>
              </a:stretch>
            </p:blipFill>
            <p:spPr bwMode="auto">
              <a:xfrm>
                <a:off x="8277027" y="5301208"/>
                <a:ext cx="759469" cy="283235"/>
              </a:xfrm>
              <a:prstGeom prst="rect">
                <a:avLst/>
              </a:prstGeom>
              <a:noFill/>
              <a:ln w="9525">
                <a:noFill/>
                <a:miter lim="800000"/>
                <a:headEnd/>
                <a:tailEnd/>
              </a:ln>
            </p:spPr>
          </p:pic>
        </p:grpSp>
        <p:grpSp>
          <p:nvGrpSpPr>
            <p:cNvPr id="43" name="组合 1042"/>
            <p:cNvGrpSpPr/>
            <p:nvPr/>
          </p:nvGrpSpPr>
          <p:grpSpPr>
            <a:xfrm>
              <a:off x="815626" y="3349377"/>
              <a:ext cx="10852031" cy="576064"/>
              <a:chOff x="611560" y="3429000"/>
              <a:chExt cx="8136904" cy="576064"/>
            </a:xfrm>
            <a:solidFill>
              <a:srgbClr val="92D050"/>
            </a:solidFill>
          </p:grpSpPr>
          <p:sp>
            <p:nvSpPr>
              <p:cNvPr id="48" name="右箭头 47"/>
              <p:cNvSpPr/>
              <p:nvPr/>
            </p:nvSpPr>
            <p:spPr bwMode="auto">
              <a:xfrm>
                <a:off x="7092280" y="3429000"/>
                <a:ext cx="1656184" cy="576064"/>
              </a:xfrm>
              <a:prstGeom prst="rightArrow">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49" name="矩形 48"/>
              <p:cNvSpPr/>
              <p:nvPr/>
            </p:nvSpPr>
            <p:spPr bwMode="auto">
              <a:xfrm>
                <a:off x="611560" y="3573016"/>
                <a:ext cx="648072" cy="288032"/>
              </a:xfrm>
              <a:prstGeom prst="rect">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800" b="0" i="0" u="none" strike="noStrike" cap="none" normalizeH="0" baseline="0" dirty="0" smtClean="0">
                    <a:ln>
                      <a:noFill/>
                    </a:ln>
                    <a:solidFill>
                      <a:schemeClr val="tx1"/>
                    </a:solidFill>
                    <a:effectLst/>
                    <a:latin typeface="Arial" charset="0"/>
                    <a:ea typeface="宋体" charset="-122"/>
                  </a:rPr>
                  <a:t>1982</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50" name="矩形 49"/>
              <p:cNvSpPr/>
              <p:nvPr/>
            </p:nvSpPr>
            <p:spPr bwMode="auto">
              <a:xfrm>
                <a:off x="1259632" y="3573016"/>
                <a:ext cx="864096" cy="288032"/>
              </a:xfrm>
              <a:prstGeom prst="rect">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800" b="0" i="0" u="none" strike="noStrike" cap="none" normalizeH="0" baseline="0" dirty="0" smtClean="0">
                    <a:ln>
                      <a:noFill/>
                    </a:ln>
                    <a:solidFill>
                      <a:schemeClr val="tx1"/>
                    </a:solidFill>
                    <a:effectLst/>
                    <a:latin typeface="Arial" charset="0"/>
                    <a:ea typeface="宋体" charset="-122"/>
                  </a:rPr>
                  <a:t>1998</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51" name="矩形 50"/>
              <p:cNvSpPr/>
              <p:nvPr/>
            </p:nvSpPr>
            <p:spPr bwMode="auto">
              <a:xfrm>
                <a:off x="2123728" y="3573016"/>
                <a:ext cx="720080" cy="288032"/>
              </a:xfrm>
              <a:prstGeom prst="rect">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800" b="0" i="0" u="none" strike="noStrike" cap="none" normalizeH="0" baseline="0" dirty="0" smtClean="0">
                    <a:ln>
                      <a:noFill/>
                    </a:ln>
                    <a:solidFill>
                      <a:schemeClr val="tx1"/>
                    </a:solidFill>
                    <a:effectLst/>
                    <a:latin typeface="Arial" charset="0"/>
                    <a:ea typeface="宋体" charset="-122"/>
                  </a:rPr>
                  <a:t>2001</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52" name="矩形 51"/>
              <p:cNvSpPr/>
              <p:nvPr/>
            </p:nvSpPr>
            <p:spPr bwMode="auto">
              <a:xfrm>
                <a:off x="2843808" y="3573016"/>
                <a:ext cx="720080" cy="288032"/>
              </a:xfrm>
              <a:prstGeom prst="rect">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800" b="0" i="0" u="none" strike="noStrike" cap="none" normalizeH="0" baseline="0" dirty="0" smtClean="0">
                    <a:ln>
                      <a:noFill/>
                    </a:ln>
                    <a:solidFill>
                      <a:schemeClr val="tx1"/>
                    </a:solidFill>
                    <a:effectLst/>
                    <a:latin typeface="Arial" charset="0"/>
                    <a:ea typeface="宋体" charset="-122"/>
                  </a:rPr>
                  <a:t>2004</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53" name="矩形 52"/>
              <p:cNvSpPr/>
              <p:nvPr/>
            </p:nvSpPr>
            <p:spPr bwMode="auto">
              <a:xfrm>
                <a:off x="4139952" y="3573016"/>
                <a:ext cx="648072" cy="288032"/>
              </a:xfrm>
              <a:prstGeom prst="rect">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800" b="0" i="0" u="none" strike="noStrike" cap="none" normalizeH="0" baseline="0" dirty="0" smtClean="0">
                    <a:ln>
                      <a:noFill/>
                    </a:ln>
                    <a:solidFill>
                      <a:srgbClr val="FF0000"/>
                    </a:solidFill>
                    <a:effectLst/>
                    <a:latin typeface="Arial" charset="0"/>
                    <a:ea typeface="宋体" charset="-122"/>
                  </a:rPr>
                  <a:t>2007</a:t>
                </a:r>
                <a:endParaRPr kumimoji="0" lang="zh-CN" altLang="en-US" sz="800" b="0" i="0" u="none" strike="noStrike" cap="none" normalizeH="0" baseline="0" dirty="0" smtClean="0">
                  <a:ln>
                    <a:noFill/>
                  </a:ln>
                  <a:solidFill>
                    <a:srgbClr val="FF0000"/>
                  </a:solidFill>
                  <a:effectLst/>
                  <a:latin typeface="Arial" charset="0"/>
                  <a:ea typeface="宋体" charset="-122"/>
                </a:endParaRPr>
              </a:p>
            </p:txBody>
          </p:sp>
          <p:sp>
            <p:nvSpPr>
              <p:cNvPr id="54" name="矩形 53"/>
              <p:cNvSpPr/>
              <p:nvPr/>
            </p:nvSpPr>
            <p:spPr bwMode="auto">
              <a:xfrm>
                <a:off x="3563888" y="3573016"/>
                <a:ext cx="576064" cy="288032"/>
              </a:xfrm>
              <a:prstGeom prst="rect">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800" b="0" i="0" u="none" strike="noStrike" cap="none" normalizeH="0" baseline="0" dirty="0" smtClean="0">
                    <a:ln>
                      <a:noFill/>
                    </a:ln>
                    <a:solidFill>
                      <a:schemeClr val="tx1"/>
                    </a:solidFill>
                    <a:effectLst/>
                    <a:latin typeface="Arial" charset="0"/>
                    <a:ea typeface="宋体" charset="-122"/>
                  </a:rPr>
                  <a:t>2005</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55" name="矩形 54"/>
              <p:cNvSpPr/>
              <p:nvPr/>
            </p:nvSpPr>
            <p:spPr bwMode="auto">
              <a:xfrm>
                <a:off x="4788024" y="3573016"/>
                <a:ext cx="720080" cy="288032"/>
              </a:xfrm>
              <a:prstGeom prst="rect">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800" b="0" i="0" u="none" strike="noStrike" cap="none" normalizeH="0" baseline="0" dirty="0" smtClean="0">
                    <a:ln>
                      <a:noFill/>
                    </a:ln>
                    <a:solidFill>
                      <a:schemeClr val="tx1"/>
                    </a:solidFill>
                    <a:effectLst/>
                    <a:latin typeface="Arial" charset="0"/>
                    <a:ea typeface="宋体" charset="-122"/>
                  </a:rPr>
                  <a:t>2008</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sp>
            <p:nvSpPr>
              <p:cNvPr id="56" name="矩形 55"/>
              <p:cNvSpPr/>
              <p:nvPr/>
            </p:nvSpPr>
            <p:spPr bwMode="auto">
              <a:xfrm>
                <a:off x="5508104" y="3573016"/>
                <a:ext cx="1584176" cy="288032"/>
              </a:xfrm>
              <a:prstGeom prst="rect">
                <a:avLst/>
              </a:prstGeom>
              <a:grpFill/>
              <a:ln>
                <a:solidFill>
                  <a:srgbClr val="4BACC6"/>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800" b="0" i="0" u="none" strike="noStrike" cap="none" normalizeH="0" baseline="0" dirty="0" smtClean="0">
                    <a:ln>
                      <a:noFill/>
                    </a:ln>
                    <a:solidFill>
                      <a:schemeClr val="tx1"/>
                    </a:solidFill>
                    <a:effectLst/>
                    <a:latin typeface="Arial" charset="0"/>
                    <a:ea typeface="宋体" charset="-122"/>
                  </a:rPr>
                  <a:t>2011~now</a:t>
                </a:r>
                <a:endParaRPr kumimoji="0" lang="zh-CN" altLang="en-US" sz="800" b="0" i="0" u="none" strike="noStrike" cap="none" normalizeH="0" baseline="0" dirty="0" smtClean="0">
                  <a:ln>
                    <a:noFill/>
                  </a:ln>
                  <a:solidFill>
                    <a:schemeClr val="tx1"/>
                  </a:solidFill>
                  <a:effectLst/>
                  <a:latin typeface="Arial" charset="0"/>
                  <a:ea typeface="宋体" charset="-122"/>
                </a:endParaRPr>
              </a:p>
            </p:txBody>
          </p:sp>
        </p:grpSp>
        <p:grpSp>
          <p:nvGrpSpPr>
            <p:cNvPr id="44" name="组合 901"/>
            <p:cNvGrpSpPr/>
            <p:nvPr/>
          </p:nvGrpSpPr>
          <p:grpSpPr>
            <a:xfrm>
              <a:off x="3888767" y="1928267"/>
              <a:ext cx="1248464" cy="936104"/>
              <a:chOff x="2987824" y="332656"/>
              <a:chExt cx="936104" cy="936104"/>
            </a:xfrm>
          </p:grpSpPr>
          <p:sp>
            <p:nvSpPr>
              <p:cNvPr id="45" name="流程图: 可选过程 44"/>
              <p:cNvSpPr/>
              <p:nvPr/>
            </p:nvSpPr>
            <p:spPr bwMode="auto">
              <a:xfrm>
                <a:off x="2987824" y="332656"/>
                <a:ext cx="936104" cy="936104"/>
              </a:xfrm>
              <a:prstGeom prst="flowChartAlternateProcess">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050" b="0" i="0" u="none" strike="noStrike" cap="none" normalizeH="0" baseline="0" smtClean="0">
                  <a:ln>
                    <a:noFill/>
                  </a:ln>
                  <a:solidFill>
                    <a:schemeClr val="tx1"/>
                  </a:solidFill>
                  <a:effectLst/>
                  <a:latin typeface="Arial" charset="0"/>
                  <a:ea typeface="宋体" charset="-122"/>
                </a:endParaRPr>
              </a:p>
            </p:txBody>
          </p:sp>
          <p:sp>
            <p:nvSpPr>
              <p:cNvPr id="46" name="TextBox 45"/>
              <p:cNvSpPr txBox="1"/>
              <p:nvPr/>
            </p:nvSpPr>
            <p:spPr>
              <a:xfrm>
                <a:off x="3131840" y="764704"/>
                <a:ext cx="720081" cy="456373"/>
              </a:xfrm>
              <a:prstGeom prst="rect">
                <a:avLst/>
              </a:prstGeom>
              <a:noFill/>
            </p:spPr>
            <p:txBody>
              <a:bodyPr wrap="square" rtlCol="0">
                <a:spAutoFit/>
              </a:bodyPr>
              <a:lstStyle/>
              <a:p>
                <a:r>
                  <a:rPr lang="en-US" altLang="zh-CN" sz="700" dirty="0" smtClean="0">
                    <a:solidFill>
                      <a:srgbClr val="7030A0"/>
                    </a:solidFill>
                  </a:rPr>
                  <a:t>Solaris Zone</a:t>
                </a:r>
                <a:endParaRPr lang="zh-CN" altLang="en-US" sz="700" dirty="0">
                  <a:solidFill>
                    <a:srgbClr val="7030A0"/>
                  </a:solidFill>
                </a:endParaRPr>
              </a:p>
            </p:txBody>
          </p:sp>
          <p:pic>
            <p:nvPicPr>
              <p:cNvPr id="47" name="Picture 3"/>
              <p:cNvPicPr>
                <a:picLocks noChangeAspect="1" noChangeArrowheads="1"/>
              </p:cNvPicPr>
              <p:nvPr/>
            </p:nvPicPr>
            <p:blipFill>
              <a:blip r:embed="rId27" cstate="print"/>
              <a:srcRect/>
              <a:stretch>
                <a:fillRect/>
              </a:stretch>
            </p:blipFill>
            <p:spPr bwMode="auto">
              <a:xfrm>
                <a:off x="3059832" y="404664"/>
                <a:ext cx="803377" cy="360040"/>
              </a:xfrm>
              <a:prstGeom prst="rect">
                <a:avLst/>
              </a:prstGeom>
              <a:noFill/>
              <a:ln w="9525">
                <a:noFill/>
                <a:miter lim="800000"/>
                <a:headEnd/>
                <a:tailEnd/>
              </a:ln>
            </p:spPr>
          </p:pic>
        </p:grpSp>
      </p:grpSp>
      <p:sp>
        <p:nvSpPr>
          <p:cNvPr id="119" name="TextBox 118"/>
          <p:cNvSpPr txBox="1"/>
          <p:nvPr/>
        </p:nvSpPr>
        <p:spPr>
          <a:xfrm>
            <a:off x="788749" y="1751527"/>
            <a:ext cx="3877985"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容器平台趋于统一，易用性趋于完善</a:t>
            </a:r>
            <a:endParaRPr lang="zh-CN" altLang="en-US" b="1" dirty="0">
              <a:latin typeface="微软雅黑" pitchFamily="34" charset="-122"/>
              <a:ea typeface="微软雅黑" pitchFamily="34" charset="-122"/>
            </a:endParaRPr>
          </a:p>
        </p:txBody>
      </p:sp>
      <p:sp>
        <p:nvSpPr>
          <p:cNvPr id="120" name="圆角矩形 119"/>
          <p:cNvSpPr/>
          <p:nvPr/>
        </p:nvSpPr>
        <p:spPr>
          <a:xfrm>
            <a:off x="6314352" y="3176477"/>
            <a:ext cx="2343955" cy="542580"/>
          </a:xfrm>
          <a:prstGeom prst="roundRect">
            <a:avLst>
              <a:gd name="adj" fmla="val 14774"/>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err="1" smtClean="0">
                <a:solidFill>
                  <a:schemeClr val="tx1"/>
                </a:solidFill>
                <a:latin typeface="微软雅黑" pitchFamily="34" charset="-122"/>
                <a:ea typeface="微软雅黑" pitchFamily="34" charset="-122"/>
              </a:rPr>
              <a:t>DevOps</a:t>
            </a:r>
            <a:r>
              <a:rPr lang="zh-CN" altLang="en-US" sz="1600" b="1" dirty="0" smtClean="0">
                <a:solidFill>
                  <a:schemeClr val="tx1"/>
                </a:solidFill>
                <a:latin typeface="微软雅黑" pitchFamily="34" charset="-122"/>
                <a:ea typeface="微软雅黑" pitchFamily="34" charset="-122"/>
              </a:rPr>
              <a:t>开发部署</a:t>
            </a:r>
            <a:endParaRPr lang="zh-CN" altLang="en-US" sz="1600" b="1" dirty="0">
              <a:solidFill>
                <a:schemeClr val="tx1"/>
              </a:solidFill>
              <a:latin typeface="微软雅黑" pitchFamily="34" charset="-122"/>
              <a:ea typeface="微软雅黑" pitchFamily="34" charset="-122"/>
            </a:endParaRPr>
          </a:p>
        </p:txBody>
      </p:sp>
      <p:sp>
        <p:nvSpPr>
          <p:cNvPr id="121" name="圆角矩形 120"/>
          <p:cNvSpPr/>
          <p:nvPr/>
        </p:nvSpPr>
        <p:spPr>
          <a:xfrm>
            <a:off x="6314352" y="3873369"/>
            <a:ext cx="2343955" cy="542580"/>
          </a:xfrm>
          <a:prstGeom prst="roundRect">
            <a:avLst>
              <a:gd name="adj" fmla="val 14774"/>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smtClean="0">
                <a:solidFill>
                  <a:schemeClr val="tx1"/>
                </a:solidFill>
                <a:latin typeface="微软雅黑" pitchFamily="34" charset="-122"/>
                <a:ea typeface="微软雅黑" pitchFamily="34" charset="-122"/>
              </a:rPr>
              <a:t>Web</a:t>
            </a:r>
            <a:r>
              <a:rPr lang="zh-CN" altLang="en-US" sz="1600" b="1" dirty="0" smtClean="0">
                <a:solidFill>
                  <a:schemeClr val="tx1"/>
                </a:solidFill>
                <a:latin typeface="微软雅黑" pitchFamily="34" charset="-122"/>
                <a:ea typeface="微软雅黑" pitchFamily="34" charset="-122"/>
              </a:rPr>
              <a:t>后台应用服务</a:t>
            </a:r>
            <a:endParaRPr lang="zh-CN" altLang="en-US" sz="1600" b="1" dirty="0">
              <a:solidFill>
                <a:schemeClr val="tx1"/>
              </a:solidFill>
              <a:latin typeface="微软雅黑" pitchFamily="34" charset="-122"/>
              <a:ea typeface="微软雅黑" pitchFamily="34" charset="-122"/>
            </a:endParaRPr>
          </a:p>
        </p:txBody>
      </p:sp>
      <p:sp>
        <p:nvSpPr>
          <p:cNvPr id="122" name="圆角矩形 121"/>
          <p:cNvSpPr/>
          <p:nvPr/>
        </p:nvSpPr>
        <p:spPr>
          <a:xfrm>
            <a:off x="6314352" y="4597455"/>
            <a:ext cx="2343955" cy="542580"/>
          </a:xfrm>
          <a:prstGeom prst="roundRect">
            <a:avLst>
              <a:gd name="adj" fmla="val 14774"/>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pitchFamily="34" charset="-122"/>
                <a:ea typeface="微软雅黑" pitchFamily="34" charset="-122"/>
              </a:rPr>
              <a:t>公有云容器及仓储服务</a:t>
            </a:r>
            <a:endParaRPr lang="zh-CN" altLang="en-US" sz="1600" b="1" dirty="0">
              <a:solidFill>
                <a:schemeClr val="tx1"/>
              </a:solidFill>
              <a:latin typeface="微软雅黑" pitchFamily="34" charset="-122"/>
              <a:ea typeface="微软雅黑" pitchFamily="34" charset="-122"/>
            </a:endParaRPr>
          </a:p>
        </p:txBody>
      </p:sp>
      <p:sp>
        <p:nvSpPr>
          <p:cNvPr id="123" name="圆角矩形 122"/>
          <p:cNvSpPr/>
          <p:nvPr/>
        </p:nvSpPr>
        <p:spPr>
          <a:xfrm>
            <a:off x="6314352" y="5377413"/>
            <a:ext cx="2343955" cy="542580"/>
          </a:xfrm>
          <a:prstGeom prst="roundRect">
            <a:avLst>
              <a:gd name="adj" fmla="val 14774"/>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pitchFamily="34" charset="-122"/>
                <a:ea typeface="微软雅黑" pitchFamily="34" charset="-122"/>
              </a:rPr>
              <a:t>轻量级</a:t>
            </a:r>
            <a:r>
              <a:rPr lang="en-US" altLang="zh-CN" sz="1600" b="1" dirty="0" err="1" smtClean="0">
                <a:solidFill>
                  <a:schemeClr val="tx1"/>
                </a:solidFill>
                <a:latin typeface="微软雅黑" pitchFamily="34" charset="-122"/>
                <a:ea typeface="微软雅黑" pitchFamily="34" charset="-122"/>
              </a:rPr>
              <a:t>PaaS</a:t>
            </a:r>
            <a:r>
              <a:rPr lang="en-US" altLang="zh-CN" sz="1600" b="1" dirty="0" smtClean="0">
                <a:solidFill>
                  <a:schemeClr val="tx1"/>
                </a:solidFill>
                <a:latin typeface="微软雅黑" pitchFamily="34" charset="-122"/>
                <a:ea typeface="微软雅黑" pitchFamily="34" charset="-122"/>
              </a:rPr>
              <a:t>/</a:t>
            </a:r>
            <a:r>
              <a:rPr lang="en-US" altLang="zh-CN" sz="1600" b="1" dirty="0" err="1" smtClean="0">
                <a:solidFill>
                  <a:schemeClr val="tx1"/>
                </a:solidFill>
                <a:latin typeface="微软雅黑" pitchFamily="34" charset="-122"/>
                <a:ea typeface="微软雅黑" pitchFamily="34" charset="-122"/>
              </a:rPr>
              <a:t>IaaS</a:t>
            </a:r>
            <a:r>
              <a:rPr lang="zh-CN" altLang="en-US" sz="1600" b="1" dirty="0" smtClean="0">
                <a:solidFill>
                  <a:schemeClr val="tx1"/>
                </a:solidFill>
                <a:latin typeface="微软雅黑" pitchFamily="34" charset="-122"/>
                <a:ea typeface="微软雅黑" pitchFamily="34" charset="-122"/>
              </a:rPr>
              <a:t>服务</a:t>
            </a:r>
            <a:endParaRPr lang="zh-CN" altLang="en-US" sz="1600" b="1" dirty="0">
              <a:solidFill>
                <a:schemeClr val="tx1"/>
              </a:solidFill>
              <a:latin typeface="微软雅黑" pitchFamily="34" charset="-122"/>
              <a:ea typeface="微软雅黑" pitchFamily="34" charset="-122"/>
            </a:endParaRPr>
          </a:p>
        </p:txBody>
      </p:sp>
      <p:sp>
        <p:nvSpPr>
          <p:cNvPr id="124" name="圆角矩形 123"/>
          <p:cNvSpPr/>
          <p:nvPr/>
        </p:nvSpPr>
        <p:spPr>
          <a:xfrm>
            <a:off x="6314352" y="2442800"/>
            <a:ext cx="2343955" cy="542580"/>
          </a:xfrm>
          <a:prstGeom prst="roundRect">
            <a:avLst>
              <a:gd name="adj" fmla="val 14774"/>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pitchFamily="34" charset="-122"/>
                <a:ea typeface="微软雅黑" pitchFamily="34" charset="-122"/>
              </a:rPr>
              <a:t>基于容器的</a:t>
            </a:r>
            <a:r>
              <a:rPr lang="en-US" altLang="zh-CN" sz="1600" b="1" dirty="0" smtClean="0">
                <a:solidFill>
                  <a:schemeClr val="tx1"/>
                </a:solidFill>
                <a:latin typeface="微软雅黑" pitchFamily="34" charset="-122"/>
                <a:ea typeface="微软雅黑" pitchFamily="34" charset="-122"/>
              </a:rPr>
              <a:t>OS</a:t>
            </a:r>
            <a:r>
              <a:rPr lang="zh-CN" altLang="en-US" sz="1600" b="1" dirty="0" smtClean="0">
                <a:solidFill>
                  <a:schemeClr val="tx1"/>
                </a:solidFill>
                <a:latin typeface="微软雅黑" pitchFamily="34" charset="-122"/>
                <a:ea typeface="微软雅黑" pitchFamily="34" charset="-122"/>
              </a:rPr>
              <a:t>发行和服务</a:t>
            </a:r>
            <a:endParaRPr lang="zh-CN" altLang="en-US" sz="1600" b="1" dirty="0">
              <a:solidFill>
                <a:schemeClr val="tx1"/>
              </a:solidFill>
              <a:latin typeface="微软雅黑" pitchFamily="34" charset="-122"/>
              <a:ea typeface="微软雅黑" pitchFamily="34" charset="-122"/>
            </a:endParaRPr>
          </a:p>
        </p:txBody>
      </p:sp>
      <p:sp>
        <p:nvSpPr>
          <p:cNvPr id="125" name="左大括号 124"/>
          <p:cNvSpPr/>
          <p:nvPr/>
        </p:nvSpPr>
        <p:spPr>
          <a:xfrm>
            <a:off x="5899759" y="2303168"/>
            <a:ext cx="414593" cy="37719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26" name="TextBox 125"/>
          <p:cNvSpPr txBox="1"/>
          <p:nvPr/>
        </p:nvSpPr>
        <p:spPr>
          <a:xfrm>
            <a:off x="6746878" y="1734230"/>
            <a:ext cx="1569660" cy="369332"/>
          </a:xfrm>
          <a:prstGeom prst="rect">
            <a:avLst/>
          </a:prstGeom>
          <a:noFill/>
        </p:spPr>
        <p:txBody>
          <a:bodyPr wrap="none" rtlCol="0">
            <a:spAutoFit/>
          </a:bodyPr>
          <a:lstStyle/>
          <a:p>
            <a:pPr algn="ctr"/>
            <a:r>
              <a:rPr lang="zh-CN" altLang="en-US" b="1" dirty="0" smtClean="0">
                <a:latin typeface="微软雅黑" pitchFamily="34" charset="-122"/>
                <a:ea typeface="微软雅黑" pitchFamily="34" charset="-122"/>
              </a:rPr>
              <a:t>典型应用场景</a:t>
            </a:r>
            <a:endParaRPr lang="zh-CN" altLang="en-US" b="1" dirty="0">
              <a:latin typeface="微软雅黑" pitchFamily="34" charset="-122"/>
              <a:ea typeface="微软雅黑" pitchFamily="34" charset="-122"/>
            </a:endParaRPr>
          </a:p>
        </p:txBody>
      </p:sp>
      <p:sp>
        <p:nvSpPr>
          <p:cNvPr id="127" name="标题 1"/>
          <p:cNvSpPr>
            <a:spLocks noGrp="1"/>
          </p:cNvSpPr>
          <p:nvPr>
            <p:ph type="title"/>
          </p:nvPr>
        </p:nvSpPr>
        <p:spPr>
          <a:xfrm>
            <a:off x="251520" y="260648"/>
            <a:ext cx="8229600" cy="1143000"/>
          </a:xfrm>
        </p:spPr>
        <p:txBody>
          <a:bodyPr>
            <a:noAutofit/>
          </a:bodyPr>
          <a:lstStyle/>
          <a:p>
            <a:r>
              <a:rPr kumimoji="1" lang="zh-CN" altLang="en-US" sz="2800" b="1" dirty="0" smtClean="0">
                <a:solidFill>
                  <a:srgbClr val="C00000"/>
                </a:solidFill>
                <a:latin typeface="微软雅黑" pitchFamily="34" charset="-122"/>
                <a:ea typeface="微软雅黑" pitchFamily="34" charset="-122"/>
              </a:rPr>
              <a:t>容器技</a:t>
            </a:r>
            <a:r>
              <a:rPr kumimoji="1" lang="zh-CN" altLang="en-US" sz="2800" dirty="0" smtClean="0">
                <a:solidFill>
                  <a:srgbClr val="C00000"/>
                </a:solidFill>
                <a:latin typeface="微软雅黑" pitchFamily="34" charset="-122"/>
                <a:ea typeface="微软雅黑" pitchFamily="34" charset="-122"/>
              </a:rPr>
              <a:t>术日趋成熟，生态活跃，应用场景丰富，为解</a:t>
            </a:r>
            <a:r>
              <a:rPr kumimoji="1" lang="zh-CN" altLang="en-US" sz="2800" dirty="0" smtClean="0">
                <a:solidFill>
                  <a:srgbClr val="C00000"/>
                </a:solidFill>
                <a:latin typeface="微软雅黑" pitchFamily="34" charset="-122"/>
                <a:ea typeface="微软雅黑" pitchFamily="34" charset="-122"/>
              </a:rPr>
              <a:t>决网元虚拟化之后的问题提</a:t>
            </a:r>
            <a:r>
              <a:rPr kumimoji="1" lang="zh-CN" altLang="en-US" sz="2800" dirty="0" smtClean="0">
                <a:solidFill>
                  <a:srgbClr val="C00000"/>
                </a:solidFill>
                <a:latin typeface="微软雅黑" pitchFamily="34" charset="-122"/>
                <a:ea typeface="微软雅黑" pitchFamily="34" charset="-122"/>
              </a:rPr>
              <a:t>供了有效手段</a:t>
            </a:r>
            <a:endParaRPr kumimoji="1" lang="zh-CN" altLang="en-US" sz="2800" b="1" dirty="0">
              <a:solidFill>
                <a:srgbClr val="C00000"/>
              </a:solidFill>
              <a:latin typeface="微软雅黑" pitchFamily="34" charset="-122"/>
              <a:ea typeface="微软雅黑"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457200" y="596590"/>
            <a:ext cx="8229600" cy="816186"/>
          </a:xfrm>
        </p:spPr>
        <p:txBody>
          <a:bodyPr>
            <a:noAutofit/>
          </a:bodyPr>
          <a:lstStyle/>
          <a:p>
            <a:pPr>
              <a:lnSpc>
                <a:spcPct val="90000"/>
              </a:lnSpc>
              <a:defRPr/>
            </a:pPr>
            <a:r>
              <a:rPr lang="zh-CN" altLang="en-US" sz="2800" b="1" dirty="0" smtClean="0">
                <a:solidFill>
                  <a:srgbClr val="C00000"/>
                </a:solidFill>
                <a:latin typeface="微软雅黑" pitchFamily="34" charset="-122"/>
                <a:ea typeface="微软雅黑" pitchFamily="34" charset="-122"/>
              </a:rPr>
              <a:t>容器</a:t>
            </a:r>
            <a:r>
              <a:rPr lang="zh-CN" altLang="en-US" sz="2800" dirty="0" smtClean="0">
                <a:solidFill>
                  <a:srgbClr val="C00000"/>
                </a:solidFill>
                <a:latin typeface="微软雅黑" pitchFamily="34" charset="-122"/>
                <a:ea typeface="微软雅黑" pitchFamily="34" charset="-122"/>
              </a:rPr>
              <a:t>技术以其高性能、低时延、快速启动和丰富的支撑工具将会在</a:t>
            </a:r>
            <a:r>
              <a:rPr lang="en-US" altLang="zh-CN" sz="2800" dirty="0" smtClean="0">
                <a:solidFill>
                  <a:srgbClr val="C00000"/>
                </a:solidFill>
                <a:latin typeface="微软雅黑" pitchFamily="34" charset="-122"/>
                <a:ea typeface="微软雅黑" pitchFamily="34" charset="-122"/>
              </a:rPr>
              <a:t>NFV</a:t>
            </a:r>
            <a:r>
              <a:rPr lang="zh-CN" altLang="en-US" sz="2800" dirty="0" smtClean="0">
                <a:solidFill>
                  <a:srgbClr val="C00000"/>
                </a:solidFill>
                <a:latin typeface="微软雅黑" pitchFamily="34" charset="-122"/>
                <a:ea typeface="微软雅黑" pitchFamily="34" charset="-122"/>
              </a:rPr>
              <a:t>场景下广泛应用</a:t>
            </a:r>
            <a:endParaRPr lang="en-US" altLang="zh-CN" sz="2800" b="1" dirty="0" smtClean="0">
              <a:solidFill>
                <a:srgbClr val="C00000"/>
              </a:solidFill>
              <a:latin typeface="微软雅黑" pitchFamily="34" charset="-122"/>
              <a:ea typeface="微软雅黑" pitchFamily="34" charset="-122"/>
            </a:endParaRPr>
          </a:p>
        </p:txBody>
      </p:sp>
      <p:sp>
        <p:nvSpPr>
          <p:cNvPr id="17" name="TextBox 16"/>
          <p:cNvSpPr txBox="1"/>
          <p:nvPr/>
        </p:nvSpPr>
        <p:spPr>
          <a:xfrm>
            <a:off x="899592" y="2060848"/>
            <a:ext cx="7631724" cy="2954655"/>
          </a:xfrm>
          <a:prstGeom prst="rect">
            <a:avLst/>
          </a:prstGeom>
          <a:noFill/>
        </p:spPr>
        <p:txBody>
          <a:bodyPr wrap="square" rtlCol="0">
            <a:spAutoFit/>
          </a:bodyPr>
          <a:lstStyle/>
          <a:p>
            <a:pPr>
              <a:lnSpc>
                <a:spcPct val="150000"/>
              </a:lnSpc>
              <a:buFont typeface="Wingdings" pitchFamily="2" charset="2"/>
              <a:buChar char="p"/>
            </a:pPr>
            <a:r>
              <a:rPr lang="zh-CN" altLang="en-US" sz="2400" b="1" dirty="0" smtClean="0">
                <a:latin typeface="微软雅黑" pitchFamily="34" charset="-122"/>
                <a:ea typeface="微软雅黑" pitchFamily="34" charset="-122"/>
              </a:rPr>
              <a:t>  低时延</a:t>
            </a:r>
            <a:r>
              <a:rPr lang="zh-CN" altLang="en-US" sz="24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降低了系统中断响应</a:t>
            </a:r>
            <a:endParaRPr lang="en-US" altLang="zh-CN" sz="2400" dirty="0" smtClean="0">
              <a:latin typeface="微软雅黑" pitchFamily="34" charset="-122"/>
              <a:ea typeface="微软雅黑" pitchFamily="34" charset="-122"/>
            </a:endParaRPr>
          </a:p>
          <a:p>
            <a:pPr>
              <a:lnSpc>
                <a:spcPct val="150000"/>
              </a:lnSpc>
              <a:buFont typeface="Wingdings" pitchFamily="2" charset="2"/>
              <a:buChar char="p"/>
            </a:pPr>
            <a:r>
              <a:rPr lang="zh-CN" altLang="en-US" sz="2400" b="1" dirty="0" smtClean="0">
                <a:latin typeface="微软雅黑" pitchFamily="34" charset="-122"/>
                <a:ea typeface="微软雅黑" pitchFamily="34" charset="-122"/>
              </a:rPr>
              <a:t>  高性能</a:t>
            </a:r>
            <a:r>
              <a:rPr lang="zh-CN" altLang="en-US" sz="2000" dirty="0" smtClean="0">
                <a:latin typeface="微软雅黑" pitchFamily="34" charset="-122"/>
                <a:ea typeface="微软雅黑" pitchFamily="34" charset="-122"/>
              </a:rPr>
              <a:t>：   相比传统虚拟化更快</a:t>
            </a:r>
            <a:endParaRPr lang="en-US" altLang="zh-CN" sz="2400" dirty="0" smtClean="0">
              <a:latin typeface="微软雅黑" pitchFamily="34" charset="-122"/>
              <a:ea typeface="微软雅黑" pitchFamily="34" charset="-122"/>
            </a:endParaRPr>
          </a:p>
          <a:p>
            <a:pPr>
              <a:lnSpc>
                <a:spcPct val="150000"/>
              </a:lnSpc>
              <a:buFont typeface="Wingdings" pitchFamily="2" charset="2"/>
              <a:buChar char="p"/>
            </a:pPr>
            <a:r>
              <a:rPr lang="zh-CN" altLang="en-US" sz="2400" b="1" dirty="0" smtClean="0">
                <a:latin typeface="微软雅黑" pitchFamily="34" charset="-122"/>
                <a:ea typeface="微软雅黑" pitchFamily="34" charset="-122"/>
              </a:rPr>
              <a:t>  快速启动</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迁移</a:t>
            </a:r>
            <a:r>
              <a:rPr lang="zh-CN" altLang="en-US" sz="24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精简镜像</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快速启动</a:t>
            </a:r>
            <a:endParaRPr lang="en-US" altLang="zh-CN" sz="2400" dirty="0" smtClean="0">
              <a:latin typeface="微软雅黑" pitchFamily="34" charset="-122"/>
              <a:ea typeface="微软雅黑" pitchFamily="34" charset="-122"/>
            </a:endParaRPr>
          </a:p>
          <a:p>
            <a:pPr>
              <a:lnSpc>
                <a:spcPct val="150000"/>
              </a:lnSpc>
              <a:buFont typeface="Wingdings" pitchFamily="2" charset="2"/>
              <a:buChar char="p"/>
            </a:pPr>
            <a:r>
              <a:rPr lang="zh-CN" altLang="en-US" sz="2400" b="1" dirty="0" smtClean="0">
                <a:latin typeface="微软雅黑" pitchFamily="34" charset="-122"/>
                <a:ea typeface="微软雅黑" pitchFamily="34" charset="-122"/>
              </a:rPr>
              <a:t>  在线升级</a:t>
            </a:r>
            <a:r>
              <a:rPr lang="zh-CN" altLang="en-US" sz="24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OS</a:t>
            </a:r>
            <a:r>
              <a:rPr lang="zh-CN" altLang="en-US" sz="2000" dirty="0" smtClean="0">
                <a:latin typeface="微软雅黑" pitchFamily="34" charset="-122"/>
                <a:ea typeface="微软雅黑" pitchFamily="34" charset="-122"/>
              </a:rPr>
              <a:t>在线升级能力</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容器快速启动</a:t>
            </a:r>
            <a:endParaRPr lang="en-US" altLang="zh-CN" sz="2400" dirty="0" smtClean="0">
              <a:latin typeface="微软雅黑" pitchFamily="34" charset="-122"/>
              <a:ea typeface="微软雅黑" pitchFamily="34" charset="-122"/>
            </a:endParaRPr>
          </a:p>
          <a:p>
            <a:pPr>
              <a:lnSpc>
                <a:spcPct val="150000"/>
              </a:lnSpc>
              <a:buFont typeface="Wingdings" pitchFamily="2" charset="2"/>
              <a:buChar char="p"/>
            </a:pPr>
            <a:r>
              <a:rPr lang="zh-CN" altLang="en-US" sz="2400" b="1" dirty="0" smtClean="0">
                <a:latin typeface="微软雅黑" pitchFamily="34" charset="-122"/>
                <a:ea typeface="微软雅黑" pitchFamily="34" charset="-122"/>
              </a:rPr>
              <a:t>  多厂商支持</a:t>
            </a:r>
            <a:r>
              <a:rPr lang="zh-CN" altLang="en-US" sz="24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防止厂商</a:t>
            </a:r>
            <a:r>
              <a:rPr lang="en-US" altLang="zh-CN" sz="2000" dirty="0" smtClean="0">
                <a:latin typeface="微软雅黑" pitchFamily="34" charset="-122"/>
                <a:ea typeface="微软雅黑" pitchFamily="34" charset="-122"/>
              </a:rPr>
              <a:t>locked-in</a:t>
            </a:r>
            <a:endParaRPr lang="zh-CN" altLang="en-US" sz="2400" dirty="0">
              <a:latin typeface="微软雅黑" pitchFamily="34" charset="-122"/>
              <a:ea typeface="微软雅黑"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kumimoji="1" lang="zh-CN" altLang="en-US" dirty="0" smtClean="0">
                <a:solidFill>
                  <a:srgbClr val="C00000"/>
                </a:solidFill>
                <a:latin typeface="微软雅黑" pitchFamily="34" charset="-122"/>
                <a:ea typeface="微软雅黑" pitchFamily="34" charset="-122"/>
              </a:rPr>
              <a:t>在</a:t>
            </a:r>
            <a:r>
              <a:rPr kumimoji="1" lang="en-US" altLang="zh-CN" dirty="0" smtClean="0">
                <a:solidFill>
                  <a:srgbClr val="C00000"/>
                </a:solidFill>
                <a:latin typeface="微软雅黑" pitchFamily="34" charset="-122"/>
                <a:ea typeface="微软雅黑" pitchFamily="34" charset="-122"/>
              </a:rPr>
              <a:t>NFV</a:t>
            </a:r>
            <a:r>
              <a:rPr kumimoji="1" lang="zh-CN" altLang="en-US" dirty="0" smtClean="0">
                <a:solidFill>
                  <a:srgbClr val="C00000"/>
                </a:solidFill>
                <a:latin typeface="微软雅黑" pitchFamily="34" charset="-122"/>
                <a:ea typeface="微软雅黑" pitchFamily="34" charset="-122"/>
              </a:rPr>
              <a:t>架构下容器技术的引入</a:t>
            </a:r>
            <a:endParaRPr lang="zh-CN" altLang="en-US" dirty="0" smtClean="0"/>
          </a:p>
        </p:txBody>
      </p:sp>
      <p:pic>
        <p:nvPicPr>
          <p:cNvPr id="23" name="Picture 2"/>
          <p:cNvPicPr>
            <a:picLocks noChangeAspect="1" noChangeArrowheads="1"/>
          </p:cNvPicPr>
          <p:nvPr/>
        </p:nvPicPr>
        <p:blipFill>
          <a:blip r:embed="rId2" cstate="print"/>
          <a:srcRect/>
          <a:stretch>
            <a:fillRect/>
          </a:stretch>
        </p:blipFill>
        <p:spPr bwMode="auto">
          <a:xfrm>
            <a:off x="246411" y="1417637"/>
            <a:ext cx="6179419" cy="4604021"/>
          </a:xfrm>
          <a:prstGeom prst="rect">
            <a:avLst/>
          </a:prstGeom>
          <a:noFill/>
          <a:ln w="9525">
            <a:noFill/>
            <a:miter lim="800000"/>
            <a:headEnd/>
            <a:tailEnd/>
          </a:ln>
        </p:spPr>
      </p:pic>
      <p:cxnSp>
        <p:nvCxnSpPr>
          <p:cNvPr id="24" name="肘形连接符 23"/>
          <p:cNvCxnSpPr>
            <a:endCxn id="29" idx="1"/>
          </p:cNvCxnSpPr>
          <p:nvPr/>
        </p:nvCxnSpPr>
        <p:spPr>
          <a:xfrm>
            <a:off x="5374888" y="2129886"/>
            <a:ext cx="1349297" cy="23080"/>
          </a:xfrm>
          <a:prstGeom prst="bentConnector3">
            <a:avLst>
              <a:gd name="adj1" fmla="val 50000"/>
            </a:avLst>
          </a:prstGeom>
          <a:ln>
            <a:solidFill>
              <a:srgbClr val="FF000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p:nvPr/>
        </p:nvCxnSpPr>
        <p:spPr>
          <a:xfrm flipV="1">
            <a:off x="3754244" y="3055434"/>
            <a:ext cx="2969941" cy="423746"/>
          </a:xfrm>
          <a:prstGeom prst="bentConnector3">
            <a:avLst>
              <a:gd name="adj1" fmla="val 10576"/>
            </a:avLst>
          </a:prstGeom>
          <a:ln>
            <a:solidFill>
              <a:srgbClr val="FF000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26" name="肘形连接符 25"/>
          <p:cNvCxnSpPr/>
          <p:nvPr/>
        </p:nvCxnSpPr>
        <p:spPr>
          <a:xfrm flipV="1">
            <a:off x="3754244" y="3992137"/>
            <a:ext cx="2969941" cy="423746"/>
          </a:xfrm>
          <a:prstGeom prst="bentConnector3">
            <a:avLst>
              <a:gd name="adj1" fmla="val 10576"/>
            </a:avLst>
          </a:prstGeom>
          <a:ln>
            <a:solidFill>
              <a:srgbClr val="FF0000"/>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724185" y="3992137"/>
            <a:ext cx="1854448" cy="1754326"/>
          </a:xfrm>
          <a:prstGeom prst="rect">
            <a:avLst/>
          </a:prstGeom>
          <a:noFill/>
        </p:spPr>
        <p:txBody>
          <a:bodyPr wrap="square" rtlCol="0">
            <a:spAutoFit/>
          </a:bodyPr>
          <a:lstStyle/>
          <a:p>
            <a:pPr>
              <a:lnSpc>
                <a:spcPct val="150000"/>
              </a:lnSpc>
            </a:pPr>
            <a:r>
              <a:rPr lang="zh-CN" altLang="en-US" b="1" dirty="0" smtClean="0">
                <a:solidFill>
                  <a:srgbClr val="3C0DB3"/>
                </a:solidFill>
                <a:latin typeface="微软雅黑" pitchFamily="34" charset="-122"/>
                <a:ea typeface="微软雅黑" pitchFamily="34" charset="-122"/>
              </a:rPr>
              <a:t>①将容器技术作为轻量级虚拟化技术引入基础设施</a:t>
            </a:r>
            <a:endParaRPr lang="zh-CN" altLang="en-US" b="1" dirty="0">
              <a:solidFill>
                <a:srgbClr val="3C0DB3"/>
              </a:solidFill>
              <a:latin typeface="微软雅黑" pitchFamily="34" charset="-122"/>
              <a:ea typeface="微软雅黑" pitchFamily="34" charset="-122"/>
            </a:endParaRPr>
          </a:p>
        </p:txBody>
      </p:sp>
      <p:sp>
        <p:nvSpPr>
          <p:cNvPr id="28" name="TextBox 27"/>
          <p:cNvSpPr txBox="1"/>
          <p:nvPr/>
        </p:nvSpPr>
        <p:spPr>
          <a:xfrm>
            <a:off x="6724185" y="2854712"/>
            <a:ext cx="1854448" cy="1338828"/>
          </a:xfrm>
          <a:prstGeom prst="rect">
            <a:avLst/>
          </a:prstGeom>
          <a:noFill/>
        </p:spPr>
        <p:txBody>
          <a:bodyPr wrap="square" rtlCol="0">
            <a:spAutoFit/>
          </a:bodyPr>
          <a:lstStyle/>
          <a:p>
            <a:pPr>
              <a:lnSpc>
                <a:spcPct val="150000"/>
              </a:lnSpc>
            </a:pPr>
            <a:r>
              <a:rPr lang="zh-CN" altLang="en-US" b="1" dirty="0" smtClean="0">
                <a:solidFill>
                  <a:srgbClr val="3C0DB3"/>
                </a:solidFill>
                <a:latin typeface="微软雅黑" pitchFamily="34" charset="-122"/>
                <a:ea typeface="微软雅黑" pitchFamily="34" charset="-122"/>
              </a:rPr>
              <a:t>②将网元功能解耦、合理的颗粒化</a:t>
            </a:r>
            <a:endParaRPr lang="zh-CN" altLang="en-US" b="1" dirty="0">
              <a:solidFill>
                <a:srgbClr val="3C0DB3"/>
              </a:solidFill>
              <a:latin typeface="微软雅黑" pitchFamily="34" charset="-122"/>
              <a:ea typeface="微软雅黑" pitchFamily="34" charset="-122"/>
            </a:endParaRPr>
          </a:p>
        </p:txBody>
      </p:sp>
      <p:sp>
        <p:nvSpPr>
          <p:cNvPr id="29" name="TextBox 28"/>
          <p:cNvSpPr txBox="1"/>
          <p:nvPr/>
        </p:nvSpPr>
        <p:spPr>
          <a:xfrm>
            <a:off x="6724185" y="1483552"/>
            <a:ext cx="1854448" cy="1338828"/>
          </a:xfrm>
          <a:prstGeom prst="rect">
            <a:avLst/>
          </a:prstGeom>
          <a:noFill/>
        </p:spPr>
        <p:txBody>
          <a:bodyPr wrap="square" rtlCol="0">
            <a:spAutoFit/>
          </a:bodyPr>
          <a:lstStyle/>
          <a:p>
            <a:pPr>
              <a:lnSpc>
                <a:spcPct val="150000"/>
              </a:lnSpc>
            </a:pPr>
            <a:r>
              <a:rPr lang="zh-CN" altLang="en-US" b="1" dirty="0" smtClean="0">
                <a:solidFill>
                  <a:srgbClr val="3C0DB3"/>
                </a:solidFill>
                <a:latin typeface="微软雅黑" pitchFamily="34" charset="-122"/>
                <a:ea typeface="微软雅黑" pitchFamily="34" charset="-122"/>
              </a:rPr>
              <a:t>③引入容器部署、管理和集群调度机制</a:t>
            </a:r>
            <a:endParaRPr lang="zh-CN" altLang="en-US" b="1" dirty="0">
              <a:solidFill>
                <a:srgbClr val="3C0DB3"/>
              </a:solidFill>
              <a:latin typeface="微软雅黑" pitchFamily="34" charset="-122"/>
              <a:ea typeface="微软雅黑" pitchFamily="34" charset="-122"/>
            </a:endParaRPr>
          </a:p>
        </p:txBody>
      </p:sp>
      <p:cxnSp>
        <p:nvCxnSpPr>
          <p:cNvPr id="30" name="肘形连接符 29"/>
          <p:cNvCxnSpPr/>
          <p:nvPr/>
        </p:nvCxnSpPr>
        <p:spPr>
          <a:xfrm rot="5400000" flipH="1" flipV="1">
            <a:off x="5084958" y="2419816"/>
            <a:ext cx="724828" cy="144965"/>
          </a:xfrm>
          <a:prstGeom prst="bentConnector3">
            <a:avLst>
              <a:gd name="adj1" fmla="val 50000"/>
            </a:avLst>
          </a:prstGeom>
          <a:ln>
            <a:solidFill>
              <a:srgbClr val="FF0000"/>
            </a:solidFill>
            <a:headEnd type="oval"/>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advTm="800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208912" cy="792088"/>
          </a:xfrm>
        </p:spPr>
        <p:txBody>
          <a:bodyPr>
            <a:noAutofit/>
          </a:bodyPr>
          <a:lstStyle/>
          <a:p>
            <a:pPr algn="l">
              <a:lnSpc>
                <a:spcPct val="90000"/>
              </a:lnSpc>
              <a:defRPr/>
            </a:pPr>
            <a:r>
              <a:rPr lang="zh-CN" altLang="en-US" sz="2800" b="1" dirty="0" smtClean="0">
                <a:solidFill>
                  <a:srgbClr val="C00000"/>
                </a:solidFill>
                <a:latin typeface="微软雅黑" pitchFamily="34" charset="-122"/>
                <a:ea typeface="微软雅黑" pitchFamily="34" charset="-122"/>
              </a:rPr>
              <a:t>电信网元在软件架构上实现从</a:t>
            </a:r>
            <a:r>
              <a:rPr lang="en-US" altLang="zh-CN" sz="2800" b="1" dirty="0" smtClean="0">
                <a:solidFill>
                  <a:srgbClr val="C00000"/>
                </a:solidFill>
                <a:latin typeface="微软雅黑" pitchFamily="34" charset="-122"/>
                <a:ea typeface="微软雅黑" pitchFamily="34" charset="-122"/>
              </a:rPr>
              <a:t>Monolithic</a:t>
            </a:r>
            <a:r>
              <a:rPr lang="zh-CN" altLang="en-US" sz="2800" b="1" dirty="0" smtClean="0">
                <a:solidFill>
                  <a:srgbClr val="C00000"/>
                </a:solidFill>
                <a:latin typeface="微软雅黑" pitchFamily="34" charset="-122"/>
                <a:ea typeface="微软雅黑" pitchFamily="34" charset="-122"/>
              </a:rPr>
              <a:t>向</a:t>
            </a:r>
            <a:r>
              <a:rPr lang="en-US" altLang="zh-CN" sz="2800" b="1" dirty="0" smtClean="0">
                <a:solidFill>
                  <a:srgbClr val="C00000"/>
                </a:solidFill>
                <a:latin typeface="微软雅黑" pitchFamily="34" charset="-122"/>
                <a:ea typeface="微软雅黑" pitchFamily="34" charset="-122"/>
              </a:rPr>
              <a:t>Micro Service</a:t>
            </a:r>
            <a:r>
              <a:rPr lang="zh-CN" altLang="en-US" sz="2800" b="1" dirty="0" smtClean="0">
                <a:solidFill>
                  <a:srgbClr val="C00000"/>
                </a:solidFill>
                <a:latin typeface="微软雅黑" pitchFamily="34" charset="-122"/>
                <a:ea typeface="微软雅黑" pitchFamily="34" charset="-122"/>
              </a:rPr>
              <a:t>转变，是容器技术应用的关键</a:t>
            </a:r>
            <a:endParaRPr lang="en-US" altLang="zh-CN" sz="2800" b="1" dirty="0" smtClean="0">
              <a:solidFill>
                <a:srgbClr val="C00000"/>
              </a:solidFill>
              <a:latin typeface="微软雅黑" pitchFamily="34" charset="-122"/>
              <a:ea typeface="微软雅黑" pitchFamily="34" charset="-122"/>
            </a:endParaRPr>
          </a:p>
        </p:txBody>
      </p:sp>
      <p:graphicFrame>
        <p:nvGraphicFramePr>
          <p:cNvPr id="1026" name="Object 2"/>
          <p:cNvGraphicFramePr>
            <a:graphicFrameLocks noChangeAspect="1"/>
          </p:cNvGraphicFramePr>
          <p:nvPr/>
        </p:nvGraphicFramePr>
        <p:xfrm>
          <a:off x="10968206" y="5781822"/>
          <a:ext cx="8423910" cy="4080707"/>
        </p:xfrm>
        <a:graphic>
          <a:graphicData uri="http://schemas.openxmlformats.org/presentationml/2006/ole">
            <p:oleObj spid="_x0000_s4098" r:id="rId3" imgW="8920766" imgH="2962978" progId="">
              <p:embed/>
            </p:oleObj>
          </a:graphicData>
        </a:graphic>
      </p:graphicFrame>
      <p:cxnSp>
        <p:nvCxnSpPr>
          <p:cNvPr id="7" name="直接连接符 6"/>
          <p:cNvCxnSpPr/>
          <p:nvPr/>
        </p:nvCxnSpPr>
        <p:spPr>
          <a:xfrm>
            <a:off x="2307095" y="1941342"/>
            <a:ext cx="0" cy="384048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75904" y="1941342"/>
            <a:ext cx="1561514" cy="369332"/>
          </a:xfrm>
          <a:prstGeom prst="rect">
            <a:avLst/>
          </a:prstGeom>
          <a:noFill/>
        </p:spPr>
        <p:txBody>
          <a:bodyPr wrap="square" rtlCol="0">
            <a:spAutoFit/>
          </a:bodyPr>
          <a:lstStyle/>
          <a:p>
            <a:pPr defTabSz="457200" fontAlgn="auto">
              <a:spcBef>
                <a:spcPts val="0"/>
              </a:spcBef>
              <a:spcAft>
                <a:spcPts val="0"/>
              </a:spcAft>
            </a:pPr>
            <a:r>
              <a:rPr lang="zh-CN" altLang="en-US" dirty="0" smtClean="0">
                <a:solidFill>
                  <a:prstClr val="black"/>
                </a:solidFill>
                <a:latin typeface="Calibri"/>
                <a:ea typeface="宋体"/>
              </a:rPr>
              <a:t>虚拟化网元</a:t>
            </a:r>
            <a:endParaRPr lang="zh-CN" altLang="en-US" dirty="0">
              <a:solidFill>
                <a:prstClr val="black"/>
              </a:solidFill>
              <a:latin typeface="Calibri"/>
              <a:ea typeface="宋体"/>
            </a:endParaRPr>
          </a:p>
        </p:txBody>
      </p:sp>
      <p:sp>
        <p:nvSpPr>
          <p:cNvPr id="9" name="TextBox 8"/>
          <p:cNvSpPr txBox="1"/>
          <p:nvPr/>
        </p:nvSpPr>
        <p:spPr>
          <a:xfrm>
            <a:off x="464228" y="1941342"/>
            <a:ext cx="1226235" cy="369332"/>
          </a:xfrm>
          <a:prstGeom prst="rect">
            <a:avLst/>
          </a:prstGeom>
          <a:noFill/>
        </p:spPr>
        <p:txBody>
          <a:bodyPr wrap="square" rtlCol="0">
            <a:spAutoFit/>
          </a:bodyPr>
          <a:lstStyle/>
          <a:p>
            <a:pPr defTabSz="457200" fontAlgn="auto">
              <a:spcBef>
                <a:spcPts val="0"/>
              </a:spcBef>
              <a:spcAft>
                <a:spcPts val="0"/>
              </a:spcAft>
            </a:pPr>
            <a:r>
              <a:rPr lang="zh-CN" altLang="en-US" dirty="0" smtClean="0">
                <a:solidFill>
                  <a:prstClr val="black"/>
                </a:solidFill>
                <a:latin typeface="Calibri"/>
                <a:ea typeface="宋体"/>
              </a:rPr>
              <a:t>物理网元</a:t>
            </a:r>
            <a:endParaRPr lang="zh-CN" altLang="en-US" dirty="0">
              <a:solidFill>
                <a:prstClr val="black"/>
              </a:solidFill>
              <a:latin typeface="Calibri"/>
              <a:ea typeface="宋体"/>
            </a:endParaRPr>
          </a:p>
        </p:txBody>
      </p:sp>
      <p:sp>
        <p:nvSpPr>
          <p:cNvPr id="10" name="圆角矩形 9"/>
          <p:cNvSpPr/>
          <p:nvPr/>
        </p:nvSpPr>
        <p:spPr>
          <a:xfrm>
            <a:off x="196936" y="2466883"/>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Physical Equipment</a:t>
            </a:r>
            <a:endParaRPr lang="zh-CN" altLang="en-US" dirty="0">
              <a:solidFill>
                <a:prstClr val="white"/>
              </a:solidFill>
            </a:endParaRPr>
          </a:p>
        </p:txBody>
      </p:sp>
      <p:sp>
        <p:nvSpPr>
          <p:cNvPr id="11" name="圆角矩形 10"/>
          <p:cNvSpPr/>
          <p:nvPr/>
        </p:nvSpPr>
        <p:spPr>
          <a:xfrm>
            <a:off x="672897" y="3521962"/>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Function1</a:t>
            </a:r>
            <a:endParaRPr lang="zh-CN" altLang="en-US" dirty="0">
              <a:solidFill>
                <a:prstClr val="white"/>
              </a:solidFill>
            </a:endParaRPr>
          </a:p>
        </p:txBody>
      </p:sp>
      <p:sp>
        <p:nvSpPr>
          <p:cNvPr id="12" name="圆角矩形 11"/>
          <p:cNvSpPr/>
          <p:nvPr/>
        </p:nvSpPr>
        <p:spPr>
          <a:xfrm>
            <a:off x="672897" y="4246099"/>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Function2</a:t>
            </a:r>
            <a:endParaRPr lang="zh-CN" altLang="en-US" dirty="0">
              <a:solidFill>
                <a:prstClr val="white"/>
              </a:solidFill>
            </a:endParaRPr>
          </a:p>
        </p:txBody>
      </p:sp>
      <p:sp>
        <p:nvSpPr>
          <p:cNvPr id="13" name="圆角矩形 12"/>
          <p:cNvSpPr/>
          <p:nvPr/>
        </p:nvSpPr>
        <p:spPr>
          <a:xfrm>
            <a:off x="2475904" y="2460026"/>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NFV</a:t>
            </a:r>
            <a:endParaRPr lang="zh-CN" altLang="en-US" dirty="0">
              <a:solidFill>
                <a:prstClr val="white"/>
              </a:solidFill>
            </a:endParaRPr>
          </a:p>
        </p:txBody>
      </p:sp>
      <p:sp>
        <p:nvSpPr>
          <p:cNvPr id="14" name="圆角矩形 13"/>
          <p:cNvSpPr/>
          <p:nvPr/>
        </p:nvSpPr>
        <p:spPr>
          <a:xfrm>
            <a:off x="2909664" y="3517453"/>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VNFC</a:t>
            </a:r>
            <a:endParaRPr lang="zh-CN" altLang="en-US" dirty="0">
              <a:solidFill>
                <a:prstClr val="white"/>
              </a:solidFill>
            </a:endParaRPr>
          </a:p>
        </p:txBody>
      </p:sp>
      <p:sp>
        <p:nvSpPr>
          <p:cNvPr id="15" name="圆角矩形 14"/>
          <p:cNvSpPr/>
          <p:nvPr/>
        </p:nvSpPr>
        <p:spPr>
          <a:xfrm>
            <a:off x="2921384" y="4262515"/>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VNFC</a:t>
            </a:r>
            <a:endParaRPr lang="zh-CN" altLang="en-US" dirty="0">
              <a:solidFill>
                <a:prstClr val="white"/>
              </a:solidFill>
            </a:endParaRPr>
          </a:p>
        </p:txBody>
      </p:sp>
      <p:sp>
        <p:nvSpPr>
          <p:cNvPr id="16" name="圆角矩形 15"/>
          <p:cNvSpPr/>
          <p:nvPr/>
        </p:nvSpPr>
        <p:spPr>
          <a:xfrm>
            <a:off x="2921384" y="4986652"/>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VNFC</a:t>
            </a:r>
            <a:endParaRPr lang="zh-CN" altLang="en-US" dirty="0">
              <a:solidFill>
                <a:prstClr val="white"/>
              </a:solidFill>
            </a:endParaRPr>
          </a:p>
        </p:txBody>
      </p:sp>
      <p:sp>
        <p:nvSpPr>
          <p:cNvPr id="17" name="圆角矩形 16"/>
          <p:cNvSpPr/>
          <p:nvPr/>
        </p:nvSpPr>
        <p:spPr>
          <a:xfrm>
            <a:off x="672897" y="4942100"/>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Function3</a:t>
            </a:r>
            <a:endParaRPr lang="zh-CN" altLang="en-US" dirty="0">
              <a:solidFill>
                <a:prstClr val="white"/>
              </a:solidFill>
            </a:endParaRPr>
          </a:p>
        </p:txBody>
      </p:sp>
      <p:sp>
        <p:nvSpPr>
          <p:cNvPr id="19" name="左大括号 18"/>
          <p:cNvSpPr/>
          <p:nvPr/>
        </p:nvSpPr>
        <p:spPr>
          <a:xfrm>
            <a:off x="464228" y="3521962"/>
            <a:ext cx="208669" cy="196373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zh-CN" altLang="en-US">
              <a:solidFill>
                <a:prstClr val="black"/>
              </a:solidFill>
            </a:endParaRPr>
          </a:p>
        </p:txBody>
      </p:sp>
      <p:cxnSp>
        <p:nvCxnSpPr>
          <p:cNvPr id="21" name="形状 20"/>
          <p:cNvCxnSpPr>
            <a:stCxn id="10" idx="2"/>
            <a:endCxn id="19" idx="1"/>
          </p:cNvCxnSpPr>
          <p:nvPr/>
        </p:nvCxnSpPr>
        <p:spPr>
          <a:xfrm rot="5400000">
            <a:off x="-57366" y="3532078"/>
            <a:ext cx="1493348" cy="450160"/>
          </a:xfrm>
          <a:prstGeom prst="bentConnector4">
            <a:avLst>
              <a:gd name="adj1" fmla="val 17125"/>
              <a:gd name="adj2" fmla="val 128907"/>
            </a:avLst>
          </a:prstGeom>
        </p:spPr>
        <p:style>
          <a:lnRef idx="2">
            <a:schemeClr val="accent1"/>
          </a:lnRef>
          <a:fillRef idx="0">
            <a:schemeClr val="accent1"/>
          </a:fillRef>
          <a:effectRef idx="1">
            <a:schemeClr val="accent1"/>
          </a:effectRef>
          <a:fontRef idx="minor">
            <a:schemeClr val="tx1"/>
          </a:fontRef>
        </p:style>
      </p:cxnSp>
      <p:sp>
        <p:nvSpPr>
          <p:cNvPr id="24" name="左大括号 23"/>
          <p:cNvSpPr/>
          <p:nvPr/>
        </p:nvSpPr>
        <p:spPr>
          <a:xfrm>
            <a:off x="2700995" y="3607231"/>
            <a:ext cx="208669" cy="196373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zh-CN" altLang="en-US">
              <a:solidFill>
                <a:prstClr val="black"/>
              </a:solidFill>
            </a:endParaRPr>
          </a:p>
        </p:txBody>
      </p:sp>
      <p:cxnSp>
        <p:nvCxnSpPr>
          <p:cNvPr id="25" name="形状 24"/>
          <p:cNvCxnSpPr>
            <a:stCxn id="13" idx="2"/>
            <a:endCxn id="24" idx="1"/>
          </p:cNvCxnSpPr>
          <p:nvPr/>
        </p:nvCxnSpPr>
        <p:spPr>
          <a:xfrm rot="5400000">
            <a:off x="2154439" y="3550184"/>
            <a:ext cx="1585474" cy="492361"/>
          </a:xfrm>
          <a:prstGeom prst="bentConnector4">
            <a:avLst>
              <a:gd name="adj1" fmla="val 19035"/>
              <a:gd name="adj2" fmla="val 123571"/>
            </a:avLst>
          </a:prstGeom>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11" idx="3"/>
            <a:endCxn id="14" idx="1"/>
          </p:cNvCxnSpPr>
          <p:nvPr/>
        </p:nvCxnSpPr>
        <p:spPr>
          <a:xfrm flipV="1">
            <a:off x="2107801" y="3789254"/>
            <a:ext cx="801863" cy="4509"/>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p:nvPr/>
        </p:nvCxnSpPr>
        <p:spPr>
          <a:xfrm flipV="1">
            <a:off x="2138279" y="4499324"/>
            <a:ext cx="771385" cy="4508"/>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17" idx="3"/>
          </p:cNvCxnSpPr>
          <p:nvPr/>
        </p:nvCxnSpPr>
        <p:spPr>
          <a:xfrm>
            <a:off x="2107801" y="5213901"/>
            <a:ext cx="813583" cy="5214"/>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直接连接符 38"/>
          <p:cNvCxnSpPr/>
          <p:nvPr/>
        </p:nvCxnSpPr>
        <p:spPr>
          <a:xfrm>
            <a:off x="4600125" y="1964175"/>
            <a:ext cx="0" cy="384048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115992" y="1941342"/>
            <a:ext cx="1352843" cy="369332"/>
          </a:xfrm>
          <a:prstGeom prst="rect">
            <a:avLst/>
          </a:prstGeom>
          <a:noFill/>
        </p:spPr>
        <p:txBody>
          <a:bodyPr wrap="square" rtlCol="0">
            <a:spAutoFit/>
          </a:bodyPr>
          <a:lstStyle/>
          <a:p>
            <a:pPr defTabSz="457200" fontAlgn="auto">
              <a:spcBef>
                <a:spcPts val="0"/>
              </a:spcBef>
              <a:spcAft>
                <a:spcPts val="0"/>
              </a:spcAft>
            </a:pPr>
            <a:r>
              <a:rPr lang="zh-CN" altLang="en-US" dirty="0" smtClean="0">
                <a:solidFill>
                  <a:prstClr val="black"/>
                </a:solidFill>
                <a:latin typeface="Calibri"/>
                <a:ea typeface="宋体"/>
              </a:rPr>
              <a:t>容器化服务</a:t>
            </a:r>
            <a:endParaRPr lang="zh-CN" altLang="en-US" dirty="0">
              <a:solidFill>
                <a:prstClr val="black"/>
              </a:solidFill>
              <a:latin typeface="Calibri"/>
              <a:ea typeface="宋体"/>
            </a:endParaRPr>
          </a:p>
        </p:txBody>
      </p:sp>
      <p:sp>
        <p:nvSpPr>
          <p:cNvPr id="41" name="圆角矩形 40"/>
          <p:cNvSpPr/>
          <p:nvPr/>
        </p:nvSpPr>
        <p:spPr>
          <a:xfrm>
            <a:off x="4780708" y="2471746"/>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sz="1400" dirty="0" smtClean="0">
                <a:solidFill>
                  <a:prstClr val="white"/>
                </a:solidFill>
              </a:rPr>
              <a:t>Containerized </a:t>
            </a:r>
          </a:p>
          <a:p>
            <a:pPr algn="ctr" defTabSz="457200" fontAlgn="auto">
              <a:spcBef>
                <a:spcPts val="0"/>
              </a:spcBef>
              <a:spcAft>
                <a:spcPts val="0"/>
              </a:spcAft>
            </a:pPr>
            <a:r>
              <a:rPr lang="en-US" altLang="zh-CN" sz="1400" dirty="0" smtClean="0">
                <a:solidFill>
                  <a:prstClr val="white"/>
                </a:solidFill>
              </a:rPr>
              <a:t>NFV</a:t>
            </a:r>
            <a:endParaRPr lang="zh-CN" altLang="en-US" sz="1400" dirty="0">
              <a:solidFill>
                <a:prstClr val="white"/>
              </a:solidFill>
            </a:endParaRPr>
          </a:p>
        </p:txBody>
      </p:sp>
      <p:sp>
        <p:nvSpPr>
          <p:cNvPr id="42" name="圆角矩形 41"/>
          <p:cNvSpPr/>
          <p:nvPr/>
        </p:nvSpPr>
        <p:spPr>
          <a:xfrm>
            <a:off x="5115992" y="3529173"/>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sz="1600" dirty="0" smtClean="0">
                <a:solidFill>
                  <a:prstClr val="white"/>
                </a:solidFill>
              </a:rPr>
              <a:t>Service1</a:t>
            </a:r>
            <a:endParaRPr lang="zh-CN" altLang="en-US" sz="1600" dirty="0">
              <a:solidFill>
                <a:prstClr val="white"/>
              </a:solidFill>
            </a:endParaRPr>
          </a:p>
        </p:txBody>
      </p:sp>
      <p:sp>
        <p:nvSpPr>
          <p:cNvPr id="43" name="圆角矩形 42"/>
          <p:cNvSpPr/>
          <p:nvPr/>
        </p:nvSpPr>
        <p:spPr>
          <a:xfrm>
            <a:off x="5127712" y="4274235"/>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sz="1600" dirty="0" smtClean="0">
                <a:solidFill>
                  <a:prstClr val="white"/>
                </a:solidFill>
              </a:rPr>
              <a:t>Service2</a:t>
            </a:r>
            <a:endParaRPr lang="zh-CN" altLang="en-US" sz="1600" dirty="0">
              <a:solidFill>
                <a:prstClr val="white"/>
              </a:solidFill>
            </a:endParaRPr>
          </a:p>
        </p:txBody>
      </p:sp>
      <p:sp>
        <p:nvSpPr>
          <p:cNvPr id="44" name="圆角矩形 43"/>
          <p:cNvSpPr/>
          <p:nvPr/>
        </p:nvSpPr>
        <p:spPr>
          <a:xfrm>
            <a:off x="5127712" y="4998372"/>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sz="1600" dirty="0" smtClean="0">
                <a:solidFill>
                  <a:prstClr val="white"/>
                </a:solidFill>
              </a:rPr>
              <a:t>Service3</a:t>
            </a:r>
            <a:endParaRPr lang="zh-CN" altLang="en-US" sz="1600" dirty="0">
              <a:solidFill>
                <a:prstClr val="white"/>
              </a:solidFill>
            </a:endParaRPr>
          </a:p>
        </p:txBody>
      </p:sp>
      <p:sp>
        <p:nvSpPr>
          <p:cNvPr id="45" name="左大括号 44"/>
          <p:cNvSpPr/>
          <p:nvPr/>
        </p:nvSpPr>
        <p:spPr>
          <a:xfrm>
            <a:off x="4907323" y="3618951"/>
            <a:ext cx="208669" cy="196373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zh-CN" altLang="en-US">
              <a:solidFill>
                <a:prstClr val="black"/>
              </a:solidFill>
            </a:endParaRPr>
          </a:p>
        </p:txBody>
      </p:sp>
      <p:cxnSp>
        <p:nvCxnSpPr>
          <p:cNvPr id="46" name="形状 45"/>
          <p:cNvCxnSpPr>
            <a:stCxn id="41" idx="2"/>
            <a:endCxn id="45" idx="1"/>
          </p:cNvCxnSpPr>
          <p:nvPr/>
        </p:nvCxnSpPr>
        <p:spPr>
          <a:xfrm rot="5400000">
            <a:off x="4410005" y="3512666"/>
            <a:ext cx="1585474" cy="590837"/>
          </a:xfrm>
          <a:prstGeom prst="bentConnector4">
            <a:avLst>
              <a:gd name="adj1" fmla="val 19035"/>
              <a:gd name="adj2" fmla="val 110119"/>
            </a:avLst>
          </a:prstGeom>
        </p:spPr>
        <p:style>
          <a:lnRef idx="2">
            <a:schemeClr val="accent1"/>
          </a:lnRef>
          <a:fillRef idx="0">
            <a:schemeClr val="accent1"/>
          </a:fillRef>
          <a:effectRef idx="1">
            <a:schemeClr val="accent1"/>
          </a:effectRef>
          <a:fontRef idx="minor">
            <a:schemeClr val="tx1"/>
          </a:fontRef>
        </p:style>
      </p:cxnSp>
      <p:cxnSp>
        <p:nvCxnSpPr>
          <p:cNvPr id="47" name="直接箭头连接符 46"/>
          <p:cNvCxnSpPr>
            <a:endCxn id="42" idx="1"/>
          </p:cNvCxnSpPr>
          <p:nvPr/>
        </p:nvCxnSpPr>
        <p:spPr>
          <a:xfrm flipV="1">
            <a:off x="4117177" y="3800974"/>
            <a:ext cx="998815" cy="4509"/>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p:nvPr/>
        </p:nvCxnSpPr>
        <p:spPr>
          <a:xfrm flipV="1">
            <a:off x="4117177" y="4511043"/>
            <a:ext cx="998815" cy="4509"/>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49" name="直接箭头连接符 48"/>
          <p:cNvCxnSpPr/>
          <p:nvPr/>
        </p:nvCxnSpPr>
        <p:spPr>
          <a:xfrm flipV="1">
            <a:off x="4128897" y="5230834"/>
            <a:ext cx="998815" cy="4509"/>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0" name="直接连接符 49"/>
          <p:cNvCxnSpPr/>
          <p:nvPr/>
        </p:nvCxnSpPr>
        <p:spPr>
          <a:xfrm>
            <a:off x="6820521" y="1975895"/>
            <a:ext cx="0" cy="384048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7153505" y="1921971"/>
            <a:ext cx="1352843" cy="369332"/>
          </a:xfrm>
          <a:prstGeom prst="rect">
            <a:avLst/>
          </a:prstGeom>
          <a:noFill/>
        </p:spPr>
        <p:txBody>
          <a:bodyPr wrap="square" rtlCol="0">
            <a:spAutoFit/>
          </a:bodyPr>
          <a:lstStyle/>
          <a:p>
            <a:pPr defTabSz="457200" fontAlgn="auto">
              <a:spcBef>
                <a:spcPts val="0"/>
              </a:spcBef>
              <a:spcAft>
                <a:spcPts val="0"/>
              </a:spcAft>
            </a:pPr>
            <a:r>
              <a:rPr lang="zh-CN" altLang="en-US" dirty="0" smtClean="0">
                <a:solidFill>
                  <a:prstClr val="black"/>
                </a:solidFill>
                <a:latin typeface="Calibri"/>
                <a:ea typeface="宋体"/>
              </a:rPr>
              <a:t>服务发行包</a:t>
            </a:r>
            <a:endParaRPr lang="zh-CN" altLang="en-US" dirty="0">
              <a:solidFill>
                <a:prstClr val="black"/>
              </a:solidFill>
              <a:latin typeface="Calibri"/>
              <a:ea typeface="宋体"/>
            </a:endParaRPr>
          </a:p>
        </p:txBody>
      </p:sp>
      <p:sp>
        <p:nvSpPr>
          <p:cNvPr id="52" name="圆角矩形 51"/>
          <p:cNvSpPr/>
          <p:nvPr/>
        </p:nvSpPr>
        <p:spPr>
          <a:xfrm>
            <a:off x="7071444" y="2483466"/>
            <a:ext cx="1434904" cy="5436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sz="1400" dirty="0" smtClean="0">
                <a:solidFill>
                  <a:prstClr val="white"/>
                </a:solidFill>
              </a:rPr>
              <a:t>Service –based</a:t>
            </a:r>
          </a:p>
          <a:p>
            <a:pPr algn="ctr" defTabSz="457200" fontAlgn="auto">
              <a:spcBef>
                <a:spcPts val="0"/>
              </a:spcBef>
              <a:spcAft>
                <a:spcPts val="0"/>
              </a:spcAft>
            </a:pPr>
            <a:r>
              <a:rPr lang="en-US" altLang="zh-CN" sz="1400" dirty="0" smtClean="0">
                <a:solidFill>
                  <a:prstClr val="white"/>
                </a:solidFill>
              </a:rPr>
              <a:t>Distribution </a:t>
            </a:r>
            <a:endParaRPr lang="zh-CN" altLang="en-US" sz="1400" dirty="0">
              <a:solidFill>
                <a:prstClr val="white"/>
              </a:solidFill>
            </a:endParaRPr>
          </a:p>
        </p:txBody>
      </p:sp>
      <p:sp>
        <p:nvSpPr>
          <p:cNvPr id="53" name="圆角矩形 52"/>
          <p:cNvSpPr/>
          <p:nvPr/>
        </p:nvSpPr>
        <p:spPr>
          <a:xfrm>
            <a:off x="7322320" y="3512758"/>
            <a:ext cx="1434904" cy="2927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P1</a:t>
            </a:r>
            <a:endParaRPr lang="zh-CN" altLang="en-US" dirty="0">
              <a:solidFill>
                <a:prstClr val="white"/>
              </a:solidFill>
            </a:endParaRPr>
          </a:p>
        </p:txBody>
      </p:sp>
      <p:sp>
        <p:nvSpPr>
          <p:cNvPr id="54" name="圆角矩形 53"/>
          <p:cNvSpPr/>
          <p:nvPr/>
        </p:nvSpPr>
        <p:spPr>
          <a:xfrm>
            <a:off x="7334040" y="3805484"/>
            <a:ext cx="1434904" cy="2718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P2</a:t>
            </a:r>
          </a:p>
        </p:txBody>
      </p:sp>
      <p:sp>
        <p:nvSpPr>
          <p:cNvPr id="55" name="圆角矩形 54"/>
          <p:cNvSpPr/>
          <p:nvPr/>
        </p:nvSpPr>
        <p:spPr>
          <a:xfrm>
            <a:off x="7373896" y="5310889"/>
            <a:ext cx="1434904" cy="2718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P6</a:t>
            </a:r>
            <a:endParaRPr lang="zh-CN" altLang="en-US" dirty="0">
              <a:solidFill>
                <a:prstClr val="white"/>
              </a:solidFill>
            </a:endParaRPr>
          </a:p>
        </p:txBody>
      </p:sp>
      <p:sp>
        <p:nvSpPr>
          <p:cNvPr id="56" name="左大括号 55"/>
          <p:cNvSpPr/>
          <p:nvPr/>
        </p:nvSpPr>
        <p:spPr>
          <a:xfrm>
            <a:off x="7099583" y="3602535"/>
            <a:ext cx="208669" cy="196373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zh-CN" altLang="en-US">
              <a:solidFill>
                <a:prstClr val="black"/>
              </a:solidFill>
            </a:endParaRPr>
          </a:p>
        </p:txBody>
      </p:sp>
      <p:cxnSp>
        <p:nvCxnSpPr>
          <p:cNvPr id="57" name="形状 56"/>
          <p:cNvCxnSpPr>
            <a:endCxn id="56" idx="1"/>
          </p:cNvCxnSpPr>
          <p:nvPr/>
        </p:nvCxnSpPr>
        <p:spPr>
          <a:xfrm rot="5400000">
            <a:off x="6553027" y="3545488"/>
            <a:ext cx="1585474" cy="492361"/>
          </a:xfrm>
          <a:prstGeom prst="bentConnector4">
            <a:avLst>
              <a:gd name="adj1" fmla="val 19035"/>
              <a:gd name="adj2" fmla="val 112142"/>
            </a:avLst>
          </a:prstGeom>
        </p:spPr>
        <p:style>
          <a:lnRef idx="2">
            <a:schemeClr val="accent1"/>
          </a:lnRef>
          <a:fillRef idx="0">
            <a:schemeClr val="accent1"/>
          </a:fillRef>
          <a:effectRef idx="1">
            <a:schemeClr val="accent1"/>
          </a:effectRef>
          <a:fontRef idx="minor">
            <a:schemeClr val="tx1"/>
          </a:fontRef>
        </p:style>
      </p:cxnSp>
      <p:cxnSp>
        <p:nvCxnSpPr>
          <p:cNvPr id="58" name="直接箭头连接符 57"/>
          <p:cNvCxnSpPr>
            <a:stCxn id="42" idx="3"/>
            <a:endCxn id="53" idx="1"/>
          </p:cNvCxnSpPr>
          <p:nvPr/>
        </p:nvCxnSpPr>
        <p:spPr>
          <a:xfrm flipV="1">
            <a:off x="6550896" y="3659121"/>
            <a:ext cx="771424" cy="141853"/>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9" name="直接箭头连接符 58"/>
          <p:cNvCxnSpPr>
            <a:endCxn id="54" idx="1"/>
          </p:cNvCxnSpPr>
          <p:nvPr/>
        </p:nvCxnSpPr>
        <p:spPr>
          <a:xfrm>
            <a:off x="6562616" y="3805484"/>
            <a:ext cx="771424" cy="135901"/>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60" name="直接箭头连接符 59"/>
          <p:cNvCxnSpPr>
            <a:stCxn id="44" idx="3"/>
            <a:endCxn id="55" idx="1"/>
          </p:cNvCxnSpPr>
          <p:nvPr/>
        </p:nvCxnSpPr>
        <p:spPr>
          <a:xfrm>
            <a:off x="6562616" y="5270173"/>
            <a:ext cx="811280" cy="176617"/>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82" name="圆角矩形 81"/>
          <p:cNvSpPr/>
          <p:nvPr/>
        </p:nvSpPr>
        <p:spPr>
          <a:xfrm>
            <a:off x="7362176" y="4227878"/>
            <a:ext cx="1434904" cy="2927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P3</a:t>
            </a:r>
            <a:endParaRPr lang="zh-CN" altLang="en-US" dirty="0">
              <a:solidFill>
                <a:prstClr val="white"/>
              </a:solidFill>
            </a:endParaRPr>
          </a:p>
        </p:txBody>
      </p:sp>
      <p:sp>
        <p:nvSpPr>
          <p:cNvPr id="83" name="圆角矩形 82"/>
          <p:cNvSpPr/>
          <p:nvPr/>
        </p:nvSpPr>
        <p:spPr>
          <a:xfrm>
            <a:off x="7373896" y="4520604"/>
            <a:ext cx="1434904" cy="2718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P4</a:t>
            </a:r>
          </a:p>
        </p:txBody>
      </p:sp>
      <p:sp>
        <p:nvSpPr>
          <p:cNvPr id="84" name="圆角矩形 83"/>
          <p:cNvSpPr/>
          <p:nvPr/>
        </p:nvSpPr>
        <p:spPr>
          <a:xfrm>
            <a:off x="7373896" y="4817836"/>
            <a:ext cx="1434904" cy="3513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P5</a:t>
            </a:r>
            <a:endParaRPr lang="zh-CN" altLang="en-US" dirty="0">
              <a:solidFill>
                <a:prstClr val="white"/>
              </a:solidFill>
            </a:endParaRPr>
          </a:p>
        </p:txBody>
      </p:sp>
      <p:cxnSp>
        <p:nvCxnSpPr>
          <p:cNvPr id="87" name="直接箭头连接符 86"/>
          <p:cNvCxnSpPr>
            <a:endCxn id="84" idx="1"/>
          </p:cNvCxnSpPr>
          <p:nvPr/>
        </p:nvCxnSpPr>
        <p:spPr>
          <a:xfrm>
            <a:off x="6522760" y="4511043"/>
            <a:ext cx="851136" cy="482466"/>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89" name="直接箭头连接符 88"/>
          <p:cNvCxnSpPr>
            <a:stCxn id="43" idx="3"/>
            <a:endCxn id="83" idx="1"/>
          </p:cNvCxnSpPr>
          <p:nvPr/>
        </p:nvCxnSpPr>
        <p:spPr>
          <a:xfrm>
            <a:off x="6562616" y="4546036"/>
            <a:ext cx="811280" cy="110469"/>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91" name="直接箭头连接符 90"/>
          <p:cNvCxnSpPr>
            <a:stCxn id="43" idx="3"/>
            <a:endCxn id="82" idx="1"/>
          </p:cNvCxnSpPr>
          <p:nvPr/>
        </p:nvCxnSpPr>
        <p:spPr>
          <a:xfrm flipV="1">
            <a:off x="6562616" y="4374241"/>
            <a:ext cx="799560" cy="171795"/>
          </a:xfrm>
          <a:prstGeom prst="straightConnector1">
            <a:avLst/>
          </a:prstGeom>
          <a:ln w="9525">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53279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380"/>
            <a:ext cx="8229600" cy="719380"/>
          </a:xfrm>
        </p:spPr>
        <p:txBody>
          <a:bodyPr>
            <a:noAutofit/>
          </a:bodyPr>
          <a:lstStyle/>
          <a:p>
            <a:pPr algn="l"/>
            <a:r>
              <a:rPr kumimoji="1" lang="en-US" altLang="zh-CN" sz="2800" b="1" dirty="0" err="1" smtClean="0">
                <a:solidFill>
                  <a:srgbClr val="C00000"/>
                </a:solidFill>
                <a:latin typeface="微软雅黑" pitchFamily="34" charset="-122"/>
                <a:ea typeface="微软雅黑" pitchFamily="34" charset="-122"/>
              </a:rPr>
              <a:t>Gi</a:t>
            </a:r>
            <a:r>
              <a:rPr kumimoji="1" lang="en-US" altLang="zh-CN" sz="2800" b="1" dirty="0" smtClean="0">
                <a:solidFill>
                  <a:srgbClr val="C00000"/>
                </a:solidFill>
                <a:latin typeface="微软雅黑" pitchFamily="34" charset="-122"/>
                <a:ea typeface="微软雅黑" pitchFamily="34" charset="-122"/>
              </a:rPr>
              <a:t>-LAN</a:t>
            </a:r>
            <a:r>
              <a:rPr kumimoji="1" lang="zh-CN" altLang="en-US" sz="2800" b="1" dirty="0" smtClean="0">
                <a:solidFill>
                  <a:srgbClr val="C00000"/>
                </a:solidFill>
                <a:latin typeface="微软雅黑" pitchFamily="34" charset="-122"/>
                <a:ea typeface="微软雅黑" pitchFamily="34" charset="-122"/>
              </a:rPr>
              <a:t>网络场景容器化实例</a:t>
            </a:r>
            <a:endParaRPr kumimoji="1" lang="zh-CN" altLang="en-US" sz="2800" b="1" dirty="0">
              <a:solidFill>
                <a:srgbClr val="C00000"/>
              </a:solidFill>
              <a:latin typeface="微软雅黑" pitchFamily="34" charset="-122"/>
              <a:ea typeface="微软雅黑" pitchFamily="34" charset="-122"/>
            </a:endParaRPr>
          </a:p>
        </p:txBody>
      </p:sp>
      <p:grpSp>
        <p:nvGrpSpPr>
          <p:cNvPr id="3" name="组合 47"/>
          <p:cNvGrpSpPr/>
          <p:nvPr/>
        </p:nvGrpSpPr>
        <p:grpSpPr>
          <a:xfrm>
            <a:off x="312233" y="1417637"/>
            <a:ext cx="7931015" cy="4737503"/>
            <a:chOff x="721968" y="2028430"/>
            <a:chExt cx="5101710" cy="3012106"/>
          </a:xfrm>
        </p:grpSpPr>
        <p:sp>
          <p:nvSpPr>
            <p:cNvPr id="4" name="Line 2"/>
            <p:cNvSpPr>
              <a:spLocks noChangeShapeType="1"/>
            </p:cNvSpPr>
            <p:nvPr/>
          </p:nvSpPr>
          <p:spPr bwMode="auto">
            <a:xfrm flipV="1">
              <a:off x="1463271" y="4277279"/>
              <a:ext cx="4154571" cy="0"/>
            </a:xfrm>
            <a:prstGeom prst="line">
              <a:avLst/>
            </a:prstGeom>
            <a:noFill/>
            <a:ln w="19050">
              <a:solidFill>
                <a:srgbClr val="336699"/>
              </a:solidFill>
              <a:round/>
              <a:headEnd/>
              <a:tailEnd/>
            </a:ln>
            <a:effectLst/>
          </p:spPr>
          <p:txBody>
            <a:bodyPr wrap="square" lIns="90488" tIns="44450" rIns="90488" bIns="44450" anchor="ctr">
              <a:spAutoFit/>
            </a:bodyPr>
            <a:lstStyle/>
            <a:p>
              <a:pPr defTabSz="457200" fontAlgn="auto">
                <a:spcBef>
                  <a:spcPts val="0"/>
                </a:spcBef>
                <a:spcAft>
                  <a:spcPts val="0"/>
                </a:spcAft>
              </a:pPr>
              <a:endParaRPr lang="en-US" sz="1300" dirty="0">
                <a:solidFill>
                  <a:prstClr val="black"/>
                </a:solidFill>
                <a:latin typeface="Calibri"/>
                <a:ea typeface="+mn-ea"/>
              </a:endParaRPr>
            </a:p>
          </p:txBody>
        </p:sp>
        <p:pic>
          <p:nvPicPr>
            <p:cNvPr id="5" name="Picture 528" descr="图片131"/>
            <p:cNvPicPr>
              <a:picLocks noChangeAspect="1" noChangeArrowheads="1"/>
            </p:cNvPicPr>
            <p:nvPr/>
          </p:nvPicPr>
          <p:blipFill>
            <a:blip r:embed="rId2" cstate="print"/>
            <a:srcRect/>
            <a:stretch>
              <a:fillRect/>
            </a:stretch>
          </p:blipFill>
          <p:spPr bwMode="auto">
            <a:xfrm>
              <a:off x="1261830" y="3944101"/>
              <a:ext cx="386592" cy="481101"/>
            </a:xfrm>
            <a:prstGeom prst="rect">
              <a:avLst/>
            </a:prstGeom>
            <a:noFill/>
          </p:spPr>
        </p:pic>
        <p:pic>
          <p:nvPicPr>
            <p:cNvPr id="6" name="Picture 367" descr="图片400"/>
            <p:cNvPicPr>
              <a:picLocks noChangeAspect="1" noChangeArrowheads="1"/>
            </p:cNvPicPr>
            <p:nvPr/>
          </p:nvPicPr>
          <p:blipFill>
            <a:blip r:embed="rId3" cstate="print"/>
            <a:srcRect/>
            <a:stretch>
              <a:fillRect/>
            </a:stretch>
          </p:blipFill>
          <p:spPr bwMode="auto">
            <a:xfrm>
              <a:off x="1860121" y="4094987"/>
              <a:ext cx="364294" cy="383673"/>
            </a:xfrm>
            <a:prstGeom prst="rect">
              <a:avLst/>
            </a:prstGeom>
            <a:noFill/>
          </p:spPr>
        </p:pic>
        <p:sp>
          <p:nvSpPr>
            <p:cNvPr id="7" name="Rectangle 125"/>
            <p:cNvSpPr>
              <a:spLocks noChangeArrowheads="1"/>
            </p:cNvSpPr>
            <p:nvPr/>
          </p:nvSpPr>
          <p:spPr bwMode="auto">
            <a:xfrm>
              <a:off x="1197398" y="4499062"/>
              <a:ext cx="522597" cy="250342"/>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err="1" smtClean="0">
                  <a:solidFill>
                    <a:srgbClr val="2D2015"/>
                  </a:solidFill>
                  <a:latin typeface="Arial" pitchFamily="34" charset="0"/>
                  <a:ea typeface="黑体" pitchFamily="2" charset="-122"/>
                  <a:cs typeface="Arial" pitchFamily="34" charset="0"/>
                </a:rPr>
                <a:t>NodeB</a:t>
              </a:r>
              <a:endParaRPr lang="en-US" altLang="zh-CN" sz="900" kern="0" dirty="0">
                <a:solidFill>
                  <a:srgbClr val="2D2015"/>
                </a:solidFill>
                <a:latin typeface="Arial" pitchFamily="34" charset="0"/>
                <a:ea typeface="黑体" pitchFamily="2" charset="-122"/>
                <a:cs typeface="Arial" pitchFamily="34" charset="0"/>
              </a:endParaRPr>
            </a:p>
            <a:p>
              <a:pPr algn="ctr" defTabSz="457200" fontAlgn="auto">
                <a:spcBef>
                  <a:spcPts val="0"/>
                </a:spcBef>
                <a:spcAft>
                  <a:spcPts val="0"/>
                </a:spcAft>
                <a:defRPr/>
              </a:pPr>
              <a:r>
                <a:rPr lang="en-US" altLang="zh-CN" sz="900" kern="0" dirty="0" err="1" smtClean="0">
                  <a:solidFill>
                    <a:srgbClr val="2D2015"/>
                  </a:solidFill>
                  <a:latin typeface="Arial" pitchFamily="34" charset="0"/>
                  <a:ea typeface="黑体" pitchFamily="2" charset="-122"/>
                  <a:cs typeface="Arial" pitchFamily="34" charset="0"/>
                </a:rPr>
                <a:t>eNodeB</a:t>
              </a:r>
              <a:endParaRPr lang="en-US" altLang="zh-CN" sz="900" kern="0" dirty="0" smtClean="0">
                <a:solidFill>
                  <a:srgbClr val="2D2015"/>
                </a:solidFill>
                <a:latin typeface="Arial" pitchFamily="34" charset="0"/>
                <a:ea typeface="黑体" pitchFamily="2" charset="-122"/>
                <a:cs typeface="Arial" pitchFamily="34" charset="0"/>
              </a:endParaRPr>
            </a:p>
          </p:txBody>
        </p:sp>
        <p:sp>
          <p:nvSpPr>
            <p:cNvPr id="8" name="Rectangle 125"/>
            <p:cNvSpPr>
              <a:spLocks noChangeArrowheads="1"/>
            </p:cNvSpPr>
            <p:nvPr/>
          </p:nvSpPr>
          <p:spPr bwMode="auto">
            <a:xfrm>
              <a:off x="1755821" y="4499061"/>
              <a:ext cx="522597" cy="129807"/>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(RNC)</a:t>
              </a:r>
            </a:p>
          </p:txBody>
        </p:sp>
        <p:sp>
          <p:nvSpPr>
            <p:cNvPr id="9" name="Rectangle 125"/>
            <p:cNvSpPr>
              <a:spLocks noChangeArrowheads="1"/>
            </p:cNvSpPr>
            <p:nvPr/>
          </p:nvSpPr>
          <p:spPr bwMode="auto">
            <a:xfrm>
              <a:off x="2338851" y="4499062"/>
              <a:ext cx="522597" cy="250342"/>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GGSN</a:t>
              </a:r>
            </a:p>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S/P-GW</a:t>
              </a:r>
              <a:endParaRPr lang="en-US" altLang="zh-CN" sz="900" kern="0" dirty="0">
                <a:solidFill>
                  <a:srgbClr val="2D2015"/>
                </a:solidFill>
                <a:latin typeface="Arial" pitchFamily="34" charset="0"/>
                <a:ea typeface="黑体" pitchFamily="2" charset="-122"/>
                <a:cs typeface="Arial" pitchFamily="34" charset="0"/>
              </a:endParaRPr>
            </a:p>
          </p:txBody>
        </p:sp>
        <p:sp>
          <p:nvSpPr>
            <p:cNvPr id="10" name="Rectangle 125"/>
            <p:cNvSpPr>
              <a:spLocks noChangeArrowheads="1"/>
            </p:cNvSpPr>
            <p:nvPr/>
          </p:nvSpPr>
          <p:spPr bwMode="auto">
            <a:xfrm>
              <a:off x="2966210" y="4512487"/>
              <a:ext cx="711363" cy="276999"/>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Service Awareness</a:t>
              </a:r>
              <a:endParaRPr lang="en-US" altLang="zh-CN" sz="900" kern="0" dirty="0">
                <a:solidFill>
                  <a:srgbClr val="2D2015"/>
                </a:solidFill>
                <a:latin typeface="Arial" pitchFamily="34" charset="0"/>
                <a:ea typeface="黑体" pitchFamily="2" charset="-122"/>
                <a:cs typeface="Arial" pitchFamily="34" charset="0"/>
              </a:endParaRPr>
            </a:p>
          </p:txBody>
        </p:sp>
        <p:sp>
          <p:nvSpPr>
            <p:cNvPr id="11" name="Rectangle 125"/>
            <p:cNvSpPr>
              <a:spLocks noChangeArrowheads="1"/>
            </p:cNvSpPr>
            <p:nvPr/>
          </p:nvSpPr>
          <p:spPr bwMode="auto">
            <a:xfrm>
              <a:off x="3032886" y="2404683"/>
              <a:ext cx="579888" cy="250342"/>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PCRF</a:t>
              </a:r>
            </a:p>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SPR</a:t>
              </a:r>
              <a:endParaRPr lang="en-US" altLang="zh-CN" sz="900" kern="0" dirty="0">
                <a:solidFill>
                  <a:srgbClr val="2D2015"/>
                </a:solidFill>
                <a:latin typeface="Arial" pitchFamily="34" charset="0"/>
                <a:ea typeface="黑体" pitchFamily="2" charset="-122"/>
                <a:cs typeface="Arial" pitchFamily="34" charset="0"/>
              </a:endParaRPr>
            </a:p>
          </p:txBody>
        </p:sp>
        <p:sp>
          <p:nvSpPr>
            <p:cNvPr id="12" name="Rectangle 125"/>
            <p:cNvSpPr>
              <a:spLocks noChangeArrowheads="1"/>
            </p:cNvSpPr>
            <p:nvPr/>
          </p:nvSpPr>
          <p:spPr bwMode="auto">
            <a:xfrm>
              <a:off x="1755821" y="2404683"/>
              <a:ext cx="522597" cy="250342"/>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SGSN</a:t>
              </a:r>
            </a:p>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MME</a:t>
              </a:r>
              <a:endParaRPr lang="en-US" altLang="zh-CN" sz="900" kern="0" dirty="0">
                <a:solidFill>
                  <a:srgbClr val="2D2015"/>
                </a:solidFill>
                <a:latin typeface="Arial" pitchFamily="34" charset="0"/>
                <a:ea typeface="黑体" pitchFamily="2" charset="-122"/>
                <a:cs typeface="Arial" pitchFamily="34" charset="0"/>
              </a:endParaRPr>
            </a:p>
          </p:txBody>
        </p:sp>
        <p:pic>
          <p:nvPicPr>
            <p:cNvPr id="13" name="Picture 1308" descr="图片273"/>
            <p:cNvPicPr>
              <a:picLocks noChangeAspect="1" noChangeArrowheads="1"/>
            </p:cNvPicPr>
            <p:nvPr/>
          </p:nvPicPr>
          <p:blipFill>
            <a:blip r:embed="rId4" cstate="print"/>
            <a:srcRect/>
            <a:stretch>
              <a:fillRect/>
            </a:stretch>
          </p:blipFill>
          <p:spPr bwMode="auto">
            <a:xfrm>
              <a:off x="721968" y="3449431"/>
              <a:ext cx="582837" cy="404769"/>
            </a:xfrm>
            <a:prstGeom prst="rect">
              <a:avLst/>
            </a:prstGeom>
            <a:noFill/>
          </p:spPr>
        </p:pic>
        <p:pic>
          <p:nvPicPr>
            <p:cNvPr id="14" name="Picture 876" descr="图片298"/>
            <p:cNvPicPr>
              <a:picLocks noChangeAspect="1" noChangeArrowheads="1"/>
            </p:cNvPicPr>
            <p:nvPr/>
          </p:nvPicPr>
          <p:blipFill>
            <a:blip r:embed="rId5" cstate="print"/>
            <a:srcRect/>
            <a:stretch>
              <a:fillRect/>
            </a:stretch>
          </p:blipFill>
          <p:spPr bwMode="auto">
            <a:xfrm>
              <a:off x="884252" y="4523764"/>
              <a:ext cx="258267" cy="390622"/>
            </a:xfrm>
            <a:prstGeom prst="rect">
              <a:avLst/>
            </a:prstGeom>
            <a:noFill/>
          </p:spPr>
        </p:pic>
        <p:pic>
          <p:nvPicPr>
            <p:cNvPr id="15" name="Picture 877" descr="图片299"/>
            <p:cNvPicPr>
              <a:picLocks noChangeAspect="1" noChangeArrowheads="1"/>
            </p:cNvPicPr>
            <p:nvPr/>
          </p:nvPicPr>
          <p:blipFill>
            <a:blip r:embed="rId6" cstate="print"/>
            <a:srcRect/>
            <a:stretch>
              <a:fillRect/>
            </a:stretch>
          </p:blipFill>
          <p:spPr bwMode="auto">
            <a:xfrm>
              <a:off x="856040" y="3957316"/>
              <a:ext cx="314693" cy="463331"/>
            </a:xfrm>
            <a:prstGeom prst="rect">
              <a:avLst/>
            </a:prstGeom>
            <a:noFill/>
          </p:spPr>
        </p:pic>
        <p:sp>
          <p:nvSpPr>
            <p:cNvPr id="16" name="Rectangle 125"/>
            <p:cNvSpPr>
              <a:spLocks noChangeArrowheads="1"/>
            </p:cNvSpPr>
            <p:nvPr/>
          </p:nvSpPr>
          <p:spPr bwMode="auto">
            <a:xfrm>
              <a:off x="1173159" y="2505662"/>
              <a:ext cx="522597" cy="129807"/>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HSS</a:t>
              </a:r>
              <a:endParaRPr lang="en-US" altLang="zh-CN" sz="900" kern="0" dirty="0">
                <a:solidFill>
                  <a:srgbClr val="2D2015"/>
                </a:solidFill>
                <a:latin typeface="Arial" pitchFamily="34" charset="0"/>
                <a:ea typeface="黑体" pitchFamily="2" charset="-122"/>
                <a:cs typeface="Arial" pitchFamily="34" charset="0"/>
              </a:endParaRPr>
            </a:p>
          </p:txBody>
        </p:sp>
        <p:sp>
          <p:nvSpPr>
            <p:cNvPr id="17" name="Rectangle 125"/>
            <p:cNvSpPr>
              <a:spLocks noChangeArrowheads="1"/>
            </p:cNvSpPr>
            <p:nvPr/>
          </p:nvSpPr>
          <p:spPr bwMode="auto">
            <a:xfrm>
              <a:off x="2433182" y="2404683"/>
              <a:ext cx="522597" cy="250342"/>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OCS</a:t>
              </a:r>
            </a:p>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OFCS</a:t>
              </a:r>
              <a:endParaRPr lang="en-US" altLang="zh-CN" sz="900" kern="0" dirty="0">
                <a:solidFill>
                  <a:srgbClr val="2D2015"/>
                </a:solidFill>
                <a:latin typeface="Arial" pitchFamily="34" charset="0"/>
                <a:ea typeface="黑体" pitchFamily="2" charset="-122"/>
                <a:cs typeface="Arial" pitchFamily="34" charset="0"/>
              </a:endParaRPr>
            </a:p>
          </p:txBody>
        </p:sp>
        <p:sp>
          <p:nvSpPr>
            <p:cNvPr id="18" name="Line 2"/>
            <p:cNvSpPr>
              <a:spLocks noChangeShapeType="1"/>
            </p:cNvSpPr>
            <p:nvPr/>
          </p:nvSpPr>
          <p:spPr bwMode="auto">
            <a:xfrm flipH="1">
              <a:off x="1540651" y="2926441"/>
              <a:ext cx="596348" cy="1215164"/>
            </a:xfrm>
            <a:prstGeom prst="line">
              <a:avLst/>
            </a:prstGeom>
            <a:noFill/>
            <a:ln w="19050">
              <a:solidFill>
                <a:srgbClr val="336699"/>
              </a:solidFill>
              <a:prstDash val="dash"/>
              <a:round/>
              <a:headEnd/>
              <a:tailEnd/>
            </a:ln>
            <a:effectLst/>
          </p:spPr>
          <p:txBody>
            <a:bodyPr wrap="square" lIns="90488" tIns="44450" rIns="90488" bIns="44450" anchor="ctr">
              <a:spAutoFit/>
            </a:bodyPr>
            <a:lstStyle/>
            <a:p>
              <a:pPr defTabSz="457200" fontAlgn="auto">
                <a:spcBef>
                  <a:spcPts val="0"/>
                </a:spcBef>
                <a:spcAft>
                  <a:spcPts val="0"/>
                </a:spcAft>
              </a:pPr>
              <a:endParaRPr lang="en-US" sz="1300" dirty="0">
                <a:solidFill>
                  <a:prstClr val="black"/>
                </a:solidFill>
                <a:latin typeface="Calibri"/>
                <a:ea typeface="+mn-ea"/>
              </a:endParaRPr>
            </a:p>
          </p:txBody>
        </p:sp>
        <p:sp>
          <p:nvSpPr>
            <p:cNvPr id="19" name="Line 2"/>
            <p:cNvSpPr>
              <a:spLocks noChangeShapeType="1"/>
            </p:cNvSpPr>
            <p:nvPr/>
          </p:nvSpPr>
          <p:spPr bwMode="auto">
            <a:xfrm>
              <a:off x="2136999" y="2926441"/>
              <a:ext cx="522597" cy="1316530"/>
            </a:xfrm>
            <a:prstGeom prst="line">
              <a:avLst/>
            </a:prstGeom>
            <a:noFill/>
            <a:ln w="19050">
              <a:solidFill>
                <a:srgbClr val="336699"/>
              </a:solidFill>
              <a:prstDash val="dash"/>
              <a:round/>
              <a:headEnd/>
              <a:tailEnd/>
            </a:ln>
            <a:effectLst/>
          </p:spPr>
          <p:txBody>
            <a:bodyPr wrap="square" lIns="90488" tIns="44450" rIns="90488" bIns="44450" anchor="ctr">
              <a:spAutoFit/>
            </a:bodyPr>
            <a:lstStyle/>
            <a:p>
              <a:pPr defTabSz="457200" fontAlgn="auto">
                <a:spcBef>
                  <a:spcPts val="0"/>
                </a:spcBef>
                <a:spcAft>
                  <a:spcPts val="0"/>
                </a:spcAft>
              </a:pPr>
              <a:endParaRPr lang="en-US" sz="1300" dirty="0">
                <a:solidFill>
                  <a:prstClr val="black"/>
                </a:solidFill>
                <a:latin typeface="Calibri"/>
                <a:ea typeface="+mn-ea"/>
              </a:endParaRPr>
            </a:p>
          </p:txBody>
        </p:sp>
        <p:sp>
          <p:nvSpPr>
            <p:cNvPr id="20" name="Line 2"/>
            <p:cNvSpPr>
              <a:spLocks noChangeShapeType="1"/>
            </p:cNvSpPr>
            <p:nvPr/>
          </p:nvSpPr>
          <p:spPr bwMode="auto">
            <a:xfrm>
              <a:off x="2656078" y="2926441"/>
              <a:ext cx="0" cy="1350837"/>
            </a:xfrm>
            <a:prstGeom prst="line">
              <a:avLst/>
            </a:prstGeom>
            <a:noFill/>
            <a:ln w="19050">
              <a:solidFill>
                <a:srgbClr val="336699"/>
              </a:solidFill>
              <a:prstDash val="dash"/>
              <a:round/>
              <a:headEnd/>
              <a:tailEnd/>
            </a:ln>
            <a:effectLst/>
          </p:spPr>
          <p:txBody>
            <a:bodyPr wrap="square" lIns="90488" tIns="44450" rIns="90488" bIns="44450" anchor="ctr">
              <a:spAutoFit/>
            </a:bodyPr>
            <a:lstStyle/>
            <a:p>
              <a:pPr defTabSz="457200" fontAlgn="auto">
                <a:spcBef>
                  <a:spcPts val="0"/>
                </a:spcBef>
                <a:spcAft>
                  <a:spcPts val="0"/>
                </a:spcAft>
              </a:pPr>
              <a:endParaRPr lang="en-US" sz="1300" dirty="0">
                <a:solidFill>
                  <a:prstClr val="black"/>
                </a:solidFill>
                <a:latin typeface="Calibri"/>
                <a:ea typeface="+mn-ea"/>
              </a:endParaRPr>
            </a:p>
          </p:txBody>
        </p:sp>
        <p:sp>
          <p:nvSpPr>
            <p:cNvPr id="21" name="Line 2"/>
            <p:cNvSpPr>
              <a:spLocks noChangeShapeType="1"/>
            </p:cNvSpPr>
            <p:nvPr/>
          </p:nvSpPr>
          <p:spPr bwMode="auto">
            <a:xfrm flipH="1">
              <a:off x="2616818" y="2959607"/>
              <a:ext cx="624102" cy="1316236"/>
            </a:xfrm>
            <a:prstGeom prst="line">
              <a:avLst/>
            </a:prstGeom>
            <a:noFill/>
            <a:ln w="19050">
              <a:solidFill>
                <a:srgbClr val="336699"/>
              </a:solidFill>
              <a:prstDash val="dash"/>
              <a:round/>
              <a:headEnd/>
              <a:tailEnd/>
            </a:ln>
            <a:effectLst/>
          </p:spPr>
          <p:txBody>
            <a:bodyPr wrap="square" lIns="90488" tIns="44450" rIns="90488" bIns="44450" anchor="ctr">
              <a:spAutoFit/>
            </a:bodyPr>
            <a:lstStyle/>
            <a:p>
              <a:pPr defTabSz="457200" fontAlgn="auto">
                <a:spcBef>
                  <a:spcPts val="0"/>
                </a:spcBef>
                <a:spcAft>
                  <a:spcPts val="0"/>
                </a:spcAft>
              </a:pPr>
              <a:endParaRPr lang="en-US" sz="1300" dirty="0">
                <a:solidFill>
                  <a:prstClr val="black"/>
                </a:solidFill>
                <a:latin typeface="Calibri"/>
                <a:ea typeface="+mn-ea"/>
              </a:endParaRPr>
            </a:p>
          </p:txBody>
        </p:sp>
        <p:pic>
          <p:nvPicPr>
            <p:cNvPr id="22" name="Picture 633" descr="图片79"/>
            <p:cNvPicPr>
              <a:picLocks noChangeAspect="1" noChangeArrowheads="1"/>
            </p:cNvPicPr>
            <p:nvPr/>
          </p:nvPicPr>
          <p:blipFill>
            <a:blip r:embed="rId7" cstate="print"/>
            <a:srcRect/>
            <a:stretch>
              <a:fillRect/>
            </a:stretch>
          </p:blipFill>
          <p:spPr bwMode="auto">
            <a:xfrm>
              <a:off x="2422910" y="4107381"/>
              <a:ext cx="373141" cy="391680"/>
            </a:xfrm>
            <a:prstGeom prst="rect">
              <a:avLst/>
            </a:prstGeom>
            <a:noFill/>
          </p:spPr>
        </p:pic>
        <p:sp>
          <p:nvSpPr>
            <p:cNvPr id="23" name="Line 2"/>
            <p:cNvSpPr>
              <a:spLocks noChangeShapeType="1"/>
            </p:cNvSpPr>
            <p:nvPr/>
          </p:nvSpPr>
          <p:spPr bwMode="auto">
            <a:xfrm flipH="1">
              <a:off x="1438725" y="2926441"/>
              <a:ext cx="441503" cy="0"/>
            </a:xfrm>
            <a:prstGeom prst="line">
              <a:avLst/>
            </a:prstGeom>
            <a:noFill/>
            <a:ln w="19050">
              <a:solidFill>
                <a:srgbClr val="336699"/>
              </a:solidFill>
              <a:prstDash val="dash"/>
              <a:round/>
              <a:headEnd/>
              <a:tailEnd/>
            </a:ln>
            <a:effectLst/>
          </p:spPr>
          <p:txBody>
            <a:bodyPr wrap="square" lIns="90488" tIns="44450" rIns="90488" bIns="44450" anchor="ctr">
              <a:spAutoFit/>
            </a:bodyPr>
            <a:lstStyle/>
            <a:p>
              <a:pPr defTabSz="457200" fontAlgn="auto">
                <a:spcBef>
                  <a:spcPts val="0"/>
                </a:spcBef>
                <a:spcAft>
                  <a:spcPts val="0"/>
                </a:spcAft>
              </a:pPr>
              <a:endParaRPr lang="en-US" sz="1300" dirty="0">
                <a:solidFill>
                  <a:prstClr val="black"/>
                </a:solidFill>
                <a:latin typeface="Calibri"/>
                <a:ea typeface="+mn-ea"/>
              </a:endParaRPr>
            </a:p>
          </p:txBody>
        </p:sp>
        <p:pic>
          <p:nvPicPr>
            <p:cNvPr id="24" name="Picture 634" descr="图片80"/>
            <p:cNvPicPr>
              <a:picLocks noChangeAspect="1" noChangeArrowheads="1"/>
            </p:cNvPicPr>
            <p:nvPr/>
          </p:nvPicPr>
          <p:blipFill>
            <a:blip r:embed="rId8" cstate="print"/>
            <a:srcRect/>
            <a:stretch>
              <a:fillRect/>
            </a:stretch>
          </p:blipFill>
          <p:spPr bwMode="auto">
            <a:xfrm>
              <a:off x="1880228" y="2722336"/>
              <a:ext cx="373141" cy="391679"/>
            </a:xfrm>
            <a:prstGeom prst="rect">
              <a:avLst/>
            </a:prstGeom>
            <a:noFill/>
          </p:spPr>
        </p:pic>
        <p:pic>
          <p:nvPicPr>
            <p:cNvPr id="25" name="Picture 96" descr="未标题-1"/>
            <p:cNvPicPr>
              <a:picLocks noChangeAspect="1" noChangeArrowheads="1"/>
            </p:cNvPicPr>
            <p:nvPr/>
          </p:nvPicPr>
          <p:blipFill>
            <a:blip r:embed="rId9" cstate="print"/>
            <a:srcRect/>
            <a:stretch>
              <a:fillRect/>
            </a:stretch>
          </p:blipFill>
          <p:spPr bwMode="auto">
            <a:xfrm>
              <a:off x="1221145" y="2728332"/>
              <a:ext cx="408556" cy="379686"/>
            </a:xfrm>
            <a:prstGeom prst="rect">
              <a:avLst/>
            </a:prstGeom>
            <a:noFill/>
            <a:ln w="9525">
              <a:noFill/>
              <a:miter lim="800000"/>
              <a:headEnd/>
              <a:tailEnd/>
            </a:ln>
          </p:spPr>
        </p:pic>
        <p:sp>
          <p:nvSpPr>
            <p:cNvPr id="26" name="Rectangle 125"/>
            <p:cNvSpPr>
              <a:spLocks noChangeArrowheads="1"/>
            </p:cNvSpPr>
            <p:nvPr/>
          </p:nvSpPr>
          <p:spPr bwMode="auto">
            <a:xfrm>
              <a:off x="3737965" y="4517366"/>
              <a:ext cx="744108" cy="250342"/>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Content Optimizer &amp; Caching</a:t>
              </a:r>
            </a:p>
          </p:txBody>
        </p:sp>
        <p:sp>
          <p:nvSpPr>
            <p:cNvPr id="27" name="Line 2"/>
            <p:cNvSpPr>
              <a:spLocks noChangeShapeType="1"/>
            </p:cNvSpPr>
            <p:nvPr/>
          </p:nvSpPr>
          <p:spPr bwMode="auto">
            <a:xfrm>
              <a:off x="2675315" y="2951232"/>
              <a:ext cx="498361" cy="0"/>
            </a:xfrm>
            <a:prstGeom prst="line">
              <a:avLst/>
            </a:prstGeom>
            <a:noFill/>
            <a:ln w="19050">
              <a:solidFill>
                <a:srgbClr val="336699"/>
              </a:solidFill>
              <a:prstDash val="dash"/>
              <a:round/>
              <a:headEnd/>
              <a:tailEnd/>
            </a:ln>
            <a:effectLst/>
          </p:spPr>
          <p:txBody>
            <a:bodyPr wrap="square" lIns="90488" tIns="44450" rIns="90488" bIns="44450" anchor="ctr">
              <a:spAutoFit/>
            </a:bodyPr>
            <a:lstStyle/>
            <a:p>
              <a:pPr defTabSz="457200" fontAlgn="auto">
                <a:spcBef>
                  <a:spcPts val="0"/>
                </a:spcBef>
                <a:spcAft>
                  <a:spcPts val="0"/>
                </a:spcAft>
              </a:pPr>
              <a:endParaRPr lang="en-US" sz="1300" dirty="0">
                <a:solidFill>
                  <a:prstClr val="black"/>
                </a:solidFill>
                <a:latin typeface="Calibri"/>
                <a:ea typeface="+mn-ea"/>
              </a:endParaRPr>
            </a:p>
          </p:txBody>
        </p:sp>
        <p:sp>
          <p:nvSpPr>
            <p:cNvPr id="28" name="Rectangle 125"/>
            <p:cNvSpPr>
              <a:spLocks noChangeArrowheads="1"/>
            </p:cNvSpPr>
            <p:nvPr/>
          </p:nvSpPr>
          <p:spPr bwMode="auto">
            <a:xfrm>
              <a:off x="2373603" y="3191755"/>
              <a:ext cx="285993" cy="250342"/>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err="1" smtClean="0">
                  <a:solidFill>
                    <a:srgbClr val="336699"/>
                  </a:solidFill>
                  <a:latin typeface="Arial" pitchFamily="34" charset="0"/>
                  <a:ea typeface="黑体" pitchFamily="2" charset="-122"/>
                  <a:cs typeface="Arial" pitchFamily="34" charset="0"/>
                </a:rPr>
                <a:t>Gy</a:t>
              </a:r>
              <a:endParaRPr lang="en-US" altLang="zh-CN" sz="900" kern="0" dirty="0" smtClean="0">
                <a:solidFill>
                  <a:srgbClr val="336699"/>
                </a:solidFill>
                <a:latin typeface="Arial" pitchFamily="34" charset="0"/>
                <a:ea typeface="黑体" pitchFamily="2" charset="-122"/>
                <a:cs typeface="Arial" pitchFamily="34" charset="0"/>
              </a:endParaRPr>
            </a:p>
            <a:p>
              <a:pPr algn="ctr" defTabSz="457200" fontAlgn="auto">
                <a:spcBef>
                  <a:spcPts val="0"/>
                </a:spcBef>
                <a:spcAft>
                  <a:spcPts val="0"/>
                </a:spcAft>
                <a:defRPr/>
              </a:pPr>
              <a:r>
                <a:rPr lang="en-US" altLang="zh-CN" sz="900" kern="0" dirty="0" err="1" smtClean="0">
                  <a:solidFill>
                    <a:srgbClr val="336699"/>
                  </a:solidFill>
                  <a:latin typeface="Arial" pitchFamily="34" charset="0"/>
                  <a:ea typeface="黑体" pitchFamily="2" charset="-122"/>
                  <a:cs typeface="Arial" pitchFamily="34" charset="0"/>
                </a:rPr>
                <a:t>Gz</a:t>
              </a:r>
              <a:endParaRPr lang="en-US" altLang="zh-CN" sz="900" kern="0" dirty="0">
                <a:solidFill>
                  <a:srgbClr val="336699"/>
                </a:solidFill>
                <a:latin typeface="Arial" pitchFamily="34" charset="0"/>
                <a:ea typeface="黑体" pitchFamily="2" charset="-122"/>
                <a:cs typeface="Arial" pitchFamily="34" charset="0"/>
              </a:endParaRPr>
            </a:p>
          </p:txBody>
        </p:sp>
        <p:sp>
          <p:nvSpPr>
            <p:cNvPr id="29" name="Rectangle 125"/>
            <p:cNvSpPr>
              <a:spLocks noChangeArrowheads="1"/>
            </p:cNvSpPr>
            <p:nvPr/>
          </p:nvSpPr>
          <p:spPr bwMode="auto">
            <a:xfrm>
              <a:off x="2732465" y="3331087"/>
              <a:ext cx="285993" cy="129807"/>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err="1" smtClean="0">
                  <a:solidFill>
                    <a:srgbClr val="336699"/>
                  </a:solidFill>
                  <a:latin typeface="Arial" pitchFamily="34" charset="0"/>
                  <a:ea typeface="黑体" pitchFamily="2" charset="-122"/>
                  <a:cs typeface="Arial" pitchFamily="34" charset="0"/>
                </a:rPr>
                <a:t>Gx</a:t>
              </a:r>
              <a:endParaRPr lang="en-US" altLang="zh-CN" sz="900" kern="0" dirty="0">
                <a:solidFill>
                  <a:srgbClr val="336699"/>
                </a:solidFill>
                <a:latin typeface="Arial" pitchFamily="34" charset="0"/>
                <a:ea typeface="黑体" pitchFamily="2" charset="-122"/>
                <a:cs typeface="Arial" pitchFamily="34" charset="0"/>
              </a:endParaRPr>
            </a:p>
          </p:txBody>
        </p:sp>
        <p:sp>
          <p:nvSpPr>
            <p:cNvPr id="30" name="Rectangle 125"/>
            <p:cNvSpPr>
              <a:spLocks noChangeArrowheads="1"/>
            </p:cNvSpPr>
            <p:nvPr/>
          </p:nvSpPr>
          <p:spPr bwMode="auto">
            <a:xfrm>
              <a:off x="2805576" y="2796634"/>
              <a:ext cx="285993" cy="129807"/>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err="1" smtClean="0">
                  <a:solidFill>
                    <a:srgbClr val="336699"/>
                  </a:solidFill>
                  <a:latin typeface="Arial" pitchFamily="34" charset="0"/>
                  <a:ea typeface="黑体" pitchFamily="2" charset="-122"/>
                  <a:cs typeface="Arial" pitchFamily="34" charset="0"/>
                </a:rPr>
                <a:t>Sy</a:t>
              </a:r>
              <a:endParaRPr lang="en-US" altLang="zh-CN" sz="900" kern="0" dirty="0">
                <a:solidFill>
                  <a:srgbClr val="336699"/>
                </a:solidFill>
                <a:latin typeface="Arial" pitchFamily="34" charset="0"/>
                <a:ea typeface="黑体" pitchFamily="2" charset="-122"/>
                <a:cs typeface="Arial" pitchFamily="34" charset="0"/>
              </a:endParaRPr>
            </a:p>
          </p:txBody>
        </p:sp>
        <p:sp>
          <p:nvSpPr>
            <p:cNvPr id="31" name="Line 2"/>
            <p:cNvSpPr>
              <a:spLocks noChangeShapeType="1"/>
            </p:cNvSpPr>
            <p:nvPr/>
          </p:nvSpPr>
          <p:spPr bwMode="auto">
            <a:xfrm>
              <a:off x="3250013" y="2926441"/>
              <a:ext cx="0" cy="1349401"/>
            </a:xfrm>
            <a:prstGeom prst="line">
              <a:avLst/>
            </a:prstGeom>
            <a:noFill/>
            <a:ln w="19050">
              <a:solidFill>
                <a:srgbClr val="336699"/>
              </a:solidFill>
              <a:prstDash val="dash"/>
              <a:round/>
              <a:headEnd/>
              <a:tailEnd/>
            </a:ln>
            <a:effectLst/>
          </p:spPr>
          <p:txBody>
            <a:bodyPr wrap="square" lIns="90488" tIns="44450" rIns="90488" bIns="44450" anchor="ctr">
              <a:spAutoFit/>
            </a:bodyPr>
            <a:lstStyle/>
            <a:p>
              <a:pPr defTabSz="457200" fontAlgn="auto">
                <a:spcBef>
                  <a:spcPts val="0"/>
                </a:spcBef>
                <a:spcAft>
                  <a:spcPts val="0"/>
                </a:spcAft>
              </a:pPr>
              <a:endParaRPr lang="en-US" sz="1300" dirty="0">
                <a:solidFill>
                  <a:prstClr val="black"/>
                </a:solidFill>
                <a:latin typeface="Calibri"/>
                <a:ea typeface="+mn-ea"/>
              </a:endParaRPr>
            </a:p>
          </p:txBody>
        </p:sp>
        <p:sp>
          <p:nvSpPr>
            <p:cNvPr id="32" name="Rectangle 125"/>
            <p:cNvSpPr>
              <a:spLocks noChangeArrowheads="1"/>
            </p:cNvSpPr>
            <p:nvPr/>
          </p:nvSpPr>
          <p:spPr bwMode="auto">
            <a:xfrm>
              <a:off x="2866016" y="3614899"/>
              <a:ext cx="374905" cy="129807"/>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err="1" smtClean="0">
                  <a:solidFill>
                    <a:srgbClr val="336699"/>
                  </a:solidFill>
                  <a:latin typeface="Arial" pitchFamily="34" charset="0"/>
                  <a:ea typeface="黑体" pitchFamily="2" charset="-122"/>
                  <a:cs typeface="Arial" pitchFamily="34" charset="0"/>
                </a:rPr>
                <a:t>Gx</a:t>
              </a:r>
              <a:r>
                <a:rPr lang="en-US" altLang="zh-CN" sz="900" kern="0" dirty="0" smtClean="0">
                  <a:solidFill>
                    <a:srgbClr val="336699"/>
                  </a:solidFill>
                  <a:latin typeface="Arial" pitchFamily="34" charset="0"/>
                  <a:ea typeface="黑体" pitchFamily="2" charset="-122"/>
                  <a:cs typeface="Arial" pitchFamily="34" charset="0"/>
                </a:rPr>
                <a:t>/</a:t>
              </a:r>
              <a:r>
                <a:rPr lang="en-US" altLang="zh-CN" sz="900" kern="0" dirty="0" err="1" smtClean="0">
                  <a:solidFill>
                    <a:srgbClr val="336699"/>
                  </a:solidFill>
                  <a:latin typeface="Arial" pitchFamily="34" charset="0"/>
                  <a:ea typeface="黑体" pitchFamily="2" charset="-122"/>
                  <a:cs typeface="Arial" pitchFamily="34" charset="0"/>
                </a:rPr>
                <a:t>Sd</a:t>
              </a:r>
              <a:endParaRPr lang="en-US" altLang="zh-CN" sz="900" kern="0" dirty="0">
                <a:solidFill>
                  <a:srgbClr val="336699"/>
                </a:solidFill>
                <a:latin typeface="Arial" pitchFamily="34" charset="0"/>
                <a:ea typeface="黑体" pitchFamily="2" charset="-122"/>
                <a:cs typeface="Arial" pitchFamily="34" charset="0"/>
              </a:endParaRPr>
            </a:p>
          </p:txBody>
        </p:sp>
        <p:pic>
          <p:nvPicPr>
            <p:cNvPr id="33" name="Picture 682" descr="图片112"/>
            <p:cNvPicPr>
              <a:picLocks noChangeAspect="1" noChangeArrowheads="1"/>
            </p:cNvPicPr>
            <p:nvPr/>
          </p:nvPicPr>
          <p:blipFill>
            <a:blip r:embed="rId10" cstate="print"/>
            <a:srcRect/>
            <a:stretch>
              <a:fillRect/>
            </a:stretch>
          </p:blipFill>
          <p:spPr bwMode="auto">
            <a:xfrm>
              <a:off x="3099089" y="2709568"/>
              <a:ext cx="360580" cy="415209"/>
            </a:xfrm>
            <a:prstGeom prst="rect">
              <a:avLst/>
            </a:prstGeom>
            <a:noFill/>
          </p:spPr>
        </p:pic>
        <p:sp>
          <p:nvSpPr>
            <p:cNvPr id="34" name="Rectangle 125"/>
            <p:cNvSpPr>
              <a:spLocks noChangeArrowheads="1"/>
            </p:cNvSpPr>
            <p:nvPr/>
          </p:nvSpPr>
          <p:spPr bwMode="auto">
            <a:xfrm>
              <a:off x="3986579" y="2028430"/>
              <a:ext cx="1480855" cy="184666"/>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1200" kern="0" dirty="0" err="1" smtClean="0">
                  <a:solidFill>
                    <a:prstClr val="white">
                      <a:lumMod val="50000"/>
                    </a:prstClr>
                  </a:solidFill>
                  <a:latin typeface="Arial" pitchFamily="34" charset="0"/>
                  <a:ea typeface="黑体" pitchFamily="2" charset="-122"/>
                  <a:cs typeface="Arial" pitchFamily="34" charset="0"/>
                </a:rPr>
                <a:t>Gi</a:t>
              </a:r>
              <a:r>
                <a:rPr lang="en-US" altLang="zh-CN" sz="1200" kern="0" dirty="0" smtClean="0">
                  <a:solidFill>
                    <a:prstClr val="white">
                      <a:lumMod val="50000"/>
                    </a:prstClr>
                  </a:solidFill>
                  <a:latin typeface="Arial" pitchFamily="34" charset="0"/>
                  <a:ea typeface="黑体" pitchFamily="2" charset="-122"/>
                  <a:cs typeface="Arial" pitchFamily="34" charset="0"/>
                </a:rPr>
                <a:t> service LAN</a:t>
              </a:r>
              <a:endParaRPr lang="en-US" altLang="zh-CN" sz="1200" kern="0" dirty="0">
                <a:solidFill>
                  <a:prstClr val="white">
                    <a:lumMod val="50000"/>
                  </a:prstClr>
                </a:solidFill>
                <a:latin typeface="Arial" pitchFamily="34" charset="0"/>
                <a:ea typeface="黑体" pitchFamily="2" charset="-122"/>
                <a:cs typeface="Arial" pitchFamily="34" charset="0"/>
              </a:endParaRPr>
            </a:p>
          </p:txBody>
        </p:sp>
        <p:sp>
          <p:nvSpPr>
            <p:cNvPr id="35" name="Rectangle 125"/>
            <p:cNvSpPr>
              <a:spLocks noChangeArrowheads="1"/>
            </p:cNvSpPr>
            <p:nvPr/>
          </p:nvSpPr>
          <p:spPr bwMode="auto">
            <a:xfrm>
              <a:off x="2796051" y="4293807"/>
              <a:ext cx="285993" cy="276999"/>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err="1" smtClean="0">
                  <a:solidFill>
                    <a:srgbClr val="336699"/>
                  </a:solidFill>
                  <a:latin typeface="Arial" pitchFamily="34" charset="0"/>
                  <a:ea typeface="黑体" pitchFamily="2" charset="-122"/>
                  <a:cs typeface="Arial" pitchFamily="34" charset="0"/>
                </a:rPr>
                <a:t>Gi</a:t>
              </a:r>
              <a:endParaRPr lang="en-US" altLang="zh-CN" sz="900" kern="0" dirty="0" smtClean="0">
                <a:solidFill>
                  <a:srgbClr val="336699"/>
                </a:solidFill>
                <a:latin typeface="Arial" pitchFamily="34" charset="0"/>
                <a:ea typeface="黑体" pitchFamily="2" charset="-122"/>
                <a:cs typeface="Arial" pitchFamily="34" charset="0"/>
              </a:endParaRPr>
            </a:p>
            <a:p>
              <a:pPr algn="ctr" defTabSz="457200" fontAlgn="auto">
                <a:spcBef>
                  <a:spcPts val="0"/>
                </a:spcBef>
                <a:spcAft>
                  <a:spcPts val="0"/>
                </a:spcAft>
                <a:defRPr/>
              </a:pPr>
              <a:r>
                <a:rPr lang="en-US" altLang="zh-CN" sz="900" kern="0" dirty="0" err="1" smtClean="0">
                  <a:solidFill>
                    <a:srgbClr val="336699"/>
                  </a:solidFill>
                  <a:latin typeface="Arial" pitchFamily="34" charset="0"/>
                  <a:ea typeface="黑体" pitchFamily="2" charset="-122"/>
                  <a:cs typeface="Arial" pitchFamily="34" charset="0"/>
                </a:rPr>
                <a:t>SGi</a:t>
              </a:r>
              <a:endParaRPr lang="en-US" altLang="zh-CN" sz="900" kern="0" dirty="0">
                <a:solidFill>
                  <a:srgbClr val="336699"/>
                </a:solidFill>
                <a:latin typeface="Arial" pitchFamily="34" charset="0"/>
                <a:ea typeface="黑体" pitchFamily="2" charset="-122"/>
                <a:cs typeface="Arial" pitchFamily="34" charset="0"/>
              </a:endParaRPr>
            </a:p>
          </p:txBody>
        </p:sp>
        <p:pic>
          <p:nvPicPr>
            <p:cNvPr id="36" name="Picture 145" descr="图片156"/>
            <p:cNvPicPr>
              <a:picLocks noChangeAspect="1" noChangeArrowheads="1"/>
            </p:cNvPicPr>
            <p:nvPr/>
          </p:nvPicPr>
          <p:blipFill>
            <a:blip r:embed="rId11" cstate="email"/>
            <a:srcRect/>
            <a:stretch>
              <a:fillRect/>
            </a:stretch>
          </p:blipFill>
          <p:spPr bwMode="auto">
            <a:xfrm>
              <a:off x="4779125" y="4066724"/>
              <a:ext cx="356500" cy="408472"/>
            </a:xfrm>
            <a:prstGeom prst="rect">
              <a:avLst/>
            </a:prstGeom>
            <a:noFill/>
            <a:ln w="9525">
              <a:noFill/>
              <a:miter lim="800000"/>
              <a:headEnd/>
              <a:tailEnd/>
            </a:ln>
          </p:spPr>
        </p:pic>
        <p:pic>
          <p:nvPicPr>
            <p:cNvPr id="37" name="Picture 7" descr="图片2"/>
            <p:cNvPicPr>
              <a:picLocks noChangeAspect="1" noChangeArrowheads="1"/>
            </p:cNvPicPr>
            <p:nvPr/>
          </p:nvPicPr>
          <p:blipFill>
            <a:blip r:embed="rId12" cstate="print"/>
            <a:srcRect/>
            <a:stretch>
              <a:fillRect/>
            </a:stretch>
          </p:blipFill>
          <p:spPr bwMode="auto">
            <a:xfrm>
              <a:off x="3099089" y="4083049"/>
              <a:ext cx="352729" cy="391564"/>
            </a:xfrm>
            <a:prstGeom prst="rect">
              <a:avLst/>
            </a:prstGeom>
            <a:noFill/>
          </p:spPr>
        </p:pic>
        <p:sp>
          <p:nvSpPr>
            <p:cNvPr id="38" name="Rectangle 125"/>
            <p:cNvSpPr>
              <a:spLocks noChangeArrowheads="1"/>
            </p:cNvSpPr>
            <p:nvPr/>
          </p:nvSpPr>
          <p:spPr bwMode="auto">
            <a:xfrm>
              <a:off x="4494449" y="4488185"/>
              <a:ext cx="980518" cy="250342"/>
            </a:xfrm>
            <a:prstGeom prst="rect">
              <a:avLst/>
            </a:prstGeom>
            <a:noFill/>
            <a:ln w="9525">
              <a:noFill/>
              <a:miter lim="800000"/>
              <a:headEnd/>
              <a:tailEnd/>
            </a:ln>
          </p:spPr>
          <p:txBody>
            <a:bodyPr wrap="square" lIns="0" tIns="0" rIns="0" bIns="0">
              <a:spAutoFit/>
            </a:bodyPr>
            <a:lstStyle/>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Connection Management</a:t>
              </a:r>
            </a:p>
            <a:p>
              <a:pPr algn="ctr" defTabSz="457200" fontAlgn="auto">
                <a:spcBef>
                  <a:spcPts val="0"/>
                </a:spcBef>
                <a:spcAft>
                  <a:spcPts val="0"/>
                </a:spcAft>
                <a:defRPr/>
              </a:pPr>
              <a:r>
                <a:rPr lang="en-US" altLang="zh-CN" sz="900" kern="0" dirty="0" smtClean="0">
                  <a:solidFill>
                    <a:srgbClr val="2D2015"/>
                  </a:solidFill>
                  <a:latin typeface="Arial" pitchFamily="34" charset="0"/>
                  <a:ea typeface="黑体" pitchFamily="2" charset="-122"/>
                  <a:cs typeface="Arial" pitchFamily="34" charset="0"/>
                </a:rPr>
                <a:t>&amp;Security</a:t>
              </a:r>
            </a:p>
          </p:txBody>
        </p:sp>
        <p:pic>
          <p:nvPicPr>
            <p:cNvPr id="39" name="Picture 495" descr="图片194"/>
            <p:cNvPicPr>
              <a:picLocks noChangeAspect="1" noChangeArrowheads="1"/>
            </p:cNvPicPr>
            <p:nvPr/>
          </p:nvPicPr>
          <p:blipFill>
            <a:blip r:embed="rId13" cstate="print"/>
            <a:srcRect/>
            <a:stretch>
              <a:fillRect/>
            </a:stretch>
          </p:blipFill>
          <p:spPr bwMode="auto">
            <a:xfrm>
              <a:off x="3620424" y="4070259"/>
              <a:ext cx="366155" cy="408401"/>
            </a:xfrm>
            <a:prstGeom prst="rect">
              <a:avLst/>
            </a:prstGeom>
            <a:noFill/>
          </p:spPr>
        </p:pic>
        <p:pic>
          <p:nvPicPr>
            <p:cNvPr id="40" name="Picture 495" descr="图片194"/>
            <p:cNvPicPr>
              <a:picLocks noChangeAspect="1" noChangeArrowheads="1"/>
            </p:cNvPicPr>
            <p:nvPr/>
          </p:nvPicPr>
          <p:blipFill>
            <a:blip r:embed="rId13" cstate="print"/>
            <a:srcRect/>
            <a:stretch>
              <a:fillRect/>
            </a:stretch>
          </p:blipFill>
          <p:spPr bwMode="auto">
            <a:xfrm>
              <a:off x="4203306" y="4066212"/>
              <a:ext cx="366155" cy="408401"/>
            </a:xfrm>
            <a:prstGeom prst="rect">
              <a:avLst/>
            </a:prstGeom>
            <a:noFill/>
          </p:spPr>
        </p:pic>
        <p:pic>
          <p:nvPicPr>
            <p:cNvPr id="41" name="Picture 132" descr="25"/>
            <p:cNvPicPr>
              <a:picLocks noChangeAspect="1" noChangeArrowheads="1"/>
            </p:cNvPicPr>
            <p:nvPr/>
          </p:nvPicPr>
          <p:blipFill>
            <a:blip r:embed="rId14" cstate="email"/>
            <a:srcRect/>
            <a:stretch>
              <a:fillRect/>
            </a:stretch>
          </p:blipFill>
          <p:spPr bwMode="auto">
            <a:xfrm>
              <a:off x="2459584" y="2721677"/>
              <a:ext cx="410086" cy="392997"/>
            </a:xfrm>
            <a:prstGeom prst="rect">
              <a:avLst/>
            </a:prstGeom>
            <a:noFill/>
            <a:ln w="9525">
              <a:noFill/>
              <a:miter lim="800000"/>
              <a:headEnd/>
              <a:tailEnd/>
            </a:ln>
          </p:spPr>
        </p:pic>
        <p:pic>
          <p:nvPicPr>
            <p:cNvPr id="42" name="Picture 279" descr="地球"/>
            <p:cNvPicPr preferRelativeResize="0">
              <a:picLocks noChangeArrowheads="1"/>
            </p:cNvPicPr>
            <p:nvPr/>
          </p:nvPicPr>
          <p:blipFill>
            <a:blip r:embed="rId15" cstate="print">
              <a:grayscl/>
            </a:blip>
            <a:srcRect/>
            <a:stretch>
              <a:fillRect/>
            </a:stretch>
          </p:blipFill>
          <p:spPr bwMode="auto">
            <a:xfrm>
              <a:off x="5268957" y="3999425"/>
              <a:ext cx="545369" cy="581818"/>
            </a:xfrm>
            <a:prstGeom prst="rect">
              <a:avLst/>
            </a:prstGeom>
            <a:noFill/>
            <a:ln w="9525">
              <a:noFill/>
              <a:miter lim="800000"/>
              <a:headEnd/>
              <a:tailEnd/>
            </a:ln>
          </p:spPr>
        </p:pic>
        <p:sp>
          <p:nvSpPr>
            <p:cNvPr id="43" name="矩形 42"/>
            <p:cNvSpPr/>
            <p:nvPr/>
          </p:nvSpPr>
          <p:spPr>
            <a:xfrm>
              <a:off x="5232166" y="4141262"/>
              <a:ext cx="591512" cy="230832"/>
            </a:xfrm>
            <a:prstGeom prst="rect">
              <a:avLst/>
            </a:prstGeom>
            <a:effectLst>
              <a:glow rad="101600">
                <a:srgbClr val="FFFFFF">
                  <a:alpha val="60000"/>
                </a:srgbClr>
              </a:glow>
            </a:effectLst>
          </p:spPr>
          <p:txBody>
            <a:bodyPr wrap="square">
              <a:spAutoFit/>
            </a:bodyPr>
            <a:lstStyle/>
            <a:p>
              <a:pPr algn="ctr" fontAlgn="auto">
                <a:spcBef>
                  <a:spcPts val="0"/>
                </a:spcBef>
                <a:spcAft>
                  <a:spcPts val="0"/>
                </a:spcAft>
                <a:buClr>
                  <a:srgbClr val="CC9900"/>
                </a:buClr>
                <a:buFont typeface="Wingdings" pitchFamily="2" charset="2"/>
                <a:buNone/>
                <a:defRPr/>
              </a:pPr>
              <a:r>
                <a:rPr lang="en-US" altLang="zh-CN" sz="900" kern="10" dirty="0">
                  <a:ln w="9525">
                    <a:noFill/>
                    <a:round/>
                    <a:headEnd/>
                    <a:tailEnd/>
                  </a:ln>
                  <a:solidFill>
                    <a:srgbClr val="990000"/>
                  </a:solidFill>
                  <a:effectLst>
                    <a:glow rad="101600">
                      <a:srgbClr val="FFFFFF">
                        <a:alpha val="60000"/>
                      </a:srgbClr>
                    </a:glow>
                  </a:effectLst>
                  <a:latin typeface="Arial" pitchFamily="34" charset="0"/>
                  <a:ea typeface="宋体"/>
                  <a:cs typeface="Arial" pitchFamily="34" charset="0"/>
                </a:rPr>
                <a:t>Internet</a:t>
              </a:r>
              <a:endParaRPr lang="zh-CN" altLang="en-US" sz="900" kern="10" dirty="0">
                <a:ln w="9525">
                  <a:noFill/>
                  <a:round/>
                  <a:headEnd/>
                  <a:tailEnd/>
                </a:ln>
                <a:solidFill>
                  <a:srgbClr val="990000"/>
                </a:solidFill>
                <a:effectLst>
                  <a:glow rad="101600">
                    <a:srgbClr val="FFFFFF">
                      <a:alpha val="60000"/>
                    </a:srgbClr>
                  </a:glow>
                </a:effectLst>
                <a:latin typeface="Arial" pitchFamily="34" charset="0"/>
                <a:ea typeface="宋体"/>
                <a:cs typeface="Arial" pitchFamily="34" charset="0"/>
              </a:endParaRPr>
            </a:p>
          </p:txBody>
        </p:sp>
        <p:sp>
          <p:nvSpPr>
            <p:cNvPr id="44" name="圆角矩形 43"/>
            <p:cNvSpPr/>
            <p:nvPr/>
          </p:nvSpPr>
          <p:spPr bwMode="auto">
            <a:xfrm>
              <a:off x="2898245" y="2213096"/>
              <a:ext cx="2671972" cy="2827440"/>
            </a:xfrm>
            <a:prstGeom prst="roundRect">
              <a:avLst/>
            </a:prstGeom>
            <a:noFill/>
            <a:ln w="9525" cap="flat" cmpd="sng" algn="ctr">
              <a:solidFill>
                <a:schemeClr val="bg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solidFill>
                  <a:prstClr val="black"/>
                </a:solidFill>
                <a:latin typeface="Arial" charset="0"/>
                <a:ea typeface="SimSun" pitchFamily="2" charset="-122"/>
              </a:endParaRPr>
            </a:p>
          </p:txBody>
        </p:sp>
        <p:grpSp>
          <p:nvGrpSpPr>
            <p:cNvPr id="45" name="组合 117"/>
            <p:cNvGrpSpPr/>
            <p:nvPr/>
          </p:nvGrpSpPr>
          <p:grpSpPr>
            <a:xfrm>
              <a:off x="1142520" y="3689014"/>
              <a:ext cx="4126438" cy="1078694"/>
              <a:chOff x="1142520" y="3689014"/>
              <a:chExt cx="4126438" cy="1078694"/>
            </a:xfrm>
          </p:grpSpPr>
          <p:sp>
            <p:nvSpPr>
              <p:cNvPr id="46" name="任意多边形 45"/>
              <p:cNvSpPr/>
              <p:nvPr/>
            </p:nvSpPr>
            <p:spPr bwMode="auto">
              <a:xfrm>
                <a:off x="1142520" y="3689014"/>
                <a:ext cx="4126438" cy="564525"/>
              </a:xfrm>
              <a:custGeom>
                <a:avLst/>
                <a:gdLst>
                  <a:gd name="connsiteX0" fmla="*/ 0 w 8680361"/>
                  <a:gd name="connsiteY0" fmla="*/ 0 h 564525"/>
                  <a:gd name="connsiteX1" fmla="*/ 476519 w 8680361"/>
                  <a:gd name="connsiteY1" fmla="*/ 476519 h 564525"/>
                  <a:gd name="connsiteX2" fmla="*/ 1390919 w 8680361"/>
                  <a:gd name="connsiteY2" fmla="*/ 528034 h 564525"/>
                  <a:gd name="connsiteX3" fmla="*/ 8680361 w 8680361"/>
                  <a:gd name="connsiteY3" fmla="*/ 528034 h 564525"/>
                </a:gdLst>
                <a:ahLst/>
                <a:cxnLst>
                  <a:cxn ang="0">
                    <a:pos x="connsiteX0" y="connsiteY0"/>
                  </a:cxn>
                  <a:cxn ang="0">
                    <a:pos x="connsiteX1" y="connsiteY1"/>
                  </a:cxn>
                  <a:cxn ang="0">
                    <a:pos x="connsiteX2" y="connsiteY2"/>
                  </a:cxn>
                  <a:cxn ang="0">
                    <a:pos x="connsiteX3" y="connsiteY3"/>
                  </a:cxn>
                </a:cxnLst>
                <a:rect l="l" t="t" r="r" b="b"/>
                <a:pathLst>
                  <a:path w="8680361" h="564525">
                    <a:moveTo>
                      <a:pt x="0" y="0"/>
                    </a:moveTo>
                    <a:cubicBezTo>
                      <a:pt x="122349" y="194256"/>
                      <a:pt x="244699" y="388513"/>
                      <a:pt x="476519" y="476519"/>
                    </a:cubicBezTo>
                    <a:cubicBezTo>
                      <a:pt x="708339" y="564525"/>
                      <a:pt x="1390919" y="528034"/>
                      <a:pt x="1390919" y="528034"/>
                    </a:cubicBezTo>
                    <a:lnTo>
                      <a:pt x="8680361" y="528034"/>
                    </a:lnTo>
                  </a:path>
                </a:pathLst>
              </a:custGeom>
              <a:noFill/>
              <a:ln w="28575" cap="flat" cmpd="sng" algn="ctr">
                <a:solidFill>
                  <a:srgbClr val="00B05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dirty="0" smtClean="0">
                  <a:solidFill>
                    <a:prstClr val="black"/>
                  </a:solidFill>
                  <a:latin typeface="Arial" charset="0"/>
                  <a:ea typeface="SimSun" pitchFamily="2" charset="-122"/>
                </a:endParaRPr>
              </a:p>
            </p:txBody>
          </p:sp>
          <p:sp>
            <p:nvSpPr>
              <p:cNvPr id="47" name="任意多边形 46"/>
              <p:cNvSpPr/>
              <p:nvPr/>
            </p:nvSpPr>
            <p:spPr bwMode="auto">
              <a:xfrm>
                <a:off x="1175624" y="4312567"/>
                <a:ext cx="4088380" cy="455141"/>
              </a:xfrm>
              <a:custGeom>
                <a:avLst/>
                <a:gdLst>
                  <a:gd name="connsiteX0" fmla="*/ 0 w 8600302"/>
                  <a:gd name="connsiteY0" fmla="*/ 455141 h 455141"/>
                  <a:gd name="connsiteX1" fmla="*/ 185351 w 8600302"/>
                  <a:gd name="connsiteY1" fmla="*/ 146222 h 455141"/>
                  <a:gd name="connsiteX2" fmla="*/ 518983 w 8600302"/>
                  <a:gd name="connsiteY2" fmla="*/ 22654 h 455141"/>
                  <a:gd name="connsiteX3" fmla="*/ 1248032 w 8600302"/>
                  <a:gd name="connsiteY3" fmla="*/ 10297 h 455141"/>
                  <a:gd name="connsiteX4" fmla="*/ 8600302 w 8600302"/>
                  <a:gd name="connsiteY4" fmla="*/ 10297 h 45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0302" h="455141">
                    <a:moveTo>
                      <a:pt x="0" y="455141"/>
                    </a:moveTo>
                    <a:cubicBezTo>
                      <a:pt x="49427" y="336722"/>
                      <a:pt x="98854" y="218303"/>
                      <a:pt x="185351" y="146222"/>
                    </a:cubicBezTo>
                    <a:cubicBezTo>
                      <a:pt x="271848" y="74141"/>
                      <a:pt x="341870" y="45308"/>
                      <a:pt x="518983" y="22654"/>
                    </a:cubicBezTo>
                    <a:cubicBezTo>
                      <a:pt x="696096" y="0"/>
                      <a:pt x="1248032" y="10297"/>
                      <a:pt x="1248032" y="10297"/>
                    </a:cubicBezTo>
                    <a:lnTo>
                      <a:pt x="8600302" y="10297"/>
                    </a:lnTo>
                  </a:path>
                </a:pathLst>
              </a:custGeom>
              <a:noFill/>
              <a:ln w="19050" cap="flat" cmpd="sng" algn="ctr">
                <a:solidFill>
                  <a:srgbClr val="92D05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solidFill>
                    <a:prstClr val="black"/>
                  </a:solidFill>
                  <a:latin typeface="Arial" charset="0"/>
                  <a:ea typeface="SimSun" pitchFamily="2" charset="-122"/>
                </a:endParaRPr>
              </a:p>
            </p:txBody>
          </p:sp>
        </p:grpSp>
      </p:grpSp>
      <p:sp>
        <p:nvSpPr>
          <p:cNvPr id="49" name="矩形 48"/>
          <p:cNvSpPr/>
          <p:nvPr/>
        </p:nvSpPr>
        <p:spPr>
          <a:xfrm>
            <a:off x="5236390" y="2096938"/>
            <a:ext cx="2315601" cy="2354491"/>
          </a:xfrm>
          <a:prstGeom prst="rect">
            <a:avLst/>
          </a:prstGeom>
        </p:spPr>
        <p:txBody>
          <a:bodyPr wrap="square">
            <a:spAutoFit/>
          </a:bodyPr>
          <a:lstStyle/>
          <a:p>
            <a:pPr defTabSz="457200" fontAlgn="auto">
              <a:lnSpc>
                <a:spcPct val="150000"/>
              </a:lnSpc>
              <a:spcBef>
                <a:spcPts val="0"/>
              </a:spcBef>
              <a:spcAft>
                <a:spcPts val="0"/>
              </a:spcAft>
            </a:pPr>
            <a:r>
              <a:rPr lang="en-US" altLang="zh-CN" sz="1400" dirty="0" err="1" smtClean="0">
                <a:solidFill>
                  <a:prstClr val="black"/>
                </a:solidFill>
                <a:latin typeface="微软雅黑" pitchFamily="34" charset="-122"/>
                <a:ea typeface="微软雅黑" pitchFamily="34" charset="-122"/>
              </a:rPr>
              <a:t>Gi</a:t>
            </a:r>
            <a:r>
              <a:rPr lang="en-US" altLang="zh-CN" sz="1400" dirty="0" smtClean="0">
                <a:solidFill>
                  <a:prstClr val="black"/>
                </a:solidFill>
                <a:latin typeface="微软雅黑" pitchFamily="34" charset="-122"/>
                <a:ea typeface="微软雅黑" pitchFamily="34" charset="-122"/>
              </a:rPr>
              <a:t> LAN</a:t>
            </a:r>
            <a:r>
              <a:rPr lang="zh-CN" altLang="en-US" sz="1400" dirty="0" smtClean="0">
                <a:solidFill>
                  <a:prstClr val="black"/>
                </a:solidFill>
                <a:latin typeface="微软雅黑" pitchFamily="34" charset="-122"/>
                <a:ea typeface="微软雅黑" pitchFamily="34" charset="-122"/>
              </a:rPr>
              <a:t>是指</a:t>
            </a:r>
            <a:r>
              <a:rPr lang="en-US" altLang="zh-CN" sz="1400" dirty="0" smtClean="0">
                <a:solidFill>
                  <a:prstClr val="black"/>
                </a:solidFill>
                <a:latin typeface="微软雅黑" pitchFamily="34" charset="-122"/>
                <a:ea typeface="微软雅黑" pitchFamily="34" charset="-122"/>
              </a:rPr>
              <a:t>PDN-GW/GGSN</a:t>
            </a:r>
            <a:r>
              <a:rPr lang="zh-CN" altLang="en-US" sz="1400" dirty="0" smtClean="0">
                <a:solidFill>
                  <a:prstClr val="black"/>
                </a:solidFill>
                <a:latin typeface="微软雅黑" pitchFamily="34" charset="-122"/>
                <a:ea typeface="微软雅黑" pitchFamily="34" charset="-122"/>
              </a:rPr>
              <a:t>和</a:t>
            </a:r>
            <a:r>
              <a:rPr lang="en-US" altLang="zh-CN" sz="1400" dirty="0" smtClean="0">
                <a:solidFill>
                  <a:prstClr val="black"/>
                </a:solidFill>
                <a:latin typeface="微软雅黑" pitchFamily="34" charset="-122"/>
                <a:ea typeface="微软雅黑" pitchFamily="34" charset="-122"/>
              </a:rPr>
              <a:t>Internet</a:t>
            </a:r>
            <a:r>
              <a:rPr lang="zh-CN" altLang="en-US" sz="1400" dirty="0" smtClean="0">
                <a:solidFill>
                  <a:prstClr val="black"/>
                </a:solidFill>
                <a:latin typeface="微软雅黑" pitchFamily="34" charset="-122"/>
                <a:ea typeface="微软雅黑" pitchFamily="34" charset="-122"/>
              </a:rPr>
              <a:t>之间的业务网络。在</a:t>
            </a:r>
            <a:r>
              <a:rPr lang="en-US" altLang="zh-CN" sz="1400" dirty="0" err="1" smtClean="0">
                <a:solidFill>
                  <a:prstClr val="black"/>
                </a:solidFill>
                <a:latin typeface="微软雅黑" pitchFamily="34" charset="-122"/>
                <a:ea typeface="微软雅黑" pitchFamily="34" charset="-122"/>
              </a:rPr>
              <a:t>Gi</a:t>
            </a:r>
            <a:r>
              <a:rPr lang="en-US" altLang="zh-CN" sz="1400" dirty="0" smtClean="0">
                <a:solidFill>
                  <a:prstClr val="black"/>
                </a:solidFill>
                <a:latin typeface="微软雅黑" pitchFamily="34" charset="-122"/>
                <a:ea typeface="微软雅黑" pitchFamily="34" charset="-122"/>
              </a:rPr>
              <a:t> LAN</a:t>
            </a:r>
            <a:r>
              <a:rPr lang="zh-CN" altLang="en-US" sz="1400" dirty="0" smtClean="0">
                <a:solidFill>
                  <a:prstClr val="black"/>
                </a:solidFill>
                <a:latin typeface="微软雅黑" pitchFamily="34" charset="-122"/>
                <a:ea typeface="微软雅黑" pitchFamily="34" charset="-122"/>
              </a:rPr>
              <a:t>中部署了大量的业务功能模块（即</a:t>
            </a:r>
            <a:r>
              <a:rPr lang="en-US" altLang="zh-CN" sz="1400" dirty="0" smtClean="0">
                <a:solidFill>
                  <a:prstClr val="black"/>
                </a:solidFill>
                <a:latin typeface="微软雅黑" pitchFamily="34" charset="-122"/>
                <a:ea typeface="微软雅黑" pitchFamily="34" charset="-122"/>
              </a:rPr>
              <a:t>Enabler</a:t>
            </a:r>
            <a:r>
              <a:rPr lang="zh-CN" altLang="en-US" sz="1400" dirty="0" smtClean="0">
                <a:solidFill>
                  <a:prstClr val="black"/>
                </a:solidFill>
                <a:latin typeface="微软雅黑" pitchFamily="34" charset="-122"/>
                <a:ea typeface="微软雅黑" pitchFamily="34" charset="-122"/>
              </a:rPr>
              <a:t>），例如：</a:t>
            </a:r>
            <a:r>
              <a:rPr lang="en-US" altLang="zh-CN" sz="1400" dirty="0" smtClean="0">
                <a:solidFill>
                  <a:prstClr val="black"/>
                </a:solidFill>
                <a:latin typeface="微软雅黑" pitchFamily="34" charset="-122"/>
                <a:ea typeface="微软雅黑" pitchFamily="34" charset="-122"/>
              </a:rPr>
              <a:t>Caching</a:t>
            </a:r>
            <a:r>
              <a:rPr lang="zh-CN" altLang="en-US" sz="1400" dirty="0" smtClean="0">
                <a:solidFill>
                  <a:prstClr val="black"/>
                </a:solidFill>
                <a:latin typeface="微软雅黑" pitchFamily="34" charset="-122"/>
                <a:ea typeface="微软雅黑" pitchFamily="34" charset="-122"/>
              </a:rPr>
              <a:t>，内容优化模块和内容过滤模块等。</a:t>
            </a:r>
            <a:endParaRPr lang="zh-CN" altLang="en-US" sz="14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xmlns="" val="3053279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803489"/>
          </a:xfrm>
        </p:spPr>
        <p:txBody>
          <a:bodyPr>
            <a:normAutofit/>
          </a:bodyPr>
          <a:lstStyle/>
          <a:p>
            <a:pPr algn="l"/>
            <a:r>
              <a:rPr kumimoji="1" lang="zh-CN" altLang="en-US" sz="3200" b="1" dirty="0" smtClean="0">
                <a:solidFill>
                  <a:srgbClr val="C00000"/>
                </a:solidFill>
                <a:latin typeface="微软雅黑" pitchFamily="34" charset="-122"/>
                <a:ea typeface="微软雅黑" pitchFamily="34" charset="-122"/>
              </a:rPr>
              <a:t>现网模式的问题</a:t>
            </a:r>
            <a:endParaRPr kumimoji="1" lang="zh-CN" altLang="en-US" sz="3200" b="1" dirty="0">
              <a:solidFill>
                <a:srgbClr val="C00000"/>
              </a:solidFill>
              <a:latin typeface="微软雅黑" pitchFamily="34" charset="-122"/>
              <a:ea typeface="微软雅黑" pitchFamily="34" charset="-122"/>
            </a:endParaRPr>
          </a:p>
        </p:txBody>
      </p:sp>
      <p:grpSp>
        <p:nvGrpSpPr>
          <p:cNvPr id="3" name="组合 42"/>
          <p:cNvGrpSpPr/>
          <p:nvPr/>
        </p:nvGrpSpPr>
        <p:grpSpPr>
          <a:xfrm>
            <a:off x="462658" y="3865006"/>
            <a:ext cx="3883299" cy="2071239"/>
            <a:chOff x="797436" y="2106784"/>
            <a:chExt cx="4582618" cy="2014516"/>
          </a:xfrm>
        </p:grpSpPr>
        <p:pic>
          <p:nvPicPr>
            <p:cNvPr id="28" name="Picture 279" descr="地球"/>
            <p:cNvPicPr preferRelativeResize="0">
              <a:picLocks noChangeArrowheads="1"/>
            </p:cNvPicPr>
            <p:nvPr/>
          </p:nvPicPr>
          <p:blipFill>
            <a:blip r:embed="rId2" cstate="print">
              <a:grayscl/>
            </a:blip>
            <a:srcRect/>
            <a:stretch>
              <a:fillRect/>
            </a:stretch>
          </p:blipFill>
          <p:spPr bwMode="auto">
            <a:xfrm>
              <a:off x="4825333" y="3430955"/>
              <a:ext cx="545369" cy="581818"/>
            </a:xfrm>
            <a:prstGeom prst="rect">
              <a:avLst/>
            </a:prstGeom>
            <a:noFill/>
            <a:ln w="9525">
              <a:noFill/>
              <a:miter lim="800000"/>
              <a:headEnd/>
              <a:tailEnd/>
            </a:ln>
          </p:spPr>
        </p:pic>
        <p:sp>
          <p:nvSpPr>
            <p:cNvPr id="29" name="矩形 28"/>
            <p:cNvSpPr/>
            <p:nvPr/>
          </p:nvSpPr>
          <p:spPr>
            <a:xfrm>
              <a:off x="4788542" y="3572792"/>
              <a:ext cx="591512" cy="230832"/>
            </a:xfrm>
            <a:prstGeom prst="rect">
              <a:avLst/>
            </a:prstGeom>
            <a:effectLst>
              <a:glow rad="101600">
                <a:srgbClr val="FFFFFF">
                  <a:alpha val="60000"/>
                </a:srgbClr>
              </a:glow>
            </a:effectLst>
          </p:spPr>
          <p:txBody>
            <a:bodyPr wrap="square">
              <a:spAutoFit/>
            </a:bodyPr>
            <a:lstStyle/>
            <a:p>
              <a:pPr algn="ctr" fontAlgn="auto">
                <a:spcBef>
                  <a:spcPts val="0"/>
                </a:spcBef>
                <a:spcAft>
                  <a:spcPts val="0"/>
                </a:spcAft>
                <a:buClr>
                  <a:srgbClr val="CC9900"/>
                </a:buClr>
                <a:buFont typeface="Wingdings" pitchFamily="2" charset="2"/>
                <a:buNone/>
                <a:defRPr/>
              </a:pPr>
              <a:r>
                <a:rPr lang="en-US" altLang="zh-CN" sz="900" kern="10" dirty="0">
                  <a:ln w="9525">
                    <a:noFill/>
                    <a:round/>
                    <a:headEnd/>
                    <a:tailEnd/>
                  </a:ln>
                  <a:solidFill>
                    <a:srgbClr val="990000"/>
                  </a:solidFill>
                  <a:effectLst>
                    <a:glow rad="101600">
                      <a:srgbClr val="FFFFFF">
                        <a:alpha val="60000"/>
                      </a:srgbClr>
                    </a:glow>
                  </a:effectLst>
                  <a:latin typeface="Arial" pitchFamily="34" charset="0"/>
                  <a:ea typeface="宋体"/>
                  <a:cs typeface="Arial" pitchFamily="34" charset="0"/>
                </a:rPr>
                <a:t>Internet</a:t>
              </a:r>
              <a:endParaRPr lang="zh-CN" altLang="en-US" sz="900" kern="10" dirty="0">
                <a:ln w="9525">
                  <a:noFill/>
                  <a:round/>
                  <a:headEnd/>
                  <a:tailEnd/>
                </a:ln>
                <a:solidFill>
                  <a:srgbClr val="990000"/>
                </a:solidFill>
                <a:effectLst>
                  <a:glow rad="101600">
                    <a:srgbClr val="FFFFFF">
                      <a:alpha val="60000"/>
                    </a:srgbClr>
                  </a:glow>
                </a:effectLst>
                <a:latin typeface="Arial" pitchFamily="34" charset="0"/>
                <a:ea typeface="宋体"/>
                <a:cs typeface="Arial" pitchFamily="34" charset="0"/>
              </a:endParaRPr>
            </a:p>
          </p:txBody>
        </p:sp>
        <p:sp>
          <p:nvSpPr>
            <p:cNvPr id="30" name="矩形 29"/>
            <p:cNvSpPr/>
            <p:nvPr/>
          </p:nvSpPr>
          <p:spPr bwMode="auto">
            <a:xfrm>
              <a:off x="797436" y="3393884"/>
              <a:ext cx="831804" cy="720631"/>
            </a:xfrm>
            <a:prstGeom prst="rect">
              <a:avLst/>
            </a:prstGeom>
            <a:solidFill>
              <a:schemeClr val="bg1">
                <a:lumMod val="95000"/>
              </a:schemeClr>
            </a:solidFill>
            <a:ln>
              <a:solidFill>
                <a:srgbClr val="385D8A"/>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600" smtClean="0">
                <a:solidFill>
                  <a:prstClr val="black"/>
                </a:solidFill>
              </a:endParaRPr>
            </a:p>
          </p:txBody>
        </p:sp>
        <p:sp>
          <p:nvSpPr>
            <p:cNvPr id="31" name="TextBox 30"/>
            <p:cNvSpPr txBox="1"/>
            <p:nvPr/>
          </p:nvSpPr>
          <p:spPr>
            <a:xfrm>
              <a:off x="872136" y="3546908"/>
              <a:ext cx="674452" cy="415498"/>
            </a:xfrm>
            <a:prstGeom prst="rect">
              <a:avLst/>
            </a:prstGeom>
            <a:noFill/>
          </p:spPr>
          <p:txBody>
            <a:bodyPr wrap="square" rtlCol="0">
              <a:spAutoFit/>
            </a:bodyPr>
            <a:lstStyle/>
            <a:p>
              <a:pPr algn="ctr" defTabSz="457200" fontAlgn="auto">
                <a:spcBef>
                  <a:spcPts val="0"/>
                </a:spcBef>
                <a:spcAft>
                  <a:spcPts val="0"/>
                </a:spcAft>
              </a:pPr>
              <a:r>
                <a:rPr lang="en-US" altLang="zh-CN" sz="1050" dirty="0" smtClean="0">
                  <a:solidFill>
                    <a:prstClr val="black"/>
                  </a:solidFill>
                  <a:latin typeface="Calibri"/>
                  <a:ea typeface="宋体"/>
                </a:rPr>
                <a:t>GGSN/</a:t>
              </a:r>
            </a:p>
            <a:p>
              <a:pPr algn="ctr" defTabSz="457200" fontAlgn="auto">
                <a:spcBef>
                  <a:spcPts val="0"/>
                </a:spcBef>
                <a:spcAft>
                  <a:spcPts val="0"/>
                </a:spcAft>
              </a:pPr>
              <a:r>
                <a:rPr lang="en-US" altLang="zh-CN" sz="1050" dirty="0" smtClean="0">
                  <a:solidFill>
                    <a:prstClr val="black"/>
                  </a:solidFill>
                  <a:latin typeface="Calibri"/>
                  <a:ea typeface="宋体"/>
                </a:rPr>
                <a:t>P-GW</a:t>
              </a:r>
              <a:endParaRPr lang="zh-CN" altLang="en-US" sz="1050" dirty="0" err="1" smtClean="0">
                <a:solidFill>
                  <a:prstClr val="black"/>
                </a:solidFill>
                <a:latin typeface="Calibri"/>
                <a:ea typeface="宋体"/>
              </a:endParaRPr>
            </a:p>
          </p:txBody>
        </p:sp>
        <p:sp>
          <p:nvSpPr>
            <p:cNvPr id="32" name="矩形 31"/>
            <p:cNvSpPr/>
            <p:nvPr/>
          </p:nvSpPr>
          <p:spPr bwMode="auto">
            <a:xfrm>
              <a:off x="2693609" y="3598217"/>
              <a:ext cx="1334418" cy="501783"/>
            </a:xfrm>
            <a:prstGeom prst="rect">
              <a:avLst/>
            </a:prstGeom>
            <a:solidFill>
              <a:schemeClr val="bg1">
                <a:lumMod val="95000"/>
              </a:schemeClr>
            </a:solidFill>
            <a:ln>
              <a:solidFill>
                <a:srgbClr val="385D8A"/>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600" smtClean="0">
                <a:solidFill>
                  <a:prstClr val="black"/>
                </a:solidFill>
              </a:endParaRPr>
            </a:p>
          </p:txBody>
        </p:sp>
        <p:sp>
          <p:nvSpPr>
            <p:cNvPr id="33" name="TextBox 32"/>
            <p:cNvSpPr txBox="1"/>
            <p:nvPr/>
          </p:nvSpPr>
          <p:spPr>
            <a:xfrm>
              <a:off x="2900048" y="3751968"/>
              <a:ext cx="880355" cy="369332"/>
            </a:xfrm>
            <a:prstGeom prst="rect">
              <a:avLst/>
            </a:prstGeom>
            <a:noFill/>
          </p:spPr>
          <p:txBody>
            <a:bodyPr wrap="square" rtlCol="0">
              <a:spAutoFit/>
            </a:bodyPr>
            <a:lstStyle/>
            <a:p>
              <a:pPr algn="ctr" defTabSz="457200" fontAlgn="auto">
                <a:spcBef>
                  <a:spcPts val="0"/>
                </a:spcBef>
                <a:spcAft>
                  <a:spcPts val="0"/>
                </a:spcAft>
              </a:pPr>
              <a:r>
                <a:rPr lang="en-US" altLang="zh-CN" sz="900" dirty="0" smtClean="0">
                  <a:solidFill>
                    <a:prstClr val="black"/>
                  </a:solidFill>
                  <a:latin typeface="Calibri"/>
                  <a:ea typeface="宋体"/>
                </a:rPr>
                <a:t>Service Awareness</a:t>
              </a:r>
              <a:endParaRPr lang="zh-CN" altLang="en-US" sz="900" dirty="0" err="1" smtClean="0">
                <a:solidFill>
                  <a:prstClr val="black"/>
                </a:solidFill>
                <a:latin typeface="Calibri"/>
                <a:ea typeface="宋体"/>
              </a:endParaRPr>
            </a:p>
          </p:txBody>
        </p:sp>
        <p:sp>
          <p:nvSpPr>
            <p:cNvPr id="34" name="Rechteck 3"/>
            <p:cNvSpPr/>
            <p:nvPr/>
          </p:nvSpPr>
          <p:spPr bwMode="auto">
            <a:xfrm rot="5400000">
              <a:off x="1374122" y="2491595"/>
              <a:ext cx="1080000"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Enabler1</a:t>
              </a:r>
              <a:endParaRPr lang="en-US" altLang="zh-CN" sz="1200" dirty="0">
                <a:solidFill>
                  <a:prstClr val="black"/>
                </a:solidFill>
              </a:endParaRPr>
            </a:p>
          </p:txBody>
        </p:sp>
        <p:sp>
          <p:nvSpPr>
            <p:cNvPr id="35" name="Rechteck 51"/>
            <p:cNvSpPr/>
            <p:nvPr/>
          </p:nvSpPr>
          <p:spPr bwMode="auto">
            <a:xfrm rot="5400000">
              <a:off x="1863801" y="2491595"/>
              <a:ext cx="1080000"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Enabler2</a:t>
              </a:r>
              <a:endParaRPr lang="en-US" altLang="zh-CN" sz="1200" dirty="0">
                <a:solidFill>
                  <a:prstClr val="black"/>
                </a:solidFill>
              </a:endParaRPr>
            </a:p>
          </p:txBody>
        </p:sp>
        <p:sp>
          <p:nvSpPr>
            <p:cNvPr id="36" name="Rechteck 52"/>
            <p:cNvSpPr/>
            <p:nvPr/>
          </p:nvSpPr>
          <p:spPr bwMode="auto">
            <a:xfrm rot="5400000">
              <a:off x="2353480" y="2491595"/>
              <a:ext cx="1080000"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Enabler3</a:t>
              </a:r>
              <a:endParaRPr lang="en-US" altLang="zh-CN" sz="1200" dirty="0">
                <a:solidFill>
                  <a:prstClr val="black"/>
                </a:solidFill>
              </a:endParaRPr>
            </a:p>
          </p:txBody>
        </p:sp>
        <p:sp>
          <p:nvSpPr>
            <p:cNvPr id="37" name="Rechteck 53"/>
            <p:cNvSpPr/>
            <p:nvPr/>
          </p:nvSpPr>
          <p:spPr bwMode="auto">
            <a:xfrm rot="5400000">
              <a:off x="2843159" y="2491595"/>
              <a:ext cx="1080000"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Enabler4</a:t>
              </a:r>
              <a:endParaRPr lang="en-US" altLang="zh-CN" sz="1200" dirty="0">
                <a:solidFill>
                  <a:prstClr val="black"/>
                </a:solidFill>
              </a:endParaRPr>
            </a:p>
          </p:txBody>
        </p:sp>
        <p:sp>
          <p:nvSpPr>
            <p:cNvPr id="38" name="Rechteck 54"/>
            <p:cNvSpPr/>
            <p:nvPr/>
          </p:nvSpPr>
          <p:spPr bwMode="auto">
            <a:xfrm rot="5400000">
              <a:off x="3332838" y="2491595"/>
              <a:ext cx="1080000"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Enabler5</a:t>
              </a:r>
              <a:endParaRPr lang="en-US" altLang="zh-CN" sz="1200" dirty="0">
                <a:solidFill>
                  <a:prstClr val="black"/>
                </a:solidFill>
              </a:endParaRPr>
            </a:p>
          </p:txBody>
        </p:sp>
        <p:sp>
          <p:nvSpPr>
            <p:cNvPr id="39" name="Rechteck 45"/>
            <p:cNvSpPr/>
            <p:nvPr/>
          </p:nvSpPr>
          <p:spPr bwMode="auto">
            <a:xfrm rot="5400000">
              <a:off x="3822517" y="2491595"/>
              <a:ext cx="1080000"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Enabler6</a:t>
              </a:r>
              <a:endParaRPr lang="en-US" altLang="zh-CN" sz="1200" dirty="0">
                <a:solidFill>
                  <a:prstClr val="black"/>
                </a:solidFill>
              </a:endParaRPr>
            </a:p>
          </p:txBody>
        </p:sp>
        <p:sp>
          <p:nvSpPr>
            <p:cNvPr id="40" name="Rechteck 95"/>
            <p:cNvSpPr/>
            <p:nvPr/>
          </p:nvSpPr>
          <p:spPr bwMode="auto">
            <a:xfrm rot="5400000">
              <a:off x="4312194" y="2491595"/>
              <a:ext cx="1080000"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Enabler7</a:t>
              </a:r>
              <a:endParaRPr lang="en-US" altLang="zh-CN" sz="1200" dirty="0">
                <a:solidFill>
                  <a:prstClr val="black"/>
                </a:solidFill>
              </a:endParaRPr>
            </a:p>
          </p:txBody>
        </p:sp>
        <p:sp>
          <p:nvSpPr>
            <p:cNvPr id="41" name="任意多边形 40"/>
            <p:cNvSpPr/>
            <p:nvPr/>
          </p:nvSpPr>
          <p:spPr bwMode="auto">
            <a:xfrm>
              <a:off x="1463436" y="3010274"/>
              <a:ext cx="3380510" cy="717696"/>
            </a:xfrm>
            <a:custGeom>
              <a:avLst/>
              <a:gdLst>
                <a:gd name="connsiteX0" fmla="*/ 0 w 2352582"/>
                <a:gd name="connsiteY0" fmla="*/ 514905 h 514905"/>
                <a:gd name="connsiteX1" fmla="*/ 1074198 w 2352582"/>
                <a:gd name="connsiteY1" fmla="*/ 514905 h 514905"/>
                <a:gd name="connsiteX2" fmla="*/ 239697 w 2352582"/>
                <a:gd name="connsiteY2" fmla="*/ 35511 h 514905"/>
                <a:gd name="connsiteX3" fmla="*/ 390617 w 2352582"/>
                <a:gd name="connsiteY3" fmla="*/ 35511 h 514905"/>
                <a:gd name="connsiteX4" fmla="*/ 1127464 w 2352582"/>
                <a:gd name="connsiteY4" fmla="*/ 497150 h 514905"/>
                <a:gd name="connsiteX5" fmla="*/ 577048 w 2352582"/>
                <a:gd name="connsiteY5" fmla="*/ 35511 h 514905"/>
                <a:gd name="connsiteX6" fmla="*/ 701336 w 2352582"/>
                <a:gd name="connsiteY6" fmla="*/ 35511 h 514905"/>
                <a:gd name="connsiteX7" fmla="*/ 1162975 w 2352582"/>
                <a:gd name="connsiteY7" fmla="*/ 497150 h 514905"/>
                <a:gd name="connsiteX8" fmla="*/ 932155 w 2352582"/>
                <a:gd name="connsiteY8" fmla="*/ 44388 h 514905"/>
                <a:gd name="connsiteX9" fmla="*/ 1012054 w 2352582"/>
                <a:gd name="connsiteY9" fmla="*/ 35511 h 514905"/>
                <a:gd name="connsiteX10" fmla="*/ 1216241 w 2352582"/>
                <a:gd name="connsiteY10" fmla="*/ 497150 h 514905"/>
                <a:gd name="connsiteX11" fmla="*/ 1260629 w 2352582"/>
                <a:gd name="connsiteY11" fmla="*/ 44388 h 514905"/>
                <a:gd name="connsiteX12" fmla="*/ 1349406 w 2352582"/>
                <a:gd name="connsiteY12" fmla="*/ 53266 h 514905"/>
                <a:gd name="connsiteX13" fmla="*/ 1287262 w 2352582"/>
                <a:gd name="connsiteY13" fmla="*/ 461639 h 514905"/>
                <a:gd name="connsiteX14" fmla="*/ 1660124 w 2352582"/>
                <a:gd name="connsiteY14" fmla="*/ 0 h 514905"/>
                <a:gd name="connsiteX15" fmla="*/ 1731146 w 2352582"/>
                <a:gd name="connsiteY15" fmla="*/ 26633 h 514905"/>
                <a:gd name="connsiteX16" fmla="*/ 1358283 w 2352582"/>
                <a:gd name="connsiteY16" fmla="*/ 497150 h 514905"/>
                <a:gd name="connsiteX17" fmla="*/ 2352582 w 2352582"/>
                <a:gd name="connsiteY17" fmla="*/ 479394 h 51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52582" h="514905">
                  <a:moveTo>
                    <a:pt x="0" y="514905"/>
                  </a:moveTo>
                  <a:lnTo>
                    <a:pt x="1074198" y="514905"/>
                  </a:lnTo>
                  <a:lnTo>
                    <a:pt x="239697" y="35511"/>
                  </a:lnTo>
                  <a:lnTo>
                    <a:pt x="390617" y="35511"/>
                  </a:lnTo>
                  <a:lnTo>
                    <a:pt x="1127464" y="497150"/>
                  </a:lnTo>
                  <a:lnTo>
                    <a:pt x="577048" y="35511"/>
                  </a:lnTo>
                  <a:lnTo>
                    <a:pt x="701336" y="35511"/>
                  </a:lnTo>
                  <a:lnTo>
                    <a:pt x="1162975" y="497150"/>
                  </a:lnTo>
                  <a:lnTo>
                    <a:pt x="932155" y="44388"/>
                  </a:lnTo>
                  <a:lnTo>
                    <a:pt x="1012054" y="35511"/>
                  </a:lnTo>
                  <a:lnTo>
                    <a:pt x="1216241" y="497150"/>
                  </a:lnTo>
                  <a:lnTo>
                    <a:pt x="1260629" y="44388"/>
                  </a:lnTo>
                  <a:lnTo>
                    <a:pt x="1349406" y="53266"/>
                  </a:lnTo>
                  <a:lnTo>
                    <a:pt x="1287262" y="461639"/>
                  </a:lnTo>
                  <a:lnTo>
                    <a:pt x="1660124" y="0"/>
                  </a:lnTo>
                  <a:lnTo>
                    <a:pt x="1731146" y="26633"/>
                  </a:lnTo>
                  <a:lnTo>
                    <a:pt x="1358283" y="497150"/>
                  </a:lnTo>
                  <a:lnTo>
                    <a:pt x="2352582" y="479394"/>
                  </a:lnTo>
                </a:path>
              </a:pathLst>
            </a:custGeom>
            <a:noFill/>
            <a:ln w="38100" cap="flat" cmpd="sng" algn="ctr">
              <a:solidFill>
                <a:srgbClr val="00B05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ln>
                  <a:solidFill>
                    <a:srgbClr val="00B050"/>
                  </a:solidFill>
                </a:ln>
                <a:solidFill>
                  <a:prstClr val="black"/>
                </a:solidFill>
                <a:latin typeface="Arial" charset="0"/>
                <a:ea typeface="SimSun" pitchFamily="2" charset="-122"/>
              </a:endParaRPr>
            </a:p>
          </p:txBody>
        </p:sp>
        <p:sp>
          <p:nvSpPr>
            <p:cNvPr id="42" name="任意多边形 41"/>
            <p:cNvSpPr/>
            <p:nvPr/>
          </p:nvSpPr>
          <p:spPr bwMode="auto">
            <a:xfrm>
              <a:off x="1496755" y="2968246"/>
              <a:ext cx="3443111" cy="835378"/>
            </a:xfrm>
            <a:custGeom>
              <a:avLst/>
              <a:gdLst>
                <a:gd name="connsiteX0" fmla="*/ 0 w 3443111"/>
                <a:gd name="connsiteY0" fmla="*/ 835378 h 835378"/>
                <a:gd name="connsiteX1" fmla="*/ 0 w 3443111"/>
                <a:gd name="connsiteY1" fmla="*/ 835378 h 835378"/>
                <a:gd name="connsiteX2" fmla="*/ 2122311 w 3443111"/>
                <a:gd name="connsiteY2" fmla="*/ 801512 h 835378"/>
                <a:gd name="connsiteX3" fmla="*/ 2777067 w 3443111"/>
                <a:gd name="connsiteY3" fmla="*/ 0 h 835378"/>
                <a:gd name="connsiteX4" fmla="*/ 2912533 w 3443111"/>
                <a:gd name="connsiteY4" fmla="*/ 0 h 835378"/>
                <a:gd name="connsiteX5" fmla="*/ 2257778 w 3443111"/>
                <a:gd name="connsiteY5" fmla="*/ 812800 h 835378"/>
                <a:gd name="connsiteX6" fmla="*/ 3330222 w 3443111"/>
                <a:gd name="connsiteY6" fmla="*/ 22578 h 835378"/>
                <a:gd name="connsiteX7" fmla="*/ 3443111 w 3443111"/>
                <a:gd name="connsiteY7" fmla="*/ 33867 h 835378"/>
                <a:gd name="connsiteX8" fmla="*/ 2393244 w 3443111"/>
                <a:gd name="connsiteY8" fmla="*/ 812800 h 835378"/>
                <a:gd name="connsiteX9" fmla="*/ 3330222 w 3443111"/>
                <a:gd name="connsiteY9" fmla="*/ 812800 h 83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3111" h="835378">
                  <a:moveTo>
                    <a:pt x="0" y="835378"/>
                  </a:moveTo>
                  <a:lnTo>
                    <a:pt x="0" y="835378"/>
                  </a:lnTo>
                  <a:lnTo>
                    <a:pt x="2122311" y="801512"/>
                  </a:lnTo>
                  <a:lnTo>
                    <a:pt x="2777067" y="0"/>
                  </a:lnTo>
                  <a:lnTo>
                    <a:pt x="2912533" y="0"/>
                  </a:lnTo>
                  <a:lnTo>
                    <a:pt x="2257778" y="812800"/>
                  </a:lnTo>
                  <a:lnTo>
                    <a:pt x="3330222" y="22578"/>
                  </a:lnTo>
                  <a:lnTo>
                    <a:pt x="3443111" y="33867"/>
                  </a:lnTo>
                  <a:lnTo>
                    <a:pt x="2393244" y="812800"/>
                  </a:lnTo>
                  <a:lnTo>
                    <a:pt x="3330222" y="812800"/>
                  </a:lnTo>
                </a:path>
              </a:pathLst>
            </a:custGeom>
            <a:noFill/>
            <a:ln w="38100" cap="flat" cmpd="sng" algn="ctr">
              <a:solidFill>
                <a:srgbClr val="0070C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457200" fontAlgn="auto">
                <a:spcBef>
                  <a:spcPts val="0"/>
                </a:spcBef>
                <a:spcAft>
                  <a:spcPts val="0"/>
                </a:spcAft>
              </a:pPr>
              <a:endParaRPr lang="zh-CN" altLang="en-US" smtClean="0">
                <a:ln>
                  <a:solidFill>
                    <a:srgbClr val="0070C0"/>
                  </a:solidFill>
                </a:ln>
                <a:solidFill>
                  <a:prstClr val="black"/>
                </a:solidFill>
                <a:latin typeface="Calibri"/>
                <a:ea typeface="SimSun" pitchFamily="2" charset="-122"/>
              </a:endParaRPr>
            </a:p>
          </p:txBody>
        </p:sp>
      </p:grpSp>
      <p:sp>
        <p:nvSpPr>
          <p:cNvPr id="44" name="矩形 43"/>
          <p:cNvSpPr/>
          <p:nvPr/>
        </p:nvSpPr>
        <p:spPr>
          <a:xfrm>
            <a:off x="5305289" y="1491828"/>
            <a:ext cx="3108556" cy="1754326"/>
          </a:xfrm>
          <a:prstGeom prst="rect">
            <a:avLst/>
          </a:prstGeom>
        </p:spPr>
        <p:txBody>
          <a:bodyPr wrap="square">
            <a:spAutoFit/>
          </a:bodyPr>
          <a:lstStyle/>
          <a:p>
            <a:pPr defTabSz="457200" fontAlgn="auto">
              <a:lnSpc>
                <a:spcPct val="150000"/>
              </a:lnSpc>
              <a:spcBef>
                <a:spcPts val="0"/>
              </a:spcBef>
              <a:spcAft>
                <a:spcPts val="0"/>
              </a:spcAft>
            </a:pPr>
            <a:r>
              <a:rPr lang="zh-CN" altLang="en-US" b="1" dirty="0" smtClean="0">
                <a:solidFill>
                  <a:prstClr val="black"/>
                </a:solidFill>
                <a:latin typeface="微软雅黑" pitchFamily="34" charset="-122"/>
                <a:ea typeface="微软雅黑" pitchFamily="34" charset="-122"/>
              </a:rPr>
              <a:t>串接模式</a:t>
            </a:r>
            <a:r>
              <a:rPr lang="zh-CN" altLang="en-US" dirty="0" smtClean="0">
                <a:solidFill>
                  <a:prstClr val="black"/>
                </a:solidFill>
                <a:latin typeface="微软雅黑" pitchFamily="34" charset="-122"/>
                <a:ea typeface="微软雅黑" pitchFamily="34" charset="-122"/>
              </a:rPr>
              <a:t>：</a:t>
            </a:r>
          </a:p>
          <a:p>
            <a:pPr defTabSz="457200" fontAlgn="auto">
              <a:lnSpc>
                <a:spcPct val="150000"/>
              </a:lnSpc>
              <a:spcBef>
                <a:spcPts val="0"/>
              </a:spcBef>
              <a:spcAft>
                <a:spcPts val="0"/>
              </a:spcAft>
              <a:buFont typeface="Arial" pitchFamily="34" charset="0"/>
              <a:buChar char="•"/>
            </a:pPr>
            <a:r>
              <a:rPr lang="zh-CN" altLang="en-US" dirty="0" smtClean="0">
                <a:solidFill>
                  <a:prstClr val="black"/>
                </a:solidFill>
                <a:latin typeface="微软雅黑" pitchFamily="34" charset="-122"/>
                <a:ea typeface="微软雅黑" pitchFamily="34" charset="-122"/>
              </a:rPr>
              <a:t>不能满足</a:t>
            </a:r>
            <a:r>
              <a:rPr lang="en-US" altLang="zh-CN" dirty="0" smtClean="0">
                <a:solidFill>
                  <a:prstClr val="black"/>
                </a:solidFill>
                <a:latin typeface="微软雅黑" pitchFamily="34" charset="-122"/>
                <a:ea typeface="微软雅黑" pitchFamily="34" charset="-122"/>
              </a:rPr>
              <a:t>MBB</a:t>
            </a:r>
            <a:r>
              <a:rPr lang="zh-CN" altLang="en-US" dirty="0" smtClean="0">
                <a:solidFill>
                  <a:prstClr val="black"/>
                </a:solidFill>
                <a:latin typeface="微软雅黑" pitchFamily="34" charset="-122"/>
                <a:ea typeface="微软雅黑" pitchFamily="34" charset="-122"/>
              </a:rPr>
              <a:t>流量快速增长</a:t>
            </a:r>
            <a:endParaRPr lang="en-US" altLang="zh-CN" dirty="0" smtClean="0">
              <a:solidFill>
                <a:prstClr val="black"/>
              </a:solidFill>
              <a:latin typeface="微软雅黑" pitchFamily="34" charset="-122"/>
              <a:ea typeface="微软雅黑" pitchFamily="34" charset="-122"/>
            </a:endParaRPr>
          </a:p>
          <a:p>
            <a:pPr defTabSz="457200" fontAlgn="auto">
              <a:lnSpc>
                <a:spcPct val="150000"/>
              </a:lnSpc>
              <a:spcBef>
                <a:spcPts val="0"/>
              </a:spcBef>
              <a:spcAft>
                <a:spcPts val="0"/>
              </a:spcAft>
              <a:buFont typeface="Arial" pitchFamily="34" charset="0"/>
              <a:buChar char="•"/>
            </a:pPr>
            <a:r>
              <a:rPr lang="zh-CN" altLang="en-US" dirty="0" smtClean="0">
                <a:solidFill>
                  <a:prstClr val="black"/>
                </a:solidFill>
                <a:latin typeface="微软雅黑" pitchFamily="34" charset="-122"/>
                <a:ea typeface="微软雅黑" pitchFamily="34" charset="-122"/>
              </a:rPr>
              <a:t>无法实现按需使用</a:t>
            </a:r>
            <a:endParaRPr lang="en-US" altLang="zh-CN" dirty="0" smtClean="0">
              <a:solidFill>
                <a:prstClr val="black"/>
              </a:solidFill>
              <a:latin typeface="微软雅黑" pitchFamily="34" charset="-122"/>
              <a:ea typeface="微软雅黑" pitchFamily="34" charset="-122"/>
            </a:endParaRPr>
          </a:p>
          <a:p>
            <a:pPr defTabSz="457200" fontAlgn="auto">
              <a:lnSpc>
                <a:spcPct val="150000"/>
              </a:lnSpc>
              <a:spcBef>
                <a:spcPts val="0"/>
              </a:spcBef>
              <a:spcAft>
                <a:spcPts val="0"/>
              </a:spcAft>
              <a:buFont typeface="Arial" pitchFamily="34" charset="0"/>
              <a:buChar char="•"/>
            </a:pPr>
            <a:r>
              <a:rPr lang="zh-CN" altLang="en-US" dirty="0" smtClean="0">
                <a:solidFill>
                  <a:prstClr val="black"/>
                </a:solidFill>
                <a:latin typeface="微软雅黑" pitchFamily="34" charset="-122"/>
                <a:ea typeface="微软雅黑" pitchFamily="34" charset="-122"/>
              </a:rPr>
              <a:t>业务调整受限于物理链接</a:t>
            </a:r>
            <a:endParaRPr lang="zh-CN" altLang="en-US" dirty="0">
              <a:solidFill>
                <a:prstClr val="black"/>
              </a:solidFill>
              <a:latin typeface="微软雅黑" pitchFamily="34" charset="-122"/>
              <a:ea typeface="微软雅黑" pitchFamily="34" charset="-122"/>
            </a:endParaRPr>
          </a:p>
        </p:txBody>
      </p:sp>
      <p:sp>
        <p:nvSpPr>
          <p:cNvPr id="45" name="矩形 44"/>
          <p:cNvSpPr/>
          <p:nvPr/>
        </p:nvSpPr>
        <p:spPr>
          <a:xfrm>
            <a:off x="5305289" y="4054301"/>
            <a:ext cx="2990908" cy="1338828"/>
          </a:xfrm>
          <a:prstGeom prst="rect">
            <a:avLst/>
          </a:prstGeom>
        </p:spPr>
        <p:txBody>
          <a:bodyPr wrap="square">
            <a:spAutoFit/>
          </a:bodyPr>
          <a:lstStyle/>
          <a:p>
            <a:pPr defTabSz="457200" fontAlgn="auto">
              <a:lnSpc>
                <a:spcPct val="150000"/>
              </a:lnSpc>
              <a:spcBef>
                <a:spcPts val="0"/>
              </a:spcBef>
              <a:spcAft>
                <a:spcPts val="0"/>
              </a:spcAft>
            </a:pPr>
            <a:r>
              <a:rPr lang="zh-CN" altLang="en-US" b="1" dirty="0" smtClean="0">
                <a:solidFill>
                  <a:prstClr val="black"/>
                </a:solidFill>
                <a:latin typeface="微软雅黑" pitchFamily="34" charset="-122"/>
                <a:ea typeface="微软雅黑" pitchFamily="34" charset="-122"/>
              </a:rPr>
              <a:t>感知模式</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defTabSz="457200" fontAlgn="auto">
              <a:lnSpc>
                <a:spcPct val="150000"/>
              </a:lnSpc>
              <a:spcBef>
                <a:spcPts val="0"/>
              </a:spcBef>
              <a:spcAft>
                <a:spcPts val="0"/>
              </a:spcAft>
              <a:buFont typeface="Arial" pitchFamily="34" charset="0"/>
              <a:buChar char="•"/>
            </a:pPr>
            <a:r>
              <a:rPr lang="zh-CN" altLang="en-US" dirty="0" smtClean="0">
                <a:solidFill>
                  <a:prstClr val="black"/>
                </a:solidFill>
                <a:latin typeface="微软雅黑" pitchFamily="34" charset="-122"/>
                <a:ea typeface="微软雅黑" pitchFamily="34" charset="-122"/>
              </a:rPr>
              <a:t>单点故障、设备资源浪费</a:t>
            </a:r>
            <a:endParaRPr lang="en-US" altLang="zh-CN" dirty="0" smtClean="0">
              <a:solidFill>
                <a:prstClr val="black"/>
              </a:solidFill>
              <a:latin typeface="微软雅黑" pitchFamily="34" charset="-122"/>
              <a:ea typeface="微软雅黑" pitchFamily="34" charset="-122"/>
            </a:endParaRPr>
          </a:p>
          <a:p>
            <a:pPr defTabSz="457200" fontAlgn="auto">
              <a:lnSpc>
                <a:spcPct val="150000"/>
              </a:lnSpc>
              <a:spcBef>
                <a:spcPts val="0"/>
              </a:spcBef>
              <a:spcAft>
                <a:spcPts val="0"/>
              </a:spcAft>
              <a:buFont typeface="Arial" pitchFamily="34" charset="0"/>
              <a:buChar char="•"/>
            </a:pPr>
            <a:r>
              <a:rPr lang="zh-CN" altLang="en-US" dirty="0" smtClean="0">
                <a:solidFill>
                  <a:prstClr val="black"/>
                </a:solidFill>
                <a:latin typeface="微软雅黑" pitchFamily="34" charset="-122"/>
                <a:ea typeface="微软雅黑" pitchFamily="34" charset="-122"/>
              </a:rPr>
              <a:t>管理运维复杂、扩展性弱</a:t>
            </a:r>
            <a:endParaRPr lang="zh-CN" altLang="en-US" dirty="0">
              <a:solidFill>
                <a:prstClr val="black"/>
              </a:solidFill>
              <a:latin typeface="微软雅黑" pitchFamily="34" charset="-122"/>
              <a:ea typeface="微软雅黑" pitchFamily="34" charset="-122"/>
            </a:endParaRPr>
          </a:p>
        </p:txBody>
      </p:sp>
      <p:grpSp>
        <p:nvGrpSpPr>
          <p:cNvPr id="4" name="组合 45"/>
          <p:cNvGrpSpPr/>
          <p:nvPr/>
        </p:nvGrpSpPr>
        <p:grpSpPr>
          <a:xfrm>
            <a:off x="467749" y="1417638"/>
            <a:ext cx="4158978" cy="2125535"/>
            <a:chOff x="633210" y="2241381"/>
            <a:chExt cx="5006463" cy="2330619"/>
          </a:xfrm>
        </p:grpSpPr>
        <p:sp>
          <p:nvSpPr>
            <p:cNvPr id="47" name="矩形 46"/>
            <p:cNvSpPr/>
            <p:nvPr/>
          </p:nvSpPr>
          <p:spPr bwMode="auto">
            <a:xfrm>
              <a:off x="633210" y="2377864"/>
              <a:ext cx="692856" cy="720631"/>
            </a:xfrm>
            <a:prstGeom prst="rect">
              <a:avLst/>
            </a:prstGeom>
            <a:solidFill>
              <a:schemeClr val="bg1">
                <a:lumMod val="95000"/>
              </a:schemeClr>
            </a:solidFill>
            <a:ln>
              <a:solidFill>
                <a:srgbClr val="385D8A"/>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600" smtClean="0">
                <a:solidFill>
                  <a:prstClr val="black"/>
                </a:solidFill>
              </a:endParaRPr>
            </a:p>
          </p:txBody>
        </p:sp>
        <p:sp>
          <p:nvSpPr>
            <p:cNvPr id="48" name="TextBox 47"/>
            <p:cNvSpPr txBox="1"/>
            <p:nvPr/>
          </p:nvSpPr>
          <p:spPr>
            <a:xfrm>
              <a:off x="640706" y="2499834"/>
              <a:ext cx="687054" cy="415498"/>
            </a:xfrm>
            <a:prstGeom prst="rect">
              <a:avLst/>
            </a:prstGeom>
            <a:noFill/>
          </p:spPr>
          <p:txBody>
            <a:bodyPr wrap="square" rtlCol="0">
              <a:spAutoFit/>
            </a:bodyPr>
            <a:lstStyle/>
            <a:p>
              <a:pPr algn="ctr" defTabSz="457200" fontAlgn="auto">
                <a:spcBef>
                  <a:spcPts val="0"/>
                </a:spcBef>
                <a:spcAft>
                  <a:spcPts val="0"/>
                </a:spcAft>
              </a:pPr>
              <a:r>
                <a:rPr lang="en-US" altLang="zh-CN" sz="1050" dirty="0" smtClean="0">
                  <a:solidFill>
                    <a:prstClr val="black"/>
                  </a:solidFill>
                  <a:latin typeface="Calibri"/>
                  <a:ea typeface="宋体"/>
                </a:rPr>
                <a:t>GGSN/</a:t>
              </a:r>
            </a:p>
            <a:p>
              <a:pPr algn="ctr" defTabSz="457200" fontAlgn="auto">
                <a:spcBef>
                  <a:spcPts val="0"/>
                </a:spcBef>
                <a:spcAft>
                  <a:spcPts val="0"/>
                </a:spcAft>
              </a:pPr>
              <a:r>
                <a:rPr lang="en-US" altLang="zh-CN" sz="1050" dirty="0" smtClean="0">
                  <a:solidFill>
                    <a:prstClr val="black"/>
                  </a:solidFill>
                  <a:latin typeface="Calibri"/>
                  <a:ea typeface="宋体"/>
                </a:rPr>
                <a:t>P-GW</a:t>
              </a:r>
              <a:endParaRPr lang="zh-CN" altLang="en-US" sz="1050" dirty="0" err="1" smtClean="0">
                <a:solidFill>
                  <a:prstClr val="black"/>
                </a:solidFill>
                <a:latin typeface="Calibri"/>
                <a:ea typeface="宋体"/>
              </a:endParaRPr>
            </a:p>
          </p:txBody>
        </p:sp>
        <p:sp>
          <p:nvSpPr>
            <p:cNvPr id="49" name="Rechteck 3"/>
            <p:cNvSpPr/>
            <p:nvPr/>
          </p:nvSpPr>
          <p:spPr bwMode="auto">
            <a:xfrm rot="5400000">
              <a:off x="1207327" y="2514749"/>
              <a:ext cx="857114"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Enabler1</a:t>
              </a:r>
              <a:endParaRPr lang="en-US" sz="1200" dirty="0">
                <a:solidFill>
                  <a:prstClr val="black"/>
                </a:solidFill>
              </a:endParaRPr>
            </a:p>
          </p:txBody>
        </p:sp>
        <p:sp>
          <p:nvSpPr>
            <p:cNvPr id="50" name="Rechteck 51"/>
            <p:cNvSpPr/>
            <p:nvPr/>
          </p:nvSpPr>
          <p:spPr bwMode="auto">
            <a:xfrm rot="5400000">
              <a:off x="1697006" y="2514749"/>
              <a:ext cx="857114"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Enabler2</a:t>
              </a:r>
              <a:endParaRPr lang="en-US" altLang="zh-CN" sz="1200" dirty="0">
                <a:solidFill>
                  <a:prstClr val="black"/>
                </a:solidFill>
              </a:endParaRPr>
            </a:p>
          </p:txBody>
        </p:sp>
        <p:sp>
          <p:nvSpPr>
            <p:cNvPr id="51" name="Rechteck 52"/>
            <p:cNvSpPr/>
            <p:nvPr/>
          </p:nvSpPr>
          <p:spPr bwMode="auto">
            <a:xfrm rot="5400000">
              <a:off x="2186685" y="2514749"/>
              <a:ext cx="857114"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Enabler3</a:t>
              </a:r>
              <a:endParaRPr lang="en-US" altLang="zh-CN" sz="1200" dirty="0">
                <a:solidFill>
                  <a:prstClr val="black"/>
                </a:solidFill>
              </a:endParaRPr>
            </a:p>
          </p:txBody>
        </p:sp>
        <p:sp>
          <p:nvSpPr>
            <p:cNvPr id="52" name="Rechteck 53"/>
            <p:cNvSpPr/>
            <p:nvPr/>
          </p:nvSpPr>
          <p:spPr bwMode="auto">
            <a:xfrm rot="5400000">
              <a:off x="2676364" y="2514749"/>
              <a:ext cx="857114"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Enabler4</a:t>
              </a:r>
              <a:endParaRPr lang="en-US" altLang="zh-CN" sz="1200" dirty="0">
                <a:solidFill>
                  <a:prstClr val="black"/>
                </a:solidFill>
              </a:endParaRPr>
            </a:p>
          </p:txBody>
        </p:sp>
        <p:sp>
          <p:nvSpPr>
            <p:cNvPr id="53" name="Rechteck 54"/>
            <p:cNvSpPr/>
            <p:nvPr/>
          </p:nvSpPr>
          <p:spPr bwMode="auto">
            <a:xfrm rot="5400000">
              <a:off x="3166043" y="2514749"/>
              <a:ext cx="857114"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Enabler5</a:t>
              </a:r>
              <a:endParaRPr lang="en-US" altLang="zh-CN" sz="1200" dirty="0">
                <a:solidFill>
                  <a:prstClr val="black"/>
                </a:solidFill>
              </a:endParaRPr>
            </a:p>
          </p:txBody>
        </p:sp>
        <p:sp>
          <p:nvSpPr>
            <p:cNvPr id="54" name="Rechteck 45"/>
            <p:cNvSpPr/>
            <p:nvPr/>
          </p:nvSpPr>
          <p:spPr bwMode="auto">
            <a:xfrm rot="5400000">
              <a:off x="3655722" y="2514749"/>
              <a:ext cx="857114"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Enabler6</a:t>
              </a:r>
              <a:endParaRPr lang="en-US" altLang="zh-CN" sz="1200" dirty="0">
                <a:solidFill>
                  <a:prstClr val="black"/>
                </a:solidFill>
              </a:endParaRPr>
            </a:p>
          </p:txBody>
        </p:sp>
        <p:sp>
          <p:nvSpPr>
            <p:cNvPr id="55" name="Rechteck 95"/>
            <p:cNvSpPr/>
            <p:nvPr/>
          </p:nvSpPr>
          <p:spPr bwMode="auto">
            <a:xfrm rot="5400000">
              <a:off x="4145399" y="2514749"/>
              <a:ext cx="857114" cy="310378"/>
            </a:xfrm>
            <a:prstGeom prst="rect">
              <a:avLst/>
            </a:prstGeom>
            <a:solidFill>
              <a:srgbClr val="92D05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Enabler7</a:t>
              </a:r>
            </a:p>
          </p:txBody>
        </p:sp>
        <p:cxnSp>
          <p:nvCxnSpPr>
            <p:cNvPr id="56" name="直接连接符 55"/>
            <p:cNvCxnSpPr/>
            <p:nvPr/>
          </p:nvCxnSpPr>
          <p:spPr bwMode="auto">
            <a:xfrm>
              <a:off x="1291792" y="2721066"/>
              <a:ext cx="3768108" cy="0"/>
            </a:xfrm>
            <a:prstGeom prst="line">
              <a:avLst/>
            </a:prstGeom>
            <a:noFill/>
            <a:ln w="38100" cap="flat" cmpd="sng" algn="ctr">
              <a:solidFill>
                <a:srgbClr val="00B050"/>
              </a:solidFill>
              <a:prstDash val="solid"/>
              <a:round/>
              <a:headEnd type="triangle" w="med" len="med"/>
              <a:tailEnd type="triangle" w="med" len="med"/>
            </a:ln>
            <a:effectLst/>
          </p:spPr>
        </p:cxnSp>
        <p:sp>
          <p:nvSpPr>
            <p:cNvPr id="57" name="Rechteck 3"/>
            <p:cNvSpPr/>
            <p:nvPr/>
          </p:nvSpPr>
          <p:spPr bwMode="auto">
            <a:xfrm rot="5400000">
              <a:off x="1207327" y="3988254"/>
              <a:ext cx="857114" cy="310378"/>
            </a:xfrm>
            <a:prstGeom prst="rect">
              <a:avLst/>
            </a:prstGeom>
            <a:solidFill>
              <a:srgbClr val="00B0F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Enabler4</a:t>
              </a:r>
              <a:endParaRPr lang="en-US" sz="1200" dirty="0">
                <a:solidFill>
                  <a:prstClr val="black"/>
                </a:solidFill>
              </a:endParaRPr>
            </a:p>
          </p:txBody>
        </p:sp>
        <p:sp>
          <p:nvSpPr>
            <p:cNvPr id="58" name="Rechteck 51"/>
            <p:cNvSpPr/>
            <p:nvPr/>
          </p:nvSpPr>
          <p:spPr bwMode="auto">
            <a:xfrm rot="5400000">
              <a:off x="1697006" y="3988254"/>
              <a:ext cx="857114" cy="310378"/>
            </a:xfrm>
            <a:prstGeom prst="rect">
              <a:avLst/>
            </a:prstGeom>
            <a:solidFill>
              <a:srgbClr val="00B0F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Enabler5</a:t>
              </a:r>
              <a:endParaRPr lang="en-US" altLang="zh-CN" sz="1200" dirty="0">
                <a:solidFill>
                  <a:prstClr val="black"/>
                </a:solidFill>
              </a:endParaRPr>
            </a:p>
          </p:txBody>
        </p:sp>
        <p:sp>
          <p:nvSpPr>
            <p:cNvPr id="59" name="Rechteck 52"/>
            <p:cNvSpPr/>
            <p:nvPr/>
          </p:nvSpPr>
          <p:spPr bwMode="auto">
            <a:xfrm rot="5400000">
              <a:off x="2186685" y="3988254"/>
              <a:ext cx="857114" cy="310378"/>
            </a:xfrm>
            <a:prstGeom prst="rect">
              <a:avLst/>
            </a:prstGeom>
            <a:solidFill>
              <a:srgbClr val="00B0F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Enabler6</a:t>
              </a:r>
              <a:endParaRPr lang="en-US" altLang="zh-CN" sz="1200" dirty="0">
                <a:solidFill>
                  <a:prstClr val="black"/>
                </a:solidFill>
              </a:endParaRPr>
            </a:p>
          </p:txBody>
        </p:sp>
        <p:sp>
          <p:nvSpPr>
            <p:cNvPr id="60" name="Rechteck 53"/>
            <p:cNvSpPr/>
            <p:nvPr/>
          </p:nvSpPr>
          <p:spPr bwMode="auto">
            <a:xfrm rot="5400000">
              <a:off x="2676364" y="3988254"/>
              <a:ext cx="857114" cy="310378"/>
            </a:xfrm>
            <a:prstGeom prst="rect">
              <a:avLst/>
            </a:prstGeom>
            <a:solidFill>
              <a:srgbClr val="00B0F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Enable7</a:t>
              </a:r>
              <a:endParaRPr lang="en-US" altLang="zh-CN" sz="1200" dirty="0">
                <a:solidFill>
                  <a:prstClr val="black"/>
                </a:solidFill>
              </a:endParaRPr>
            </a:p>
          </p:txBody>
        </p:sp>
        <p:sp>
          <p:nvSpPr>
            <p:cNvPr id="61" name="Rechteck 54"/>
            <p:cNvSpPr/>
            <p:nvPr/>
          </p:nvSpPr>
          <p:spPr bwMode="auto">
            <a:xfrm rot="5400000">
              <a:off x="3166043" y="3988254"/>
              <a:ext cx="857114" cy="310378"/>
            </a:xfrm>
            <a:prstGeom prst="rect">
              <a:avLst/>
            </a:prstGeom>
            <a:solidFill>
              <a:srgbClr val="00B0F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Enabler1</a:t>
              </a:r>
              <a:endParaRPr lang="en-US" altLang="zh-CN" sz="1200" dirty="0">
                <a:solidFill>
                  <a:prstClr val="black"/>
                </a:solidFill>
              </a:endParaRPr>
            </a:p>
          </p:txBody>
        </p:sp>
        <p:sp>
          <p:nvSpPr>
            <p:cNvPr id="62" name="Rechteck 45"/>
            <p:cNvSpPr/>
            <p:nvPr/>
          </p:nvSpPr>
          <p:spPr bwMode="auto">
            <a:xfrm rot="5400000">
              <a:off x="3655722" y="3988254"/>
              <a:ext cx="857114" cy="310378"/>
            </a:xfrm>
            <a:prstGeom prst="rect">
              <a:avLst/>
            </a:prstGeom>
            <a:solidFill>
              <a:srgbClr val="00B0F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Enabler2</a:t>
              </a:r>
              <a:endParaRPr lang="en-US" altLang="zh-CN" sz="1200" dirty="0">
                <a:solidFill>
                  <a:prstClr val="black"/>
                </a:solidFill>
              </a:endParaRPr>
            </a:p>
          </p:txBody>
        </p:sp>
        <p:sp>
          <p:nvSpPr>
            <p:cNvPr id="63" name="Rechteck 95"/>
            <p:cNvSpPr/>
            <p:nvPr/>
          </p:nvSpPr>
          <p:spPr bwMode="auto">
            <a:xfrm rot="5400000">
              <a:off x="4145399" y="3988254"/>
              <a:ext cx="857114" cy="310378"/>
            </a:xfrm>
            <a:prstGeom prst="rect">
              <a:avLst/>
            </a:prstGeom>
            <a:solidFill>
              <a:srgbClr val="00B0F0"/>
            </a:solidFill>
            <a:ln w="12700">
              <a:solidFill>
                <a:schemeClr val="bg1">
                  <a:lumMod val="8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zh-CN" sz="1200" dirty="0" smtClean="0">
                  <a:solidFill>
                    <a:prstClr val="black"/>
                  </a:solidFill>
                </a:rPr>
                <a:t>Enabler3</a:t>
              </a:r>
            </a:p>
          </p:txBody>
        </p:sp>
        <p:pic>
          <p:nvPicPr>
            <p:cNvPr id="64" name="Picture 279" descr="地球"/>
            <p:cNvPicPr preferRelativeResize="0">
              <a:picLocks noChangeArrowheads="1"/>
            </p:cNvPicPr>
            <p:nvPr/>
          </p:nvPicPr>
          <p:blipFill>
            <a:blip r:embed="rId2" cstate="print">
              <a:grayscl/>
            </a:blip>
            <a:srcRect/>
            <a:stretch>
              <a:fillRect/>
            </a:stretch>
          </p:blipFill>
          <p:spPr bwMode="auto">
            <a:xfrm>
              <a:off x="5084952" y="2442683"/>
              <a:ext cx="545369" cy="581818"/>
            </a:xfrm>
            <a:prstGeom prst="rect">
              <a:avLst/>
            </a:prstGeom>
            <a:noFill/>
            <a:ln w="9525">
              <a:noFill/>
              <a:miter lim="800000"/>
              <a:headEnd/>
              <a:tailEnd/>
            </a:ln>
          </p:spPr>
        </p:pic>
        <p:sp>
          <p:nvSpPr>
            <p:cNvPr id="65" name="矩形 64"/>
            <p:cNvSpPr/>
            <p:nvPr/>
          </p:nvSpPr>
          <p:spPr>
            <a:xfrm>
              <a:off x="5048161" y="2584520"/>
              <a:ext cx="591512" cy="230832"/>
            </a:xfrm>
            <a:prstGeom prst="rect">
              <a:avLst/>
            </a:prstGeom>
            <a:effectLst>
              <a:glow rad="101600">
                <a:srgbClr val="FFFFFF">
                  <a:alpha val="60000"/>
                </a:srgbClr>
              </a:glow>
            </a:effectLst>
          </p:spPr>
          <p:txBody>
            <a:bodyPr wrap="square">
              <a:spAutoFit/>
            </a:bodyPr>
            <a:lstStyle/>
            <a:p>
              <a:pPr algn="ctr" fontAlgn="auto">
                <a:spcBef>
                  <a:spcPts val="0"/>
                </a:spcBef>
                <a:spcAft>
                  <a:spcPts val="0"/>
                </a:spcAft>
                <a:buClr>
                  <a:srgbClr val="CC9900"/>
                </a:buClr>
                <a:buFont typeface="Wingdings" pitchFamily="2" charset="2"/>
                <a:buNone/>
                <a:defRPr/>
              </a:pPr>
              <a:r>
                <a:rPr lang="en-US" altLang="zh-CN" sz="900" kern="10" dirty="0">
                  <a:ln w="9525">
                    <a:noFill/>
                    <a:round/>
                    <a:headEnd/>
                    <a:tailEnd/>
                  </a:ln>
                  <a:solidFill>
                    <a:srgbClr val="990000"/>
                  </a:solidFill>
                  <a:effectLst>
                    <a:glow rad="101600">
                      <a:srgbClr val="FFFFFF">
                        <a:alpha val="60000"/>
                      </a:srgbClr>
                    </a:glow>
                  </a:effectLst>
                  <a:latin typeface="Arial" pitchFamily="34" charset="0"/>
                  <a:ea typeface="宋体"/>
                  <a:cs typeface="Arial" pitchFamily="34" charset="0"/>
                </a:rPr>
                <a:t>Internet</a:t>
              </a:r>
              <a:endParaRPr lang="zh-CN" altLang="en-US" sz="900" kern="10" dirty="0">
                <a:ln w="9525">
                  <a:noFill/>
                  <a:round/>
                  <a:headEnd/>
                  <a:tailEnd/>
                </a:ln>
                <a:solidFill>
                  <a:srgbClr val="990000"/>
                </a:solidFill>
                <a:effectLst>
                  <a:glow rad="101600">
                    <a:srgbClr val="FFFFFF">
                      <a:alpha val="60000"/>
                    </a:srgbClr>
                  </a:glow>
                </a:effectLst>
                <a:latin typeface="Arial" pitchFamily="34" charset="0"/>
                <a:ea typeface="宋体"/>
                <a:cs typeface="Arial" pitchFamily="34" charset="0"/>
              </a:endParaRPr>
            </a:p>
          </p:txBody>
        </p:sp>
        <p:sp>
          <p:nvSpPr>
            <p:cNvPr id="66" name="任意多边形 65"/>
            <p:cNvSpPr/>
            <p:nvPr/>
          </p:nvSpPr>
          <p:spPr bwMode="auto">
            <a:xfrm>
              <a:off x="945715" y="2981195"/>
              <a:ext cx="4315217" cy="1265128"/>
            </a:xfrm>
            <a:custGeom>
              <a:avLst/>
              <a:gdLst>
                <a:gd name="connsiteX0" fmla="*/ 18789 w 4315217"/>
                <a:gd name="connsiteY0" fmla="*/ 125260 h 1265128"/>
                <a:gd name="connsiteX1" fmla="*/ 18789 w 4315217"/>
                <a:gd name="connsiteY1" fmla="*/ 801665 h 1265128"/>
                <a:gd name="connsiteX2" fmla="*/ 131523 w 4315217"/>
                <a:gd name="connsiteY2" fmla="*/ 1127342 h 1265128"/>
                <a:gd name="connsiteX3" fmla="*/ 356992 w 4315217"/>
                <a:gd name="connsiteY3" fmla="*/ 1240076 h 1265128"/>
                <a:gd name="connsiteX4" fmla="*/ 895611 w 4315217"/>
                <a:gd name="connsiteY4" fmla="*/ 1265128 h 1265128"/>
                <a:gd name="connsiteX5" fmla="*/ 3526077 w 4315217"/>
                <a:gd name="connsiteY5" fmla="*/ 1252602 h 1265128"/>
                <a:gd name="connsiteX6" fmla="*/ 4102274 w 4315217"/>
                <a:gd name="connsiteY6" fmla="*/ 1027134 h 1265128"/>
                <a:gd name="connsiteX7" fmla="*/ 4315217 w 4315217"/>
                <a:gd name="connsiteY7" fmla="*/ 0 h 126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5217" h="1265128">
                  <a:moveTo>
                    <a:pt x="18789" y="125260"/>
                  </a:moveTo>
                  <a:cubicBezTo>
                    <a:pt x="9394" y="379956"/>
                    <a:pt x="0" y="634652"/>
                    <a:pt x="18789" y="801665"/>
                  </a:cubicBezTo>
                  <a:cubicBezTo>
                    <a:pt x="37578" y="968678"/>
                    <a:pt x="75156" y="1054274"/>
                    <a:pt x="131523" y="1127342"/>
                  </a:cubicBezTo>
                  <a:cubicBezTo>
                    <a:pt x="187890" y="1200410"/>
                    <a:pt x="229644" y="1217112"/>
                    <a:pt x="356992" y="1240076"/>
                  </a:cubicBezTo>
                  <a:cubicBezTo>
                    <a:pt x="484340" y="1263040"/>
                    <a:pt x="895611" y="1265128"/>
                    <a:pt x="895611" y="1265128"/>
                  </a:cubicBezTo>
                  <a:lnTo>
                    <a:pt x="3526077" y="1252602"/>
                  </a:lnTo>
                  <a:cubicBezTo>
                    <a:pt x="4060521" y="1212936"/>
                    <a:pt x="3970751" y="1235901"/>
                    <a:pt x="4102274" y="1027134"/>
                  </a:cubicBezTo>
                  <a:cubicBezTo>
                    <a:pt x="4233797" y="818367"/>
                    <a:pt x="4274507" y="409183"/>
                    <a:pt x="4315217" y="0"/>
                  </a:cubicBezTo>
                </a:path>
              </a:pathLst>
            </a:custGeom>
            <a:noFill/>
            <a:ln w="38100" cap="flat" cmpd="sng" algn="ctr">
              <a:solidFill>
                <a:srgbClr val="0070C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solidFill>
                  <a:prstClr val="black"/>
                </a:solidFill>
                <a:latin typeface="Arial" charset="0"/>
                <a:ea typeface="SimSun" pitchFamily="2" charset="-122"/>
              </a:endParaRPr>
            </a:p>
          </p:txBody>
        </p:sp>
        <p:sp>
          <p:nvSpPr>
            <p:cNvPr id="67" name="TextBox 66"/>
            <p:cNvSpPr txBox="1"/>
            <p:nvPr/>
          </p:nvSpPr>
          <p:spPr>
            <a:xfrm>
              <a:off x="945715" y="3306901"/>
              <a:ext cx="1442671" cy="307777"/>
            </a:xfrm>
            <a:prstGeom prst="rect">
              <a:avLst/>
            </a:prstGeom>
            <a:noFill/>
          </p:spPr>
          <p:txBody>
            <a:bodyPr wrap="square" rtlCol="0">
              <a:spAutoFit/>
            </a:bodyPr>
            <a:lstStyle/>
            <a:p>
              <a:pPr defTabSz="457200" fontAlgn="auto">
                <a:spcBef>
                  <a:spcPts val="0"/>
                </a:spcBef>
                <a:spcAft>
                  <a:spcPts val="0"/>
                </a:spcAft>
              </a:pPr>
              <a:r>
                <a:rPr lang="zh-CN" altLang="en-US" sz="1400" dirty="0" smtClean="0">
                  <a:solidFill>
                    <a:prstClr val="black"/>
                  </a:solidFill>
                  <a:latin typeface="Calibri"/>
                  <a:ea typeface="宋体"/>
                </a:rPr>
                <a:t>新增一条业务链</a:t>
              </a:r>
            </a:p>
          </p:txBody>
        </p:sp>
      </p:grpSp>
    </p:spTree>
    <p:extLst>
      <p:ext uri="{BB962C8B-B14F-4D97-AF65-F5344CB8AC3E}">
        <p14:creationId xmlns:p14="http://schemas.microsoft.com/office/powerpoint/2010/main" xmlns="" val="3053279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6951"/>
            <a:ext cx="8229600" cy="787833"/>
          </a:xfrm>
        </p:spPr>
        <p:txBody>
          <a:bodyPr>
            <a:normAutofit/>
          </a:bodyPr>
          <a:lstStyle/>
          <a:p>
            <a:pPr algn="l"/>
            <a:r>
              <a:rPr kumimoji="1" lang="zh-CN" altLang="en-US" sz="3200" b="1" dirty="0" smtClean="0">
                <a:solidFill>
                  <a:srgbClr val="C00000"/>
                </a:solidFill>
                <a:latin typeface="微软雅黑" pitchFamily="34" charset="-122"/>
                <a:ea typeface="微软雅黑" pitchFamily="34" charset="-122"/>
              </a:rPr>
              <a:t>物理网元功能虚拟化容器化</a:t>
            </a:r>
            <a:endParaRPr kumimoji="1" lang="zh-CN" altLang="en-US" sz="3200" b="1" dirty="0">
              <a:solidFill>
                <a:srgbClr val="C00000"/>
              </a:solidFill>
              <a:latin typeface="微软雅黑" pitchFamily="34" charset="-122"/>
              <a:ea typeface="微软雅黑" pitchFamily="34" charset="-122"/>
            </a:endParaRPr>
          </a:p>
        </p:txBody>
      </p:sp>
      <p:pic>
        <p:nvPicPr>
          <p:cNvPr id="6147" name="Picture 3"/>
          <p:cNvPicPr>
            <a:picLocks noChangeAspect="1" noChangeArrowheads="1"/>
          </p:cNvPicPr>
          <p:nvPr/>
        </p:nvPicPr>
        <p:blipFill>
          <a:blip r:embed="rId2" cstate="print"/>
          <a:srcRect/>
          <a:stretch>
            <a:fillRect/>
          </a:stretch>
        </p:blipFill>
        <p:spPr bwMode="auto">
          <a:xfrm>
            <a:off x="60297" y="2264979"/>
            <a:ext cx="3543300" cy="1600200"/>
          </a:xfrm>
          <a:prstGeom prst="rect">
            <a:avLst/>
          </a:prstGeom>
          <a:noFill/>
          <a:ln w="9525">
            <a:noFill/>
            <a:miter lim="800000"/>
            <a:headEnd/>
            <a:tailEnd/>
          </a:ln>
        </p:spPr>
      </p:pic>
      <p:grpSp>
        <p:nvGrpSpPr>
          <p:cNvPr id="3" name="组合 187"/>
          <p:cNvGrpSpPr/>
          <p:nvPr/>
        </p:nvGrpSpPr>
        <p:grpSpPr>
          <a:xfrm>
            <a:off x="3603597" y="3241126"/>
            <a:ext cx="5485296" cy="2872246"/>
            <a:chOff x="3000200" y="1748961"/>
            <a:chExt cx="5485296" cy="2872246"/>
          </a:xfrm>
        </p:grpSpPr>
        <p:pic>
          <p:nvPicPr>
            <p:cNvPr id="51"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00200" y="1748961"/>
              <a:ext cx="5485296" cy="2872246"/>
            </a:xfrm>
            <a:prstGeom prst="rect">
              <a:avLst/>
            </a:prstGeom>
            <a:noFill/>
            <a:ln w="9525">
              <a:noFill/>
              <a:miter lim="800000"/>
              <a:headEnd/>
              <a:tailEnd/>
            </a:ln>
          </p:spPr>
        </p:pic>
        <p:sp>
          <p:nvSpPr>
            <p:cNvPr id="54" name="Text Box 84"/>
            <p:cNvSpPr txBox="1">
              <a:spLocks noChangeArrowheads="1"/>
            </p:cNvSpPr>
            <p:nvPr/>
          </p:nvSpPr>
          <p:spPr bwMode="auto">
            <a:xfrm>
              <a:off x="3661275" y="4076411"/>
              <a:ext cx="644407" cy="307777"/>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2000" b="1" kern="0" dirty="0" smtClean="0">
                  <a:solidFill>
                    <a:srgbClr val="990000"/>
                  </a:solidFill>
                  <a:latin typeface="华文细黑"/>
                  <a:ea typeface="华文细黑"/>
                  <a:cs typeface="Times New Roman" pitchFamily="18" charset="0"/>
                  <a:sym typeface="Lucida Grande"/>
                </a:rPr>
                <a:t>vMSE</a:t>
              </a:r>
              <a:endParaRPr lang="en-US" altLang="zh-CN" sz="2000" b="1" kern="0" dirty="0">
                <a:solidFill>
                  <a:srgbClr val="990000"/>
                </a:solidFill>
                <a:latin typeface="华文细黑"/>
                <a:ea typeface="华文细黑"/>
                <a:cs typeface="Times New Roman" pitchFamily="18" charset="0"/>
                <a:sym typeface="Lucida Grande"/>
              </a:endParaRPr>
            </a:p>
          </p:txBody>
        </p:sp>
        <p:grpSp>
          <p:nvGrpSpPr>
            <p:cNvPr id="4" name="组合 180"/>
            <p:cNvGrpSpPr/>
            <p:nvPr/>
          </p:nvGrpSpPr>
          <p:grpSpPr>
            <a:xfrm>
              <a:off x="6719368" y="3567759"/>
              <a:ext cx="338403" cy="800926"/>
              <a:chOff x="7998528" y="3922191"/>
              <a:chExt cx="338403" cy="800926"/>
            </a:xfrm>
          </p:grpSpPr>
          <p:grpSp>
            <p:nvGrpSpPr>
              <p:cNvPr id="5" name="组合 89"/>
              <p:cNvGrpSpPr/>
              <p:nvPr/>
            </p:nvGrpSpPr>
            <p:grpSpPr>
              <a:xfrm>
                <a:off x="7998528" y="3922191"/>
                <a:ext cx="338403" cy="533224"/>
                <a:chOff x="2579604" y="3886980"/>
                <a:chExt cx="555625" cy="695325"/>
              </a:xfrm>
            </p:grpSpPr>
            <p:sp>
              <p:nvSpPr>
                <p:cNvPr id="171" name="Freeform 47"/>
                <p:cNvSpPr>
                  <a:spLocks noEditPoints="1"/>
                </p:cNvSpPr>
                <p:nvPr/>
              </p:nvSpPr>
              <p:spPr bwMode="auto">
                <a:xfrm>
                  <a:off x="2579604" y="4150505"/>
                  <a:ext cx="555625" cy="431800"/>
                </a:xfrm>
                <a:custGeom>
                  <a:avLst/>
                  <a:gdLst/>
                  <a:ahLst/>
                  <a:cxnLst>
                    <a:cxn ang="0">
                      <a:pos x="350" y="41"/>
                    </a:cxn>
                    <a:cxn ang="0">
                      <a:pos x="348" y="33"/>
                    </a:cxn>
                    <a:cxn ang="0">
                      <a:pos x="342" y="18"/>
                    </a:cxn>
                    <a:cxn ang="0">
                      <a:pos x="331" y="7"/>
                    </a:cxn>
                    <a:cxn ang="0">
                      <a:pos x="314" y="2"/>
                    </a:cxn>
                    <a:cxn ang="0">
                      <a:pos x="44" y="0"/>
                    </a:cxn>
                    <a:cxn ang="0">
                      <a:pos x="35" y="2"/>
                    </a:cxn>
                    <a:cxn ang="0">
                      <a:pos x="20" y="7"/>
                    </a:cxn>
                    <a:cxn ang="0">
                      <a:pos x="7" y="18"/>
                    </a:cxn>
                    <a:cxn ang="0">
                      <a:pos x="1" y="33"/>
                    </a:cxn>
                    <a:cxn ang="0">
                      <a:pos x="0" y="232"/>
                    </a:cxn>
                    <a:cxn ang="0">
                      <a:pos x="1" y="239"/>
                    </a:cxn>
                    <a:cxn ang="0">
                      <a:pos x="7" y="255"/>
                    </a:cxn>
                    <a:cxn ang="0">
                      <a:pos x="20" y="265"/>
                    </a:cxn>
                    <a:cxn ang="0">
                      <a:pos x="35" y="271"/>
                    </a:cxn>
                    <a:cxn ang="0">
                      <a:pos x="306" y="272"/>
                    </a:cxn>
                    <a:cxn ang="0">
                      <a:pos x="314" y="271"/>
                    </a:cxn>
                    <a:cxn ang="0">
                      <a:pos x="331" y="265"/>
                    </a:cxn>
                    <a:cxn ang="0">
                      <a:pos x="342" y="255"/>
                    </a:cxn>
                    <a:cxn ang="0">
                      <a:pos x="348" y="239"/>
                    </a:cxn>
                    <a:cxn ang="0">
                      <a:pos x="350" y="217"/>
                    </a:cxn>
                    <a:cxn ang="0">
                      <a:pos x="292" y="196"/>
                    </a:cxn>
                    <a:cxn ang="0">
                      <a:pos x="350" y="164"/>
                    </a:cxn>
                    <a:cxn ang="0">
                      <a:pos x="292" y="141"/>
                    </a:cxn>
                    <a:cxn ang="0">
                      <a:pos x="350" y="106"/>
                    </a:cxn>
                    <a:cxn ang="0">
                      <a:pos x="292" y="85"/>
                    </a:cxn>
                    <a:cxn ang="0">
                      <a:pos x="190" y="159"/>
                    </a:cxn>
                    <a:cxn ang="0">
                      <a:pos x="190" y="187"/>
                    </a:cxn>
                    <a:cxn ang="0">
                      <a:pos x="186" y="196"/>
                    </a:cxn>
                    <a:cxn ang="0">
                      <a:pos x="175" y="198"/>
                    </a:cxn>
                    <a:cxn ang="0">
                      <a:pos x="168" y="198"/>
                    </a:cxn>
                    <a:cxn ang="0">
                      <a:pos x="161" y="192"/>
                    </a:cxn>
                    <a:cxn ang="0">
                      <a:pos x="159" y="159"/>
                    </a:cxn>
                    <a:cxn ang="0">
                      <a:pos x="152" y="152"/>
                    </a:cxn>
                    <a:cxn ang="0">
                      <a:pos x="141" y="137"/>
                    </a:cxn>
                    <a:cxn ang="0">
                      <a:pos x="140" y="127"/>
                    </a:cxn>
                    <a:cxn ang="0">
                      <a:pos x="143" y="113"/>
                    </a:cxn>
                    <a:cxn ang="0">
                      <a:pos x="150" y="101"/>
                    </a:cxn>
                    <a:cxn ang="0">
                      <a:pos x="161" y="94"/>
                    </a:cxn>
                    <a:cxn ang="0">
                      <a:pos x="175" y="91"/>
                    </a:cxn>
                    <a:cxn ang="0">
                      <a:pos x="182" y="92"/>
                    </a:cxn>
                    <a:cxn ang="0">
                      <a:pos x="195" y="97"/>
                    </a:cxn>
                    <a:cxn ang="0">
                      <a:pos x="204" y="106"/>
                    </a:cxn>
                    <a:cxn ang="0">
                      <a:pos x="209" y="119"/>
                    </a:cxn>
                    <a:cxn ang="0">
                      <a:pos x="210" y="127"/>
                    </a:cxn>
                    <a:cxn ang="0">
                      <a:pos x="204" y="146"/>
                    </a:cxn>
                    <a:cxn ang="0">
                      <a:pos x="190" y="159"/>
                    </a:cxn>
                  </a:cxnLst>
                  <a:rect l="0" t="0" r="r" b="b"/>
                  <a:pathLst>
                    <a:path w="350" h="272">
                      <a:moveTo>
                        <a:pt x="350" y="85"/>
                      </a:moveTo>
                      <a:lnTo>
                        <a:pt x="350" y="41"/>
                      </a:lnTo>
                      <a:lnTo>
                        <a:pt x="350" y="41"/>
                      </a:lnTo>
                      <a:lnTo>
                        <a:pt x="348" y="33"/>
                      </a:lnTo>
                      <a:lnTo>
                        <a:pt x="346" y="26"/>
                      </a:lnTo>
                      <a:lnTo>
                        <a:pt x="342" y="18"/>
                      </a:lnTo>
                      <a:lnTo>
                        <a:pt x="337" y="12"/>
                      </a:lnTo>
                      <a:lnTo>
                        <a:pt x="331" y="7"/>
                      </a:lnTo>
                      <a:lnTo>
                        <a:pt x="323" y="4"/>
                      </a:lnTo>
                      <a:lnTo>
                        <a:pt x="314" y="2"/>
                      </a:lnTo>
                      <a:lnTo>
                        <a:pt x="306" y="0"/>
                      </a:lnTo>
                      <a:lnTo>
                        <a:pt x="44" y="0"/>
                      </a:lnTo>
                      <a:lnTo>
                        <a:pt x="44" y="0"/>
                      </a:lnTo>
                      <a:lnTo>
                        <a:pt x="35" y="2"/>
                      </a:lnTo>
                      <a:lnTo>
                        <a:pt x="26" y="4"/>
                      </a:lnTo>
                      <a:lnTo>
                        <a:pt x="20" y="7"/>
                      </a:lnTo>
                      <a:lnTo>
                        <a:pt x="12" y="12"/>
                      </a:lnTo>
                      <a:lnTo>
                        <a:pt x="7" y="18"/>
                      </a:lnTo>
                      <a:lnTo>
                        <a:pt x="3" y="26"/>
                      </a:lnTo>
                      <a:lnTo>
                        <a:pt x="1" y="33"/>
                      </a:lnTo>
                      <a:lnTo>
                        <a:pt x="0" y="41"/>
                      </a:lnTo>
                      <a:lnTo>
                        <a:pt x="0" y="232"/>
                      </a:lnTo>
                      <a:lnTo>
                        <a:pt x="0" y="232"/>
                      </a:lnTo>
                      <a:lnTo>
                        <a:pt x="1" y="239"/>
                      </a:lnTo>
                      <a:lnTo>
                        <a:pt x="3" y="247"/>
                      </a:lnTo>
                      <a:lnTo>
                        <a:pt x="7" y="255"/>
                      </a:lnTo>
                      <a:lnTo>
                        <a:pt x="12" y="260"/>
                      </a:lnTo>
                      <a:lnTo>
                        <a:pt x="20" y="265"/>
                      </a:lnTo>
                      <a:lnTo>
                        <a:pt x="26" y="269"/>
                      </a:lnTo>
                      <a:lnTo>
                        <a:pt x="35" y="271"/>
                      </a:lnTo>
                      <a:lnTo>
                        <a:pt x="44" y="272"/>
                      </a:lnTo>
                      <a:lnTo>
                        <a:pt x="306" y="272"/>
                      </a:lnTo>
                      <a:lnTo>
                        <a:pt x="306" y="272"/>
                      </a:lnTo>
                      <a:lnTo>
                        <a:pt x="314" y="271"/>
                      </a:lnTo>
                      <a:lnTo>
                        <a:pt x="323" y="269"/>
                      </a:lnTo>
                      <a:lnTo>
                        <a:pt x="331" y="265"/>
                      </a:lnTo>
                      <a:lnTo>
                        <a:pt x="337" y="260"/>
                      </a:lnTo>
                      <a:lnTo>
                        <a:pt x="342" y="255"/>
                      </a:lnTo>
                      <a:lnTo>
                        <a:pt x="346" y="247"/>
                      </a:lnTo>
                      <a:lnTo>
                        <a:pt x="348" y="239"/>
                      </a:lnTo>
                      <a:lnTo>
                        <a:pt x="350" y="232"/>
                      </a:lnTo>
                      <a:lnTo>
                        <a:pt x="350" y="217"/>
                      </a:lnTo>
                      <a:lnTo>
                        <a:pt x="292" y="217"/>
                      </a:lnTo>
                      <a:lnTo>
                        <a:pt x="292" y="196"/>
                      </a:lnTo>
                      <a:lnTo>
                        <a:pt x="350" y="196"/>
                      </a:lnTo>
                      <a:lnTo>
                        <a:pt x="350" y="164"/>
                      </a:lnTo>
                      <a:lnTo>
                        <a:pt x="292" y="164"/>
                      </a:lnTo>
                      <a:lnTo>
                        <a:pt x="292" y="141"/>
                      </a:lnTo>
                      <a:lnTo>
                        <a:pt x="350" y="141"/>
                      </a:lnTo>
                      <a:lnTo>
                        <a:pt x="350" y="106"/>
                      </a:lnTo>
                      <a:lnTo>
                        <a:pt x="292" y="106"/>
                      </a:lnTo>
                      <a:lnTo>
                        <a:pt x="292" y="85"/>
                      </a:lnTo>
                      <a:lnTo>
                        <a:pt x="350" y="85"/>
                      </a:lnTo>
                      <a:close/>
                      <a:moveTo>
                        <a:pt x="190" y="159"/>
                      </a:moveTo>
                      <a:lnTo>
                        <a:pt x="190" y="187"/>
                      </a:lnTo>
                      <a:lnTo>
                        <a:pt x="190" y="187"/>
                      </a:lnTo>
                      <a:lnTo>
                        <a:pt x="189" y="192"/>
                      </a:lnTo>
                      <a:lnTo>
                        <a:pt x="186" y="196"/>
                      </a:lnTo>
                      <a:lnTo>
                        <a:pt x="181" y="198"/>
                      </a:lnTo>
                      <a:lnTo>
                        <a:pt x="175" y="198"/>
                      </a:lnTo>
                      <a:lnTo>
                        <a:pt x="175" y="198"/>
                      </a:lnTo>
                      <a:lnTo>
                        <a:pt x="168" y="198"/>
                      </a:lnTo>
                      <a:lnTo>
                        <a:pt x="164" y="196"/>
                      </a:lnTo>
                      <a:lnTo>
                        <a:pt x="161" y="192"/>
                      </a:lnTo>
                      <a:lnTo>
                        <a:pt x="159" y="187"/>
                      </a:lnTo>
                      <a:lnTo>
                        <a:pt x="159" y="159"/>
                      </a:lnTo>
                      <a:lnTo>
                        <a:pt x="159" y="159"/>
                      </a:lnTo>
                      <a:lnTo>
                        <a:pt x="152" y="152"/>
                      </a:lnTo>
                      <a:lnTo>
                        <a:pt x="145" y="146"/>
                      </a:lnTo>
                      <a:lnTo>
                        <a:pt x="141" y="137"/>
                      </a:lnTo>
                      <a:lnTo>
                        <a:pt x="140" y="127"/>
                      </a:lnTo>
                      <a:lnTo>
                        <a:pt x="140" y="127"/>
                      </a:lnTo>
                      <a:lnTo>
                        <a:pt x="140" y="119"/>
                      </a:lnTo>
                      <a:lnTo>
                        <a:pt x="143" y="113"/>
                      </a:lnTo>
                      <a:lnTo>
                        <a:pt x="145" y="106"/>
                      </a:lnTo>
                      <a:lnTo>
                        <a:pt x="150" y="101"/>
                      </a:lnTo>
                      <a:lnTo>
                        <a:pt x="156" y="97"/>
                      </a:lnTo>
                      <a:lnTo>
                        <a:pt x="161" y="94"/>
                      </a:lnTo>
                      <a:lnTo>
                        <a:pt x="168" y="92"/>
                      </a:lnTo>
                      <a:lnTo>
                        <a:pt x="175" y="91"/>
                      </a:lnTo>
                      <a:lnTo>
                        <a:pt x="175" y="91"/>
                      </a:lnTo>
                      <a:lnTo>
                        <a:pt x="182" y="92"/>
                      </a:lnTo>
                      <a:lnTo>
                        <a:pt x="189" y="94"/>
                      </a:lnTo>
                      <a:lnTo>
                        <a:pt x="195" y="97"/>
                      </a:lnTo>
                      <a:lnTo>
                        <a:pt x="200" y="101"/>
                      </a:lnTo>
                      <a:lnTo>
                        <a:pt x="204" y="106"/>
                      </a:lnTo>
                      <a:lnTo>
                        <a:pt x="208" y="113"/>
                      </a:lnTo>
                      <a:lnTo>
                        <a:pt x="209" y="119"/>
                      </a:lnTo>
                      <a:lnTo>
                        <a:pt x="210" y="127"/>
                      </a:lnTo>
                      <a:lnTo>
                        <a:pt x="210" y="127"/>
                      </a:lnTo>
                      <a:lnTo>
                        <a:pt x="209" y="137"/>
                      </a:lnTo>
                      <a:lnTo>
                        <a:pt x="204" y="146"/>
                      </a:lnTo>
                      <a:lnTo>
                        <a:pt x="198" y="152"/>
                      </a:lnTo>
                      <a:lnTo>
                        <a:pt x="190" y="159"/>
                      </a:lnTo>
                      <a:lnTo>
                        <a:pt x="190" y="159"/>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72" name="Freeform 48"/>
                <p:cNvSpPr>
                  <a:spLocks/>
                </p:cNvSpPr>
                <p:nvPr/>
              </p:nvSpPr>
              <p:spPr bwMode="auto">
                <a:xfrm>
                  <a:off x="2635167" y="3886980"/>
                  <a:ext cx="442913" cy="247650"/>
                </a:xfrm>
                <a:custGeom>
                  <a:avLst/>
                  <a:gdLst/>
                  <a:ahLst/>
                  <a:cxnLst>
                    <a:cxn ang="0">
                      <a:pos x="49" y="109"/>
                    </a:cxn>
                    <a:cxn ang="0">
                      <a:pos x="49" y="109"/>
                    </a:cxn>
                    <a:cxn ang="0">
                      <a:pos x="50" y="95"/>
                    </a:cxn>
                    <a:cxn ang="0">
                      <a:pos x="54" y="82"/>
                    </a:cxn>
                    <a:cxn ang="0">
                      <a:pos x="60" y="69"/>
                    </a:cxn>
                    <a:cxn ang="0">
                      <a:pos x="69" y="60"/>
                    </a:cxn>
                    <a:cxn ang="0">
                      <a:pos x="80" y="51"/>
                    </a:cxn>
                    <a:cxn ang="0">
                      <a:pos x="91" y="45"/>
                    </a:cxn>
                    <a:cxn ang="0">
                      <a:pos x="104" y="41"/>
                    </a:cxn>
                    <a:cxn ang="0">
                      <a:pos x="118" y="40"/>
                    </a:cxn>
                    <a:cxn ang="0">
                      <a:pos x="161" y="40"/>
                    </a:cxn>
                    <a:cxn ang="0">
                      <a:pos x="161" y="40"/>
                    </a:cxn>
                    <a:cxn ang="0">
                      <a:pos x="175" y="41"/>
                    </a:cxn>
                    <a:cxn ang="0">
                      <a:pos x="188" y="45"/>
                    </a:cxn>
                    <a:cxn ang="0">
                      <a:pos x="201" y="51"/>
                    </a:cxn>
                    <a:cxn ang="0">
                      <a:pos x="211" y="60"/>
                    </a:cxn>
                    <a:cxn ang="0">
                      <a:pos x="219" y="69"/>
                    </a:cxn>
                    <a:cxn ang="0">
                      <a:pos x="225" y="82"/>
                    </a:cxn>
                    <a:cxn ang="0">
                      <a:pos x="229" y="95"/>
                    </a:cxn>
                    <a:cxn ang="0">
                      <a:pos x="230" y="109"/>
                    </a:cxn>
                    <a:cxn ang="0">
                      <a:pos x="230" y="156"/>
                    </a:cxn>
                    <a:cxn ang="0">
                      <a:pos x="279" y="156"/>
                    </a:cxn>
                    <a:cxn ang="0">
                      <a:pos x="279" y="93"/>
                    </a:cxn>
                    <a:cxn ang="0">
                      <a:pos x="279" y="93"/>
                    </a:cxn>
                    <a:cxn ang="0">
                      <a:pos x="279" y="84"/>
                    </a:cxn>
                    <a:cxn ang="0">
                      <a:pos x="278" y="74"/>
                    </a:cxn>
                    <a:cxn ang="0">
                      <a:pos x="275" y="65"/>
                    </a:cxn>
                    <a:cxn ang="0">
                      <a:pos x="273" y="56"/>
                    </a:cxn>
                    <a:cxn ang="0">
                      <a:pos x="269" y="49"/>
                    </a:cxn>
                    <a:cxn ang="0">
                      <a:pos x="264" y="41"/>
                    </a:cxn>
                    <a:cxn ang="0">
                      <a:pos x="259" y="33"/>
                    </a:cxn>
                    <a:cxn ang="0">
                      <a:pos x="252" y="27"/>
                    </a:cxn>
                    <a:cxn ang="0">
                      <a:pos x="246" y="21"/>
                    </a:cxn>
                    <a:cxn ang="0">
                      <a:pos x="238" y="15"/>
                    </a:cxn>
                    <a:cxn ang="0">
                      <a:pos x="230" y="10"/>
                    </a:cxn>
                    <a:cxn ang="0">
                      <a:pos x="221" y="6"/>
                    </a:cxn>
                    <a:cxn ang="0">
                      <a:pos x="214" y="4"/>
                    </a:cxn>
                    <a:cxn ang="0">
                      <a:pos x="205" y="1"/>
                    </a:cxn>
                    <a:cxn ang="0">
                      <a:pos x="195" y="0"/>
                    </a:cxn>
                    <a:cxn ang="0">
                      <a:pos x="186" y="0"/>
                    </a:cxn>
                    <a:cxn ang="0">
                      <a:pos x="94" y="0"/>
                    </a:cxn>
                    <a:cxn ang="0">
                      <a:pos x="94" y="0"/>
                    </a:cxn>
                    <a:cxn ang="0">
                      <a:pos x="85" y="0"/>
                    </a:cxn>
                    <a:cxn ang="0">
                      <a:pos x="76" y="1"/>
                    </a:cxn>
                    <a:cxn ang="0">
                      <a:pos x="67" y="4"/>
                    </a:cxn>
                    <a:cxn ang="0">
                      <a:pos x="58" y="6"/>
                    </a:cxn>
                    <a:cxn ang="0">
                      <a:pos x="49" y="10"/>
                    </a:cxn>
                    <a:cxn ang="0">
                      <a:pos x="41" y="15"/>
                    </a:cxn>
                    <a:cxn ang="0">
                      <a:pos x="35" y="21"/>
                    </a:cxn>
                    <a:cxn ang="0">
                      <a:pos x="27" y="27"/>
                    </a:cxn>
                    <a:cxn ang="0">
                      <a:pos x="22" y="33"/>
                    </a:cxn>
                    <a:cxn ang="0">
                      <a:pos x="16" y="41"/>
                    </a:cxn>
                    <a:cxn ang="0">
                      <a:pos x="12" y="49"/>
                    </a:cxn>
                    <a:cxn ang="0">
                      <a:pos x="8" y="56"/>
                    </a:cxn>
                    <a:cxn ang="0">
                      <a:pos x="4" y="65"/>
                    </a:cxn>
                    <a:cxn ang="0">
                      <a:pos x="2" y="74"/>
                    </a:cxn>
                    <a:cxn ang="0">
                      <a:pos x="0" y="84"/>
                    </a:cxn>
                    <a:cxn ang="0">
                      <a:pos x="0" y="93"/>
                    </a:cxn>
                    <a:cxn ang="0">
                      <a:pos x="0" y="156"/>
                    </a:cxn>
                    <a:cxn ang="0">
                      <a:pos x="49" y="156"/>
                    </a:cxn>
                    <a:cxn ang="0">
                      <a:pos x="49" y="109"/>
                    </a:cxn>
                  </a:cxnLst>
                  <a:rect l="0" t="0" r="r" b="b"/>
                  <a:pathLst>
                    <a:path w="279" h="156">
                      <a:moveTo>
                        <a:pt x="49" y="109"/>
                      </a:moveTo>
                      <a:lnTo>
                        <a:pt x="49" y="109"/>
                      </a:lnTo>
                      <a:lnTo>
                        <a:pt x="50" y="95"/>
                      </a:lnTo>
                      <a:lnTo>
                        <a:pt x="54" y="82"/>
                      </a:lnTo>
                      <a:lnTo>
                        <a:pt x="60" y="69"/>
                      </a:lnTo>
                      <a:lnTo>
                        <a:pt x="69" y="60"/>
                      </a:lnTo>
                      <a:lnTo>
                        <a:pt x="80" y="51"/>
                      </a:lnTo>
                      <a:lnTo>
                        <a:pt x="91" y="45"/>
                      </a:lnTo>
                      <a:lnTo>
                        <a:pt x="104" y="41"/>
                      </a:lnTo>
                      <a:lnTo>
                        <a:pt x="118" y="40"/>
                      </a:lnTo>
                      <a:lnTo>
                        <a:pt x="161" y="40"/>
                      </a:lnTo>
                      <a:lnTo>
                        <a:pt x="161" y="40"/>
                      </a:lnTo>
                      <a:lnTo>
                        <a:pt x="175" y="41"/>
                      </a:lnTo>
                      <a:lnTo>
                        <a:pt x="188" y="45"/>
                      </a:lnTo>
                      <a:lnTo>
                        <a:pt x="201" y="51"/>
                      </a:lnTo>
                      <a:lnTo>
                        <a:pt x="211" y="60"/>
                      </a:lnTo>
                      <a:lnTo>
                        <a:pt x="219" y="69"/>
                      </a:lnTo>
                      <a:lnTo>
                        <a:pt x="225" y="82"/>
                      </a:lnTo>
                      <a:lnTo>
                        <a:pt x="229" y="95"/>
                      </a:lnTo>
                      <a:lnTo>
                        <a:pt x="230" y="109"/>
                      </a:lnTo>
                      <a:lnTo>
                        <a:pt x="230" y="156"/>
                      </a:lnTo>
                      <a:lnTo>
                        <a:pt x="279" y="156"/>
                      </a:lnTo>
                      <a:lnTo>
                        <a:pt x="279" y="93"/>
                      </a:lnTo>
                      <a:lnTo>
                        <a:pt x="279" y="93"/>
                      </a:lnTo>
                      <a:lnTo>
                        <a:pt x="279" y="84"/>
                      </a:lnTo>
                      <a:lnTo>
                        <a:pt x="278" y="74"/>
                      </a:lnTo>
                      <a:lnTo>
                        <a:pt x="275" y="65"/>
                      </a:lnTo>
                      <a:lnTo>
                        <a:pt x="273" y="56"/>
                      </a:lnTo>
                      <a:lnTo>
                        <a:pt x="269" y="49"/>
                      </a:lnTo>
                      <a:lnTo>
                        <a:pt x="264" y="41"/>
                      </a:lnTo>
                      <a:lnTo>
                        <a:pt x="259" y="33"/>
                      </a:lnTo>
                      <a:lnTo>
                        <a:pt x="252" y="27"/>
                      </a:lnTo>
                      <a:lnTo>
                        <a:pt x="246" y="21"/>
                      </a:lnTo>
                      <a:lnTo>
                        <a:pt x="238" y="15"/>
                      </a:lnTo>
                      <a:lnTo>
                        <a:pt x="230" y="10"/>
                      </a:lnTo>
                      <a:lnTo>
                        <a:pt x="221" y="6"/>
                      </a:lnTo>
                      <a:lnTo>
                        <a:pt x="214" y="4"/>
                      </a:lnTo>
                      <a:lnTo>
                        <a:pt x="205" y="1"/>
                      </a:lnTo>
                      <a:lnTo>
                        <a:pt x="195" y="0"/>
                      </a:lnTo>
                      <a:lnTo>
                        <a:pt x="186" y="0"/>
                      </a:lnTo>
                      <a:lnTo>
                        <a:pt x="94" y="0"/>
                      </a:lnTo>
                      <a:lnTo>
                        <a:pt x="94" y="0"/>
                      </a:lnTo>
                      <a:lnTo>
                        <a:pt x="85" y="0"/>
                      </a:lnTo>
                      <a:lnTo>
                        <a:pt x="76" y="1"/>
                      </a:lnTo>
                      <a:lnTo>
                        <a:pt x="67" y="4"/>
                      </a:lnTo>
                      <a:lnTo>
                        <a:pt x="58" y="6"/>
                      </a:lnTo>
                      <a:lnTo>
                        <a:pt x="49" y="10"/>
                      </a:lnTo>
                      <a:lnTo>
                        <a:pt x="41" y="15"/>
                      </a:lnTo>
                      <a:lnTo>
                        <a:pt x="35" y="21"/>
                      </a:lnTo>
                      <a:lnTo>
                        <a:pt x="27" y="27"/>
                      </a:lnTo>
                      <a:lnTo>
                        <a:pt x="22" y="33"/>
                      </a:lnTo>
                      <a:lnTo>
                        <a:pt x="16" y="41"/>
                      </a:lnTo>
                      <a:lnTo>
                        <a:pt x="12" y="49"/>
                      </a:lnTo>
                      <a:lnTo>
                        <a:pt x="8" y="56"/>
                      </a:lnTo>
                      <a:lnTo>
                        <a:pt x="4" y="65"/>
                      </a:lnTo>
                      <a:lnTo>
                        <a:pt x="2" y="74"/>
                      </a:lnTo>
                      <a:lnTo>
                        <a:pt x="0" y="84"/>
                      </a:lnTo>
                      <a:lnTo>
                        <a:pt x="0" y="93"/>
                      </a:lnTo>
                      <a:lnTo>
                        <a:pt x="0" y="156"/>
                      </a:lnTo>
                      <a:lnTo>
                        <a:pt x="49" y="156"/>
                      </a:lnTo>
                      <a:lnTo>
                        <a:pt x="49" y="109"/>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sp>
            <p:nvSpPr>
              <p:cNvPr id="74" name="Text Box 84"/>
              <p:cNvSpPr txBox="1">
                <a:spLocks noChangeArrowheads="1"/>
              </p:cNvSpPr>
              <p:nvPr/>
            </p:nvSpPr>
            <p:spPr bwMode="auto">
              <a:xfrm>
                <a:off x="8020498" y="4513111"/>
                <a:ext cx="260678" cy="21000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1200" kern="0" dirty="0" smtClean="0">
                    <a:solidFill>
                      <a:srgbClr val="000000"/>
                    </a:solidFill>
                    <a:latin typeface="华文细黑"/>
                    <a:ea typeface="华文细黑"/>
                    <a:cs typeface="Times New Roman" pitchFamily="18" charset="0"/>
                    <a:sym typeface="Lucida Grande"/>
                  </a:rPr>
                  <a:t>VPN</a:t>
                </a:r>
                <a:endParaRPr lang="en-US" altLang="zh-CN" sz="1200" kern="0" dirty="0">
                  <a:solidFill>
                    <a:srgbClr val="000000"/>
                  </a:solidFill>
                  <a:latin typeface="华文细黑"/>
                  <a:ea typeface="华文细黑"/>
                  <a:cs typeface="Times New Roman" pitchFamily="18" charset="0"/>
                  <a:sym typeface="Lucida Grande"/>
                </a:endParaRPr>
              </a:p>
            </p:txBody>
          </p:sp>
        </p:grpSp>
        <p:grpSp>
          <p:nvGrpSpPr>
            <p:cNvPr id="6" name="组合 175"/>
            <p:cNvGrpSpPr/>
            <p:nvPr/>
          </p:nvGrpSpPr>
          <p:grpSpPr>
            <a:xfrm>
              <a:off x="4463769" y="2423525"/>
              <a:ext cx="513334" cy="812070"/>
              <a:chOff x="7470912" y="3001470"/>
              <a:chExt cx="513334" cy="812070"/>
            </a:xfrm>
          </p:grpSpPr>
          <p:sp>
            <p:nvSpPr>
              <p:cNvPr id="57" name="Text Box 84"/>
              <p:cNvSpPr txBox="1">
                <a:spLocks noChangeArrowheads="1"/>
              </p:cNvSpPr>
              <p:nvPr/>
            </p:nvSpPr>
            <p:spPr bwMode="auto">
              <a:xfrm>
                <a:off x="7470912" y="3603534"/>
                <a:ext cx="513334" cy="21000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网页过滤</a:t>
                </a:r>
                <a:endParaRPr lang="en-US" altLang="zh-CN" sz="1200" kern="0" dirty="0">
                  <a:solidFill>
                    <a:srgbClr val="000000"/>
                  </a:solidFill>
                  <a:latin typeface="华文细黑"/>
                  <a:ea typeface="华文细黑"/>
                  <a:cs typeface="Times New Roman" pitchFamily="18" charset="0"/>
                  <a:sym typeface="Lucida Grande"/>
                </a:endParaRPr>
              </a:p>
            </p:txBody>
          </p:sp>
          <p:grpSp>
            <p:nvGrpSpPr>
              <p:cNvPr id="7" name="组合 199"/>
              <p:cNvGrpSpPr/>
              <p:nvPr/>
            </p:nvGrpSpPr>
            <p:grpSpPr>
              <a:xfrm>
                <a:off x="7582412" y="3001470"/>
                <a:ext cx="344626" cy="602064"/>
                <a:chOff x="4225424" y="3936193"/>
                <a:chExt cx="687388" cy="688975"/>
              </a:xfrm>
            </p:grpSpPr>
            <p:sp>
              <p:nvSpPr>
                <p:cNvPr id="125" name="Freeform 39"/>
                <p:cNvSpPr>
                  <a:spLocks noEditPoints="1"/>
                </p:cNvSpPr>
                <p:nvPr/>
              </p:nvSpPr>
              <p:spPr bwMode="auto">
                <a:xfrm>
                  <a:off x="4225424" y="3936193"/>
                  <a:ext cx="687388" cy="688975"/>
                </a:xfrm>
                <a:custGeom>
                  <a:avLst/>
                  <a:gdLst/>
                  <a:ahLst/>
                  <a:cxnLst>
                    <a:cxn ang="0">
                      <a:pos x="293" y="18"/>
                    </a:cxn>
                    <a:cxn ang="0">
                      <a:pos x="216" y="0"/>
                    </a:cxn>
                    <a:cxn ang="0">
                      <a:pos x="179" y="9"/>
                    </a:cxn>
                    <a:cxn ang="0">
                      <a:pos x="139" y="18"/>
                    </a:cxn>
                    <a:cxn ang="0">
                      <a:pos x="65" y="29"/>
                    </a:cxn>
                    <a:cxn ang="0">
                      <a:pos x="0" y="37"/>
                    </a:cxn>
                    <a:cxn ang="0">
                      <a:pos x="6" y="69"/>
                    </a:cxn>
                    <a:cxn ang="0">
                      <a:pos x="15" y="102"/>
                    </a:cxn>
                    <a:cxn ang="0">
                      <a:pos x="33" y="165"/>
                    </a:cxn>
                    <a:cxn ang="0">
                      <a:pos x="55" y="222"/>
                    </a:cxn>
                    <a:cxn ang="0">
                      <a:pos x="81" y="275"/>
                    </a:cxn>
                    <a:cxn ang="0">
                      <a:pos x="107" y="322"/>
                    </a:cxn>
                    <a:cxn ang="0">
                      <a:pos x="137" y="363"/>
                    </a:cxn>
                    <a:cxn ang="0">
                      <a:pos x="169" y="397"/>
                    </a:cxn>
                    <a:cxn ang="0">
                      <a:pos x="201" y="423"/>
                    </a:cxn>
                    <a:cxn ang="0">
                      <a:pos x="216" y="434"/>
                    </a:cxn>
                    <a:cxn ang="0">
                      <a:pos x="248" y="411"/>
                    </a:cxn>
                    <a:cxn ang="0">
                      <a:pos x="280" y="381"/>
                    </a:cxn>
                    <a:cxn ang="0">
                      <a:pos x="311" y="344"/>
                    </a:cxn>
                    <a:cxn ang="0">
                      <a:pos x="339" y="299"/>
                    </a:cxn>
                    <a:cxn ang="0">
                      <a:pos x="366" y="249"/>
                    </a:cxn>
                    <a:cxn ang="0">
                      <a:pos x="390" y="194"/>
                    </a:cxn>
                    <a:cxn ang="0">
                      <a:pos x="409" y="133"/>
                    </a:cxn>
                    <a:cxn ang="0">
                      <a:pos x="427" y="69"/>
                    </a:cxn>
                    <a:cxn ang="0">
                      <a:pos x="433" y="37"/>
                    </a:cxn>
                    <a:cxn ang="0">
                      <a:pos x="401" y="33"/>
                    </a:cxn>
                    <a:cxn ang="0">
                      <a:pos x="332" y="23"/>
                    </a:cxn>
                    <a:cxn ang="0">
                      <a:pos x="293" y="18"/>
                    </a:cxn>
                    <a:cxn ang="0">
                      <a:pos x="409" y="66"/>
                    </a:cxn>
                    <a:cxn ang="0">
                      <a:pos x="401" y="96"/>
                    </a:cxn>
                    <a:cxn ang="0">
                      <a:pos x="386" y="153"/>
                    </a:cxn>
                    <a:cxn ang="0">
                      <a:pos x="364" y="206"/>
                    </a:cxn>
                    <a:cxn ang="0">
                      <a:pos x="343" y="255"/>
                    </a:cxn>
                    <a:cxn ang="0">
                      <a:pos x="317" y="300"/>
                    </a:cxn>
                    <a:cxn ang="0">
                      <a:pos x="290" y="340"/>
                    </a:cxn>
                    <a:cxn ang="0">
                      <a:pos x="262" y="374"/>
                    </a:cxn>
                    <a:cxn ang="0">
                      <a:pos x="233" y="401"/>
                    </a:cxn>
                    <a:cxn ang="0">
                      <a:pos x="216" y="413"/>
                    </a:cxn>
                    <a:cxn ang="0">
                      <a:pos x="187" y="390"/>
                    </a:cxn>
                    <a:cxn ang="0">
                      <a:pos x="156" y="358"/>
                    </a:cxn>
                    <a:cxn ang="0">
                      <a:pos x="129" y="321"/>
                    </a:cxn>
                    <a:cxn ang="0">
                      <a:pos x="102" y="280"/>
                    </a:cxn>
                    <a:cxn ang="0">
                      <a:pos x="79" y="231"/>
                    </a:cxn>
                    <a:cxn ang="0">
                      <a:pos x="58" y="180"/>
                    </a:cxn>
                    <a:cxn ang="0">
                      <a:pos x="38" y="124"/>
                    </a:cxn>
                    <a:cxn ang="0">
                      <a:pos x="24" y="66"/>
                    </a:cxn>
                    <a:cxn ang="0">
                      <a:pos x="21" y="53"/>
                    </a:cxn>
                    <a:cxn ang="0">
                      <a:pos x="81" y="46"/>
                    </a:cxn>
                    <a:cxn ang="0">
                      <a:pos x="143" y="36"/>
                    </a:cxn>
                    <a:cxn ang="0">
                      <a:pos x="216" y="18"/>
                    </a:cxn>
                    <a:cxn ang="0">
                      <a:pos x="253" y="27"/>
                    </a:cxn>
                    <a:cxn ang="0">
                      <a:pos x="290" y="36"/>
                    </a:cxn>
                    <a:cxn ang="0">
                      <a:pos x="413" y="53"/>
                    </a:cxn>
                    <a:cxn ang="0">
                      <a:pos x="409" y="66"/>
                    </a:cxn>
                    <a:cxn ang="0">
                      <a:pos x="409" y="66"/>
                    </a:cxn>
                  </a:cxnLst>
                  <a:rect l="0" t="0" r="r" b="b"/>
                  <a:pathLst>
                    <a:path w="433" h="434">
                      <a:moveTo>
                        <a:pt x="293" y="18"/>
                      </a:moveTo>
                      <a:lnTo>
                        <a:pt x="293" y="18"/>
                      </a:lnTo>
                      <a:lnTo>
                        <a:pt x="253" y="9"/>
                      </a:lnTo>
                      <a:lnTo>
                        <a:pt x="216" y="0"/>
                      </a:lnTo>
                      <a:lnTo>
                        <a:pt x="216" y="0"/>
                      </a:lnTo>
                      <a:lnTo>
                        <a:pt x="179" y="9"/>
                      </a:lnTo>
                      <a:lnTo>
                        <a:pt x="139" y="18"/>
                      </a:lnTo>
                      <a:lnTo>
                        <a:pt x="139" y="18"/>
                      </a:lnTo>
                      <a:lnTo>
                        <a:pt x="101" y="23"/>
                      </a:lnTo>
                      <a:lnTo>
                        <a:pt x="65" y="29"/>
                      </a:lnTo>
                      <a:lnTo>
                        <a:pt x="31" y="33"/>
                      </a:lnTo>
                      <a:lnTo>
                        <a:pt x="0" y="37"/>
                      </a:lnTo>
                      <a:lnTo>
                        <a:pt x="0" y="37"/>
                      </a:lnTo>
                      <a:lnTo>
                        <a:pt x="6" y="69"/>
                      </a:lnTo>
                      <a:lnTo>
                        <a:pt x="6" y="69"/>
                      </a:lnTo>
                      <a:lnTo>
                        <a:pt x="15" y="102"/>
                      </a:lnTo>
                      <a:lnTo>
                        <a:pt x="24" y="133"/>
                      </a:lnTo>
                      <a:lnTo>
                        <a:pt x="33" y="165"/>
                      </a:lnTo>
                      <a:lnTo>
                        <a:pt x="44" y="194"/>
                      </a:lnTo>
                      <a:lnTo>
                        <a:pt x="55" y="222"/>
                      </a:lnTo>
                      <a:lnTo>
                        <a:pt x="67" y="249"/>
                      </a:lnTo>
                      <a:lnTo>
                        <a:pt x="81" y="275"/>
                      </a:lnTo>
                      <a:lnTo>
                        <a:pt x="93" y="299"/>
                      </a:lnTo>
                      <a:lnTo>
                        <a:pt x="107" y="322"/>
                      </a:lnTo>
                      <a:lnTo>
                        <a:pt x="121" y="344"/>
                      </a:lnTo>
                      <a:lnTo>
                        <a:pt x="137" y="363"/>
                      </a:lnTo>
                      <a:lnTo>
                        <a:pt x="152" y="381"/>
                      </a:lnTo>
                      <a:lnTo>
                        <a:pt x="169" y="397"/>
                      </a:lnTo>
                      <a:lnTo>
                        <a:pt x="184" y="411"/>
                      </a:lnTo>
                      <a:lnTo>
                        <a:pt x="201" y="423"/>
                      </a:lnTo>
                      <a:lnTo>
                        <a:pt x="216" y="434"/>
                      </a:lnTo>
                      <a:lnTo>
                        <a:pt x="216" y="434"/>
                      </a:lnTo>
                      <a:lnTo>
                        <a:pt x="233" y="423"/>
                      </a:lnTo>
                      <a:lnTo>
                        <a:pt x="248" y="411"/>
                      </a:lnTo>
                      <a:lnTo>
                        <a:pt x="265" y="397"/>
                      </a:lnTo>
                      <a:lnTo>
                        <a:pt x="280" y="381"/>
                      </a:lnTo>
                      <a:lnTo>
                        <a:pt x="297" y="363"/>
                      </a:lnTo>
                      <a:lnTo>
                        <a:pt x="311" y="344"/>
                      </a:lnTo>
                      <a:lnTo>
                        <a:pt x="326" y="322"/>
                      </a:lnTo>
                      <a:lnTo>
                        <a:pt x="339" y="299"/>
                      </a:lnTo>
                      <a:lnTo>
                        <a:pt x="353" y="275"/>
                      </a:lnTo>
                      <a:lnTo>
                        <a:pt x="366" y="249"/>
                      </a:lnTo>
                      <a:lnTo>
                        <a:pt x="378" y="222"/>
                      </a:lnTo>
                      <a:lnTo>
                        <a:pt x="390" y="194"/>
                      </a:lnTo>
                      <a:lnTo>
                        <a:pt x="400" y="165"/>
                      </a:lnTo>
                      <a:lnTo>
                        <a:pt x="409" y="133"/>
                      </a:lnTo>
                      <a:lnTo>
                        <a:pt x="418" y="102"/>
                      </a:lnTo>
                      <a:lnTo>
                        <a:pt x="427" y="69"/>
                      </a:lnTo>
                      <a:lnTo>
                        <a:pt x="427" y="69"/>
                      </a:lnTo>
                      <a:lnTo>
                        <a:pt x="433" y="37"/>
                      </a:lnTo>
                      <a:lnTo>
                        <a:pt x="433" y="37"/>
                      </a:lnTo>
                      <a:lnTo>
                        <a:pt x="401" y="33"/>
                      </a:lnTo>
                      <a:lnTo>
                        <a:pt x="368" y="29"/>
                      </a:lnTo>
                      <a:lnTo>
                        <a:pt x="332" y="23"/>
                      </a:lnTo>
                      <a:lnTo>
                        <a:pt x="293" y="18"/>
                      </a:lnTo>
                      <a:lnTo>
                        <a:pt x="293" y="18"/>
                      </a:lnTo>
                      <a:lnTo>
                        <a:pt x="293" y="18"/>
                      </a:lnTo>
                      <a:close/>
                      <a:moveTo>
                        <a:pt x="409" y="66"/>
                      </a:moveTo>
                      <a:lnTo>
                        <a:pt x="409" y="66"/>
                      </a:lnTo>
                      <a:lnTo>
                        <a:pt x="401" y="96"/>
                      </a:lnTo>
                      <a:lnTo>
                        <a:pt x="392" y="124"/>
                      </a:lnTo>
                      <a:lnTo>
                        <a:pt x="386" y="153"/>
                      </a:lnTo>
                      <a:lnTo>
                        <a:pt x="375" y="180"/>
                      </a:lnTo>
                      <a:lnTo>
                        <a:pt x="364" y="206"/>
                      </a:lnTo>
                      <a:lnTo>
                        <a:pt x="354" y="231"/>
                      </a:lnTo>
                      <a:lnTo>
                        <a:pt x="343" y="255"/>
                      </a:lnTo>
                      <a:lnTo>
                        <a:pt x="330" y="280"/>
                      </a:lnTo>
                      <a:lnTo>
                        <a:pt x="317" y="300"/>
                      </a:lnTo>
                      <a:lnTo>
                        <a:pt x="304" y="321"/>
                      </a:lnTo>
                      <a:lnTo>
                        <a:pt x="290" y="340"/>
                      </a:lnTo>
                      <a:lnTo>
                        <a:pt x="275" y="358"/>
                      </a:lnTo>
                      <a:lnTo>
                        <a:pt x="262" y="374"/>
                      </a:lnTo>
                      <a:lnTo>
                        <a:pt x="247" y="390"/>
                      </a:lnTo>
                      <a:lnTo>
                        <a:pt x="233" y="401"/>
                      </a:lnTo>
                      <a:lnTo>
                        <a:pt x="216" y="413"/>
                      </a:lnTo>
                      <a:lnTo>
                        <a:pt x="216" y="413"/>
                      </a:lnTo>
                      <a:lnTo>
                        <a:pt x="201" y="401"/>
                      </a:lnTo>
                      <a:lnTo>
                        <a:pt x="187" y="390"/>
                      </a:lnTo>
                      <a:lnTo>
                        <a:pt x="171" y="374"/>
                      </a:lnTo>
                      <a:lnTo>
                        <a:pt x="156" y="358"/>
                      </a:lnTo>
                      <a:lnTo>
                        <a:pt x="143" y="340"/>
                      </a:lnTo>
                      <a:lnTo>
                        <a:pt x="129" y="321"/>
                      </a:lnTo>
                      <a:lnTo>
                        <a:pt x="116" y="300"/>
                      </a:lnTo>
                      <a:lnTo>
                        <a:pt x="102" y="280"/>
                      </a:lnTo>
                      <a:lnTo>
                        <a:pt x="91" y="255"/>
                      </a:lnTo>
                      <a:lnTo>
                        <a:pt x="79" y="231"/>
                      </a:lnTo>
                      <a:lnTo>
                        <a:pt x="69" y="206"/>
                      </a:lnTo>
                      <a:lnTo>
                        <a:pt x="58" y="180"/>
                      </a:lnTo>
                      <a:lnTo>
                        <a:pt x="47" y="153"/>
                      </a:lnTo>
                      <a:lnTo>
                        <a:pt x="38" y="124"/>
                      </a:lnTo>
                      <a:lnTo>
                        <a:pt x="31" y="96"/>
                      </a:lnTo>
                      <a:lnTo>
                        <a:pt x="24" y="66"/>
                      </a:lnTo>
                      <a:lnTo>
                        <a:pt x="24" y="66"/>
                      </a:lnTo>
                      <a:lnTo>
                        <a:pt x="21" y="53"/>
                      </a:lnTo>
                      <a:lnTo>
                        <a:pt x="21" y="53"/>
                      </a:lnTo>
                      <a:lnTo>
                        <a:pt x="81" y="46"/>
                      </a:lnTo>
                      <a:lnTo>
                        <a:pt x="143" y="36"/>
                      </a:lnTo>
                      <a:lnTo>
                        <a:pt x="143" y="36"/>
                      </a:lnTo>
                      <a:lnTo>
                        <a:pt x="180" y="27"/>
                      </a:lnTo>
                      <a:lnTo>
                        <a:pt x="216" y="18"/>
                      </a:lnTo>
                      <a:lnTo>
                        <a:pt x="216" y="18"/>
                      </a:lnTo>
                      <a:lnTo>
                        <a:pt x="253" y="27"/>
                      </a:lnTo>
                      <a:lnTo>
                        <a:pt x="290" y="36"/>
                      </a:lnTo>
                      <a:lnTo>
                        <a:pt x="290" y="36"/>
                      </a:lnTo>
                      <a:lnTo>
                        <a:pt x="353" y="46"/>
                      </a:lnTo>
                      <a:lnTo>
                        <a:pt x="413" y="53"/>
                      </a:lnTo>
                      <a:lnTo>
                        <a:pt x="413" y="53"/>
                      </a:lnTo>
                      <a:lnTo>
                        <a:pt x="409" y="66"/>
                      </a:lnTo>
                      <a:lnTo>
                        <a:pt x="409" y="66"/>
                      </a:lnTo>
                      <a:lnTo>
                        <a:pt x="409" y="66"/>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6" name="Freeform 41"/>
                <p:cNvSpPr>
                  <a:spLocks/>
                </p:cNvSpPr>
                <p:nvPr/>
              </p:nvSpPr>
              <p:spPr bwMode="auto">
                <a:xfrm>
                  <a:off x="4295274" y="3994930"/>
                  <a:ext cx="549275" cy="561975"/>
                </a:xfrm>
                <a:custGeom>
                  <a:avLst/>
                  <a:gdLst/>
                  <a:ahLst/>
                  <a:cxnLst>
                    <a:cxn ang="0">
                      <a:pos x="242" y="16"/>
                    </a:cxn>
                    <a:cxn ang="0">
                      <a:pos x="242" y="16"/>
                    </a:cxn>
                    <a:cxn ang="0">
                      <a:pos x="207" y="7"/>
                    </a:cxn>
                    <a:cxn ang="0">
                      <a:pos x="172" y="0"/>
                    </a:cxn>
                    <a:cxn ang="0">
                      <a:pos x="172" y="0"/>
                    </a:cxn>
                    <a:cxn ang="0">
                      <a:pos x="138" y="9"/>
                    </a:cxn>
                    <a:cxn ang="0">
                      <a:pos x="103" y="14"/>
                    </a:cxn>
                    <a:cxn ang="0">
                      <a:pos x="103" y="14"/>
                    </a:cxn>
                    <a:cxn ang="0">
                      <a:pos x="57" y="23"/>
                    </a:cxn>
                    <a:cxn ang="0">
                      <a:pos x="12" y="29"/>
                    </a:cxn>
                    <a:cxn ang="0">
                      <a:pos x="12" y="29"/>
                    </a:cxn>
                    <a:cxn ang="0">
                      <a:pos x="0" y="30"/>
                    </a:cxn>
                    <a:cxn ang="0">
                      <a:pos x="0" y="30"/>
                    </a:cxn>
                    <a:cxn ang="0">
                      <a:pos x="3" y="47"/>
                    </a:cxn>
                    <a:cxn ang="0">
                      <a:pos x="3" y="47"/>
                    </a:cxn>
                    <a:cxn ang="0">
                      <a:pos x="19" y="93"/>
                    </a:cxn>
                    <a:cxn ang="0">
                      <a:pos x="35" y="139"/>
                    </a:cxn>
                    <a:cxn ang="0">
                      <a:pos x="56" y="185"/>
                    </a:cxn>
                    <a:cxn ang="0">
                      <a:pos x="76" y="229"/>
                    </a:cxn>
                    <a:cxn ang="0">
                      <a:pos x="100" y="267"/>
                    </a:cxn>
                    <a:cxn ang="0">
                      <a:pos x="111" y="285"/>
                    </a:cxn>
                    <a:cxn ang="0">
                      <a:pos x="125" y="303"/>
                    </a:cxn>
                    <a:cxn ang="0">
                      <a:pos x="136" y="318"/>
                    </a:cxn>
                    <a:cxn ang="0">
                      <a:pos x="148" y="331"/>
                    </a:cxn>
                    <a:cxn ang="0">
                      <a:pos x="161" y="344"/>
                    </a:cxn>
                    <a:cxn ang="0">
                      <a:pos x="172" y="354"/>
                    </a:cxn>
                    <a:cxn ang="0">
                      <a:pos x="172" y="354"/>
                    </a:cxn>
                    <a:cxn ang="0">
                      <a:pos x="189" y="340"/>
                    </a:cxn>
                    <a:cxn ang="0">
                      <a:pos x="207" y="321"/>
                    </a:cxn>
                    <a:cxn ang="0">
                      <a:pos x="224" y="301"/>
                    </a:cxn>
                    <a:cxn ang="0">
                      <a:pos x="238" y="282"/>
                    </a:cxn>
                    <a:cxn ang="0">
                      <a:pos x="238" y="282"/>
                    </a:cxn>
                    <a:cxn ang="0">
                      <a:pos x="249" y="267"/>
                    </a:cxn>
                    <a:cxn ang="0">
                      <a:pos x="249" y="267"/>
                    </a:cxn>
                    <a:cxn ang="0">
                      <a:pos x="264" y="244"/>
                    </a:cxn>
                    <a:cxn ang="0">
                      <a:pos x="278" y="217"/>
                    </a:cxn>
                    <a:cxn ang="0">
                      <a:pos x="291" y="189"/>
                    </a:cxn>
                    <a:cxn ang="0">
                      <a:pos x="304" y="158"/>
                    </a:cxn>
                    <a:cxn ang="0">
                      <a:pos x="316" y="128"/>
                    </a:cxn>
                    <a:cxn ang="0">
                      <a:pos x="328" y="94"/>
                    </a:cxn>
                    <a:cxn ang="0">
                      <a:pos x="337" y="64"/>
                    </a:cxn>
                    <a:cxn ang="0">
                      <a:pos x="346" y="30"/>
                    </a:cxn>
                    <a:cxn ang="0">
                      <a:pos x="346" y="30"/>
                    </a:cxn>
                    <a:cxn ang="0">
                      <a:pos x="295" y="25"/>
                    </a:cxn>
                    <a:cxn ang="0">
                      <a:pos x="242" y="16"/>
                    </a:cxn>
                    <a:cxn ang="0">
                      <a:pos x="242" y="16"/>
                    </a:cxn>
                    <a:cxn ang="0">
                      <a:pos x="242" y="16"/>
                    </a:cxn>
                  </a:cxnLst>
                  <a:rect l="0" t="0" r="r" b="b"/>
                  <a:pathLst>
                    <a:path w="346" h="354">
                      <a:moveTo>
                        <a:pt x="242" y="16"/>
                      </a:moveTo>
                      <a:lnTo>
                        <a:pt x="242" y="16"/>
                      </a:lnTo>
                      <a:lnTo>
                        <a:pt x="207" y="7"/>
                      </a:lnTo>
                      <a:lnTo>
                        <a:pt x="172" y="0"/>
                      </a:lnTo>
                      <a:lnTo>
                        <a:pt x="172" y="0"/>
                      </a:lnTo>
                      <a:lnTo>
                        <a:pt x="138" y="9"/>
                      </a:lnTo>
                      <a:lnTo>
                        <a:pt x="103" y="14"/>
                      </a:lnTo>
                      <a:lnTo>
                        <a:pt x="103" y="14"/>
                      </a:lnTo>
                      <a:lnTo>
                        <a:pt x="57" y="23"/>
                      </a:lnTo>
                      <a:lnTo>
                        <a:pt x="12" y="29"/>
                      </a:lnTo>
                      <a:lnTo>
                        <a:pt x="12" y="29"/>
                      </a:lnTo>
                      <a:lnTo>
                        <a:pt x="0" y="30"/>
                      </a:lnTo>
                      <a:lnTo>
                        <a:pt x="0" y="30"/>
                      </a:lnTo>
                      <a:lnTo>
                        <a:pt x="3" y="47"/>
                      </a:lnTo>
                      <a:lnTo>
                        <a:pt x="3" y="47"/>
                      </a:lnTo>
                      <a:lnTo>
                        <a:pt x="19" y="93"/>
                      </a:lnTo>
                      <a:lnTo>
                        <a:pt x="35" y="139"/>
                      </a:lnTo>
                      <a:lnTo>
                        <a:pt x="56" y="185"/>
                      </a:lnTo>
                      <a:lnTo>
                        <a:pt x="76" y="229"/>
                      </a:lnTo>
                      <a:lnTo>
                        <a:pt x="100" y="267"/>
                      </a:lnTo>
                      <a:lnTo>
                        <a:pt x="111" y="285"/>
                      </a:lnTo>
                      <a:lnTo>
                        <a:pt x="125" y="303"/>
                      </a:lnTo>
                      <a:lnTo>
                        <a:pt x="136" y="318"/>
                      </a:lnTo>
                      <a:lnTo>
                        <a:pt x="148" y="331"/>
                      </a:lnTo>
                      <a:lnTo>
                        <a:pt x="161" y="344"/>
                      </a:lnTo>
                      <a:lnTo>
                        <a:pt x="172" y="354"/>
                      </a:lnTo>
                      <a:lnTo>
                        <a:pt x="172" y="354"/>
                      </a:lnTo>
                      <a:lnTo>
                        <a:pt x="189" y="340"/>
                      </a:lnTo>
                      <a:lnTo>
                        <a:pt x="207" y="321"/>
                      </a:lnTo>
                      <a:lnTo>
                        <a:pt x="224" y="301"/>
                      </a:lnTo>
                      <a:lnTo>
                        <a:pt x="238" y="282"/>
                      </a:lnTo>
                      <a:lnTo>
                        <a:pt x="238" y="282"/>
                      </a:lnTo>
                      <a:lnTo>
                        <a:pt x="249" y="267"/>
                      </a:lnTo>
                      <a:lnTo>
                        <a:pt x="249" y="267"/>
                      </a:lnTo>
                      <a:lnTo>
                        <a:pt x="264" y="244"/>
                      </a:lnTo>
                      <a:lnTo>
                        <a:pt x="278" y="217"/>
                      </a:lnTo>
                      <a:lnTo>
                        <a:pt x="291" y="189"/>
                      </a:lnTo>
                      <a:lnTo>
                        <a:pt x="304" y="158"/>
                      </a:lnTo>
                      <a:lnTo>
                        <a:pt x="316" y="128"/>
                      </a:lnTo>
                      <a:lnTo>
                        <a:pt x="328" y="94"/>
                      </a:lnTo>
                      <a:lnTo>
                        <a:pt x="337" y="64"/>
                      </a:lnTo>
                      <a:lnTo>
                        <a:pt x="346" y="30"/>
                      </a:lnTo>
                      <a:lnTo>
                        <a:pt x="346" y="30"/>
                      </a:lnTo>
                      <a:lnTo>
                        <a:pt x="295" y="25"/>
                      </a:lnTo>
                      <a:lnTo>
                        <a:pt x="242" y="16"/>
                      </a:lnTo>
                      <a:lnTo>
                        <a:pt x="242" y="16"/>
                      </a:lnTo>
                      <a:lnTo>
                        <a:pt x="242" y="16"/>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7" name="Freeform 42"/>
                <p:cNvSpPr>
                  <a:spLocks/>
                </p:cNvSpPr>
                <p:nvPr/>
              </p:nvSpPr>
              <p:spPr bwMode="auto">
                <a:xfrm>
                  <a:off x="4441324" y="4056843"/>
                  <a:ext cx="330200" cy="309563"/>
                </a:xfrm>
                <a:custGeom>
                  <a:avLst/>
                  <a:gdLst/>
                  <a:ahLst/>
                  <a:cxnLst>
                    <a:cxn ang="0">
                      <a:pos x="208" y="0"/>
                    </a:cxn>
                    <a:cxn ang="0">
                      <a:pos x="112" y="146"/>
                    </a:cxn>
                    <a:cxn ang="0">
                      <a:pos x="90" y="99"/>
                    </a:cxn>
                    <a:cxn ang="0">
                      <a:pos x="0" y="195"/>
                    </a:cxn>
                    <a:cxn ang="0">
                      <a:pos x="94" y="59"/>
                    </a:cxn>
                    <a:cxn ang="0">
                      <a:pos x="115" y="100"/>
                    </a:cxn>
                    <a:cxn ang="0">
                      <a:pos x="208" y="0"/>
                    </a:cxn>
                    <a:cxn ang="0">
                      <a:pos x="208" y="0"/>
                    </a:cxn>
                  </a:cxnLst>
                  <a:rect l="0" t="0" r="r" b="b"/>
                  <a:pathLst>
                    <a:path w="208" h="195">
                      <a:moveTo>
                        <a:pt x="208" y="0"/>
                      </a:moveTo>
                      <a:lnTo>
                        <a:pt x="112" y="146"/>
                      </a:lnTo>
                      <a:lnTo>
                        <a:pt x="90" y="99"/>
                      </a:lnTo>
                      <a:lnTo>
                        <a:pt x="0" y="195"/>
                      </a:lnTo>
                      <a:lnTo>
                        <a:pt x="94" y="59"/>
                      </a:lnTo>
                      <a:lnTo>
                        <a:pt x="115" y="100"/>
                      </a:lnTo>
                      <a:lnTo>
                        <a:pt x="208" y="0"/>
                      </a:lnTo>
                      <a:lnTo>
                        <a:pt x="20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grpSp>
        <p:grpSp>
          <p:nvGrpSpPr>
            <p:cNvPr id="8" name="组合 178"/>
            <p:cNvGrpSpPr/>
            <p:nvPr/>
          </p:nvGrpSpPr>
          <p:grpSpPr>
            <a:xfrm>
              <a:off x="4544886" y="3553246"/>
              <a:ext cx="681569" cy="737890"/>
              <a:chOff x="8257587" y="2882317"/>
              <a:chExt cx="681569" cy="737890"/>
            </a:xfrm>
          </p:grpSpPr>
          <p:sp>
            <p:nvSpPr>
              <p:cNvPr id="97" name="Text Box 84"/>
              <p:cNvSpPr txBox="1">
                <a:spLocks noChangeArrowheads="1"/>
              </p:cNvSpPr>
              <p:nvPr/>
            </p:nvSpPr>
            <p:spPr bwMode="auto">
              <a:xfrm>
                <a:off x="8425822" y="3410201"/>
                <a:ext cx="513334" cy="21000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病毒扫描</a:t>
                </a:r>
                <a:endParaRPr lang="en-US" altLang="zh-CN" sz="1200" kern="0" dirty="0">
                  <a:solidFill>
                    <a:srgbClr val="000000"/>
                  </a:solidFill>
                  <a:latin typeface="华文细黑"/>
                  <a:ea typeface="华文细黑"/>
                  <a:cs typeface="Times New Roman" pitchFamily="18" charset="0"/>
                  <a:sym typeface="Lucida Grande"/>
                </a:endParaRPr>
              </a:p>
            </p:txBody>
          </p:sp>
          <p:grpSp>
            <p:nvGrpSpPr>
              <p:cNvPr id="9" name="组合 205"/>
              <p:cNvGrpSpPr/>
              <p:nvPr/>
            </p:nvGrpSpPr>
            <p:grpSpPr>
              <a:xfrm>
                <a:off x="8257587" y="2882317"/>
                <a:ext cx="450025" cy="709528"/>
                <a:chOff x="1211201" y="2513040"/>
                <a:chExt cx="679445" cy="692150"/>
              </a:xfrm>
            </p:grpSpPr>
            <p:sp>
              <p:nvSpPr>
                <p:cNvPr id="120" name="Freeform 210"/>
                <p:cNvSpPr>
                  <a:spLocks/>
                </p:cNvSpPr>
                <p:nvPr/>
              </p:nvSpPr>
              <p:spPr bwMode="auto">
                <a:xfrm>
                  <a:off x="1475688" y="2835302"/>
                  <a:ext cx="131763" cy="130175"/>
                </a:xfrm>
                <a:custGeom>
                  <a:avLst/>
                  <a:gdLst/>
                  <a:ahLst/>
                  <a:cxnLst>
                    <a:cxn ang="0">
                      <a:pos x="83" y="31"/>
                    </a:cxn>
                    <a:cxn ang="0">
                      <a:pos x="31" y="82"/>
                    </a:cxn>
                    <a:cxn ang="0">
                      <a:pos x="0" y="51"/>
                    </a:cxn>
                    <a:cxn ang="0">
                      <a:pos x="52" y="0"/>
                    </a:cxn>
                    <a:cxn ang="0">
                      <a:pos x="83" y="31"/>
                    </a:cxn>
                  </a:cxnLst>
                  <a:rect l="0" t="0" r="r" b="b"/>
                  <a:pathLst>
                    <a:path w="83" h="82">
                      <a:moveTo>
                        <a:pt x="83" y="31"/>
                      </a:moveTo>
                      <a:lnTo>
                        <a:pt x="31" y="82"/>
                      </a:lnTo>
                      <a:lnTo>
                        <a:pt x="0" y="51"/>
                      </a:lnTo>
                      <a:lnTo>
                        <a:pt x="52" y="0"/>
                      </a:lnTo>
                      <a:lnTo>
                        <a:pt x="83" y="31"/>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1" name="Freeform 211"/>
                <p:cNvSpPr>
                  <a:spLocks noEditPoints="1"/>
                </p:cNvSpPr>
                <p:nvPr/>
              </p:nvSpPr>
              <p:spPr bwMode="auto">
                <a:xfrm>
                  <a:off x="1465198" y="2513040"/>
                  <a:ext cx="425448" cy="423863"/>
                </a:xfrm>
                <a:custGeom>
                  <a:avLst/>
                  <a:gdLst/>
                  <a:ahLst/>
                  <a:cxnLst>
                    <a:cxn ang="0">
                      <a:pos x="120" y="0"/>
                    </a:cxn>
                    <a:cxn ang="0">
                      <a:pos x="82" y="10"/>
                    </a:cxn>
                    <a:cxn ang="0">
                      <a:pos x="48" y="30"/>
                    </a:cxn>
                    <a:cxn ang="0">
                      <a:pos x="23" y="59"/>
                    </a:cxn>
                    <a:cxn ang="0">
                      <a:pos x="6" y="93"/>
                    </a:cxn>
                    <a:cxn ang="0">
                      <a:pos x="0" y="133"/>
                    </a:cxn>
                    <a:cxn ang="0">
                      <a:pos x="2" y="159"/>
                    </a:cxn>
                    <a:cxn ang="0">
                      <a:pos x="16" y="197"/>
                    </a:cxn>
                    <a:cxn ang="0">
                      <a:pos x="39" y="227"/>
                    </a:cxn>
                    <a:cxn ang="0">
                      <a:pos x="70" y="250"/>
                    </a:cxn>
                    <a:cxn ang="0">
                      <a:pos x="107" y="264"/>
                    </a:cxn>
                    <a:cxn ang="0">
                      <a:pos x="134" y="267"/>
                    </a:cxn>
                    <a:cxn ang="0">
                      <a:pos x="174" y="260"/>
                    </a:cxn>
                    <a:cxn ang="0">
                      <a:pos x="209" y="244"/>
                    </a:cxn>
                    <a:cxn ang="0">
                      <a:pos x="238" y="218"/>
                    </a:cxn>
                    <a:cxn ang="0">
                      <a:pos x="258" y="185"/>
                    </a:cxn>
                    <a:cxn ang="0">
                      <a:pos x="267" y="147"/>
                    </a:cxn>
                    <a:cxn ang="0">
                      <a:pos x="267" y="120"/>
                    </a:cxn>
                    <a:cxn ang="0">
                      <a:pos x="258" y="82"/>
                    </a:cxn>
                    <a:cxn ang="0">
                      <a:pos x="238" y="48"/>
                    </a:cxn>
                    <a:cxn ang="0">
                      <a:pos x="209" y="23"/>
                    </a:cxn>
                    <a:cxn ang="0">
                      <a:pos x="174" y="5"/>
                    </a:cxn>
                    <a:cxn ang="0">
                      <a:pos x="134" y="0"/>
                    </a:cxn>
                    <a:cxn ang="0">
                      <a:pos x="134" y="229"/>
                    </a:cxn>
                    <a:cxn ang="0">
                      <a:pos x="106" y="225"/>
                    </a:cxn>
                    <a:cxn ang="0">
                      <a:pos x="80" y="212"/>
                    </a:cxn>
                    <a:cxn ang="0">
                      <a:pos x="60" y="194"/>
                    </a:cxn>
                    <a:cxn ang="0">
                      <a:pos x="46" y="170"/>
                    </a:cxn>
                    <a:cxn ang="0">
                      <a:pos x="39" y="143"/>
                    </a:cxn>
                    <a:cxn ang="0">
                      <a:pos x="39" y="124"/>
                    </a:cxn>
                    <a:cxn ang="0">
                      <a:pos x="46" y="96"/>
                    </a:cxn>
                    <a:cxn ang="0">
                      <a:pos x="60" y="73"/>
                    </a:cxn>
                    <a:cxn ang="0">
                      <a:pos x="80" y="53"/>
                    </a:cxn>
                    <a:cxn ang="0">
                      <a:pos x="106" y="42"/>
                    </a:cxn>
                    <a:cxn ang="0">
                      <a:pos x="134" y="38"/>
                    </a:cxn>
                    <a:cxn ang="0">
                      <a:pos x="153" y="39"/>
                    </a:cxn>
                    <a:cxn ang="0">
                      <a:pos x="180" y="50"/>
                    </a:cxn>
                    <a:cxn ang="0">
                      <a:pos x="202" y="65"/>
                    </a:cxn>
                    <a:cxn ang="0">
                      <a:pos x="218" y="88"/>
                    </a:cxn>
                    <a:cxn ang="0">
                      <a:pos x="227" y="113"/>
                    </a:cxn>
                    <a:cxn ang="0">
                      <a:pos x="230" y="133"/>
                    </a:cxn>
                    <a:cxn ang="0">
                      <a:pos x="226" y="161"/>
                    </a:cxn>
                    <a:cxn ang="0">
                      <a:pos x="213" y="186"/>
                    </a:cxn>
                    <a:cxn ang="0">
                      <a:pos x="195" y="207"/>
                    </a:cxn>
                    <a:cxn ang="0">
                      <a:pos x="171" y="221"/>
                    </a:cxn>
                    <a:cxn ang="0">
                      <a:pos x="144" y="229"/>
                    </a:cxn>
                  </a:cxnLst>
                  <a:rect l="0" t="0" r="r" b="b"/>
                  <a:pathLst>
                    <a:path w="268" h="267">
                      <a:moveTo>
                        <a:pt x="134" y="0"/>
                      </a:moveTo>
                      <a:lnTo>
                        <a:pt x="134" y="0"/>
                      </a:lnTo>
                      <a:lnTo>
                        <a:pt x="120" y="0"/>
                      </a:lnTo>
                      <a:lnTo>
                        <a:pt x="107" y="2"/>
                      </a:lnTo>
                      <a:lnTo>
                        <a:pt x="94" y="5"/>
                      </a:lnTo>
                      <a:lnTo>
                        <a:pt x="82" y="10"/>
                      </a:lnTo>
                      <a:lnTo>
                        <a:pt x="70" y="15"/>
                      </a:lnTo>
                      <a:lnTo>
                        <a:pt x="59" y="23"/>
                      </a:lnTo>
                      <a:lnTo>
                        <a:pt x="48" y="30"/>
                      </a:lnTo>
                      <a:lnTo>
                        <a:pt x="39" y="38"/>
                      </a:lnTo>
                      <a:lnTo>
                        <a:pt x="31" y="48"/>
                      </a:lnTo>
                      <a:lnTo>
                        <a:pt x="23" y="59"/>
                      </a:lnTo>
                      <a:lnTo>
                        <a:pt x="16" y="69"/>
                      </a:lnTo>
                      <a:lnTo>
                        <a:pt x="10" y="82"/>
                      </a:lnTo>
                      <a:lnTo>
                        <a:pt x="6" y="93"/>
                      </a:lnTo>
                      <a:lnTo>
                        <a:pt x="2" y="106"/>
                      </a:lnTo>
                      <a:lnTo>
                        <a:pt x="1" y="120"/>
                      </a:lnTo>
                      <a:lnTo>
                        <a:pt x="0" y="133"/>
                      </a:lnTo>
                      <a:lnTo>
                        <a:pt x="0" y="133"/>
                      </a:lnTo>
                      <a:lnTo>
                        <a:pt x="1" y="147"/>
                      </a:lnTo>
                      <a:lnTo>
                        <a:pt x="2" y="159"/>
                      </a:lnTo>
                      <a:lnTo>
                        <a:pt x="6" y="172"/>
                      </a:lnTo>
                      <a:lnTo>
                        <a:pt x="10" y="185"/>
                      </a:lnTo>
                      <a:lnTo>
                        <a:pt x="16" y="197"/>
                      </a:lnTo>
                      <a:lnTo>
                        <a:pt x="23" y="208"/>
                      </a:lnTo>
                      <a:lnTo>
                        <a:pt x="31" y="218"/>
                      </a:lnTo>
                      <a:lnTo>
                        <a:pt x="39" y="227"/>
                      </a:lnTo>
                      <a:lnTo>
                        <a:pt x="48" y="236"/>
                      </a:lnTo>
                      <a:lnTo>
                        <a:pt x="59" y="244"/>
                      </a:lnTo>
                      <a:lnTo>
                        <a:pt x="70" y="250"/>
                      </a:lnTo>
                      <a:lnTo>
                        <a:pt x="82" y="257"/>
                      </a:lnTo>
                      <a:lnTo>
                        <a:pt x="94" y="260"/>
                      </a:lnTo>
                      <a:lnTo>
                        <a:pt x="107" y="264"/>
                      </a:lnTo>
                      <a:lnTo>
                        <a:pt x="120" y="266"/>
                      </a:lnTo>
                      <a:lnTo>
                        <a:pt x="134" y="267"/>
                      </a:lnTo>
                      <a:lnTo>
                        <a:pt x="134" y="267"/>
                      </a:lnTo>
                      <a:lnTo>
                        <a:pt x="148" y="266"/>
                      </a:lnTo>
                      <a:lnTo>
                        <a:pt x="161" y="264"/>
                      </a:lnTo>
                      <a:lnTo>
                        <a:pt x="174" y="260"/>
                      </a:lnTo>
                      <a:lnTo>
                        <a:pt x="186" y="257"/>
                      </a:lnTo>
                      <a:lnTo>
                        <a:pt x="198" y="250"/>
                      </a:lnTo>
                      <a:lnTo>
                        <a:pt x="209" y="244"/>
                      </a:lnTo>
                      <a:lnTo>
                        <a:pt x="220" y="236"/>
                      </a:lnTo>
                      <a:lnTo>
                        <a:pt x="229" y="227"/>
                      </a:lnTo>
                      <a:lnTo>
                        <a:pt x="238" y="218"/>
                      </a:lnTo>
                      <a:lnTo>
                        <a:pt x="245" y="208"/>
                      </a:lnTo>
                      <a:lnTo>
                        <a:pt x="252" y="197"/>
                      </a:lnTo>
                      <a:lnTo>
                        <a:pt x="258" y="185"/>
                      </a:lnTo>
                      <a:lnTo>
                        <a:pt x="262" y="172"/>
                      </a:lnTo>
                      <a:lnTo>
                        <a:pt x="266" y="159"/>
                      </a:lnTo>
                      <a:lnTo>
                        <a:pt x="267" y="147"/>
                      </a:lnTo>
                      <a:lnTo>
                        <a:pt x="268" y="133"/>
                      </a:lnTo>
                      <a:lnTo>
                        <a:pt x="268" y="133"/>
                      </a:lnTo>
                      <a:lnTo>
                        <a:pt x="267" y="120"/>
                      </a:lnTo>
                      <a:lnTo>
                        <a:pt x="266" y="106"/>
                      </a:lnTo>
                      <a:lnTo>
                        <a:pt x="262" y="93"/>
                      </a:lnTo>
                      <a:lnTo>
                        <a:pt x="258" y="82"/>
                      </a:lnTo>
                      <a:lnTo>
                        <a:pt x="252" y="69"/>
                      </a:lnTo>
                      <a:lnTo>
                        <a:pt x="245" y="59"/>
                      </a:lnTo>
                      <a:lnTo>
                        <a:pt x="238" y="48"/>
                      </a:lnTo>
                      <a:lnTo>
                        <a:pt x="229" y="38"/>
                      </a:lnTo>
                      <a:lnTo>
                        <a:pt x="220" y="30"/>
                      </a:lnTo>
                      <a:lnTo>
                        <a:pt x="209" y="23"/>
                      </a:lnTo>
                      <a:lnTo>
                        <a:pt x="198" y="15"/>
                      </a:lnTo>
                      <a:lnTo>
                        <a:pt x="186" y="10"/>
                      </a:lnTo>
                      <a:lnTo>
                        <a:pt x="174" y="5"/>
                      </a:lnTo>
                      <a:lnTo>
                        <a:pt x="161" y="2"/>
                      </a:lnTo>
                      <a:lnTo>
                        <a:pt x="148" y="0"/>
                      </a:lnTo>
                      <a:lnTo>
                        <a:pt x="134" y="0"/>
                      </a:lnTo>
                      <a:lnTo>
                        <a:pt x="134" y="0"/>
                      </a:lnTo>
                      <a:close/>
                      <a:moveTo>
                        <a:pt x="134" y="229"/>
                      </a:moveTo>
                      <a:lnTo>
                        <a:pt x="134" y="229"/>
                      </a:lnTo>
                      <a:lnTo>
                        <a:pt x="124" y="229"/>
                      </a:lnTo>
                      <a:lnTo>
                        <a:pt x="115" y="226"/>
                      </a:lnTo>
                      <a:lnTo>
                        <a:pt x="106" y="225"/>
                      </a:lnTo>
                      <a:lnTo>
                        <a:pt x="97" y="221"/>
                      </a:lnTo>
                      <a:lnTo>
                        <a:pt x="88" y="217"/>
                      </a:lnTo>
                      <a:lnTo>
                        <a:pt x="80" y="212"/>
                      </a:lnTo>
                      <a:lnTo>
                        <a:pt x="73" y="207"/>
                      </a:lnTo>
                      <a:lnTo>
                        <a:pt x="66" y="200"/>
                      </a:lnTo>
                      <a:lnTo>
                        <a:pt x="60" y="194"/>
                      </a:lnTo>
                      <a:lnTo>
                        <a:pt x="55" y="186"/>
                      </a:lnTo>
                      <a:lnTo>
                        <a:pt x="50" y="179"/>
                      </a:lnTo>
                      <a:lnTo>
                        <a:pt x="46" y="170"/>
                      </a:lnTo>
                      <a:lnTo>
                        <a:pt x="43" y="161"/>
                      </a:lnTo>
                      <a:lnTo>
                        <a:pt x="41" y="152"/>
                      </a:lnTo>
                      <a:lnTo>
                        <a:pt x="39" y="143"/>
                      </a:lnTo>
                      <a:lnTo>
                        <a:pt x="38" y="133"/>
                      </a:lnTo>
                      <a:lnTo>
                        <a:pt x="38" y="133"/>
                      </a:lnTo>
                      <a:lnTo>
                        <a:pt x="39" y="124"/>
                      </a:lnTo>
                      <a:lnTo>
                        <a:pt x="41" y="113"/>
                      </a:lnTo>
                      <a:lnTo>
                        <a:pt x="43" y="105"/>
                      </a:lnTo>
                      <a:lnTo>
                        <a:pt x="46" y="96"/>
                      </a:lnTo>
                      <a:lnTo>
                        <a:pt x="50" y="88"/>
                      </a:lnTo>
                      <a:lnTo>
                        <a:pt x="55" y="80"/>
                      </a:lnTo>
                      <a:lnTo>
                        <a:pt x="60" y="73"/>
                      </a:lnTo>
                      <a:lnTo>
                        <a:pt x="66" y="65"/>
                      </a:lnTo>
                      <a:lnTo>
                        <a:pt x="73" y="60"/>
                      </a:lnTo>
                      <a:lnTo>
                        <a:pt x="80" y="53"/>
                      </a:lnTo>
                      <a:lnTo>
                        <a:pt x="88" y="50"/>
                      </a:lnTo>
                      <a:lnTo>
                        <a:pt x="97" y="44"/>
                      </a:lnTo>
                      <a:lnTo>
                        <a:pt x="106" y="42"/>
                      </a:lnTo>
                      <a:lnTo>
                        <a:pt x="115" y="39"/>
                      </a:lnTo>
                      <a:lnTo>
                        <a:pt x="124" y="38"/>
                      </a:lnTo>
                      <a:lnTo>
                        <a:pt x="134" y="38"/>
                      </a:lnTo>
                      <a:lnTo>
                        <a:pt x="134" y="38"/>
                      </a:lnTo>
                      <a:lnTo>
                        <a:pt x="144" y="38"/>
                      </a:lnTo>
                      <a:lnTo>
                        <a:pt x="153" y="39"/>
                      </a:lnTo>
                      <a:lnTo>
                        <a:pt x="162" y="42"/>
                      </a:lnTo>
                      <a:lnTo>
                        <a:pt x="171" y="44"/>
                      </a:lnTo>
                      <a:lnTo>
                        <a:pt x="180" y="50"/>
                      </a:lnTo>
                      <a:lnTo>
                        <a:pt x="188" y="53"/>
                      </a:lnTo>
                      <a:lnTo>
                        <a:pt x="195" y="60"/>
                      </a:lnTo>
                      <a:lnTo>
                        <a:pt x="202" y="65"/>
                      </a:lnTo>
                      <a:lnTo>
                        <a:pt x="208" y="73"/>
                      </a:lnTo>
                      <a:lnTo>
                        <a:pt x="213" y="80"/>
                      </a:lnTo>
                      <a:lnTo>
                        <a:pt x="218" y="88"/>
                      </a:lnTo>
                      <a:lnTo>
                        <a:pt x="222" y="96"/>
                      </a:lnTo>
                      <a:lnTo>
                        <a:pt x="226" y="105"/>
                      </a:lnTo>
                      <a:lnTo>
                        <a:pt x="227" y="113"/>
                      </a:lnTo>
                      <a:lnTo>
                        <a:pt x="230" y="124"/>
                      </a:lnTo>
                      <a:lnTo>
                        <a:pt x="230" y="133"/>
                      </a:lnTo>
                      <a:lnTo>
                        <a:pt x="230" y="133"/>
                      </a:lnTo>
                      <a:lnTo>
                        <a:pt x="230" y="143"/>
                      </a:lnTo>
                      <a:lnTo>
                        <a:pt x="227" y="152"/>
                      </a:lnTo>
                      <a:lnTo>
                        <a:pt x="226" y="161"/>
                      </a:lnTo>
                      <a:lnTo>
                        <a:pt x="222" y="170"/>
                      </a:lnTo>
                      <a:lnTo>
                        <a:pt x="218" y="179"/>
                      </a:lnTo>
                      <a:lnTo>
                        <a:pt x="213" y="186"/>
                      </a:lnTo>
                      <a:lnTo>
                        <a:pt x="208" y="194"/>
                      </a:lnTo>
                      <a:lnTo>
                        <a:pt x="202" y="200"/>
                      </a:lnTo>
                      <a:lnTo>
                        <a:pt x="195" y="207"/>
                      </a:lnTo>
                      <a:lnTo>
                        <a:pt x="188" y="212"/>
                      </a:lnTo>
                      <a:lnTo>
                        <a:pt x="180" y="217"/>
                      </a:lnTo>
                      <a:lnTo>
                        <a:pt x="171" y="221"/>
                      </a:lnTo>
                      <a:lnTo>
                        <a:pt x="162" y="225"/>
                      </a:lnTo>
                      <a:lnTo>
                        <a:pt x="153" y="226"/>
                      </a:lnTo>
                      <a:lnTo>
                        <a:pt x="144" y="229"/>
                      </a:lnTo>
                      <a:lnTo>
                        <a:pt x="134" y="229"/>
                      </a:lnTo>
                      <a:lnTo>
                        <a:pt x="134" y="229"/>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2" name="Freeform 212"/>
                <p:cNvSpPr>
                  <a:spLocks/>
                </p:cNvSpPr>
                <p:nvPr/>
              </p:nvSpPr>
              <p:spPr bwMode="auto">
                <a:xfrm>
                  <a:off x="1546162" y="2597177"/>
                  <a:ext cx="153987" cy="155575"/>
                </a:xfrm>
                <a:custGeom>
                  <a:avLst/>
                  <a:gdLst/>
                  <a:ahLst/>
                  <a:cxnLst>
                    <a:cxn ang="0">
                      <a:pos x="91" y="0"/>
                    </a:cxn>
                    <a:cxn ang="0">
                      <a:pos x="91" y="0"/>
                    </a:cxn>
                    <a:cxn ang="0">
                      <a:pos x="91" y="0"/>
                    </a:cxn>
                    <a:cxn ang="0">
                      <a:pos x="82" y="2"/>
                    </a:cxn>
                    <a:cxn ang="0">
                      <a:pos x="73" y="3"/>
                    </a:cxn>
                    <a:cxn ang="0">
                      <a:pos x="64" y="6"/>
                    </a:cxn>
                    <a:cxn ang="0">
                      <a:pos x="56" y="9"/>
                    </a:cxn>
                    <a:cxn ang="0">
                      <a:pos x="49" y="13"/>
                    </a:cxn>
                    <a:cxn ang="0">
                      <a:pos x="41" y="17"/>
                    </a:cxn>
                    <a:cxn ang="0">
                      <a:pos x="28" y="29"/>
                    </a:cxn>
                    <a:cxn ang="0">
                      <a:pos x="18" y="41"/>
                    </a:cxn>
                    <a:cxn ang="0">
                      <a:pos x="13" y="49"/>
                    </a:cxn>
                    <a:cxn ang="0">
                      <a:pos x="9" y="57"/>
                    </a:cxn>
                    <a:cxn ang="0">
                      <a:pos x="6" y="64"/>
                    </a:cxn>
                    <a:cxn ang="0">
                      <a:pos x="4" y="72"/>
                    </a:cxn>
                    <a:cxn ang="0">
                      <a:pos x="1" y="81"/>
                    </a:cxn>
                    <a:cxn ang="0">
                      <a:pos x="0" y="90"/>
                    </a:cxn>
                    <a:cxn ang="0">
                      <a:pos x="0" y="90"/>
                    </a:cxn>
                    <a:cxn ang="0">
                      <a:pos x="0" y="90"/>
                    </a:cxn>
                    <a:cxn ang="0">
                      <a:pos x="0" y="90"/>
                    </a:cxn>
                    <a:cxn ang="0">
                      <a:pos x="0" y="90"/>
                    </a:cxn>
                    <a:cxn ang="0">
                      <a:pos x="0" y="90"/>
                    </a:cxn>
                    <a:cxn ang="0">
                      <a:pos x="0" y="90"/>
                    </a:cxn>
                    <a:cxn ang="0">
                      <a:pos x="0" y="90"/>
                    </a:cxn>
                    <a:cxn ang="0">
                      <a:pos x="0" y="90"/>
                    </a:cxn>
                    <a:cxn ang="0">
                      <a:pos x="1" y="92"/>
                    </a:cxn>
                    <a:cxn ang="0">
                      <a:pos x="3" y="95"/>
                    </a:cxn>
                    <a:cxn ang="0">
                      <a:pos x="5" y="96"/>
                    </a:cxn>
                    <a:cxn ang="0">
                      <a:pos x="8" y="98"/>
                    </a:cxn>
                    <a:cxn ang="0">
                      <a:pos x="8" y="98"/>
                    </a:cxn>
                    <a:cxn ang="0">
                      <a:pos x="10" y="96"/>
                    </a:cxn>
                    <a:cxn ang="0">
                      <a:pos x="13" y="95"/>
                    </a:cxn>
                    <a:cxn ang="0">
                      <a:pos x="14" y="92"/>
                    </a:cxn>
                    <a:cxn ang="0">
                      <a:pos x="14" y="90"/>
                    </a:cxn>
                    <a:cxn ang="0">
                      <a:pos x="15" y="90"/>
                    </a:cxn>
                    <a:cxn ang="0">
                      <a:pos x="15" y="90"/>
                    </a:cxn>
                    <a:cxn ang="0">
                      <a:pos x="17" y="76"/>
                    </a:cxn>
                    <a:cxn ang="0">
                      <a:pos x="22" y="62"/>
                    </a:cxn>
                    <a:cxn ang="0">
                      <a:pos x="29" y="49"/>
                    </a:cxn>
                    <a:cxn ang="0">
                      <a:pos x="38" y="39"/>
                    </a:cxn>
                    <a:cxn ang="0">
                      <a:pos x="50" y="30"/>
                    </a:cxn>
                    <a:cxn ang="0">
                      <a:pos x="61" y="22"/>
                    </a:cxn>
                    <a:cxn ang="0">
                      <a:pos x="75" y="17"/>
                    </a:cxn>
                    <a:cxn ang="0">
                      <a:pos x="91" y="14"/>
                    </a:cxn>
                    <a:cxn ang="0">
                      <a:pos x="91" y="14"/>
                    </a:cxn>
                    <a:cxn ang="0">
                      <a:pos x="91" y="14"/>
                    </a:cxn>
                    <a:cxn ang="0">
                      <a:pos x="93" y="14"/>
                    </a:cxn>
                    <a:cxn ang="0">
                      <a:pos x="95" y="13"/>
                    </a:cxn>
                    <a:cxn ang="0">
                      <a:pos x="97" y="11"/>
                    </a:cxn>
                    <a:cxn ang="0">
                      <a:pos x="97" y="8"/>
                    </a:cxn>
                    <a:cxn ang="0">
                      <a:pos x="97" y="8"/>
                    </a:cxn>
                    <a:cxn ang="0">
                      <a:pos x="97" y="6"/>
                    </a:cxn>
                    <a:cxn ang="0">
                      <a:pos x="95" y="3"/>
                    </a:cxn>
                    <a:cxn ang="0">
                      <a:pos x="93" y="2"/>
                    </a:cxn>
                    <a:cxn ang="0">
                      <a:pos x="91" y="0"/>
                    </a:cxn>
                    <a:cxn ang="0">
                      <a:pos x="91" y="0"/>
                    </a:cxn>
                  </a:cxnLst>
                  <a:rect l="0" t="0" r="r" b="b"/>
                  <a:pathLst>
                    <a:path w="97" h="98">
                      <a:moveTo>
                        <a:pt x="91" y="0"/>
                      </a:moveTo>
                      <a:lnTo>
                        <a:pt x="91" y="0"/>
                      </a:lnTo>
                      <a:lnTo>
                        <a:pt x="91" y="0"/>
                      </a:lnTo>
                      <a:lnTo>
                        <a:pt x="82" y="2"/>
                      </a:lnTo>
                      <a:lnTo>
                        <a:pt x="73" y="3"/>
                      </a:lnTo>
                      <a:lnTo>
                        <a:pt x="64" y="6"/>
                      </a:lnTo>
                      <a:lnTo>
                        <a:pt x="56" y="9"/>
                      </a:lnTo>
                      <a:lnTo>
                        <a:pt x="49" y="13"/>
                      </a:lnTo>
                      <a:lnTo>
                        <a:pt x="41" y="17"/>
                      </a:lnTo>
                      <a:lnTo>
                        <a:pt x="28" y="29"/>
                      </a:lnTo>
                      <a:lnTo>
                        <a:pt x="18" y="41"/>
                      </a:lnTo>
                      <a:lnTo>
                        <a:pt x="13" y="49"/>
                      </a:lnTo>
                      <a:lnTo>
                        <a:pt x="9" y="57"/>
                      </a:lnTo>
                      <a:lnTo>
                        <a:pt x="6" y="64"/>
                      </a:lnTo>
                      <a:lnTo>
                        <a:pt x="4" y="72"/>
                      </a:lnTo>
                      <a:lnTo>
                        <a:pt x="1" y="81"/>
                      </a:lnTo>
                      <a:lnTo>
                        <a:pt x="0" y="90"/>
                      </a:lnTo>
                      <a:lnTo>
                        <a:pt x="0" y="90"/>
                      </a:lnTo>
                      <a:lnTo>
                        <a:pt x="0" y="90"/>
                      </a:lnTo>
                      <a:lnTo>
                        <a:pt x="0" y="90"/>
                      </a:lnTo>
                      <a:lnTo>
                        <a:pt x="0" y="90"/>
                      </a:lnTo>
                      <a:lnTo>
                        <a:pt x="0" y="90"/>
                      </a:lnTo>
                      <a:lnTo>
                        <a:pt x="0" y="90"/>
                      </a:lnTo>
                      <a:lnTo>
                        <a:pt x="0" y="90"/>
                      </a:lnTo>
                      <a:lnTo>
                        <a:pt x="0" y="90"/>
                      </a:lnTo>
                      <a:lnTo>
                        <a:pt x="1" y="92"/>
                      </a:lnTo>
                      <a:lnTo>
                        <a:pt x="3" y="95"/>
                      </a:lnTo>
                      <a:lnTo>
                        <a:pt x="5" y="96"/>
                      </a:lnTo>
                      <a:lnTo>
                        <a:pt x="8" y="98"/>
                      </a:lnTo>
                      <a:lnTo>
                        <a:pt x="8" y="98"/>
                      </a:lnTo>
                      <a:lnTo>
                        <a:pt x="10" y="96"/>
                      </a:lnTo>
                      <a:lnTo>
                        <a:pt x="13" y="95"/>
                      </a:lnTo>
                      <a:lnTo>
                        <a:pt x="14" y="92"/>
                      </a:lnTo>
                      <a:lnTo>
                        <a:pt x="14" y="90"/>
                      </a:lnTo>
                      <a:lnTo>
                        <a:pt x="15" y="90"/>
                      </a:lnTo>
                      <a:lnTo>
                        <a:pt x="15" y="90"/>
                      </a:lnTo>
                      <a:lnTo>
                        <a:pt x="17" y="76"/>
                      </a:lnTo>
                      <a:lnTo>
                        <a:pt x="22" y="62"/>
                      </a:lnTo>
                      <a:lnTo>
                        <a:pt x="29" y="49"/>
                      </a:lnTo>
                      <a:lnTo>
                        <a:pt x="38" y="39"/>
                      </a:lnTo>
                      <a:lnTo>
                        <a:pt x="50" y="30"/>
                      </a:lnTo>
                      <a:lnTo>
                        <a:pt x="61" y="22"/>
                      </a:lnTo>
                      <a:lnTo>
                        <a:pt x="75" y="17"/>
                      </a:lnTo>
                      <a:lnTo>
                        <a:pt x="91" y="14"/>
                      </a:lnTo>
                      <a:lnTo>
                        <a:pt x="91" y="14"/>
                      </a:lnTo>
                      <a:lnTo>
                        <a:pt x="91" y="14"/>
                      </a:lnTo>
                      <a:lnTo>
                        <a:pt x="93" y="14"/>
                      </a:lnTo>
                      <a:lnTo>
                        <a:pt x="95" y="13"/>
                      </a:lnTo>
                      <a:lnTo>
                        <a:pt x="97" y="11"/>
                      </a:lnTo>
                      <a:lnTo>
                        <a:pt x="97" y="8"/>
                      </a:lnTo>
                      <a:lnTo>
                        <a:pt x="97" y="8"/>
                      </a:lnTo>
                      <a:lnTo>
                        <a:pt x="97" y="6"/>
                      </a:lnTo>
                      <a:lnTo>
                        <a:pt x="95" y="3"/>
                      </a:lnTo>
                      <a:lnTo>
                        <a:pt x="93" y="2"/>
                      </a:lnTo>
                      <a:lnTo>
                        <a:pt x="91" y="0"/>
                      </a:lnTo>
                      <a:lnTo>
                        <a:pt x="91" y="0"/>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3" name="Freeform 213"/>
                <p:cNvSpPr>
                  <a:spLocks/>
                </p:cNvSpPr>
                <p:nvPr/>
              </p:nvSpPr>
              <p:spPr bwMode="auto">
                <a:xfrm>
                  <a:off x="1211201" y="2917852"/>
                  <a:ext cx="290511" cy="287338"/>
                </a:xfrm>
                <a:custGeom>
                  <a:avLst/>
                  <a:gdLst/>
                  <a:ahLst/>
                  <a:cxnLst>
                    <a:cxn ang="0">
                      <a:pos x="130" y="0"/>
                    </a:cxn>
                    <a:cxn ang="0">
                      <a:pos x="12" y="115"/>
                    </a:cxn>
                    <a:cxn ang="0">
                      <a:pos x="12" y="115"/>
                    </a:cxn>
                    <a:cxn ang="0">
                      <a:pos x="6" y="122"/>
                    </a:cxn>
                    <a:cxn ang="0">
                      <a:pos x="3" y="128"/>
                    </a:cxn>
                    <a:cxn ang="0">
                      <a:pos x="0" y="135"/>
                    </a:cxn>
                    <a:cxn ang="0">
                      <a:pos x="0" y="142"/>
                    </a:cxn>
                    <a:cxn ang="0">
                      <a:pos x="0" y="150"/>
                    </a:cxn>
                    <a:cxn ang="0">
                      <a:pos x="3" y="156"/>
                    </a:cxn>
                    <a:cxn ang="0">
                      <a:pos x="6" y="164"/>
                    </a:cxn>
                    <a:cxn ang="0">
                      <a:pos x="10" y="169"/>
                    </a:cxn>
                    <a:cxn ang="0">
                      <a:pos x="10" y="169"/>
                    </a:cxn>
                    <a:cxn ang="0">
                      <a:pos x="17" y="174"/>
                    </a:cxn>
                    <a:cxn ang="0">
                      <a:pos x="23" y="178"/>
                    </a:cxn>
                    <a:cxn ang="0">
                      <a:pos x="31" y="181"/>
                    </a:cxn>
                    <a:cxn ang="0">
                      <a:pos x="37" y="181"/>
                    </a:cxn>
                    <a:cxn ang="0">
                      <a:pos x="45" y="181"/>
                    </a:cxn>
                    <a:cxn ang="0">
                      <a:pos x="52" y="178"/>
                    </a:cxn>
                    <a:cxn ang="0">
                      <a:pos x="59" y="175"/>
                    </a:cxn>
                    <a:cxn ang="0">
                      <a:pos x="65" y="170"/>
                    </a:cxn>
                    <a:cxn ang="0">
                      <a:pos x="183" y="55"/>
                    </a:cxn>
                    <a:cxn ang="0">
                      <a:pos x="130" y="0"/>
                    </a:cxn>
                  </a:cxnLst>
                  <a:rect l="0" t="0" r="r" b="b"/>
                  <a:pathLst>
                    <a:path w="183" h="181">
                      <a:moveTo>
                        <a:pt x="130" y="0"/>
                      </a:moveTo>
                      <a:lnTo>
                        <a:pt x="12" y="115"/>
                      </a:lnTo>
                      <a:lnTo>
                        <a:pt x="12" y="115"/>
                      </a:lnTo>
                      <a:lnTo>
                        <a:pt x="6" y="122"/>
                      </a:lnTo>
                      <a:lnTo>
                        <a:pt x="3" y="128"/>
                      </a:lnTo>
                      <a:lnTo>
                        <a:pt x="0" y="135"/>
                      </a:lnTo>
                      <a:lnTo>
                        <a:pt x="0" y="142"/>
                      </a:lnTo>
                      <a:lnTo>
                        <a:pt x="0" y="150"/>
                      </a:lnTo>
                      <a:lnTo>
                        <a:pt x="3" y="156"/>
                      </a:lnTo>
                      <a:lnTo>
                        <a:pt x="6" y="164"/>
                      </a:lnTo>
                      <a:lnTo>
                        <a:pt x="10" y="169"/>
                      </a:lnTo>
                      <a:lnTo>
                        <a:pt x="10" y="169"/>
                      </a:lnTo>
                      <a:lnTo>
                        <a:pt x="17" y="174"/>
                      </a:lnTo>
                      <a:lnTo>
                        <a:pt x="23" y="178"/>
                      </a:lnTo>
                      <a:lnTo>
                        <a:pt x="31" y="181"/>
                      </a:lnTo>
                      <a:lnTo>
                        <a:pt x="37" y="181"/>
                      </a:lnTo>
                      <a:lnTo>
                        <a:pt x="45" y="181"/>
                      </a:lnTo>
                      <a:lnTo>
                        <a:pt x="52" y="178"/>
                      </a:lnTo>
                      <a:lnTo>
                        <a:pt x="59" y="175"/>
                      </a:lnTo>
                      <a:lnTo>
                        <a:pt x="65" y="170"/>
                      </a:lnTo>
                      <a:lnTo>
                        <a:pt x="183" y="55"/>
                      </a:lnTo>
                      <a:lnTo>
                        <a:pt x="130" y="0"/>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4" name="Freeform 214"/>
                <p:cNvSpPr>
                  <a:spLocks/>
                </p:cNvSpPr>
                <p:nvPr/>
              </p:nvSpPr>
              <p:spPr bwMode="auto">
                <a:xfrm>
                  <a:off x="1693798" y="2692427"/>
                  <a:ext cx="109537" cy="109538"/>
                </a:xfrm>
                <a:custGeom>
                  <a:avLst/>
                  <a:gdLst/>
                  <a:ahLst/>
                  <a:cxnLst>
                    <a:cxn ang="0">
                      <a:pos x="64" y="25"/>
                    </a:cxn>
                    <a:cxn ang="0">
                      <a:pos x="44" y="25"/>
                    </a:cxn>
                    <a:cxn ang="0">
                      <a:pos x="44" y="6"/>
                    </a:cxn>
                    <a:cxn ang="0">
                      <a:pos x="44" y="6"/>
                    </a:cxn>
                    <a:cxn ang="0">
                      <a:pos x="44" y="3"/>
                    </a:cxn>
                    <a:cxn ang="0">
                      <a:pos x="42" y="2"/>
                    </a:cxn>
                    <a:cxn ang="0">
                      <a:pos x="39" y="0"/>
                    </a:cxn>
                    <a:cxn ang="0">
                      <a:pos x="30" y="0"/>
                    </a:cxn>
                    <a:cxn ang="0">
                      <a:pos x="30" y="0"/>
                    </a:cxn>
                    <a:cxn ang="0">
                      <a:pos x="26" y="2"/>
                    </a:cxn>
                    <a:cxn ang="0">
                      <a:pos x="26" y="3"/>
                    </a:cxn>
                    <a:cxn ang="0">
                      <a:pos x="25" y="6"/>
                    </a:cxn>
                    <a:cxn ang="0">
                      <a:pos x="25" y="25"/>
                    </a:cxn>
                    <a:cxn ang="0">
                      <a:pos x="4" y="25"/>
                    </a:cxn>
                    <a:cxn ang="0">
                      <a:pos x="4" y="25"/>
                    </a:cxn>
                    <a:cxn ang="0">
                      <a:pos x="3" y="26"/>
                    </a:cxn>
                    <a:cxn ang="0">
                      <a:pos x="2" y="27"/>
                    </a:cxn>
                    <a:cxn ang="0">
                      <a:pos x="0" y="30"/>
                    </a:cxn>
                    <a:cxn ang="0">
                      <a:pos x="0" y="40"/>
                    </a:cxn>
                    <a:cxn ang="0">
                      <a:pos x="0" y="40"/>
                    </a:cxn>
                    <a:cxn ang="0">
                      <a:pos x="2" y="43"/>
                    </a:cxn>
                    <a:cxn ang="0">
                      <a:pos x="3" y="44"/>
                    </a:cxn>
                    <a:cxn ang="0">
                      <a:pos x="4" y="45"/>
                    </a:cxn>
                    <a:cxn ang="0">
                      <a:pos x="25" y="45"/>
                    </a:cxn>
                    <a:cxn ang="0">
                      <a:pos x="25" y="64"/>
                    </a:cxn>
                    <a:cxn ang="0">
                      <a:pos x="25" y="64"/>
                    </a:cxn>
                    <a:cxn ang="0">
                      <a:pos x="26" y="67"/>
                    </a:cxn>
                    <a:cxn ang="0">
                      <a:pos x="26" y="68"/>
                    </a:cxn>
                    <a:cxn ang="0">
                      <a:pos x="30" y="69"/>
                    </a:cxn>
                    <a:cxn ang="0">
                      <a:pos x="39" y="69"/>
                    </a:cxn>
                    <a:cxn ang="0">
                      <a:pos x="39" y="69"/>
                    </a:cxn>
                    <a:cxn ang="0">
                      <a:pos x="42" y="68"/>
                    </a:cxn>
                    <a:cxn ang="0">
                      <a:pos x="44" y="67"/>
                    </a:cxn>
                    <a:cxn ang="0">
                      <a:pos x="44" y="64"/>
                    </a:cxn>
                    <a:cxn ang="0">
                      <a:pos x="44" y="45"/>
                    </a:cxn>
                    <a:cxn ang="0">
                      <a:pos x="64" y="45"/>
                    </a:cxn>
                    <a:cxn ang="0">
                      <a:pos x="64" y="45"/>
                    </a:cxn>
                    <a:cxn ang="0">
                      <a:pos x="67" y="44"/>
                    </a:cxn>
                    <a:cxn ang="0">
                      <a:pos x="68" y="43"/>
                    </a:cxn>
                    <a:cxn ang="0">
                      <a:pos x="69" y="40"/>
                    </a:cxn>
                    <a:cxn ang="0">
                      <a:pos x="69" y="30"/>
                    </a:cxn>
                    <a:cxn ang="0">
                      <a:pos x="69" y="30"/>
                    </a:cxn>
                    <a:cxn ang="0">
                      <a:pos x="68" y="27"/>
                    </a:cxn>
                    <a:cxn ang="0">
                      <a:pos x="67" y="26"/>
                    </a:cxn>
                    <a:cxn ang="0">
                      <a:pos x="64" y="25"/>
                    </a:cxn>
                    <a:cxn ang="0">
                      <a:pos x="64" y="25"/>
                    </a:cxn>
                  </a:cxnLst>
                  <a:rect l="0" t="0" r="r" b="b"/>
                  <a:pathLst>
                    <a:path w="69" h="69">
                      <a:moveTo>
                        <a:pt x="64" y="25"/>
                      </a:moveTo>
                      <a:lnTo>
                        <a:pt x="44" y="25"/>
                      </a:lnTo>
                      <a:lnTo>
                        <a:pt x="44" y="6"/>
                      </a:lnTo>
                      <a:lnTo>
                        <a:pt x="44" y="6"/>
                      </a:lnTo>
                      <a:lnTo>
                        <a:pt x="44" y="3"/>
                      </a:lnTo>
                      <a:lnTo>
                        <a:pt x="42" y="2"/>
                      </a:lnTo>
                      <a:lnTo>
                        <a:pt x="39" y="0"/>
                      </a:lnTo>
                      <a:lnTo>
                        <a:pt x="30" y="0"/>
                      </a:lnTo>
                      <a:lnTo>
                        <a:pt x="30" y="0"/>
                      </a:lnTo>
                      <a:lnTo>
                        <a:pt x="26" y="2"/>
                      </a:lnTo>
                      <a:lnTo>
                        <a:pt x="26" y="3"/>
                      </a:lnTo>
                      <a:lnTo>
                        <a:pt x="25" y="6"/>
                      </a:lnTo>
                      <a:lnTo>
                        <a:pt x="25" y="25"/>
                      </a:lnTo>
                      <a:lnTo>
                        <a:pt x="4" y="25"/>
                      </a:lnTo>
                      <a:lnTo>
                        <a:pt x="4" y="25"/>
                      </a:lnTo>
                      <a:lnTo>
                        <a:pt x="3" y="26"/>
                      </a:lnTo>
                      <a:lnTo>
                        <a:pt x="2" y="27"/>
                      </a:lnTo>
                      <a:lnTo>
                        <a:pt x="0" y="30"/>
                      </a:lnTo>
                      <a:lnTo>
                        <a:pt x="0" y="40"/>
                      </a:lnTo>
                      <a:lnTo>
                        <a:pt x="0" y="40"/>
                      </a:lnTo>
                      <a:lnTo>
                        <a:pt x="2" y="43"/>
                      </a:lnTo>
                      <a:lnTo>
                        <a:pt x="3" y="44"/>
                      </a:lnTo>
                      <a:lnTo>
                        <a:pt x="4" y="45"/>
                      </a:lnTo>
                      <a:lnTo>
                        <a:pt x="25" y="45"/>
                      </a:lnTo>
                      <a:lnTo>
                        <a:pt x="25" y="64"/>
                      </a:lnTo>
                      <a:lnTo>
                        <a:pt x="25" y="64"/>
                      </a:lnTo>
                      <a:lnTo>
                        <a:pt x="26" y="67"/>
                      </a:lnTo>
                      <a:lnTo>
                        <a:pt x="26" y="68"/>
                      </a:lnTo>
                      <a:lnTo>
                        <a:pt x="30" y="69"/>
                      </a:lnTo>
                      <a:lnTo>
                        <a:pt x="39" y="69"/>
                      </a:lnTo>
                      <a:lnTo>
                        <a:pt x="39" y="69"/>
                      </a:lnTo>
                      <a:lnTo>
                        <a:pt x="42" y="68"/>
                      </a:lnTo>
                      <a:lnTo>
                        <a:pt x="44" y="67"/>
                      </a:lnTo>
                      <a:lnTo>
                        <a:pt x="44" y="64"/>
                      </a:lnTo>
                      <a:lnTo>
                        <a:pt x="44" y="45"/>
                      </a:lnTo>
                      <a:lnTo>
                        <a:pt x="64" y="45"/>
                      </a:lnTo>
                      <a:lnTo>
                        <a:pt x="64" y="45"/>
                      </a:lnTo>
                      <a:lnTo>
                        <a:pt x="67" y="44"/>
                      </a:lnTo>
                      <a:lnTo>
                        <a:pt x="68" y="43"/>
                      </a:lnTo>
                      <a:lnTo>
                        <a:pt x="69" y="40"/>
                      </a:lnTo>
                      <a:lnTo>
                        <a:pt x="69" y="30"/>
                      </a:lnTo>
                      <a:lnTo>
                        <a:pt x="69" y="30"/>
                      </a:lnTo>
                      <a:lnTo>
                        <a:pt x="68" y="27"/>
                      </a:lnTo>
                      <a:lnTo>
                        <a:pt x="67" y="26"/>
                      </a:lnTo>
                      <a:lnTo>
                        <a:pt x="64" y="25"/>
                      </a:lnTo>
                      <a:lnTo>
                        <a:pt x="64" y="25"/>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grpSp>
        <p:grpSp>
          <p:nvGrpSpPr>
            <p:cNvPr id="10" name="组合 177"/>
            <p:cNvGrpSpPr/>
            <p:nvPr/>
          </p:nvGrpSpPr>
          <p:grpSpPr>
            <a:xfrm>
              <a:off x="6470480" y="2442809"/>
              <a:ext cx="385000" cy="792786"/>
              <a:chOff x="7938468" y="2280783"/>
              <a:chExt cx="385000" cy="792786"/>
            </a:xfrm>
          </p:grpSpPr>
          <p:grpSp>
            <p:nvGrpSpPr>
              <p:cNvPr id="11" name="组合 92"/>
              <p:cNvGrpSpPr/>
              <p:nvPr/>
            </p:nvGrpSpPr>
            <p:grpSpPr>
              <a:xfrm>
                <a:off x="7938468" y="2280783"/>
                <a:ext cx="340365" cy="548777"/>
                <a:chOff x="8212538" y="2513040"/>
                <a:chExt cx="628650" cy="631825"/>
              </a:xfrm>
            </p:grpSpPr>
            <p:sp>
              <p:nvSpPr>
                <p:cNvPr id="118" name="Freeform 44"/>
                <p:cNvSpPr>
                  <a:spLocks noEditPoints="1"/>
                </p:cNvSpPr>
                <p:nvPr/>
              </p:nvSpPr>
              <p:spPr bwMode="auto">
                <a:xfrm>
                  <a:off x="8212538" y="2513040"/>
                  <a:ext cx="628650" cy="631825"/>
                </a:xfrm>
                <a:custGeom>
                  <a:avLst/>
                  <a:gdLst/>
                  <a:ahLst/>
                  <a:cxnLst>
                    <a:cxn ang="0">
                      <a:pos x="268" y="17"/>
                    </a:cxn>
                    <a:cxn ang="0">
                      <a:pos x="198" y="0"/>
                    </a:cxn>
                    <a:cxn ang="0">
                      <a:pos x="163" y="8"/>
                    </a:cxn>
                    <a:cxn ang="0">
                      <a:pos x="128" y="17"/>
                    </a:cxn>
                    <a:cxn ang="0">
                      <a:pos x="60" y="27"/>
                    </a:cxn>
                    <a:cxn ang="0">
                      <a:pos x="0" y="35"/>
                    </a:cxn>
                    <a:cxn ang="0">
                      <a:pos x="6" y="65"/>
                    </a:cxn>
                    <a:cxn ang="0">
                      <a:pos x="14" y="93"/>
                    </a:cxn>
                    <a:cxn ang="0">
                      <a:pos x="30" y="151"/>
                    </a:cxn>
                    <a:cxn ang="0">
                      <a:pos x="51" y="205"/>
                    </a:cxn>
                    <a:cxn ang="0">
                      <a:pos x="74" y="252"/>
                    </a:cxn>
                    <a:cxn ang="0">
                      <a:pos x="98" y="295"/>
                    </a:cxn>
                    <a:cxn ang="0">
                      <a:pos x="125" y="332"/>
                    </a:cxn>
                    <a:cxn ang="0">
                      <a:pos x="154" y="363"/>
                    </a:cxn>
                    <a:cxn ang="0">
                      <a:pos x="184" y="387"/>
                    </a:cxn>
                    <a:cxn ang="0">
                      <a:pos x="198" y="398"/>
                    </a:cxn>
                    <a:cxn ang="0">
                      <a:pos x="227" y="377"/>
                    </a:cxn>
                    <a:cxn ang="0">
                      <a:pos x="255" y="348"/>
                    </a:cxn>
                    <a:cxn ang="0">
                      <a:pos x="285" y="315"/>
                    </a:cxn>
                    <a:cxn ang="0">
                      <a:pos x="310" y="274"/>
                    </a:cxn>
                    <a:cxn ang="0">
                      <a:pos x="335" y="229"/>
                    </a:cxn>
                    <a:cxn ang="0">
                      <a:pos x="356" y="178"/>
                    </a:cxn>
                    <a:cxn ang="0">
                      <a:pos x="374" y="124"/>
                    </a:cxn>
                    <a:cxn ang="0">
                      <a:pos x="391" y="65"/>
                    </a:cxn>
                    <a:cxn ang="0">
                      <a:pos x="396" y="35"/>
                    </a:cxn>
                    <a:cxn ang="0">
                      <a:pos x="368" y="31"/>
                    </a:cxn>
                    <a:cxn ang="0">
                      <a:pos x="304" y="22"/>
                    </a:cxn>
                    <a:cxn ang="0">
                      <a:pos x="268" y="17"/>
                    </a:cxn>
                    <a:cxn ang="0">
                      <a:pos x="374" y="61"/>
                    </a:cxn>
                    <a:cxn ang="0">
                      <a:pos x="368" y="88"/>
                    </a:cxn>
                    <a:cxn ang="0">
                      <a:pos x="353" y="141"/>
                    </a:cxn>
                    <a:cxn ang="0">
                      <a:pos x="333" y="189"/>
                    </a:cxn>
                    <a:cxn ang="0">
                      <a:pos x="313" y="234"/>
                    </a:cxn>
                    <a:cxn ang="0">
                      <a:pos x="290" y="276"/>
                    </a:cxn>
                    <a:cxn ang="0">
                      <a:pos x="266" y="312"/>
                    </a:cxn>
                    <a:cxn ang="0">
                      <a:pos x="240" y="343"/>
                    </a:cxn>
                    <a:cxn ang="0">
                      <a:pos x="212" y="368"/>
                    </a:cxn>
                    <a:cxn ang="0">
                      <a:pos x="198" y="378"/>
                    </a:cxn>
                    <a:cxn ang="0">
                      <a:pos x="170" y="357"/>
                    </a:cxn>
                    <a:cxn ang="0">
                      <a:pos x="143" y="327"/>
                    </a:cxn>
                    <a:cxn ang="0">
                      <a:pos x="119" y="294"/>
                    </a:cxn>
                    <a:cxn ang="0">
                      <a:pos x="94" y="256"/>
                    </a:cxn>
                    <a:cxn ang="0">
                      <a:pos x="73" y="212"/>
                    </a:cxn>
                    <a:cxn ang="0">
                      <a:pos x="53" y="165"/>
                    </a:cxn>
                    <a:cxn ang="0">
                      <a:pos x="36" y="114"/>
                    </a:cxn>
                    <a:cxn ang="0">
                      <a:pos x="22" y="61"/>
                    </a:cxn>
                    <a:cxn ang="0">
                      <a:pos x="19" y="49"/>
                    </a:cxn>
                    <a:cxn ang="0">
                      <a:pos x="74" y="42"/>
                    </a:cxn>
                    <a:cxn ang="0">
                      <a:pos x="130" y="32"/>
                    </a:cxn>
                    <a:cxn ang="0">
                      <a:pos x="198" y="18"/>
                    </a:cxn>
                    <a:cxn ang="0">
                      <a:pos x="231" y="24"/>
                    </a:cxn>
                    <a:cxn ang="0">
                      <a:pos x="266" y="32"/>
                    </a:cxn>
                    <a:cxn ang="0">
                      <a:pos x="377" y="49"/>
                    </a:cxn>
                    <a:cxn ang="0">
                      <a:pos x="374" y="61"/>
                    </a:cxn>
                    <a:cxn ang="0">
                      <a:pos x="374" y="61"/>
                    </a:cxn>
                  </a:cxnLst>
                  <a:rect l="0" t="0" r="r" b="b"/>
                  <a:pathLst>
                    <a:path w="396" h="398">
                      <a:moveTo>
                        <a:pt x="268" y="17"/>
                      </a:moveTo>
                      <a:lnTo>
                        <a:pt x="268" y="17"/>
                      </a:lnTo>
                      <a:lnTo>
                        <a:pt x="231" y="8"/>
                      </a:lnTo>
                      <a:lnTo>
                        <a:pt x="198" y="0"/>
                      </a:lnTo>
                      <a:lnTo>
                        <a:pt x="198" y="0"/>
                      </a:lnTo>
                      <a:lnTo>
                        <a:pt x="163" y="8"/>
                      </a:lnTo>
                      <a:lnTo>
                        <a:pt x="128" y="17"/>
                      </a:lnTo>
                      <a:lnTo>
                        <a:pt x="128" y="17"/>
                      </a:lnTo>
                      <a:lnTo>
                        <a:pt x="93" y="22"/>
                      </a:lnTo>
                      <a:lnTo>
                        <a:pt x="60" y="27"/>
                      </a:lnTo>
                      <a:lnTo>
                        <a:pt x="29" y="31"/>
                      </a:lnTo>
                      <a:lnTo>
                        <a:pt x="0" y="35"/>
                      </a:lnTo>
                      <a:lnTo>
                        <a:pt x="0" y="35"/>
                      </a:lnTo>
                      <a:lnTo>
                        <a:pt x="6" y="65"/>
                      </a:lnTo>
                      <a:lnTo>
                        <a:pt x="6" y="65"/>
                      </a:lnTo>
                      <a:lnTo>
                        <a:pt x="14" y="93"/>
                      </a:lnTo>
                      <a:lnTo>
                        <a:pt x="22" y="124"/>
                      </a:lnTo>
                      <a:lnTo>
                        <a:pt x="30" y="151"/>
                      </a:lnTo>
                      <a:lnTo>
                        <a:pt x="39" y="178"/>
                      </a:lnTo>
                      <a:lnTo>
                        <a:pt x="51" y="205"/>
                      </a:lnTo>
                      <a:lnTo>
                        <a:pt x="61" y="229"/>
                      </a:lnTo>
                      <a:lnTo>
                        <a:pt x="74" y="252"/>
                      </a:lnTo>
                      <a:lnTo>
                        <a:pt x="85" y="274"/>
                      </a:lnTo>
                      <a:lnTo>
                        <a:pt x="98" y="295"/>
                      </a:lnTo>
                      <a:lnTo>
                        <a:pt x="112" y="315"/>
                      </a:lnTo>
                      <a:lnTo>
                        <a:pt x="125" y="332"/>
                      </a:lnTo>
                      <a:lnTo>
                        <a:pt x="139" y="348"/>
                      </a:lnTo>
                      <a:lnTo>
                        <a:pt x="154" y="363"/>
                      </a:lnTo>
                      <a:lnTo>
                        <a:pt x="168" y="377"/>
                      </a:lnTo>
                      <a:lnTo>
                        <a:pt x="184" y="387"/>
                      </a:lnTo>
                      <a:lnTo>
                        <a:pt x="198" y="398"/>
                      </a:lnTo>
                      <a:lnTo>
                        <a:pt x="198" y="398"/>
                      </a:lnTo>
                      <a:lnTo>
                        <a:pt x="212" y="387"/>
                      </a:lnTo>
                      <a:lnTo>
                        <a:pt x="227" y="377"/>
                      </a:lnTo>
                      <a:lnTo>
                        <a:pt x="243" y="363"/>
                      </a:lnTo>
                      <a:lnTo>
                        <a:pt x="255" y="348"/>
                      </a:lnTo>
                      <a:lnTo>
                        <a:pt x="271" y="332"/>
                      </a:lnTo>
                      <a:lnTo>
                        <a:pt x="285" y="315"/>
                      </a:lnTo>
                      <a:lnTo>
                        <a:pt x="298" y="295"/>
                      </a:lnTo>
                      <a:lnTo>
                        <a:pt x="310" y="274"/>
                      </a:lnTo>
                      <a:lnTo>
                        <a:pt x="322" y="252"/>
                      </a:lnTo>
                      <a:lnTo>
                        <a:pt x="335" y="229"/>
                      </a:lnTo>
                      <a:lnTo>
                        <a:pt x="346" y="205"/>
                      </a:lnTo>
                      <a:lnTo>
                        <a:pt x="356" y="178"/>
                      </a:lnTo>
                      <a:lnTo>
                        <a:pt x="367" y="151"/>
                      </a:lnTo>
                      <a:lnTo>
                        <a:pt x="374" y="124"/>
                      </a:lnTo>
                      <a:lnTo>
                        <a:pt x="382" y="93"/>
                      </a:lnTo>
                      <a:lnTo>
                        <a:pt x="391" y="65"/>
                      </a:lnTo>
                      <a:lnTo>
                        <a:pt x="391" y="65"/>
                      </a:lnTo>
                      <a:lnTo>
                        <a:pt x="396" y="35"/>
                      </a:lnTo>
                      <a:lnTo>
                        <a:pt x="396" y="35"/>
                      </a:lnTo>
                      <a:lnTo>
                        <a:pt x="368" y="31"/>
                      </a:lnTo>
                      <a:lnTo>
                        <a:pt x="336" y="27"/>
                      </a:lnTo>
                      <a:lnTo>
                        <a:pt x="304" y="22"/>
                      </a:lnTo>
                      <a:lnTo>
                        <a:pt x="268" y="17"/>
                      </a:lnTo>
                      <a:lnTo>
                        <a:pt x="268" y="17"/>
                      </a:lnTo>
                      <a:lnTo>
                        <a:pt x="268" y="17"/>
                      </a:lnTo>
                      <a:close/>
                      <a:moveTo>
                        <a:pt x="374" y="61"/>
                      </a:moveTo>
                      <a:lnTo>
                        <a:pt x="374" y="61"/>
                      </a:lnTo>
                      <a:lnTo>
                        <a:pt x="368" y="88"/>
                      </a:lnTo>
                      <a:lnTo>
                        <a:pt x="359" y="114"/>
                      </a:lnTo>
                      <a:lnTo>
                        <a:pt x="353" y="141"/>
                      </a:lnTo>
                      <a:lnTo>
                        <a:pt x="342" y="165"/>
                      </a:lnTo>
                      <a:lnTo>
                        <a:pt x="333" y="189"/>
                      </a:lnTo>
                      <a:lnTo>
                        <a:pt x="324" y="212"/>
                      </a:lnTo>
                      <a:lnTo>
                        <a:pt x="313" y="234"/>
                      </a:lnTo>
                      <a:lnTo>
                        <a:pt x="303" y="256"/>
                      </a:lnTo>
                      <a:lnTo>
                        <a:pt x="290" y="276"/>
                      </a:lnTo>
                      <a:lnTo>
                        <a:pt x="277" y="294"/>
                      </a:lnTo>
                      <a:lnTo>
                        <a:pt x="266" y="312"/>
                      </a:lnTo>
                      <a:lnTo>
                        <a:pt x="252" y="327"/>
                      </a:lnTo>
                      <a:lnTo>
                        <a:pt x="240" y="343"/>
                      </a:lnTo>
                      <a:lnTo>
                        <a:pt x="226" y="357"/>
                      </a:lnTo>
                      <a:lnTo>
                        <a:pt x="212" y="368"/>
                      </a:lnTo>
                      <a:lnTo>
                        <a:pt x="198" y="378"/>
                      </a:lnTo>
                      <a:lnTo>
                        <a:pt x="198" y="378"/>
                      </a:lnTo>
                      <a:lnTo>
                        <a:pt x="184" y="368"/>
                      </a:lnTo>
                      <a:lnTo>
                        <a:pt x="170" y="357"/>
                      </a:lnTo>
                      <a:lnTo>
                        <a:pt x="157" y="343"/>
                      </a:lnTo>
                      <a:lnTo>
                        <a:pt x="143" y="327"/>
                      </a:lnTo>
                      <a:lnTo>
                        <a:pt x="130" y="312"/>
                      </a:lnTo>
                      <a:lnTo>
                        <a:pt x="119" y="294"/>
                      </a:lnTo>
                      <a:lnTo>
                        <a:pt x="106" y="276"/>
                      </a:lnTo>
                      <a:lnTo>
                        <a:pt x="94" y="256"/>
                      </a:lnTo>
                      <a:lnTo>
                        <a:pt x="83" y="234"/>
                      </a:lnTo>
                      <a:lnTo>
                        <a:pt x="73" y="212"/>
                      </a:lnTo>
                      <a:lnTo>
                        <a:pt x="62" y="189"/>
                      </a:lnTo>
                      <a:lnTo>
                        <a:pt x="53" y="165"/>
                      </a:lnTo>
                      <a:lnTo>
                        <a:pt x="43" y="141"/>
                      </a:lnTo>
                      <a:lnTo>
                        <a:pt x="36" y="114"/>
                      </a:lnTo>
                      <a:lnTo>
                        <a:pt x="29" y="88"/>
                      </a:lnTo>
                      <a:lnTo>
                        <a:pt x="22" y="61"/>
                      </a:lnTo>
                      <a:lnTo>
                        <a:pt x="22" y="61"/>
                      </a:lnTo>
                      <a:lnTo>
                        <a:pt x="19" y="49"/>
                      </a:lnTo>
                      <a:lnTo>
                        <a:pt x="19" y="49"/>
                      </a:lnTo>
                      <a:lnTo>
                        <a:pt x="74" y="42"/>
                      </a:lnTo>
                      <a:lnTo>
                        <a:pt x="130" y="32"/>
                      </a:lnTo>
                      <a:lnTo>
                        <a:pt x="130" y="32"/>
                      </a:lnTo>
                      <a:lnTo>
                        <a:pt x="165" y="24"/>
                      </a:lnTo>
                      <a:lnTo>
                        <a:pt x="198" y="18"/>
                      </a:lnTo>
                      <a:lnTo>
                        <a:pt x="198" y="18"/>
                      </a:lnTo>
                      <a:lnTo>
                        <a:pt x="231" y="24"/>
                      </a:lnTo>
                      <a:lnTo>
                        <a:pt x="266" y="32"/>
                      </a:lnTo>
                      <a:lnTo>
                        <a:pt x="266" y="32"/>
                      </a:lnTo>
                      <a:lnTo>
                        <a:pt x="322" y="42"/>
                      </a:lnTo>
                      <a:lnTo>
                        <a:pt x="377" y="49"/>
                      </a:lnTo>
                      <a:lnTo>
                        <a:pt x="377" y="49"/>
                      </a:lnTo>
                      <a:lnTo>
                        <a:pt x="374" y="61"/>
                      </a:lnTo>
                      <a:lnTo>
                        <a:pt x="374" y="61"/>
                      </a:lnTo>
                      <a:lnTo>
                        <a:pt x="374" y="61"/>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9" name="Freeform 45"/>
                <p:cNvSpPr>
                  <a:spLocks noEditPoints="1"/>
                </p:cNvSpPr>
                <p:nvPr/>
              </p:nvSpPr>
              <p:spPr bwMode="auto">
                <a:xfrm>
                  <a:off x="8283379" y="2568603"/>
                  <a:ext cx="503238" cy="512762"/>
                </a:xfrm>
                <a:custGeom>
                  <a:avLst/>
                  <a:gdLst/>
                  <a:ahLst/>
                  <a:cxnLst>
                    <a:cxn ang="0">
                      <a:pos x="223" y="14"/>
                    </a:cxn>
                    <a:cxn ang="0">
                      <a:pos x="159" y="0"/>
                    </a:cxn>
                    <a:cxn ang="0">
                      <a:pos x="127" y="7"/>
                    </a:cxn>
                    <a:cxn ang="0">
                      <a:pos x="96" y="14"/>
                    </a:cxn>
                    <a:cxn ang="0">
                      <a:pos x="13" y="26"/>
                    </a:cxn>
                    <a:cxn ang="0">
                      <a:pos x="0" y="29"/>
                    </a:cxn>
                    <a:cxn ang="0">
                      <a:pos x="4" y="43"/>
                    </a:cxn>
                    <a:cxn ang="0">
                      <a:pos x="18" y="85"/>
                    </a:cxn>
                    <a:cxn ang="0">
                      <a:pos x="53" y="170"/>
                    </a:cxn>
                    <a:cxn ang="0">
                      <a:pos x="94" y="244"/>
                    </a:cxn>
                    <a:cxn ang="0">
                      <a:pos x="115" y="277"/>
                    </a:cxn>
                    <a:cxn ang="0">
                      <a:pos x="137" y="303"/>
                    </a:cxn>
                    <a:cxn ang="0">
                      <a:pos x="159" y="323"/>
                    </a:cxn>
                    <a:cxn ang="0">
                      <a:pos x="173" y="310"/>
                    </a:cxn>
                    <a:cxn ang="0">
                      <a:pos x="206" y="276"/>
                    </a:cxn>
                    <a:cxn ang="0">
                      <a:pos x="219" y="258"/>
                    </a:cxn>
                    <a:cxn ang="0">
                      <a:pos x="229" y="244"/>
                    </a:cxn>
                    <a:cxn ang="0">
                      <a:pos x="255" y="198"/>
                    </a:cxn>
                    <a:cxn ang="0">
                      <a:pos x="279" y="144"/>
                    </a:cxn>
                    <a:cxn ang="0">
                      <a:pos x="301" y="87"/>
                    </a:cxn>
                    <a:cxn ang="0">
                      <a:pos x="317" y="29"/>
                    </a:cxn>
                    <a:cxn ang="0">
                      <a:pos x="271" y="23"/>
                    </a:cxn>
                    <a:cxn ang="0">
                      <a:pos x="223" y="14"/>
                    </a:cxn>
                    <a:cxn ang="0">
                      <a:pos x="229" y="134"/>
                    </a:cxn>
                    <a:cxn ang="0">
                      <a:pos x="228" y="138"/>
                    </a:cxn>
                    <a:cxn ang="0">
                      <a:pos x="223" y="143"/>
                    </a:cxn>
                    <a:cxn ang="0">
                      <a:pos x="179" y="144"/>
                    </a:cxn>
                    <a:cxn ang="0">
                      <a:pos x="179" y="185"/>
                    </a:cxn>
                    <a:cxn ang="0">
                      <a:pos x="175" y="193"/>
                    </a:cxn>
                    <a:cxn ang="0">
                      <a:pos x="168" y="195"/>
                    </a:cxn>
                    <a:cxn ang="0">
                      <a:pos x="150" y="195"/>
                    </a:cxn>
                    <a:cxn ang="0">
                      <a:pos x="142" y="193"/>
                    </a:cxn>
                    <a:cxn ang="0">
                      <a:pos x="140" y="185"/>
                    </a:cxn>
                    <a:cxn ang="0">
                      <a:pos x="99" y="144"/>
                    </a:cxn>
                    <a:cxn ang="0">
                      <a:pos x="95" y="143"/>
                    </a:cxn>
                    <a:cxn ang="0">
                      <a:pos x="90" y="138"/>
                    </a:cxn>
                    <a:cxn ang="0">
                      <a:pos x="89" y="116"/>
                    </a:cxn>
                    <a:cxn ang="0">
                      <a:pos x="90" y="112"/>
                    </a:cxn>
                    <a:cxn ang="0">
                      <a:pos x="95" y="107"/>
                    </a:cxn>
                    <a:cxn ang="0">
                      <a:pos x="140" y="106"/>
                    </a:cxn>
                    <a:cxn ang="0">
                      <a:pos x="140" y="65"/>
                    </a:cxn>
                    <a:cxn ang="0">
                      <a:pos x="142" y="57"/>
                    </a:cxn>
                    <a:cxn ang="0">
                      <a:pos x="150" y="55"/>
                    </a:cxn>
                    <a:cxn ang="0">
                      <a:pos x="168" y="55"/>
                    </a:cxn>
                    <a:cxn ang="0">
                      <a:pos x="175" y="57"/>
                    </a:cxn>
                    <a:cxn ang="0">
                      <a:pos x="179" y="65"/>
                    </a:cxn>
                    <a:cxn ang="0">
                      <a:pos x="219" y="106"/>
                    </a:cxn>
                    <a:cxn ang="0">
                      <a:pos x="223" y="107"/>
                    </a:cxn>
                    <a:cxn ang="0">
                      <a:pos x="228" y="112"/>
                    </a:cxn>
                    <a:cxn ang="0">
                      <a:pos x="229" y="134"/>
                    </a:cxn>
                  </a:cxnLst>
                  <a:rect l="0" t="0" r="r" b="b"/>
                  <a:pathLst>
                    <a:path w="317" h="323">
                      <a:moveTo>
                        <a:pt x="223" y="14"/>
                      </a:moveTo>
                      <a:lnTo>
                        <a:pt x="223" y="14"/>
                      </a:lnTo>
                      <a:lnTo>
                        <a:pt x="190" y="7"/>
                      </a:lnTo>
                      <a:lnTo>
                        <a:pt x="159" y="0"/>
                      </a:lnTo>
                      <a:lnTo>
                        <a:pt x="159" y="0"/>
                      </a:lnTo>
                      <a:lnTo>
                        <a:pt x="127" y="7"/>
                      </a:lnTo>
                      <a:lnTo>
                        <a:pt x="96" y="14"/>
                      </a:lnTo>
                      <a:lnTo>
                        <a:pt x="96" y="14"/>
                      </a:lnTo>
                      <a:lnTo>
                        <a:pt x="54" y="21"/>
                      </a:lnTo>
                      <a:lnTo>
                        <a:pt x="13" y="26"/>
                      </a:lnTo>
                      <a:lnTo>
                        <a:pt x="13" y="26"/>
                      </a:lnTo>
                      <a:lnTo>
                        <a:pt x="0" y="29"/>
                      </a:lnTo>
                      <a:lnTo>
                        <a:pt x="0" y="29"/>
                      </a:lnTo>
                      <a:lnTo>
                        <a:pt x="4" y="43"/>
                      </a:lnTo>
                      <a:lnTo>
                        <a:pt x="4" y="43"/>
                      </a:lnTo>
                      <a:lnTo>
                        <a:pt x="18" y="85"/>
                      </a:lnTo>
                      <a:lnTo>
                        <a:pt x="34" y="129"/>
                      </a:lnTo>
                      <a:lnTo>
                        <a:pt x="53" y="170"/>
                      </a:lnTo>
                      <a:lnTo>
                        <a:pt x="72" y="208"/>
                      </a:lnTo>
                      <a:lnTo>
                        <a:pt x="94" y="244"/>
                      </a:lnTo>
                      <a:lnTo>
                        <a:pt x="103" y="260"/>
                      </a:lnTo>
                      <a:lnTo>
                        <a:pt x="115" y="277"/>
                      </a:lnTo>
                      <a:lnTo>
                        <a:pt x="126" y="290"/>
                      </a:lnTo>
                      <a:lnTo>
                        <a:pt x="137" y="303"/>
                      </a:lnTo>
                      <a:lnTo>
                        <a:pt x="147" y="313"/>
                      </a:lnTo>
                      <a:lnTo>
                        <a:pt x="159" y="323"/>
                      </a:lnTo>
                      <a:lnTo>
                        <a:pt x="159" y="323"/>
                      </a:lnTo>
                      <a:lnTo>
                        <a:pt x="173" y="310"/>
                      </a:lnTo>
                      <a:lnTo>
                        <a:pt x="190" y="294"/>
                      </a:lnTo>
                      <a:lnTo>
                        <a:pt x="206" y="276"/>
                      </a:lnTo>
                      <a:lnTo>
                        <a:pt x="219" y="258"/>
                      </a:lnTo>
                      <a:lnTo>
                        <a:pt x="219" y="258"/>
                      </a:lnTo>
                      <a:lnTo>
                        <a:pt x="229" y="244"/>
                      </a:lnTo>
                      <a:lnTo>
                        <a:pt x="229" y="244"/>
                      </a:lnTo>
                      <a:lnTo>
                        <a:pt x="243" y="222"/>
                      </a:lnTo>
                      <a:lnTo>
                        <a:pt x="255" y="198"/>
                      </a:lnTo>
                      <a:lnTo>
                        <a:pt x="268" y="172"/>
                      </a:lnTo>
                      <a:lnTo>
                        <a:pt x="279" y="144"/>
                      </a:lnTo>
                      <a:lnTo>
                        <a:pt x="291" y="116"/>
                      </a:lnTo>
                      <a:lnTo>
                        <a:pt x="301" y="87"/>
                      </a:lnTo>
                      <a:lnTo>
                        <a:pt x="310" y="57"/>
                      </a:lnTo>
                      <a:lnTo>
                        <a:pt x="317" y="29"/>
                      </a:lnTo>
                      <a:lnTo>
                        <a:pt x="317" y="29"/>
                      </a:lnTo>
                      <a:lnTo>
                        <a:pt x="271" y="23"/>
                      </a:lnTo>
                      <a:lnTo>
                        <a:pt x="223" y="14"/>
                      </a:lnTo>
                      <a:lnTo>
                        <a:pt x="223" y="14"/>
                      </a:lnTo>
                      <a:lnTo>
                        <a:pt x="223" y="14"/>
                      </a:lnTo>
                      <a:close/>
                      <a:moveTo>
                        <a:pt x="229" y="134"/>
                      </a:moveTo>
                      <a:lnTo>
                        <a:pt x="229" y="134"/>
                      </a:lnTo>
                      <a:lnTo>
                        <a:pt x="228" y="138"/>
                      </a:lnTo>
                      <a:lnTo>
                        <a:pt x="227" y="142"/>
                      </a:lnTo>
                      <a:lnTo>
                        <a:pt x="223" y="143"/>
                      </a:lnTo>
                      <a:lnTo>
                        <a:pt x="219" y="144"/>
                      </a:lnTo>
                      <a:lnTo>
                        <a:pt x="179" y="144"/>
                      </a:lnTo>
                      <a:lnTo>
                        <a:pt x="179" y="185"/>
                      </a:lnTo>
                      <a:lnTo>
                        <a:pt x="179" y="185"/>
                      </a:lnTo>
                      <a:lnTo>
                        <a:pt x="178" y="190"/>
                      </a:lnTo>
                      <a:lnTo>
                        <a:pt x="175" y="193"/>
                      </a:lnTo>
                      <a:lnTo>
                        <a:pt x="172" y="194"/>
                      </a:lnTo>
                      <a:lnTo>
                        <a:pt x="168" y="195"/>
                      </a:lnTo>
                      <a:lnTo>
                        <a:pt x="150" y="195"/>
                      </a:lnTo>
                      <a:lnTo>
                        <a:pt x="150" y="195"/>
                      </a:lnTo>
                      <a:lnTo>
                        <a:pt x="146" y="194"/>
                      </a:lnTo>
                      <a:lnTo>
                        <a:pt x="142" y="193"/>
                      </a:lnTo>
                      <a:lnTo>
                        <a:pt x="141" y="190"/>
                      </a:lnTo>
                      <a:lnTo>
                        <a:pt x="140" y="185"/>
                      </a:lnTo>
                      <a:lnTo>
                        <a:pt x="140" y="144"/>
                      </a:lnTo>
                      <a:lnTo>
                        <a:pt x="99" y="144"/>
                      </a:lnTo>
                      <a:lnTo>
                        <a:pt x="99" y="144"/>
                      </a:lnTo>
                      <a:lnTo>
                        <a:pt x="95" y="143"/>
                      </a:lnTo>
                      <a:lnTo>
                        <a:pt x="91" y="142"/>
                      </a:lnTo>
                      <a:lnTo>
                        <a:pt x="90" y="138"/>
                      </a:lnTo>
                      <a:lnTo>
                        <a:pt x="89" y="134"/>
                      </a:lnTo>
                      <a:lnTo>
                        <a:pt x="89" y="116"/>
                      </a:lnTo>
                      <a:lnTo>
                        <a:pt x="89" y="116"/>
                      </a:lnTo>
                      <a:lnTo>
                        <a:pt x="90" y="112"/>
                      </a:lnTo>
                      <a:lnTo>
                        <a:pt x="91" y="108"/>
                      </a:lnTo>
                      <a:lnTo>
                        <a:pt x="95" y="107"/>
                      </a:lnTo>
                      <a:lnTo>
                        <a:pt x="99" y="106"/>
                      </a:lnTo>
                      <a:lnTo>
                        <a:pt x="140" y="106"/>
                      </a:lnTo>
                      <a:lnTo>
                        <a:pt x="140" y="65"/>
                      </a:lnTo>
                      <a:lnTo>
                        <a:pt x="140" y="65"/>
                      </a:lnTo>
                      <a:lnTo>
                        <a:pt x="141" y="60"/>
                      </a:lnTo>
                      <a:lnTo>
                        <a:pt x="142" y="57"/>
                      </a:lnTo>
                      <a:lnTo>
                        <a:pt x="146" y="56"/>
                      </a:lnTo>
                      <a:lnTo>
                        <a:pt x="150" y="55"/>
                      </a:lnTo>
                      <a:lnTo>
                        <a:pt x="168" y="55"/>
                      </a:lnTo>
                      <a:lnTo>
                        <a:pt x="168" y="55"/>
                      </a:lnTo>
                      <a:lnTo>
                        <a:pt x="172" y="56"/>
                      </a:lnTo>
                      <a:lnTo>
                        <a:pt x="175" y="57"/>
                      </a:lnTo>
                      <a:lnTo>
                        <a:pt x="178" y="60"/>
                      </a:lnTo>
                      <a:lnTo>
                        <a:pt x="179" y="65"/>
                      </a:lnTo>
                      <a:lnTo>
                        <a:pt x="179" y="106"/>
                      </a:lnTo>
                      <a:lnTo>
                        <a:pt x="219" y="106"/>
                      </a:lnTo>
                      <a:lnTo>
                        <a:pt x="219" y="106"/>
                      </a:lnTo>
                      <a:lnTo>
                        <a:pt x="223" y="107"/>
                      </a:lnTo>
                      <a:lnTo>
                        <a:pt x="227" y="108"/>
                      </a:lnTo>
                      <a:lnTo>
                        <a:pt x="228" y="112"/>
                      </a:lnTo>
                      <a:lnTo>
                        <a:pt x="229" y="116"/>
                      </a:lnTo>
                      <a:lnTo>
                        <a:pt x="229" y="134"/>
                      </a:lnTo>
                      <a:lnTo>
                        <a:pt x="229" y="134"/>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sp>
            <p:nvSpPr>
              <p:cNvPr id="103" name="Text Box 84"/>
              <p:cNvSpPr txBox="1">
                <a:spLocks noChangeArrowheads="1"/>
              </p:cNvSpPr>
              <p:nvPr/>
            </p:nvSpPr>
            <p:spPr bwMode="auto">
              <a:xfrm>
                <a:off x="7938468" y="2863563"/>
                <a:ext cx="385000" cy="21000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防火墙</a:t>
                </a:r>
                <a:endParaRPr lang="en-US" altLang="zh-CN" sz="1200" kern="0" dirty="0">
                  <a:solidFill>
                    <a:srgbClr val="000000"/>
                  </a:solidFill>
                  <a:latin typeface="华文细黑"/>
                  <a:ea typeface="华文细黑"/>
                  <a:cs typeface="Times New Roman" pitchFamily="18" charset="0"/>
                  <a:sym typeface="Lucida Grande"/>
                </a:endParaRPr>
              </a:p>
            </p:txBody>
          </p:sp>
        </p:grpSp>
        <p:grpSp>
          <p:nvGrpSpPr>
            <p:cNvPr id="12" name="组合 176"/>
            <p:cNvGrpSpPr/>
            <p:nvPr/>
          </p:nvGrpSpPr>
          <p:grpSpPr>
            <a:xfrm>
              <a:off x="5421791" y="2423525"/>
              <a:ext cx="521355" cy="685846"/>
              <a:chOff x="6840812" y="2313997"/>
              <a:chExt cx="521355" cy="685846"/>
            </a:xfrm>
          </p:grpSpPr>
          <p:grpSp>
            <p:nvGrpSpPr>
              <p:cNvPr id="13" name="组合 178"/>
              <p:cNvGrpSpPr/>
              <p:nvPr/>
            </p:nvGrpSpPr>
            <p:grpSpPr>
              <a:xfrm>
                <a:off x="6908063" y="2313997"/>
                <a:ext cx="431174" cy="416674"/>
                <a:chOff x="10325100" y="1325563"/>
                <a:chExt cx="922338" cy="465138"/>
              </a:xfrm>
            </p:grpSpPr>
            <p:sp>
              <p:nvSpPr>
                <p:cNvPr id="128" name="Freeform 20"/>
                <p:cNvSpPr>
                  <a:spLocks/>
                </p:cNvSpPr>
                <p:nvPr/>
              </p:nvSpPr>
              <p:spPr bwMode="auto">
                <a:xfrm>
                  <a:off x="10664825" y="1476375"/>
                  <a:ext cx="393700" cy="314325"/>
                </a:xfrm>
                <a:custGeom>
                  <a:avLst/>
                  <a:gdLst>
                    <a:gd name="T0" fmla="*/ 248 w 248"/>
                    <a:gd name="T1" fmla="*/ 0 h 198"/>
                    <a:gd name="T2" fmla="*/ 13 w 248"/>
                    <a:gd name="T3" fmla="*/ 154 h 198"/>
                    <a:gd name="T4" fmla="*/ 13 w 248"/>
                    <a:gd name="T5" fmla="*/ 154 h 198"/>
                    <a:gd name="T6" fmla="*/ 7 w 248"/>
                    <a:gd name="T7" fmla="*/ 158 h 198"/>
                    <a:gd name="T8" fmla="*/ 6 w 248"/>
                    <a:gd name="T9" fmla="*/ 159 h 198"/>
                    <a:gd name="T10" fmla="*/ 6 w 248"/>
                    <a:gd name="T11" fmla="*/ 159 h 198"/>
                    <a:gd name="T12" fmla="*/ 6 w 248"/>
                    <a:gd name="T13" fmla="*/ 159 h 198"/>
                    <a:gd name="T14" fmla="*/ 3 w 248"/>
                    <a:gd name="T15" fmla="*/ 162 h 198"/>
                    <a:gd name="T16" fmla="*/ 1 w 248"/>
                    <a:gd name="T17" fmla="*/ 166 h 198"/>
                    <a:gd name="T18" fmla="*/ 0 w 248"/>
                    <a:gd name="T19" fmla="*/ 171 h 198"/>
                    <a:gd name="T20" fmla="*/ 0 w 248"/>
                    <a:gd name="T21" fmla="*/ 175 h 198"/>
                    <a:gd name="T22" fmla="*/ 0 w 248"/>
                    <a:gd name="T23" fmla="*/ 175 h 198"/>
                    <a:gd name="T24" fmla="*/ 0 w 248"/>
                    <a:gd name="T25" fmla="*/ 180 h 198"/>
                    <a:gd name="T26" fmla="*/ 1 w 248"/>
                    <a:gd name="T27" fmla="*/ 183 h 198"/>
                    <a:gd name="T28" fmla="*/ 3 w 248"/>
                    <a:gd name="T29" fmla="*/ 188 h 198"/>
                    <a:gd name="T30" fmla="*/ 6 w 248"/>
                    <a:gd name="T31" fmla="*/ 190 h 198"/>
                    <a:gd name="T32" fmla="*/ 9 w 248"/>
                    <a:gd name="T33" fmla="*/ 194 h 198"/>
                    <a:gd name="T34" fmla="*/ 14 w 248"/>
                    <a:gd name="T35" fmla="*/ 195 h 198"/>
                    <a:gd name="T36" fmla="*/ 17 w 248"/>
                    <a:gd name="T37" fmla="*/ 198 h 198"/>
                    <a:gd name="T38" fmla="*/ 22 w 248"/>
                    <a:gd name="T39" fmla="*/ 198 h 198"/>
                    <a:gd name="T40" fmla="*/ 22 w 248"/>
                    <a:gd name="T41" fmla="*/ 198 h 198"/>
                    <a:gd name="T42" fmla="*/ 29 w 248"/>
                    <a:gd name="T43" fmla="*/ 196 h 198"/>
                    <a:gd name="T44" fmla="*/ 36 w 248"/>
                    <a:gd name="T45" fmla="*/ 193 h 198"/>
                    <a:gd name="T46" fmla="*/ 36 w 248"/>
                    <a:gd name="T47" fmla="*/ 193 h 198"/>
                    <a:gd name="T48" fmla="*/ 248 w 248"/>
                    <a:gd name="T4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98">
                      <a:moveTo>
                        <a:pt x="248" y="0"/>
                      </a:moveTo>
                      <a:lnTo>
                        <a:pt x="13" y="154"/>
                      </a:lnTo>
                      <a:lnTo>
                        <a:pt x="13" y="154"/>
                      </a:lnTo>
                      <a:lnTo>
                        <a:pt x="7" y="158"/>
                      </a:lnTo>
                      <a:lnTo>
                        <a:pt x="6" y="159"/>
                      </a:lnTo>
                      <a:lnTo>
                        <a:pt x="6" y="159"/>
                      </a:lnTo>
                      <a:lnTo>
                        <a:pt x="6" y="159"/>
                      </a:lnTo>
                      <a:lnTo>
                        <a:pt x="3" y="162"/>
                      </a:lnTo>
                      <a:lnTo>
                        <a:pt x="1" y="166"/>
                      </a:lnTo>
                      <a:lnTo>
                        <a:pt x="0" y="171"/>
                      </a:lnTo>
                      <a:lnTo>
                        <a:pt x="0" y="175"/>
                      </a:lnTo>
                      <a:lnTo>
                        <a:pt x="0" y="175"/>
                      </a:lnTo>
                      <a:lnTo>
                        <a:pt x="0" y="180"/>
                      </a:lnTo>
                      <a:lnTo>
                        <a:pt x="1" y="183"/>
                      </a:lnTo>
                      <a:lnTo>
                        <a:pt x="3" y="188"/>
                      </a:lnTo>
                      <a:lnTo>
                        <a:pt x="6" y="190"/>
                      </a:lnTo>
                      <a:lnTo>
                        <a:pt x="9" y="194"/>
                      </a:lnTo>
                      <a:lnTo>
                        <a:pt x="14" y="195"/>
                      </a:lnTo>
                      <a:lnTo>
                        <a:pt x="17" y="198"/>
                      </a:lnTo>
                      <a:lnTo>
                        <a:pt x="22" y="198"/>
                      </a:lnTo>
                      <a:lnTo>
                        <a:pt x="22" y="198"/>
                      </a:lnTo>
                      <a:lnTo>
                        <a:pt x="29" y="196"/>
                      </a:lnTo>
                      <a:lnTo>
                        <a:pt x="36" y="193"/>
                      </a:lnTo>
                      <a:lnTo>
                        <a:pt x="36" y="193"/>
                      </a:lnTo>
                      <a:lnTo>
                        <a:pt x="248"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9" name="Freeform 21"/>
                <p:cNvSpPr>
                  <a:spLocks/>
                </p:cNvSpPr>
                <p:nvPr/>
              </p:nvSpPr>
              <p:spPr bwMode="auto">
                <a:xfrm>
                  <a:off x="10364788" y="1525588"/>
                  <a:ext cx="115888" cy="117475"/>
                </a:xfrm>
                <a:custGeom>
                  <a:avLst/>
                  <a:gdLst>
                    <a:gd name="T0" fmla="*/ 0 w 73"/>
                    <a:gd name="T1" fmla="*/ 47 h 74"/>
                    <a:gd name="T2" fmla="*/ 50 w 73"/>
                    <a:gd name="T3" fmla="*/ 74 h 74"/>
                    <a:gd name="T4" fmla="*/ 50 w 73"/>
                    <a:gd name="T5" fmla="*/ 74 h 74"/>
                    <a:gd name="T6" fmla="*/ 61 w 73"/>
                    <a:gd name="T7" fmla="*/ 59 h 74"/>
                    <a:gd name="T8" fmla="*/ 73 w 73"/>
                    <a:gd name="T9" fmla="*/ 44 h 74"/>
                    <a:gd name="T10" fmla="*/ 26 w 73"/>
                    <a:gd name="T11" fmla="*/ 0 h 74"/>
                    <a:gd name="T12" fmla="*/ 26 w 73"/>
                    <a:gd name="T13" fmla="*/ 0 h 74"/>
                    <a:gd name="T14" fmla="*/ 11 w 73"/>
                    <a:gd name="T15" fmla="*/ 22 h 74"/>
                    <a:gd name="T16" fmla="*/ 0 w 73"/>
                    <a:gd name="T17" fmla="*/ 4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4">
                      <a:moveTo>
                        <a:pt x="0" y="47"/>
                      </a:moveTo>
                      <a:lnTo>
                        <a:pt x="50" y="74"/>
                      </a:lnTo>
                      <a:lnTo>
                        <a:pt x="50" y="74"/>
                      </a:lnTo>
                      <a:lnTo>
                        <a:pt x="61" y="59"/>
                      </a:lnTo>
                      <a:lnTo>
                        <a:pt x="73" y="44"/>
                      </a:lnTo>
                      <a:lnTo>
                        <a:pt x="26" y="0"/>
                      </a:lnTo>
                      <a:lnTo>
                        <a:pt x="26" y="0"/>
                      </a:lnTo>
                      <a:lnTo>
                        <a:pt x="11" y="22"/>
                      </a:lnTo>
                      <a:lnTo>
                        <a:pt x="0" y="47"/>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0" name="Freeform 22"/>
                <p:cNvSpPr>
                  <a:spLocks/>
                </p:cNvSpPr>
                <p:nvPr/>
              </p:nvSpPr>
              <p:spPr bwMode="auto">
                <a:xfrm>
                  <a:off x="10364788" y="1525588"/>
                  <a:ext cx="115888" cy="117475"/>
                </a:xfrm>
                <a:custGeom>
                  <a:avLst/>
                  <a:gdLst>
                    <a:gd name="T0" fmla="*/ 0 w 73"/>
                    <a:gd name="T1" fmla="*/ 47 h 74"/>
                    <a:gd name="T2" fmla="*/ 50 w 73"/>
                    <a:gd name="T3" fmla="*/ 74 h 74"/>
                    <a:gd name="T4" fmla="*/ 50 w 73"/>
                    <a:gd name="T5" fmla="*/ 74 h 74"/>
                    <a:gd name="T6" fmla="*/ 61 w 73"/>
                    <a:gd name="T7" fmla="*/ 59 h 74"/>
                    <a:gd name="T8" fmla="*/ 73 w 73"/>
                    <a:gd name="T9" fmla="*/ 44 h 74"/>
                    <a:gd name="T10" fmla="*/ 26 w 73"/>
                    <a:gd name="T11" fmla="*/ 0 h 74"/>
                    <a:gd name="T12" fmla="*/ 26 w 73"/>
                    <a:gd name="T13" fmla="*/ 0 h 74"/>
                    <a:gd name="T14" fmla="*/ 11 w 73"/>
                    <a:gd name="T15" fmla="*/ 22 h 74"/>
                    <a:gd name="T16" fmla="*/ 0 w 73"/>
                    <a:gd name="T17" fmla="*/ 4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4">
                      <a:moveTo>
                        <a:pt x="0" y="47"/>
                      </a:moveTo>
                      <a:lnTo>
                        <a:pt x="50" y="74"/>
                      </a:lnTo>
                      <a:lnTo>
                        <a:pt x="50" y="74"/>
                      </a:lnTo>
                      <a:lnTo>
                        <a:pt x="61" y="59"/>
                      </a:lnTo>
                      <a:lnTo>
                        <a:pt x="73" y="44"/>
                      </a:lnTo>
                      <a:lnTo>
                        <a:pt x="26" y="0"/>
                      </a:lnTo>
                      <a:lnTo>
                        <a:pt x="26" y="0"/>
                      </a:lnTo>
                      <a:lnTo>
                        <a:pt x="11" y="22"/>
                      </a:lnTo>
                      <a:lnTo>
                        <a:pt x="0" y="47"/>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1" name="Freeform 23"/>
                <p:cNvSpPr>
                  <a:spLocks/>
                </p:cNvSpPr>
                <p:nvPr/>
              </p:nvSpPr>
              <p:spPr bwMode="auto">
                <a:xfrm>
                  <a:off x="10334625" y="1625600"/>
                  <a:ext cx="95250" cy="85725"/>
                </a:xfrm>
                <a:custGeom>
                  <a:avLst/>
                  <a:gdLst>
                    <a:gd name="T0" fmla="*/ 0 w 60"/>
                    <a:gd name="T1" fmla="*/ 42 h 54"/>
                    <a:gd name="T2" fmla="*/ 49 w 60"/>
                    <a:gd name="T3" fmla="*/ 54 h 54"/>
                    <a:gd name="T4" fmla="*/ 49 w 60"/>
                    <a:gd name="T5" fmla="*/ 54 h 54"/>
                    <a:gd name="T6" fmla="*/ 54 w 60"/>
                    <a:gd name="T7" fmla="*/ 40 h 54"/>
                    <a:gd name="T8" fmla="*/ 60 w 60"/>
                    <a:gd name="T9" fmla="*/ 26 h 54"/>
                    <a:gd name="T10" fmla="*/ 12 w 60"/>
                    <a:gd name="T11" fmla="*/ 0 h 54"/>
                    <a:gd name="T12" fmla="*/ 12 w 60"/>
                    <a:gd name="T13" fmla="*/ 0 h 54"/>
                    <a:gd name="T14" fmla="*/ 5 w 60"/>
                    <a:gd name="T15" fmla="*/ 21 h 54"/>
                    <a:gd name="T16" fmla="*/ 0 w 60"/>
                    <a:gd name="T1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4">
                      <a:moveTo>
                        <a:pt x="0" y="42"/>
                      </a:moveTo>
                      <a:lnTo>
                        <a:pt x="49" y="54"/>
                      </a:lnTo>
                      <a:lnTo>
                        <a:pt x="49" y="54"/>
                      </a:lnTo>
                      <a:lnTo>
                        <a:pt x="54" y="40"/>
                      </a:lnTo>
                      <a:lnTo>
                        <a:pt x="60" y="26"/>
                      </a:lnTo>
                      <a:lnTo>
                        <a:pt x="12" y="0"/>
                      </a:lnTo>
                      <a:lnTo>
                        <a:pt x="12" y="0"/>
                      </a:lnTo>
                      <a:lnTo>
                        <a:pt x="5" y="21"/>
                      </a:lnTo>
                      <a:lnTo>
                        <a:pt x="0" y="42"/>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2" name="Freeform 24"/>
                <p:cNvSpPr>
                  <a:spLocks/>
                </p:cNvSpPr>
                <p:nvPr/>
              </p:nvSpPr>
              <p:spPr bwMode="auto">
                <a:xfrm>
                  <a:off x="10334625" y="1625600"/>
                  <a:ext cx="95250" cy="85725"/>
                </a:xfrm>
                <a:custGeom>
                  <a:avLst/>
                  <a:gdLst>
                    <a:gd name="T0" fmla="*/ 0 w 60"/>
                    <a:gd name="T1" fmla="*/ 42 h 54"/>
                    <a:gd name="T2" fmla="*/ 49 w 60"/>
                    <a:gd name="T3" fmla="*/ 54 h 54"/>
                    <a:gd name="T4" fmla="*/ 49 w 60"/>
                    <a:gd name="T5" fmla="*/ 54 h 54"/>
                    <a:gd name="T6" fmla="*/ 54 w 60"/>
                    <a:gd name="T7" fmla="*/ 40 h 54"/>
                    <a:gd name="T8" fmla="*/ 60 w 60"/>
                    <a:gd name="T9" fmla="*/ 26 h 54"/>
                    <a:gd name="T10" fmla="*/ 12 w 60"/>
                    <a:gd name="T11" fmla="*/ 0 h 54"/>
                    <a:gd name="T12" fmla="*/ 12 w 60"/>
                    <a:gd name="T13" fmla="*/ 0 h 54"/>
                    <a:gd name="T14" fmla="*/ 5 w 60"/>
                    <a:gd name="T15" fmla="*/ 21 h 54"/>
                    <a:gd name="T16" fmla="*/ 0 w 60"/>
                    <a:gd name="T1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4">
                      <a:moveTo>
                        <a:pt x="0" y="42"/>
                      </a:moveTo>
                      <a:lnTo>
                        <a:pt x="49" y="54"/>
                      </a:lnTo>
                      <a:lnTo>
                        <a:pt x="49" y="54"/>
                      </a:lnTo>
                      <a:lnTo>
                        <a:pt x="54" y="40"/>
                      </a:lnTo>
                      <a:lnTo>
                        <a:pt x="60" y="26"/>
                      </a:lnTo>
                      <a:lnTo>
                        <a:pt x="12" y="0"/>
                      </a:lnTo>
                      <a:lnTo>
                        <a:pt x="12" y="0"/>
                      </a:lnTo>
                      <a:lnTo>
                        <a:pt x="5" y="21"/>
                      </a:lnTo>
                      <a:lnTo>
                        <a:pt x="0" y="4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3" name="Freeform 25"/>
                <p:cNvSpPr>
                  <a:spLocks/>
                </p:cNvSpPr>
                <p:nvPr/>
              </p:nvSpPr>
              <p:spPr bwMode="auto">
                <a:xfrm>
                  <a:off x="10423525" y="1441450"/>
                  <a:ext cx="119063" cy="134938"/>
                </a:xfrm>
                <a:custGeom>
                  <a:avLst/>
                  <a:gdLst>
                    <a:gd name="T0" fmla="*/ 0 w 75"/>
                    <a:gd name="T1" fmla="*/ 39 h 85"/>
                    <a:gd name="T2" fmla="*/ 48 w 75"/>
                    <a:gd name="T3" fmla="*/ 85 h 85"/>
                    <a:gd name="T4" fmla="*/ 48 w 75"/>
                    <a:gd name="T5" fmla="*/ 85 h 85"/>
                    <a:gd name="T6" fmla="*/ 61 w 75"/>
                    <a:gd name="T7" fmla="*/ 74 h 85"/>
                    <a:gd name="T8" fmla="*/ 75 w 75"/>
                    <a:gd name="T9" fmla="*/ 66 h 85"/>
                    <a:gd name="T10" fmla="*/ 37 w 75"/>
                    <a:gd name="T11" fmla="*/ 0 h 85"/>
                    <a:gd name="T12" fmla="*/ 37 w 75"/>
                    <a:gd name="T13" fmla="*/ 0 h 85"/>
                    <a:gd name="T14" fmla="*/ 17 w 75"/>
                    <a:gd name="T15" fmla="*/ 18 h 85"/>
                    <a:gd name="T16" fmla="*/ 0 w 75"/>
                    <a:gd name="T17"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5">
                      <a:moveTo>
                        <a:pt x="0" y="39"/>
                      </a:moveTo>
                      <a:lnTo>
                        <a:pt x="48" y="85"/>
                      </a:lnTo>
                      <a:lnTo>
                        <a:pt x="48" y="85"/>
                      </a:lnTo>
                      <a:lnTo>
                        <a:pt x="61" y="74"/>
                      </a:lnTo>
                      <a:lnTo>
                        <a:pt x="75" y="66"/>
                      </a:lnTo>
                      <a:lnTo>
                        <a:pt x="37" y="0"/>
                      </a:lnTo>
                      <a:lnTo>
                        <a:pt x="37" y="0"/>
                      </a:lnTo>
                      <a:lnTo>
                        <a:pt x="17" y="18"/>
                      </a:lnTo>
                      <a:lnTo>
                        <a:pt x="0" y="39"/>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4" name="Freeform 26"/>
                <p:cNvSpPr>
                  <a:spLocks/>
                </p:cNvSpPr>
                <p:nvPr/>
              </p:nvSpPr>
              <p:spPr bwMode="auto">
                <a:xfrm>
                  <a:off x="10423525" y="1441450"/>
                  <a:ext cx="119063" cy="134938"/>
                </a:xfrm>
                <a:custGeom>
                  <a:avLst/>
                  <a:gdLst>
                    <a:gd name="T0" fmla="*/ 0 w 75"/>
                    <a:gd name="T1" fmla="*/ 39 h 85"/>
                    <a:gd name="T2" fmla="*/ 48 w 75"/>
                    <a:gd name="T3" fmla="*/ 85 h 85"/>
                    <a:gd name="T4" fmla="*/ 48 w 75"/>
                    <a:gd name="T5" fmla="*/ 85 h 85"/>
                    <a:gd name="T6" fmla="*/ 61 w 75"/>
                    <a:gd name="T7" fmla="*/ 74 h 85"/>
                    <a:gd name="T8" fmla="*/ 75 w 75"/>
                    <a:gd name="T9" fmla="*/ 66 h 85"/>
                    <a:gd name="T10" fmla="*/ 37 w 75"/>
                    <a:gd name="T11" fmla="*/ 0 h 85"/>
                    <a:gd name="T12" fmla="*/ 37 w 75"/>
                    <a:gd name="T13" fmla="*/ 0 h 85"/>
                    <a:gd name="T14" fmla="*/ 17 w 75"/>
                    <a:gd name="T15" fmla="*/ 18 h 85"/>
                    <a:gd name="T16" fmla="*/ 0 w 75"/>
                    <a:gd name="T17"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5">
                      <a:moveTo>
                        <a:pt x="0" y="39"/>
                      </a:moveTo>
                      <a:lnTo>
                        <a:pt x="48" y="85"/>
                      </a:lnTo>
                      <a:lnTo>
                        <a:pt x="48" y="85"/>
                      </a:lnTo>
                      <a:lnTo>
                        <a:pt x="61" y="74"/>
                      </a:lnTo>
                      <a:lnTo>
                        <a:pt x="75" y="66"/>
                      </a:lnTo>
                      <a:lnTo>
                        <a:pt x="37" y="0"/>
                      </a:lnTo>
                      <a:lnTo>
                        <a:pt x="37" y="0"/>
                      </a:lnTo>
                      <a:lnTo>
                        <a:pt x="17" y="18"/>
                      </a:lnTo>
                      <a:lnTo>
                        <a:pt x="0" y="39"/>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5" name="Freeform 27"/>
                <p:cNvSpPr>
                  <a:spLocks/>
                </p:cNvSpPr>
                <p:nvPr/>
              </p:nvSpPr>
              <p:spPr bwMode="auto">
                <a:xfrm>
                  <a:off x="10504488" y="1363663"/>
                  <a:ext cx="112713" cy="166688"/>
                </a:xfrm>
                <a:custGeom>
                  <a:avLst/>
                  <a:gdLst>
                    <a:gd name="T0" fmla="*/ 0 w 71"/>
                    <a:gd name="T1" fmla="*/ 37 h 105"/>
                    <a:gd name="T2" fmla="*/ 40 w 71"/>
                    <a:gd name="T3" fmla="*/ 105 h 105"/>
                    <a:gd name="T4" fmla="*/ 40 w 71"/>
                    <a:gd name="T5" fmla="*/ 105 h 105"/>
                    <a:gd name="T6" fmla="*/ 55 w 71"/>
                    <a:gd name="T7" fmla="*/ 100 h 105"/>
                    <a:gd name="T8" fmla="*/ 71 w 71"/>
                    <a:gd name="T9" fmla="*/ 95 h 105"/>
                    <a:gd name="T10" fmla="*/ 63 w 71"/>
                    <a:gd name="T11" fmla="*/ 0 h 105"/>
                    <a:gd name="T12" fmla="*/ 63 w 71"/>
                    <a:gd name="T13" fmla="*/ 0 h 105"/>
                    <a:gd name="T14" fmla="*/ 46 w 71"/>
                    <a:gd name="T15" fmla="*/ 8 h 105"/>
                    <a:gd name="T16" fmla="*/ 30 w 71"/>
                    <a:gd name="T17" fmla="*/ 16 h 105"/>
                    <a:gd name="T18" fmla="*/ 14 w 71"/>
                    <a:gd name="T19" fmla="*/ 27 h 105"/>
                    <a:gd name="T20" fmla="*/ 0 w 71"/>
                    <a:gd name="T21" fmla="*/ 3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05">
                      <a:moveTo>
                        <a:pt x="0" y="37"/>
                      </a:moveTo>
                      <a:lnTo>
                        <a:pt x="40" y="105"/>
                      </a:lnTo>
                      <a:lnTo>
                        <a:pt x="40" y="105"/>
                      </a:lnTo>
                      <a:lnTo>
                        <a:pt x="55" y="100"/>
                      </a:lnTo>
                      <a:lnTo>
                        <a:pt x="71" y="95"/>
                      </a:lnTo>
                      <a:lnTo>
                        <a:pt x="63" y="0"/>
                      </a:lnTo>
                      <a:lnTo>
                        <a:pt x="63" y="0"/>
                      </a:lnTo>
                      <a:lnTo>
                        <a:pt x="46" y="8"/>
                      </a:lnTo>
                      <a:lnTo>
                        <a:pt x="30" y="16"/>
                      </a:lnTo>
                      <a:lnTo>
                        <a:pt x="14" y="27"/>
                      </a:lnTo>
                      <a:lnTo>
                        <a:pt x="0" y="37"/>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6" name="Freeform 28"/>
                <p:cNvSpPr>
                  <a:spLocks/>
                </p:cNvSpPr>
                <p:nvPr/>
              </p:nvSpPr>
              <p:spPr bwMode="auto">
                <a:xfrm>
                  <a:off x="10504488" y="1363663"/>
                  <a:ext cx="112713" cy="166688"/>
                </a:xfrm>
                <a:custGeom>
                  <a:avLst/>
                  <a:gdLst>
                    <a:gd name="T0" fmla="*/ 0 w 71"/>
                    <a:gd name="T1" fmla="*/ 37 h 105"/>
                    <a:gd name="T2" fmla="*/ 40 w 71"/>
                    <a:gd name="T3" fmla="*/ 105 h 105"/>
                    <a:gd name="T4" fmla="*/ 40 w 71"/>
                    <a:gd name="T5" fmla="*/ 105 h 105"/>
                    <a:gd name="T6" fmla="*/ 55 w 71"/>
                    <a:gd name="T7" fmla="*/ 100 h 105"/>
                    <a:gd name="T8" fmla="*/ 71 w 71"/>
                    <a:gd name="T9" fmla="*/ 95 h 105"/>
                    <a:gd name="T10" fmla="*/ 63 w 71"/>
                    <a:gd name="T11" fmla="*/ 0 h 105"/>
                    <a:gd name="T12" fmla="*/ 63 w 71"/>
                    <a:gd name="T13" fmla="*/ 0 h 105"/>
                    <a:gd name="T14" fmla="*/ 46 w 71"/>
                    <a:gd name="T15" fmla="*/ 8 h 105"/>
                    <a:gd name="T16" fmla="*/ 30 w 71"/>
                    <a:gd name="T17" fmla="*/ 16 h 105"/>
                    <a:gd name="T18" fmla="*/ 14 w 71"/>
                    <a:gd name="T19" fmla="*/ 27 h 105"/>
                    <a:gd name="T20" fmla="*/ 0 w 71"/>
                    <a:gd name="T21" fmla="*/ 3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05">
                      <a:moveTo>
                        <a:pt x="0" y="37"/>
                      </a:moveTo>
                      <a:lnTo>
                        <a:pt x="40" y="105"/>
                      </a:lnTo>
                      <a:lnTo>
                        <a:pt x="40" y="105"/>
                      </a:lnTo>
                      <a:lnTo>
                        <a:pt x="55" y="100"/>
                      </a:lnTo>
                      <a:lnTo>
                        <a:pt x="71" y="95"/>
                      </a:lnTo>
                      <a:lnTo>
                        <a:pt x="63" y="0"/>
                      </a:lnTo>
                      <a:lnTo>
                        <a:pt x="63" y="0"/>
                      </a:lnTo>
                      <a:lnTo>
                        <a:pt x="46" y="8"/>
                      </a:lnTo>
                      <a:lnTo>
                        <a:pt x="30" y="16"/>
                      </a:lnTo>
                      <a:lnTo>
                        <a:pt x="14" y="27"/>
                      </a:lnTo>
                      <a:lnTo>
                        <a:pt x="0" y="37"/>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7" name="Freeform 29"/>
                <p:cNvSpPr>
                  <a:spLocks/>
                </p:cNvSpPr>
                <p:nvPr/>
              </p:nvSpPr>
              <p:spPr bwMode="auto">
                <a:xfrm>
                  <a:off x="10756900" y="1325563"/>
                  <a:ext cx="201613" cy="215900"/>
                </a:xfrm>
                <a:custGeom>
                  <a:avLst/>
                  <a:gdLst>
                    <a:gd name="T0" fmla="*/ 20 w 127"/>
                    <a:gd name="T1" fmla="*/ 0 h 136"/>
                    <a:gd name="T2" fmla="*/ 0 w 127"/>
                    <a:gd name="T3" fmla="*/ 115 h 136"/>
                    <a:gd name="T4" fmla="*/ 0 w 127"/>
                    <a:gd name="T5" fmla="*/ 115 h 136"/>
                    <a:gd name="T6" fmla="*/ 14 w 127"/>
                    <a:gd name="T7" fmla="*/ 120 h 136"/>
                    <a:gd name="T8" fmla="*/ 29 w 127"/>
                    <a:gd name="T9" fmla="*/ 125 h 136"/>
                    <a:gd name="T10" fmla="*/ 41 w 127"/>
                    <a:gd name="T11" fmla="*/ 129 h 136"/>
                    <a:gd name="T12" fmla="*/ 54 w 127"/>
                    <a:gd name="T13" fmla="*/ 136 h 136"/>
                    <a:gd name="T14" fmla="*/ 127 w 127"/>
                    <a:gd name="T15" fmla="*/ 21 h 136"/>
                    <a:gd name="T16" fmla="*/ 127 w 127"/>
                    <a:gd name="T17" fmla="*/ 21 h 136"/>
                    <a:gd name="T18" fmla="*/ 101 w 127"/>
                    <a:gd name="T19" fmla="*/ 12 h 136"/>
                    <a:gd name="T20" fmla="*/ 75 w 127"/>
                    <a:gd name="T21" fmla="*/ 6 h 136"/>
                    <a:gd name="T22" fmla="*/ 48 w 127"/>
                    <a:gd name="T23" fmla="*/ 1 h 136"/>
                    <a:gd name="T24" fmla="*/ 20 w 127"/>
                    <a:gd name="T2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36">
                      <a:moveTo>
                        <a:pt x="20" y="0"/>
                      </a:moveTo>
                      <a:lnTo>
                        <a:pt x="0" y="115"/>
                      </a:lnTo>
                      <a:lnTo>
                        <a:pt x="0" y="115"/>
                      </a:lnTo>
                      <a:lnTo>
                        <a:pt x="14" y="120"/>
                      </a:lnTo>
                      <a:lnTo>
                        <a:pt x="29" y="125"/>
                      </a:lnTo>
                      <a:lnTo>
                        <a:pt x="41" y="129"/>
                      </a:lnTo>
                      <a:lnTo>
                        <a:pt x="54" y="136"/>
                      </a:lnTo>
                      <a:lnTo>
                        <a:pt x="127" y="21"/>
                      </a:lnTo>
                      <a:lnTo>
                        <a:pt x="127" y="21"/>
                      </a:lnTo>
                      <a:lnTo>
                        <a:pt x="101" y="12"/>
                      </a:lnTo>
                      <a:lnTo>
                        <a:pt x="75" y="6"/>
                      </a:lnTo>
                      <a:lnTo>
                        <a:pt x="48" y="1"/>
                      </a:lnTo>
                      <a:lnTo>
                        <a:pt x="20" y="0"/>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8" name="Freeform 30"/>
                <p:cNvSpPr>
                  <a:spLocks/>
                </p:cNvSpPr>
                <p:nvPr/>
              </p:nvSpPr>
              <p:spPr bwMode="auto">
                <a:xfrm>
                  <a:off x="10756900" y="1325563"/>
                  <a:ext cx="201613" cy="215900"/>
                </a:xfrm>
                <a:custGeom>
                  <a:avLst/>
                  <a:gdLst>
                    <a:gd name="T0" fmla="*/ 20 w 127"/>
                    <a:gd name="T1" fmla="*/ 0 h 136"/>
                    <a:gd name="T2" fmla="*/ 0 w 127"/>
                    <a:gd name="T3" fmla="*/ 115 h 136"/>
                    <a:gd name="T4" fmla="*/ 0 w 127"/>
                    <a:gd name="T5" fmla="*/ 115 h 136"/>
                    <a:gd name="T6" fmla="*/ 14 w 127"/>
                    <a:gd name="T7" fmla="*/ 120 h 136"/>
                    <a:gd name="T8" fmla="*/ 29 w 127"/>
                    <a:gd name="T9" fmla="*/ 125 h 136"/>
                    <a:gd name="T10" fmla="*/ 41 w 127"/>
                    <a:gd name="T11" fmla="*/ 129 h 136"/>
                    <a:gd name="T12" fmla="*/ 54 w 127"/>
                    <a:gd name="T13" fmla="*/ 136 h 136"/>
                    <a:gd name="T14" fmla="*/ 127 w 127"/>
                    <a:gd name="T15" fmla="*/ 21 h 136"/>
                    <a:gd name="T16" fmla="*/ 127 w 127"/>
                    <a:gd name="T17" fmla="*/ 21 h 136"/>
                    <a:gd name="T18" fmla="*/ 101 w 127"/>
                    <a:gd name="T19" fmla="*/ 12 h 136"/>
                    <a:gd name="T20" fmla="*/ 75 w 127"/>
                    <a:gd name="T21" fmla="*/ 6 h 136"/>
                    <a:gd name="T22" fmla="*/ 48 w 127"/>
                    <a:gd name="T23" fmla="*/ 1 h 136"/>
                    <a:gd name="T24" fmla="*/ 20 w 127"/>
                    <a:gd name="T2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36">
                      <a:moveTo>
                        <a:pt x="20" y="0"/>
                      </a:moveTo>
                      <a:lnTo>
                        <a:pt x="0" y="115"/>
                      </a:lnTo>
                      <a:lnTo>
                        <a:pt x="0" y="115"/>
                      </a:lnTo>
                      <a:lnTo>
                        <a:pt x="14" y="120"/>
                      </a:lnTo>
                      <a:lnTo>
                        <a:pt x="29" y="125"/>
                      </a:lnTo>
                      <a:lnTo>
                        <a:pt x="41" y="129"/>
                      </a:lnTo>
                      <a:lnTo>
                        <a:pt x="54" y="136"/>
                      </a:lnTo>
                      <a:lnTo>
                        <a:pt x="127" y="21"/>
                      </a:lnTo>
                      <a:lnTo>
                        <a:pt x="127" y="21"/>
                      </a:lnTo>
                      <a:lnTo>
                        <a:pt x="101" y="12"/>
                      </a:lnTo>
                      <a:lnTo>
                        <a:pt x="75" y="6"/>
                      </a:lnTo>
                      <a:lnTo>
                        <a:pt x="48" y="1"/>
                      </a:lnTo>
                      <a:lnTo>
                        <a:pt x="2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39" name="Freeform 31"/>
                <p:cNvSpPr>
                  <a:spLocks/>
                </p:cNvSpPr>
                <p:nvPr/>
              </p:nvSpPr>
              <p:spPr bwMode="auto">
                <a:xfrm>
                  <a:off x="10961688" y="1538288"/>
                  <a:ext cx="285750" cy="252413"/>
                </a:xfrm>
                <a:custGeom>
                  <a:avLst/>
                  <a:gdLst>
                    <a:gd name="T0" fmla="*/ 134 w 180"/>
                    <a:gd name="T1" fmla="*/ 0 h 159"/>
                    <a:gd name="T2" fmla="*/ 0 w 180"/>
                    <a:gd name="T3" fmla="*/ 82 h 159"/>
                    <a:gd name="T4" fmla="*/ 0 w 180"/>
                    <a:gd name="T5" fmla="*/ 82 h 159"/>
                    <a:gd name="T6" fmla="*/ 8 w 180"/>
                    <a:gd name="T7" fmla="*/ 100 h 159"/>
                    <a:gd name="T8" fmla="*/ 13 w 180"/>
                    <a:gd name="T9" fmla="*/ 119 h 159"/>
                    <a:gd name="T10" fmla="*/ 18 w 180"/>
                    <a:gd name="T11" fmla="*/ 139 h 159"/>
                    <a:gd name="T12" fmla="*/ 19 w 180"/>
                    <a:gd name="T13" fmla="*/ 159 h 159"/>
                    <a:gd name="T14" fmla="*/ 180 w 180"/>
                    <a:gd name="T15" fmla="*/ 159 h 159"/>
                    <a:gd name="T16" fmla="*/ 180 w 180"/>
                    <a:gd name="T17" fmla="*/ 159 h 159"/>
                    <a:gd name="T18" fmla="*/ 180 w 180"/>
                    <a:gd name="T19" fmla="*/ 156 h 159"/>
                    <a:gd name="T20" fmla="*/ 180 w 180"/>
                    <a:gd name="T21" fmla="*/ 156 h 159"/>
                    <a:gd name="T22" fmla="*/ 179 w 180"/>
                    <a:gd name="T23" fmla="*/ 135 h 159"/>
                    <a:gd name="T24" fmla="*/ 176 w 180"/>
                    <a:gd name="T25" fmla="*/ 114 h 159"/>
                    <a:gd name="T26" fmla="*/ 173 w 180"/>
                    <a:gd name="T27" fmla="*/ 94 h 159"/>
                    <a:gd name="T28" fmla="*/ 168 w 180"/>
                    <a:gd name="T29" fmla="*/ 74 h 159"/>
                    <a:gd name="T30" fmla="*/ 161 w 180"/>
                    <a:gd name="T31" fmla="*/ 54 h 159"/>
                    <a:gd name="T32" fmla="*/ 153 w 180"/>
                    <a:gd name="T33" fmla="*/ 35 h 159"/>
                    <a:gd name="T34" fmla="*/ 145 w 180"/>
                    <a:gd name="T35" fmla="*/ 18 h 159"/>
                    <a:gd name="T36" fmla="*/ 134 w 180"/>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59">
                      <a:moveTo>
                        <a:pt x="134" y="0"/>
                      </a:moveTo>
                      <a:lnTo>
                        <a:pt x="0" y="82"/>
                      </a:lnTo>
                      <a:lnTo>
                        <a:pt x="0" y="82"/>
                      </a:lnTo>
                      <a:lnTo>
                        <a:pt x="8" y="100"/>
                      </a:lnTo>
                      <a:lnTo>
                        <a:pt x="13" y="119"/>
                      </a:lnTo>
                      <a:lnTo>
                        <a:pt x="18" y="139"/>
                      </a:lnTo>
                      <a:lnTo>
                        <a:pt x="19" y="159"/>
                      </a:lnTo>
                      <a:lnTo>
                        <a:pt x="180" y="159"/>
                      </a:lnTo>
                      <a:lnTo>
                        <a:pt x="180" y="159"/>
                      </a:lnTo>
                      <a:lnTo>
                        <a:pt x="180" y="156"/>
                      </a:lnTo>
                      <a:lnTo>
                        <a:pt x="180" y="156"/>
                      </a:lnTo>
                      <a:lnTo>
                        <a:pt x="179" y="135"/>
                      </a:lnTo>
                      <a:lnTo>
                        <a:pt x="176" y="114"/>
                      </a:lnTo>
                      <a:lnTo>
                        <a:pt x="173" y="94"/>
                      </a:lnTo>
                      <a:lnTo>
                        <a:pt x="168" y="74"/>
                      </a:lnTo>
                      <a:lnTo>
                        <a:pt x="161" y="54"/>
                      </a:lnTo>
                      <a:lnTo>
                        <a:pt x="153" y="35"/>
                      </a:lnTo>
                      <a:lnTo>
                        <a:pt x="145" y="18"/>
                      </a:lnTo>
                      <a:lnTo>
                        <a:pt x="134" y="0"/>
                      </a:lnTo>
                      <a:close/>
                    </a:path>
                  </a:pathLst>
                </a:custGeom>
                <a:solidFill>
                  <a:srgbClr val="0063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40" name="Freeform 32"/>
                <p:cNvSpPr>
                  <a:spLocks/>
                </p:cNvSpPr>
                <p:nvPr/>
              </p:nvSpPr>
              <p:spPr bwMode="auto">
                <a:xfrm>
                  <a:off x="10961688" y="1538288"/>
                  <a:ext cx="285750" cy="252413"/>
                </a:xfrm>
                <a:custGeom>
                  <a:avLst/>
                  <a:gdLst>
                    <a:gd name="T0" fmla="*/ 134 w 180"/>
                    <a:gd name="T1" fmla="*/ 0 h 159"/>
                    <a:gd name="T2" fmla="*/ 0 w 180"/>
                    <a:gd name="T3" fmla="*/ 82 h 159"/>
                    <a:gd name="T4" fmla="*/ 0 w 180"/>
                    <a:gd name="T5" fmla="*/ 82 h 159"/>
                    <a:gd name="T6" fmla="*/ 8 w 180"/>
                    <a:gd name="T7" fmla="*/ 100 h 159"/>
                    <a:gd name="T8" fmla="*/ 13 w 180"/>
                    <a:gd name="T9" fmla="*/ 119 h 159"/>
                    <a:gd name="T10" fmla="*/ 18 w 180"/>
                    <a:gd name="T11" fmla="*/ 139 h 159"/>
                    <a:gd name="T12" fmla="*/ 19 w 180"/>
                    <a:gd name="T13" fmla="*/ 159 h 159"/>
                    <a:gd name="T14" fmla="*/ 180 w 180"/>
                    <a:gd name="T15" fmla="*/ 159 h 159"/>
                    <a:gd name="T16" fmla="*/ 180 w 180"/>
                    <a:gd name="T17" fmla="*/ 159 h 159"/>
                    <a:gd name="T18" fmla="*/ 180 w 180"/>
                    <a:gd name="T19" fmla="*/ 156 h 159"/>
                    <a:gd name="T20" fmla="*/ 180 w 180"/>
                    <a:gd name="T21" fmla="*/ 156 h 159"/>
                    <a:gd name="T22" fmla="*/ 179 w 180"/>
                    <a:gd name="T23" fmla="*/ 135 h 159"/>
                    <a:gd name="T24" fmla="*/ 176 w 180"/>
                    <a:gd name="T25" fmla="*/ 114 h 159"/>
                    <a:gd name="T26" fmla="*/ 173 w 180"/>
                    <a:gd name="T27" fmla="*/ 94 h 159"/>
                    <a:gd name="T28" fmla="*/ 168 w 180"/>
                    <a:gd name="T29" fmla="*/ 74 h 159"/>
                    <a:gd name="T30" fmla="*/ 161 w 180"/>
                    <a:gd name="T31" fmla="*/ 54 h 159"/>
                    <a:gd name="T32" fmla="*/ 153 w 180"/>
                    <a:gd name="T33" fmla="*/ 35 h 159"/>
                    <a:gd name="T34" fmla="*/ 145 w 180"/>
                    <a:gd name="T35" fmla="*/ 18 h 159"/>
                    <a:gd name="T36" fmla="*/ 134 w 180"/>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59">
                      <a:moveTo>
                        <a:pt x="134" y="0"/>
                      </a:moveTo>
                      <a:lnTo>
                        <a:pt x="0" y="82"/>
                      </a:lnTo>
                      <a:lnTo>
                        <a:pt x="0" y="82"/>
                      </a:lnTo>
                      <a:lnTo>
                        <a:pt x="8" y="100"/>
                      </a:lnTo>
                      <a:lnTo>
                        <a:pt x="13" y="119"/>
                      </a:lnTo>
                      <a:lnTo>
                        <a:pt x="18" y="139"/>
                      </a:lnTo>
                      <a:lnTo>
                        <a:pt x="19" y="159"/>
                      </a:lnTo>
                      <a:lnTo>
                        <a:pt x="180" y="159"/>
                      </a:lnTo>
                      <a:lnTo>
                        <a:pt x="180" y="159"/>
                      </a:lnTo>
                      <a:lnTo>
                        <a:pt x="180" y="156"/>
                      </a:lnTo>
                      <a:lnTo>
                        <a:pt x="180" y="156"/>
                      </a:lnTo>
                      <a:lnTo>
                        <a:pt x="179" y="135"/>
                      </a:lnTo>
                      <a:lnTo>
                        <a:pt x="176" y="114"/>
                      </a:lnTo>
                      <a:lnTo>
                        <a:pt x="173" y="94"/>
                      </a:lnTo>
                      <a:lnTo>
                        <a:pt x="168" y="74"/>
                      </a:lnTo>
                      <a:lnTo>
                        <a:pt x="161" y="54"/>
                      </a:lnTo>
                      <a:lnTo>
                        <a:pt x="153" y="35"/>
                      </a:lnTo>
                      <a:lnTo>
                        <a:pt x="145" y="18"/>
                      </a:lnTo>
                      <a:lnTo>
                        <a:pt x="134"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41" name="Freeform 33"/>
                <p:cNvSpPr>
                  <a:spLocks/>
                </p:cNvSpPr>
                <p:nvPr/>
              </p:nvSpPr>
              <p:spPr bwMode="auto">
                <a:xfrm>
                  <a:off x="10325100" y="1722438"/>
                  <a:ext cx="80963" cy="68263"/>
                </a:xfrm>
                <a:custGeom>
                  <a:avLst/>
                  <a:gdLst>
                    <a:gd name="T0" fmla="*/ 0 w 51"/>
                    <a:gd name="T1" fmla="*/ 40 h 43"/>
                    <a:gd name="T2" fmla="*/ 0 w 51"/>
                    <a:gd name="T3" fmla="*/ 40 h 43"/>
                    <a:gd name="T4" fmla="*/ 0 w 51"/>
                    <a:gd name="T5" fmla="*/ 43 h 43"/>
                    <a:gd name="T6" fmla="*/ 47 w 51"/>
                    <a:gd name="T7" fmla="*/ 43 h 43"/>
                    <a:gd name="T8" fmla="*/ 47 w 51"/>
                    <a:gd name="T9" fmla="*/ 43 h 43"/>
                    <a:gd name="T10" fmla="*/ 48 w 51"/>
                    <a:gd name="T11" fmla="*/ 26 h 43"/>
                    <a:gd name="T12" fmla="*/ 51 w 51"/>
                    <a:gd name="T13" fmla="*/ 11 h 43"/>
                    <a:gd name="T14" fmla="*/ 2 w 51"/>
                    <a:gd name="T15" fmla="*/ 0 h 43"/>
                    <a:gd name="T16" fmla="*/ 2 w 51"/>
                    <a:gd name="T17" fmla="*/ 0 h 43"/>
                    <a:gd name="T18" fmla="*/ 0 w 51"/>
                    <a:gd name="T19" fmla="*/ 20 h 43"/>
                    <a:gd name="T20" fmla="*/ 0 w 51"/>
                    <a:gd name="T21" fmla="*/ 4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3">
                      <a:moveTo>
                        <a:pt x="0" y="40"/>
                      </a:moveTo>
                      <a:lnTo>
                        <a:pt x="0" y="40"/>
                      </a:lnTo>
                      <a:lnTo>
                        <a:pt x="0" y="43"/>
                      </a:lnTo>
                      <a:lnTo>
                        <a:pt x="47" y="43"/>
                      </a:lnTo>
                      <a:lnTo>
                        <a:pt x="47" y="43"/>
                      </a:lnTo>
                      <a:lnTo>
                        <a:pt x="48" y="26"/>
                      </a:lnTo>
                      <a:lnTo>
                        <a:pt x="51" y="11"/>
                      </a:lnTo>
                      <a:lnTo>
                        <a:pt x="2" y="0"/>
                      </a:lnTo>
                      <a:lnTo>
                        <a:pt x="2" y="0"/>
                      </a:lnTo>
                      <a:lnTo>
                        <a:pt x="0" y="20"/>
                      </a:lnTo>
                      <a:lnTo>
                        <a:pt x="0" y="40"/>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42" name="Freeform 34"/>
                <p:cNvSpPr>
                  <a:spLocks/>
                </p:cNvSpPr>
                <p:nvPr/>
              </p:nvSpPr>
              <p:spPr bwMode="auto">
                <a:xfrm>
                  <a:off x="10325100" y="1722438"/>
                  <a:ext cx="80963" cy="68263"/>
                </a:xfrm>
                <a:custGeom>
                  <a:avLst/>
                  <a:gdLst>
                    <a:gd name="T0" fmla="*/ 0 w 51"/>
                    <a:gd name="T1" fmla="*/ 40 h 43"/>
                    <a:gd name="T2" fmla="*/ 0 w 51"/>
                    <a:gd name="T3" fmla="*/ 40 h 43"/>
                    <a:gd name="T4" fmla="*/ 0 w 51"/>
                    <a:gd name="T5" fmla="*/ 43 h 43"/>
                    <a:gd name="T6" fmla="*/ 47 w 51"/>
                    <a:gd name="T7" fmla="*/ 43 h 43"/>
                    <a:gd name="T8" fmla="*/ 47 w 51"/>
                    <a:gd name="T9" fmla="*/ 43 h 43"/>
                    <a:gd name="T10" fmla="*/ 48 w 51"/>
                    <a:gd name="T11" fmla="*/ 26 h 43"/>
                    <a:gd name="T12" fmla="*/ 51 w 51"/>
                    <a:gd name="T13" fmla="*/ 11 h 43"/>
                    <a:gd name="T14" fmla="*/ 2 w 51"/>
                    <a:gd name="T15" fmla="*/ 0 h 43"/>
                    <a:gd name="T16" fmla="*/ 2 w 51"/>
                    <a:gd name="T17" fmla="*/ 0 h 43"/>
                    <a:gd name="T18" fmla="*/ 0 w 51"/>
                    <a:gd name="T19" fmla="*/ 20 h 43"/>
                    <a:gd name="T20" fmla="*/ 0 w 51"/>
                    <a:gd name="T21" fmla="*/ 4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3">
                      <a:moveTo>
                        <a:pt x="0" y="40"/>
                      </a:moveTo>
                      <a:lnTo>
                        <a:pt x="0" y="40"/>
                      </a:lnTo>
                      <a:lnTo>
                        <a:pt x="0" y="43"/>
                      </a:lnTo>
                      <a:lnTo>
                        <a:pt x="47" y="43"/>
                      </a:lnTo>
                      <a:lnTo>
                        <a:pt x="47" y="43"/>
                      </a:lnTo>
                      <a:lnTo>
                        <a:pt x="48" y="26"/>
                      </a:lnTo>
                      <a:lnTo>
                        <a:pt x="51" y="11"/>
                      </a:lnTo>
                      <a:lnTo>
                        <a:pt x="2" y="0"/>
                      </a:lnTo>
                      <a:lnTo>
                        <a:pt x="2" y="0"/>
                      </a:lnTo>
                      <a:lnTo>
                        <a:pt x="0" y="20"/>
                      </a:lnTo>
                      <a:lnTo>
                        <a:pt x="0" y="4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43" name="Freeform 35"/>
                <p:cNvSpPr>
                  <a:spLocks/>
                </p:cNvSpPr>
                <p:nvPr/>
              </p:nvSpPr>
              <p:spPr bwMode="auto">
                <a:xfrm>
                  <a:off x="10868025" y="1370013"/>
                  <a:ext cx="290513" cy="274638"/>
                </a:xfrm>
                <a:custGeom>
                  <a:avLst/>
                  <a:gdLst>
                    <a:gd name="T0" fmla="*/ 74 w 183"/>
                    <a:gd name="T1" fmla="*/ 0 h 173"/>
                    <a:gd name="T2" fmla="*/ 0 w 183"/>
                    <a:gd name="T3" fmla="*/ 118 h 173"/>
                    <a:gd name="T4" fmla="*/ 0 w 183"/>
                    <a:gd name="T5" fmla="*/ 118 h 173"/>
                    <a:gd name="T6" fmla="*/ 14 w 183"/>
                    <a:gd name="T7" fmla="*/ 130 h 173"/>
                    <a:gd name="T8" fmla="*/ 28 w 183"/>
                    <a:gd name="T9" fmla="*/ 142 h 173"/>
                    <a:gd name="T10" fmla="*/ 40 w 183"/>
                    <a:gd name="T11" fmla="*/ 157 h 173"/>
                    <a:gd name="T12" fmla="*/ 50 w 183"/>
                    <a:gd name="T13" fmla="*/ 173 h 173"/>
                    <a:gd name="T14" fmla="*/ 183 w 183"/>
                    <a:gd name="T15" fmla="*/ 91 h 173"/>
                    <a:gd name="T16" fmla="*/ 183 w 183"/>
                    <a:gd name="T17" fmla="*/ 91 h 173"/>
                    <a:gd name="T18" fmla="*/ 172 w 183"/>
                    <a:gd name="T19" fmla="*/ 77 h 173"/>
                    <a:gd name="T20" fmla="*/ 160 w 183"/>
                    <a:gd name="T21" fmla="*/ 64 h 173"/>
                    <a:gd name="T22" fmla="*/ 147 w 183"/>
                    <a:gd name="T23" fmla="*/ 51 h 173"/>
                    <a:gd name="T24" fmla="*/ 135 w 183"/>
                    <a:gd name="T25" fmla="*/ 39 h 173"/>
                    <a:gd name="T26" fmla="*/ 120 w 183"/>
                    <a:gd name="T27" fmla="*/ 29 h 173"/>
                    <a:gd name="T28" fmla="*/ 105 w 183"/>
                    <a:gd name="T29" fmla="*/ 18 h 173"/>
                    <a:gd name="T30" fmla="*/ 90 w 183"/>
                    <a:gd name="T31" fmla="*/ 9 h 173"/>
                    <a:gd name="T32" fmla="*/ 74 w 183"/>
                    <a:gd name="T3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173">
                      <a:moveTo>
                        <a:pt x="74" y="0"/>
                      </a:moveTo>
                      <a:lnTo>
                        <a:pt x="0" y="118"/>
                      </a:lnTo>
                      <a:lnTo>
                        <a:pt x="0" y="118"/>
                      </a:lnTo>
                      <a:lnTo>
                        <a:pt x="14" y="130"/>
                      </a:lnTo>
                      <a:lnTo>
                        <a:pt x="28" y="142"/>
                      </a:lnTo>
                      <a:lnTo>
                        <a:pt x="40" y="157"/>
                      </a:lnTo>
                      <a:lnTo>
                        <a:pt x="50" y="173"/>
                      </a:lnTo>
                      <a:lnTo>
                        <a:pt x="183" y="91"/>
                      </a:lnTo>
                      <a:lnTo>
                        <a:pt x="183" y="91"/>
                      </a:lnTo>
                      <a:lnTo>
                        <a:pt x="172" y="77"/>
                      </a:lnTo>
                      <a:lnTo>
                        <a:pt x="160" y="64"/>
                      </a:lnTo>
                      <a:lnTo>
                        <a:pt x="147" y="51"/>
                      </a:lnTo>
                      <a:lnTo>
                        <a:pt x="135" y="39"/>
                      </a:lnTo>
                      <a:lnTo>
                        <a:pt x="120" y="29"/>
                      </a:lnTo>
                      <a:lnTo>
                        <a:pt x="105" y="18"/>
                      </a:lnTo>
                      <a:lnTo>
                        <a:pt x="90" y="9"/>
                      </a:lnTo>
                      <a:lnTo>
                        <a:pt x="74" y="0"/>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44" name="Freeform 36"/>
                <p:cNvSpPr>
                  <a:spLocks/>
                </p:cNvSpPr>
                <p:nvPr/>
              </p:nvSpPr>
              <p:spPr bwMode="auto">
                <a:xfrm>
                  <a:off x="10868025" y="1370013"/>
                  <a:ext cx="290513" cy="274638"/>
                </a:xfrm>
                <a:custGeom>
                  <a:avLst/>
                  <a:gdLst>
                    <a:gd name="T0" fmla="*/ 74 w 183"/>
                    <a:gd name="T1" fmla="*/ 0 h 173"/>
                    <a:gd name="T2" fmla="*/ 0 w 183"/>
                    <a:gd name="T3" fmla="*/ 118 h 173"/>
                    <a:gd name="T4" fmla="*/ 0 w 183"/>
                    <a:gd name="T5" fmla="*/ 118 h 173"/>
                    <a:gd name="T6" fmla="*/ 14 w 183"/>
                    <a:gd name="T7" fmla="*/ 130 h 173"/>
                    <a:gd name="T8" fmla="*/ 28 w 183"/>
                    <a:gd name="T9" fmla="*/ 142 h 173"/>
                    <a:gd name="T10" fmla="*/ 40 w 183"/>
                    <a:gd name="T11" fmla="*/ 157 h 173"/>
                    <a:gd name="T12" fmla="*/ 50 w 183"/>
                    <a:gd name="T13" fmla="*/ 173 h 173"/>
                    <a:gd name="T14" fmla="*/ 183 w 183"/>
                    <a:gd name="T15" fmla="*/ 91 h 173"/>
                    <a:gd name="T16" fmla="*/ 183 w 183"/>
                    <a:gd name="T17" fmla="*/ 91 h 173"/>
                    <a:gd name="T18" fmla="*/ 172 w 183"/>
                    <a:gd name="T19" fmla="*/ 77 h 173"/>
                    <a:gd name="T20" fmla="*/ 160 w 183"/>
                    <a:gd name="T21" fmla="*/ 64 h 173"/>
                    <a:gd name="T22" fmla="*/ 147 w 183"/>
                    <a:gd name="T23" fmla="*/ 51 h 173"/>
                    <a:gd name="T24" fmla="*/ 135 w 183"/>
                    <a:gd name="T25" fmla="*/ 39 h 173"/>
                    <a:gd name="T26" fmla="*/ 120 w 183"/>
                    <a:gd name="T27" fmla="*/ 29 h 173"/>
                    <a:gd name="T28" fmla="*/ 105 w 183"/>
                    <a:gd name="T29" fmla="*/ 18 h 173"/>
                    <a:gd name="T30" fmla="*/ 90 w 183"/>
                    <a:gd name="T31" fmla="*/ 9 h 173"/>
                    <a:gd name="T32" fmla="*/ 74 w 183"/>
                    <a:gd name="T3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173">
                      <a:moveTo>
                        <a:pt x="74" y="0"/>
                      </a:moveTo>
                      <a:lnTo>
                        <a:pt x="0" y="118"/>
                      </a:lnTo>
                      <a:lnTo>
                        <a:pt x="0" y="118"/>
                      </a:lnTo>
                      <a:lnTo>
                        <a:pt x="14" y="130"/>
                      </a:lnTo>
                      <a:lnTo>
                        <a:pt x="28" y="142"/>
                      </a:lnTo>
                      <a:lnTo>
                        <a:pt x="40" y="157"/>
                      </a:lnTo>
                      <a:lnTo>
                        <a:pt x="50" y="173"/>
                      </a:lnTo>
                      <a:lnTo>
                        <a:pt x="183" y="91"/>
                      </a:lnTo>
                      <a:lnTo>
                        <a:pt x="183" y="91"/>
                      </a:lnTo>
                      <a:lnTo>
                        <a:pt x="172" y="77"/>
                      </a:lnTo>
                      <a:lnTo>
                        <a:pt x="160" y="64"/>
                      </a:lnTo>
                      <a:lnTo>
                        <a:pt x="147" y="51"/>
                      </a:lnTo>
                      <a:lnTo>
                        <a:pt x="135" y="39"/>
                      </a:lnTo>
                      <a:lnTo>
                        <a:pt x="120" y="29"/>
                      </a:lnTo>
                      <a:lnTo>
                        <a:pt x="105" y="18"/>
                      </a:lnTo>
                      <a:lnTo>
                        <a:pt x="90" y="9"/>
                      </a:lnTo>
                      <a:lnTo>
                        <a:pt x="74"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45" name="Freeform 37"/>
                <p:cNvSpPr>
                  <a:spLocks/>
                </p:cNvSpPr>
                <p:nvPr/>
              </p:nvSpPr>
              <p:spPr bwMode="auto">
                <a:xfrm>
                  <a:off x="10633075" y="1325563"/>
                  <a:ext cx="128588" cy="180975"/>
                </a:xfrm>
                <a:custGeom>
                  <a:avLst/>
                  <a:gdLst>
                    <a:gd name="T0" fmla="*/ 0 w 81"/>
                    <a:gd name="T1" fmla="*/ 17 h 114"/>
                    <a:gd name="T2" fmla="*/ 8 w 81"/>
                    <a:gd name="T3" fmla="*/ 114 h 114"/>
                    <a:gd name="T4" fmla="*/ 8 w 81"/>
                    <a:gd name="T5" fmla="*/ 114 h 114"/>
                    <a:gd name="T6" fmla="*/ 23 w 81"/>
                    <a:gd name="T7" fmla="*/ 113 h 114"/>
                    <a:gd name="T8" fmla="*/ 40 w 81"/>
                    <a:gd name="T9" fmla="*/ 112 h 114"/>
                    <a:gd name="T10" fmla="*/ 40 w 81"/>
                    <a:gd name="T11" fmla="*/ 112 h 114"/>
                    <a:gd name="T12" fmla="*/ 61 w 81"/>
                    <a:gd name="T13" fmla="*/ 113 h 114"/>
                    <a:gd name="T14" fmla="*/ 81 w 81"/>
                    <a:gd name="T15" fmla="*/ 0 h 114"/>
                    <a:gd name="T16" fmla="*/ 81 w 81"/>
                    <a:gd name="T17" fmla="*/ 0 h 114"/>
                    <a:gd name="T18" fmla="*/ 60 w 81"/>
                    <a:gd name="T19" fmla="*/ 3 h 114"/>
                    <a:gd name="T20" fmla="*/ 38 w 81"/>
                    <a:gd name="T21" fmla="*/ 6 h 114"/>
                    <a:gd name="T22" fmla="*/ 19 w 81"/>
                    <a:gd name="T23" fmla="*/ 11 h 114"/>
                    <a:gd name="T24" fmla="*/ 0 w 81"/>
                    <a:gd name="T25" fmla="*/ 1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4">
                      <a:moveTo>
                        <a:pt x="0" y="17"/>
                      </a:moveTo>
                      <a:lnTo>
                        <a:pt x="8" y="114"/>
                      </a:lnTo>
                      <a:lnTo>
                        <a:pt x="8" y="114"/>
                      </a:lnTo>
                      <a:lnTo>
                        <a:pt x="23" y="113"/>
                      </a:lnTo>
                      <a:lnTo>
                        <a:pt x="40" y="112"/>
                      </a:lnTo>
                      <a:lnTo>
                        <a:pt x="40" y="112"/>
                      </a:lnTo>
                      <a:lnTo>
                        <a:pt x="61" y="113"/>
                      </a:lnTo>
                      <a:lnTo>
                        <a:pt x="81" y="0"/>
                      </a:lnTo>
                      <a:lnTo>
                        <a:pt x="81" y="0"/>
                      </a:lnTo>
                      <a:lnTo>
                        <a:pt x="60" y="3"/>
                      </a:lnTo>
                      <a:lnTo>
                        <a:pt x="38" y="6"/>
                      </a:lnTo>
                      <a:lnTo>
                        <a:pt x="19" y="11"/>
                      </a:lnTo>
                      <a:lnTo>
                        <a:pt x="0" y="17"/>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46" name="Freeform 38"/>
                <p:cNvSpPr>
                  <a:spLocks/>
                </p:cNvSpPr>
                <p:nvPr/>
              </p:nvSpPr>
              <p:spPr bwMode="auto">
                <a:xfrm>
                  <a:off x="10633075" y="1325563"/>
                  <a:ext cx="128588" cy="180975"/>
                </a:xfrm>
                <a:custGeom>
                  <a:avLst/>
                  <a:gdLst>
                    <a:gd name="T0" fmla="*/ 0 w 81"/>
                    <a:gd name="T1" fmla="*/ 17 h 114"/>
                    <a:gd name="T2" fmla="*/ 8 w 81"/>
                    <a:gd name="T3" fmla="*/ 114 h 114"/>
                    <a:gd name="T4" fmla="*/ 8 w 81"/>
                    <a:gd name="T5" fmla="*/ 114 h 114"/>
                    <a:gd name="T6" fmla="*/ 23 w 81"/>
                    <a:gd name="T7" fmla="*/ 113 h 114"/>
                    <a:gd name="T8" fmla="*/ 40 w 81"/>
                    <a:gd name="T9" fmla="*/ 112 h 114"/>
                    <a:gd name="T10" fmla="*/ 40 w 81"/>
                    <a:gd name="T11" fmla="*/ 112 h 114"/>
                    <a:gd name="T12" fmla="*/ 61 w 81"/>
                    <a:gd name="T13" fmla="*/ 113 h 114"/>
                    <a:gd name="T14" fmla="*/ 81 w 81"/>
                    <a:gd name="T15" fmla="*/ 0 h 114"/>
                    <a:gd name="T16" fmla="*/ 81 w 81"/>
                    <a:gd name="T17" fmla="*/ 0 h 114"/>
                    <a:gd name="T18" fmla="*/ 60 w 81"/>
                    <a:gd name="T19" fmla="*/ 3 h 114"/>
                    <a:gd name="T20" fmla="*/ 38 w 81"/>
                    <a:gd name="T21" fmla="*/ 6 h 114"/>
                    <a:gd name="T22" fmla="*/ 19 w 81"/>
                    <a:gd name="T23" fmla="*/ 11 h 114"/>
                    <a:gd name="T24" fmla="*/ 0 w 81"/>
                    <a:gd name="T25" fmla="*/ 1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4">
                      <a:moveTo>
                        <a:pt x="0" y="17"/>
                      </a:moveTo>
                      <a:lnTo>
                        <a:pt x="8" y="114"/>
                      </a:lnTo>
                      <a:lnTo>
                        <a:pt x="8" y="114"/>
                      </a:lnTo>
                      <a:lnTo>
                        <a:pt x="23" y="113"/>
                      </a:lnTo>
                      <a:lnTo>
                        <a:pt x="40" y="112"/>
                      </a:lnTo>
                      <a:lnTo>
                        <a:pt x="40" y="112"/>
                      </a:lnTo>
                      <a:lnTo>
                        <a:pt x="61" y="113"/>
                      </a:lnTo>
                      <a:lnTo>
                        <a:pt x="81" y="0"/>
                      </a:lnTo>
                      <a:lnTo>
                        <a:pt x="81" y="0"/>
                      </a:lnTo>
                      <a:lnTo>
                        <a:pt x="60" y="3"/>
                      </a:lnTo>
                      <a:lnTo>
                        <a:pt x="38" y="6"/>
                      </a:lnTo>
                      <a:lnTo>
                        <a:pt x="19" y="11"/>
                      </a:lnTo>
                      <a:lnTo>
                        <a:pt x="0" y="17"/>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47" name="Freeform 39"/>
                <p:cNvSpPr>
                  <a:spLocks/>
                </p:cNvSpPr>
                <p:nvPr/>
              </p:nvSpPr>
              <p:spPr bwMode="auto">
                <a:xfrm>
                  <a:off x="10664825" y="1476375"/>
                  <a:ext cx="393700" cy="314325"/>
                </a:xfrm>
                <a:custGeom>
                  <a:avLst/>
                  <a:gdLst>
                    <a:gd name="T0" fmla="*/ 248 w 248"/>
                    <a:gd name="T1" fmla="*/ 0 h 198"/>
                    <a:gd name="T2" fmla="*/ 13 w 248"/>
                    <a:gd name="T3" fmla="*/ 154 h 198"/>
                    <a:gd name="T4" fmla="*/ 13 w 248"/>
                    <a:gd name="T5" fmla="*/ 154 h 198"/>
                    <a:gd name="T6" fmla="*/ 7 w 248"/>
                    <a:gd name="T7" fmla="*/ 158 h 198"/>
                    <a:gd name="T8" fmla="*/ 6 w 248"/>
                    <a:gd name="T9" fmla="*/ 159 h 198"/>
                    <a:gd name="T10" fmla="*/ 6 w 248"/>
                    <a:gd name="T11" fmla="*/ 159 h 198"/>
                    <a:gd name="T12" fmla="*/ 6 w 248"/>
                    <a:gd name="T13" fmla="*/ 159 h 198"/>
                    <a:gd name="T14" fmla="*/ 3 w 248"/>
                    <a:gd name="T15" fmla="*/ 162 h 198"/>
                    <a:gd name="T16" fmla="*/ 1 w 248"/>
                    <a:gd name="T17" fmla="*/ 166 h 198"/>
                    <a:gd name="T18" fmla="*/ 0 w 248"/>
                    <a:gd name="T19" fmla="*/ 171 h 198"/>
                    <a:gd name="T20" fmla="*/ 0 w 248"/>
                    <a:gd name="T21" fmla="*/ 175 h 198"/>
                    <a:gd name="T22" fmla="*/ 0 w 248"/>
                    <a:gd name="T23" fmla="*/ 175 h 198"/>
                    <a:gd name="T24" fmla="*/ 0 w 248"/>
                    <a:gd name="T25" fmla="*/ 180 h 198"/>
                    <a:gd name="T26" fmla="*/ 1 w 248"/>
                    <a:gd name="T27" fmla="*/ 183 h 198"/>
                    <a:gd name="T28" fmla="*/ 3 w 248"/>
                    <a:gd name="T29" fmla="*/ 188 h 198"/>
                    <a:gd name="T30" fmla="*/ 6 w 248"/>
                    <a:gd name="T31" fmla="*/ 190 h 198"/>
                    <a:gd name="T32" fmla="*/ 9 w 248"/>
                    <a:gd name="T33" fmla="*/ 194 h 198"/>
                    <a:gd name="T34" fmla="*/ 14 w 248"/>
                    <a:gd name="T35" fmla="*/ 195 h 198"/>
                    <a:gd name="T36" fmla="*/ 17 w 248"/>
                    <a:gd name="T37" fmla="*/ 198 h 198"/>
                    <a:gd name="T38" fmla="*/ 22 w 248"/>
                    <a:gd name="T39" fmla="*/ 198 h 198"/>
                    <a:gd name="T40" fmla="*/ 22 w 248"/>
                    <a:gd name="T41" fmla="*/ 198 h 198"/>
                    <a:gd name="T42" fmla="*/ 29 w 248"/>
                    <a:gd name="T43" fmla="*/ 196 h 198"/>
                    <a:gd name="T44" fmla="*/ 36 w 248"/>
                    <a:gd name="T45" fmla="*/ 193 h 198"/>
                    <a:gd name="T46" fmla="*/ 36 w 248"/>
                    <a:gd name="T47" fmla="*/ 193 h 198"/>
                    <a:gd name="T48" fmla="*/ 248 w 248"/>
                    <a:gd name="T4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98">
                      <a:moveTo>
                        <a:pt x="248" y="0"/>
                      </a:moveTo>
                      <a:lnTo>
                        <a:pt x="13" y="154"/>
                      </a:lnTo>
                      <a:lnTo>
                        <a:pt x="13" y="154"/>
                      </a:lnTo>
                      <a:lnTo>
                        <a:pt x="7" y="158"/>
                      </a:lnTo>
                      <a:lnTo>
                        <a:pt x="6" y="159"/>
                      </a:lnTo>
                      <a:lnTo>
                        <a:pt x="6" y="159"/>
                      </a:lnTo>
                      <a:lnTo>
                        <a:pt x="6" y="159"/>
                      </a:lnTo>
                      <a:lnTo>
                        <a:pt x="3" y="162"/>
                      </a:lnTo>
                      <a:lnTo>
                        <a:pt x="1" y="166"/>
                      </a:lnTo>
                      <a:lnTo>
                        <a:pt x="0" y="171"/>
                      </a:lnTo>
                      <a:lnTo>
                        <a:pt x="0" y="175"/>
                      </a:lnTo>
                      <a:lnTo>
                        <a:pt x="0" y="175"/>
                      </a:lnTo>
                      <a:lnTo>
                        <a:pt x="0" y="180"/>
                      </a:lnTo>
                      <a:lnTo>
                        <a:pt x="1" y="183"/>
                      </a:lnTo>
                      <a:lnTo>
                        <a:pt x="3" y="188"/>
                      </a:lnTo>
                      <a:lnTo>
                        <a:pt x="6" y="190"/>
                      </a:lnTo>
                      <a:lnTo>
                        <a:pt x="9" y="194"/>
                      </a:lnTo>
                      <a:lnTo>
                        <a:pt x="14" y="195"/>
                      </a:lnTo>
                      <a:lnTo>
                        <a:pt x="17" y="198"/>
                      </a:lnTo>
                      <a:lnTo>
                        <a:pt x="22" y="198"/>
                      </a:lnTo>
                      <a:lnTo>
                        <a:pt x="22" y="198"/>
                      </a:lnTo>
                      <a:lnTo>
                        <a:pt x="29" y="196"/>
                      </a:lnTo>
                      <a:lnTo>
                        <a:pt x="36" y="193"/>
                      </a:lnTo>
                      <a:lnTo>
                        <a:pt x="36" y="193"/>
                      </a:lnTo>
                      <a:lnTo>
                        <a:pt x="248" y="0"/>
                      </a:lnTo>
                      <a:close/>
                    </a:path>
                  </a:pathLst>
                </a:custGeom>
                <a:solidFill>
                  <a:srgbClr val="0063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sp>
            <p:nvSpPr>
              <p:cNvPr id="104" name="Text Box 84"/>
              <p:cNvSpPr txBox="1">
                <a:spLocks noChangeArrowheads="1"/>
              </p:cNvSpPr>
              <p:nvPr/>
            </p:nvSpPr>
            <p:spPr bwMode="auto">
              <a:xfrm>
                <a:off x="6840812" y="2789837"/>
                <a:ext cx="521355" cy="21000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1200" kern="0" dirty="0" smtClean="0">
                    <a:solidFill>
                      <a:srgbClr val="000000"/>
                    </a:solidFill>
                    <a:latin typeface="华文细黑"/>
                    <a:ea typeface="华文细黑"/>
                    <a:cs typeface="Times New Roman" pitchFamily="18" charset="0"/>
                    <a:sym typeface="Lucida Grande"/>
                  </a:rPr>
                  <a:t>WEB</a:t>
                </a:r>
                <a:r>
                  <a:rPr lang="zh-CN" altLang="en-US" sz="1200" kern="0" dirty="0" smtClean="0">
                    <a:solidFill>
                      <a:srgbClr val="000000"/>
                    </a:solidFill>
                    <a:latin typeface="华文细黑"/>
                    <a:ea typeface="华文细黑"/>
                    <a:cs typeface="Times New Roman" pitchFamily="18" charset="0"/>
                    <a:sym typeface="Lucida Grande"/>
                  </a:rPr>
                  <a:t>优化</a:t>
                </a:r>
                <a:endParaRPr lang="en-US" altLang="zh-CN" sz="1200" kern="0" dirty="0">
                  <a:solidFill>
                    <a:srgbClr val="000000"/>
                  </a:solidFill>
                  <a:latin typeface="华文细黑"/>
                  <a:ea typeface="华文细黑"/>
                  <a:cs typeface="Times New Roman" pitchFamily="18" charset="0"/>
                  <a:sym typeface="Lucida Grande"/>
                </a:endParaRPr>
              </a:p>
            </p:txBody>
          </p:sp>
        </p:grpSp>
        <p:grpSp>
          <p:nvGrpSpPr>
            <p:cNvPr id="14" name="组合 179"/>
            <p:cNvGrpSpPr/>
            <p:nvPr/>
          </p:nvGrpSpPr>
          <p:grpSpPr>
            <a:xfrm>
              <a:off x="5655274" y="3521581"/>
              <a:ext cx="513334" cy="821607"/>
              <a:chOff x="6944688" y="3954687"/>
              <a:chExt cx="513334" cy="821607"/>
            </a:xfrm>
          </p:grpSpPr>
          <p:grpSp>
            <p:nvGrpSpPr>
              <p:cNvPr id="15" name="组合 243"/>
              <p:cNvGrpSpPr/>
              <p:nvPr/>
            </p:nvGrpSpPr>
            <p:grpSpPr>
              <a:xfrm>
                <a:off x="7002692" y="3954687"/>
                <a:ext cx="447750" cy="554830"/>
                <a:chOff x="2511090" y="3956570"/>
                <a:chExt cx="795338" cy="722313"/>
              </a:xfrm>
            </p:grpSpPr>
            <p:sp>
              <p:nvSpPr>
                <p:cNvPr id="113" name="Freeform 98"/>
                <p:cNvSpPr>
                  <a:spLocks/>
                </p:cNvSpPr>
                <p:nvPr/>
              </p:nvSpPr>
              <p:spPr bwMode="auto">
                <a:xfrm>
                  <a:off x="2665077" y="3956570"/>
                  <a:ext cx="473075" cy="722313"/>
                </a:xfrm>
                <a:custGeom>
                  <a:avLst/>
                  <a:gdLst/>
                  <a:ahLst/>
                  <a:cxnLst>
                    <a:cxn ang="0">
                      <a:pos x="165" y="129"/>
                    </a:cxn>
                    <a:cxn ang="0">
                      <a:pos x="164" y="101"/>
                    </a:cxn>
                    <a:cxn ang="0">
                      <a:pos x="159" y="92"/>
                    </a:cxn>
                    <a:cxn ang="0">
                      <a:pos x="143" y="88"/>
                    </a:cxn>
                    <a:cxn ang="0">
                      <a:pos x="133" y="89"/>
                    </a:cxn>
                    <a:cxn ang="0">
                      <a:pos x="124" y="99"/>
                    </a:cxn>
                    <a:cxn ang="0">
                      <a:pos x="122" y="115"/>
                    </a:cxn>
                    <a:cxn ang="0">
                      <a:pos x="128" y="140"/>
                    </a:cxn>
                    <a:cxn ang="0">
                      <a:pos x="141" y="152"/>
                    </a:cxn>
                    <a:cxn ang="0">
                      <a:pos x="197" y="181"/>
                    </a:cxn>
                    <a:cxn ang="0">
                      <a:pos x="258" y="216"/>
                    </a:cxn>
                    <a:cxn ang="0">
                      <a:pos x="284" y="242"/>
                    </a:cxn>
                    <a:cxn ang="0">
                      <a:pos x="296" y="277"/>
                    </a:cxn>
                    <a:cxn ang="0">
                      <a:pos x="298" y="301"/>
                    </a:cxn>
                    <a:cxn ang="0">
                      <a:pos x="294" y="337"/>
                    </a:cxn>
                    <a:cxn ang="0">
                      <a:pos x="281" y="366"/>
                    </a:cxn>
                    <a:cxn ang="0">
                      <a:pos x="267" y="382"/>
                    </a:cxn>
                    <a:cxn ang="0">
                      <a:pos x="241" y="401"/>
                    </a:cxn>
                    <a:cxn ang="0">
                      <a:pos x="205" y="414"/>
                    </a:cxn>
                    <a:cxn ang="0">
                      <a:pos x="175" y="455"/>
                    </a:cxn>
                    <a:cxn ang="0">
                      <a:pos x="122" y="417"/>
                    </a:cxn>
                    <a:cxn ang="0">
                      <a:pos x="67" y="403"/>
                    </a:cxn>
                    <a:cxn ang="0">
                      <a:pos x="37" y="387"/>
                    </a:cxn>
                    <a:cxn ang="0">
                      <a:pos x="22" y="373"/>
                    </a:cxn>
                    <a:cxn ang="0">
                      <a:pos x="8" y="341"/>
                    </a:cxn>
                    <a:cxn ang="0">
                      <a:pos x="3" y="297"/>
                    </a:cxn>
                    <a:cxn ang="0">
                      <a:pos x="122" y="302"/>
                    </a:cxn>
                    <a:cxn ang="0">
                      <a:pos x="123" y="343"/>
                    </a:cxn>
                    <a:cxn ang="0">
                      <a:pos x="127" y="355"/>
                    </a:cxn>
                    <a:cxn ang="0">
                      <a:pos x="142" y="360"/>
                    </a:cxn>
                    <a:cxn ang="0">
                      <a:pos x="154" y="359"/>
                    </a:cxn>
                    <a:cxn ang="0">
                      <a:pos x="163" y="350"/>
                    </a:cxn>
                    <a:cxn ang="0">
                      <a:pos x="166" y="334"/>
                    </a:cxn>
                    <a:cxn ang="0">
                      <a:pos x="165" y="306"/>
                    </a:cxn>
                    <a:cxn ang="0">
                      <a:pos x="161" y="288"/>
                    </a:cxn>
                    <a:cxn ang="0">
                      <a:pos x="137" y="265"/>
                    </a:cxn>
                    <a:cxn ang="0">
                      <a:pos x="99" y="246"/>
                    </a:cxn>
                    <a:cxn ang="0">
                      <a:pos x="46" y="216"/>
                    </a:cxn>
                    <a:cxn ang="0">
                      <a:pos x="26" y="196"/>
                    </a:cxn>
                    <a:cxn ang="0">
                      <a:pos x="11" y="173"/>
                    </a:cxn>
                    <a:cxn ang="0">
                      <a:pos x="2" y="145"/>
                    </a:cxn>
                    <a:cxn ang="0">
                      <a:pos x="0" y="117"/>
                    </a:cxn>
                    <a:cxn ang="0">
                      <a:pos x="7" y="90"/>
                    </a:cxn>
                    <a:cxn ang="0">
                      <a:pos x="23" y="67"/>
                    </a:cxn>
                    <a:cxn ang="0">
                      <a:pos x="39" y="55"/>
                    </a:cxn>
                    <a:cxn ang="0">
                      <a:pos x="68" y="41"/>
                    </a:cxn>
                    <a:cxn ang="0">
                      <a:pos x="122" y="30"/>
                    </a:cxn>
                    <a:cxn ang="0">
                      <a:pos x="175" y="30"/>
                    </a:cxn>
                    <a:cxn ang="0">
                      <a:pos x="216" y="38"/>
                    </a:cxn>
                    <a:cxn ang="0">
                      <a:pos x="252" y="55"/>
                    </a:cxn>
                    <a:cxn ang="0">
                      <a:pos x="271" y="75"/>
                    </a:cxn>
                    <a:cxn ang="0">
                      <a:pos x="283" y="103"/>
                    </a:cxn>
                    <a:cxn ang="0">
                      <a:pos x="285" y="126"/>
                    </a:cxn>
                  </a:cxnLst>
                  <a:rect l="0" t="0" r="r" b="b"/>
                  <a:pathLst>
                    <a:path w="298" h="455">
                      <a:moveTo>
                        <a:pt x="284" y="144"/>
                      </a:moveTo>
                      <a:lnTo>
                        <a:pt x="165" y="144"/>
                      </a:lnTo>
                      <a:lnTo>
                        <a:pt x="165" y="129"/>
                      </a:lnTo>
                      <a:lnTo>
                        <a:pt x="165" y="129"/>
                      </a:lnTo>
                      <a:lnTo>
                        <a:pt x="165" y="107"/>
                      </a:lnTo>
                      <a:lnTo>
                        <a:pt x="164" y="101"/>
                      </a:lnTo>
                      <a:lnTo>
                        <a:pt x="161" y="95"/>
                      </a:lnTo>
                      <a:lnTo>
                        <a:pt x="161" y="95"/>
                      </a:lnTo>
                      <a:lnTo>
                        <a:pt x="159" y="92"/>
                      </a:lnTo>
                      <a:lnTo>
                        <a:pt x="155" y="89"/>
                      </a:lnTo>
                      <a:lnTo>
                        <a:pt x="150" y="88"/>
                      </a:lnTo>
                      <a:lnTo>
                        <a:pt x="143" y="88"/>
                      </a:lnTo>
                      <a:lnTo>
                        <a:pt x="143" y="88"/>
                      </a:lnTo>
                      <a:lnTo>
                        <a:pt x="138" y="88"/>
                      </a:lnTo>
                      <a:lnTo>
                        <a:pt x="133" y="89"/>
                      </a:lnTo>
                      <a:lnTo>
                        <a:pt x="129" y="92"/>
                      </a:lnTo>
                      <a:lnTo>
                        <a:pt x="127" y="95"/>
                      </a:lnTo>
                      <a:lnTo>
                        <a:pt x="124" y="99"/>
                      </a:lnTo>
                      <a:lnTo>
                        <a:pt x="123" y="103"/>
                      </a:lnTo>
                      <a:lnTo>
                        <a:pt x="122" y="115"/>
                      </a:lnTo>
                      <a:lnTo>
                        <a:pt x="122" y="115"/>
                      </a:lnTo>
                      <a:lnTo>
                        <a:pt x="123" y="125"/>
                      </a:lnTo>
                      <a:lnTo>
                        <a:pt x="124" y="134"/>
                      </a:lnTo>
                      <a:lnTo>
                        <a:pt x="128" y="140"/>
                      </a:lnTo>
                      <a:lnTo>
                        <a:pt x="133" y="147"/>
                      </a:lnTo>
                      <a:lnTo>
                        <a:pt x="133" y="147"/>
                      </a:lnTo>
                      <a:lnTo>
                        <a:pt x="141" y="152"/>
                      </a:lnTo>
                      <a:lnTo>
                        <a:pt x="155" y="159"/>
                      </a:lnTo>
                      <a:lnTo>
                        <a:pt x="197" y="181"/>
                      </a:lnTo>
                      <a:lnTo>
                        <a:pt x="197" y="181"/>
                      </a:lnTo>
                      <a:lnTo>
                        <a:pt x="235" y="200"/>
                      </a:lnTo>
                      <a:lnTo>
                        <a:pt x="258" y="216"/>
                      </a:lnTo>
                      <a:lnTo>
                        <a:pt x="258" y="216"/>
                      </a:lnTo>
                      <a:lnTo>
                        <a:pt x="269" y="223"/>
                      </a:lnTo>
                      <a:lnTo>
                        <a:pt x="276" y="232"/>
                      </a:lnTo>
                      <a:lnTo>
                        <a:pt x="284" y="242"/>
                      </a:lnTo>
                      <a:lnTo>
                        <a:pt x="289" y="253"/>
                      </a:lnTo>
                      <a:lnTo>
                        <a:pt x="293" y="264"/>
                      </a:lnTo>
                      <a:lnTo>
                        <a:pt x="296" y="277"/>
                      </a:lnTo>
                      <a:lnTo>
                        <a:pt x="298" y="288"/>
                      </a:lnTo>
                      <a:lnTo>
                        <a:pt x="298" y="301"/>
                      </a:lnTo>
                      <a:lnTo>
                        <a:pt x="298" y="301"/>
                      </a:lnTo>
                      <a:lnTo>
                        <a:pt x="298" y="314"/>
                      </a:lnTo>
                      <a:lnTo>
                        <a:pt x="297" y="325"/>
                      </a:lnTo>
                      <a:lnTo>
                        <a:pt x="294" y="337"/>
                      </a:lnTo>
                      <a:lnTo>
                        <a:pt x="290" y="347"/>
                      </a:lnTo>
                      <a:lnTo>
                        <a:pt x="287" y="357"/>
                      </a:lnTo>
                      <a:lnTo>
                        <a:pt x="281" y="366"/>
                      </a:lnTo>
                      <a:lnTo>
                        <a:pt x="275" y="374"/>
                      </a:lnTo>
                      <a:lnTo>
                        <a:pt x="267" y="382"/>
                      </a:lnTo>
                      <a:lnTo>
                        <a:pt x="267" y="382"/>
                      </a:lnTo>
                      <a:lnTo>
                        <a:pt x="260" y="389"/>
                      </a:lnTo>
                      <a:lnTo>
                        <a:pt x="251" y="396"/>
                      </a:lnTo>
                      <a:lnTo>
                        <a:pt x="241" y="401"/>
                      </a:lnTo>
                      <a:lnTo>
                        <a:pt x="229" y="406"/>
                      </a:lnTo>
                      <a:lnTo>
                        <a:pt x="218" y="410"/>
                      </a:lnTo>
                      <a:lnTo>
                        <a:pt x="205" y="414"/>
                      </a:lnTo>
                      <a:lnTo>
                        <a:pt x="191" y="416"/>
                      </a:lnTo>
                      <a:lnTo>
                        <a:pt x="175" y="419"/>
                      </a:lnTo>
                      <a:lnTo>
                        <a:pt x="175" y="455"/>
                      </a:lnTo>
                      <a:lnTo>
                        <a:pt x="122" y="455"/>
                      </a:lnTo>
                      <a:lnTo>
                        <a:pt x="122" y="417"/>
                      </a:lnTo>
                      <a:lnTo>
                        <a:pt x="122" y="417"/>
                      </a:lnTo>
                      <a:lnTo>
                        <a:pt x="99" y="414"/>
                      </a:lnTo>
                      <a:lnTo>
                        <a:pt x="77" y="407"/>
                      </a:lnTo>
                      <a:lnTo>
                        <a:pt x="67" y="403"/>
                      </a:lnTo>
                      <a:lnTo>
                        <a:pt x="57" y="398"/>
                      </a:lnTo>
                      <a:lnTo>
                        <a:pt x="48" y="393"/>
                      </a:lnTo>
                      <a:lnTo>
                        <a:pt x="37" y="387"/>
                      </a:lnTo>
                      <a:lnTo>
                        <a:pt x="37" y="387"/>
                      </a:lnTo>
                      <a:lnTo>
                        <a:pt x="30" y="380"/>
                      </a:lnTo>
                      <a:lnTo>
                        <a:pt x="22" y="373"/>
                      </a:lnTo>
                      <a:lnTo>
                        <a:pt x="17" y="363"/>
                      </a:lnTo>
                      <a:lnTo>
                        <a:pt x="12" y="352"/>
                      </a:lnTo>
                      <a:lnTo>
                        <a:pt x="8" y="341"/>
                      </a:lnTo>
                      <a:lnTo>
                        <a:pt x="4" y="327"/>
                      </a:lnTo>
                      <a:lnTo>
                        <a:pt x="3" y="313"/>
                      </a:lnTo>
                      <a:lnTo>
                        <a:pt x="3" y="297"/>
                      </a:lnTo>
                      <a:lnTo>
                        <a:pt x="3" y="279"/>
                      </a:lnTo>
                      <a:lnTo>
                        <a:pt x="122" y="279"/>
                      </a:lnTo>
                      <a:lnTo>
                        <a:pt x="122" y="302"/>
                      </a:lnTo>
                      <a:lnTo>
                        <a:pt x="122" y="302"/>
                      </a:lnTo>
                      <a:lnTo>
                        <a:pt x="122" y="333"/>
                      </a:lnTo>
                      <a:lnTo>
                        <a:pt x="123" y="343"/>
                      </a:lnTo>
                      <a:lnTo>
                        <a:pt x="124" y="350"/>
                      </a:lnTo>
                      <a:lnTo>
                        <a:pt x="124" y="350"/>
                      </a:lnTo>
                      <a:lnTo>
                        <a:pt x="127" y="355"/>
                      </a:lnTo>
                      <a:lnTo>
                        <a:pt x="131" y="357"/>
                      </a:lnTo>
                      <a:lnTo>
                        <a:pt x="136" y="359"/>
                      </a:lnTo>
                      <a:lnTo>
                        <a:pt x="142" y="360"/>
                      </a:lnTo>
                      <a:lnTo>
                        <a:pt x="142" y="360"/>
                      </a:lnTo>
                      <a:lnTo>
                        <a:pt x="149" y="360"/>
                      </a:lnTo>
                      <a:lnTo>
                        <a:pt x="154" y="359"/>
                      </a:lnTo>
                      <a:lnTo>
                        <a:pt x="158" y="356"/>
                      </a:lnTo>
                      <a:lnTo>
                        <a:pt x="160" y="354"/>
                      </a:lnTo>
                      <a:lnTo>
                        <a:pt x="163" y="350"/>
                      </a:lnTo>
                      <a:lnTo>
                        <a:pt x="165" y="345"/>
                      </a:lnTo>
                      <a:lnTo>
                        <a:pt x="166" y="340"/>
                      </a:lnTo>
                      <a:lnTo>
                        <a:pt x="166" y="334"/>
                      </a:lnTo>
                      <a:lnTo>
                        <a:pt x="166" y="334"/>
                      </a:lnTo>
                      <a:lnTo>
                        <a:pt x="166" y="319"/>
                      </a:lnTo>
                      <a:lnTo>
                        <a:pt x="165" y="306"/>
                      </a:lnTo>
                      <a:lnTo>
                        <a:pt x="164" y="296"/>
                      </a:lnTo>
                      <a:lnTo>
                        <a:pt x="161" y="288"/>
                      </a:lnTo>
                      <a:lnTo>
                        <a:pt x="161" y="288"/>
                      </a:lnTo>
                      <a:lnTo>
                        <a:pt x="156" y="281"/>
                      </a:lnTo>
                      <a:lnTo>
                        <a:pt x="149" y="273"/>
                      </a:lnTo>
                      <a:lnTo>
                        <a:pt x="137" y="265"/>
                      </a:lnTo>
                      <a:lnTo>
                        <a:pt x="123" y="258"/>
                      </a:lnTo>
                      <a:lnTo>
                        <a:pt x="123" y="258"/>
                      </a:lnTo>
                      <a:lnTo>
                        <a:pt x="99" y="246"/>
                      </a:lnTo>
                      <a:lnTo>
                        <a:pt x="72" y="231"/>
                      </a:lnTo>
                      <a:lnTo>
                        <a:pt x="59" y="223"/>
                      </a:lnTo>
                      <a:lnTo>
                        <a:pt x="46" y="216"/>
                      </a:lnTo>
                      <a:lnTo>
                        <a:pt x="36" y="207"/>
                      </a:lnTo>
                      <a:lnTo>
                        <a:pt x="26" y="196"/>
                      </a:lnTo>
                      <a:lnTo>
                        <a:pt x="26" y="196"/>
                      </a:lnTo>
                      <a:lnTo>
                        <a:pt x="21" y="189"/>
                      </a:lnTo>
                      <a:lnTo>
                        <a:pt x="16" y="181"/>
                      </a:lnTo>
                      <a:lnTo>
                        <a:pt x="11" y="173"/>
                      </a:lnTo>
                      <a:lnTo>
                        <a:pt x="8" y="164"/>
                      </a:lnTo>
                      <a:lnTo>
                        <a:pt x="4" y="156"/>
                      </a:lnTo>
                      <a:lnTo>
                        <a:pt x="2" y="145"/>
                      </a:lnTo>
                      <a:lnTo>
                        <a:pt x="0" y="136"/>
                      </a:lnTo>
                      <a:lnTo>
                        <a:pt x="0" y="127"/>
                      </a:lnTo>
                      <a:lnTo>
                        <a:pt x="0" y="117"/>
                      </a:lnTo>
                      <a:lnTo>
                        <a:pt x="2" y="108"/>
                      </a:lnTo>
                      <a:lnTo>
                        <a:pt x="4" y="99"/>
                      </a:lnTo>
                      <a:lnTo>
                        <a:pt x="7" y="90"/>
                      </a:lnTo>
                      <a:lnTo>
                        <a:pt x="12" y="83"/>
                      </a:lnTo>
                      <a:lnTo>
                        <a:pt x="17" y="75"/>
                      </a:lnTo>
                      <a:lnTo>
                        <a:pt x="23" y="67"/>
                      </a:lnTo>
                      <a:lnTo>
                        <a:pt x="31" y="60"/>
                      </a:lnTo>
                      <a:lnTo>
                        <a:pt x="31" y="60"/>
                      </a:lnTo>
                      <a:lnTo>
                        <a:pt x="39" y="55"/>
                      </a:lnTo>
                      <a:lnTo>
                        <a:pt x="48" y="49"/>
                      </a:lnTo>
                      <a:lnTo>
                        <a:pt x="58" y="44"/>
                      </a:lnTo>
                      <a:lnTo>
                        <a:pt x="68" y="41"/>
                      </a:lnTo>
                      <a:lnTo>
                        <a:pt x="81" y="37"/>
                      </a:lnTo>
                      <a:lnTo>
                        <a:pt x="92" y="34"/>
                      </a:lnTo>
                      <a:lnTo>
                        <a:pt x="122" y="30"/>
                      </a:lnTo>
                      <a:lnTo>
                        <a:pt x="122" y="0"/>
                      </a:lnTo>
                      <a:lnTo>
                        <a:pt x="175" y="0"/>
                      </a:lnTo>
                      <a:lnTo>
                        <a:pt x="175" y="30"/>
                      </a:lnTo>
                      <a:lnTo>
                        <a:pt x="175" y="30"/>
                      </a:lnTo>
                      <a:lnTo>
                        <a:pt x="197" y="33"/>
                      </a:lnTo>
                      <a:lnTo>
                        <a:pt x="216" y="38"/>
                      </a:lnTo>
                      <a:lnTo>
                        <a:pt x="235" y="44"/>
                      </a:lnTo>
                      <a:lnTo>
                        <a:pt x="243" y="49"/>
                      </a:lnTo>
                      <a:lnTo>
                        <a:pt x="252" y="55"/>
                      </a:lnTo>
                      <a:lnTo>
                        <a:pt x="258" y="61"/>
                      </a:lnTo>
                      <a:lnTo>
                        <a:pt x="266" y="67"/>
                      </a:lnTo>
                      <a:lnTo>
                        <a:pt x="271" y="75"/>
                      </a:lnTo>
                      <a:lnTo>
                        <a:pt x="276" y="83"/>
                      </a:lnTo>
                      <a:lnTo>
                        <a:pt x="280" y="93"/>
                      </a:lnTo>
                      <a:lnTo>
                        <a:pt x="283" y="103"/>
                      </a:lnTo>
                      <a:lnTo>
                        <a:pt x="285" y="115"/>
                      </a:lnTo>
                      <a:lnTo>
                        <a:pt x="285" y="126"/>
                      </a:lnTo>
                      <a:lnTo>
                        <a:pt x="285" y="126"/>
                      </a:lnTo>
                      <a:lnTo>
                        <a:pt x="284" y="144"/>
                      </a:lnTo>
                      <a:lnTo>
                        <a:pt x="284" y="144"/>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4" name="Freeform 99"/>
                <p:cNvSpPr>
                  <a:spLocks/>
                </p:cNvSpPr>
                <p:nvPr/>
              </p:nvSpPr>
              <p:spPr bwMode="auto">
                <a:xfrm>
                  <a:off x="2525377" y="4161358"/>
                  <a:ext cx="766763" cy="446088"/>
                </a:xfrm>
                <a:custGeom>
                  <a:avLst/>
                  <a:gdLst/>
                  <a:ahLst/>
                  <a:cxnLst>
                    <a:cxn ang="0">
                      <a:pos x="26" y="281"/>
                    </a:cxn>
                    <a:cxn ang="0">
                      <a:pos x="23" y="277"/>
                    </a:cxn>
                    <a:cxn ang="0">
                      <a:pos x="4" y="254"/>
                    </a:cxn>
                    <a:cxn ang="0">
                      <a:pos x="0" y="249"/>
                    </a:cxn>
                    <a:cxn ang="0">
                      <a:pos x="4" y="245"/>
                    </a:cxn>
                    <a:cxn ang="0">
                      <a:pos x="156" y="124"/>
                    </a:cxn>
                    <a:cxn ang="0">
                      <a:pos x="156" y="122"/>
                    </a:cxn>
                    <a:cxn ang="0">
                      <a:pos x="157" y="122"/>
                    </a:cxn>
                    <a:cxn ang="0">
                      <a:pos x="169" y="116"/>
                    </a:cxn>
                    <a:cxn ang="0">
                      <a:pos x="171" y="115"/>
                    </a:cxn>
                    <a:cxn ang="0">
                      <a:pos x="175" y="116"/>
                    </a:cxn>
                    <a:cxn ang="0">
                      <a:pos x="187" y="122"/>
                    </a:cxn>
                    <a:cxn ang="0">
                      <a:pos x="188" y="124"/>
                    </a:cxn>
                    <a:cxn ang="0">
                      <a:pos x="188" y="124"/>
                    </a:cxn>
                    <a:cxn ang="0">
                      <a:pos x="239" y="162"/>
                    </a:cxn>
                    <a:cxn ang="0">
                      <a:pos x="408" y="32"/>
                    </a:cxn>
                    <a:cxn ang="0">
                      <a:pos x="394" y="12"/>
                    </a:cxn>
                    <a:cxn ang="0">
                      <a:pos x="387" y="4"/>
                    </a:cxn>
                    <a:cxn ang="0">
                      <a:pos x="399" y="4"/>
                    </a:cxn>
                    <a:cxn ang="0">
                      <a:pos x="474" y="0"/>
                    </a:cxn>
                    <a:cxn ang="0">
                      <a:pos x="483" y="0"/>
                    </a:cxn>
                    <a:cxn ang="0">
                      <a:pos x="481" y="9"/>
                    </a:cxn>
                    <a:cxn ang="0">
                      <a:pos x="449" y="79"/>
                    </a:cxn>
                    <a:cxn ang="0">
                      <a:pos x="445" y="89"/>
                    </a:cxn>
                    <a:cxn ang="0">
                      <a:pos x="439" y="79"/>
                    </a:cxn>
                    <a:cxn ang="0">
                      <a:pos x="431" y="65"/>
                    </a:cxn>
                    <a:cxn ang="0">
                      <a:pos x="256" y="199"/>
                    </a:cxn>
                    <a:cxn ang="0">
                      <a:pos x="256" y="199"/>
                    </a:cxn>
                    <a:cxn ang="0">
                      <a:pos x="256" y="199"/>
                    </a:cxn>
                    <a:cxn ang="0">
                      <a:pos x="243" y="207"/>
                    </a:cxn>
                    <a:cxn ang="0">
                      <a:pos x="240" y="208"/>
                    </a:cxn>
                    <a:cxn ang="0">
                      <a:pos x="238" y="207"/>
                    </a:cxn>
                    <a:cxn ang="0">
                      <a:pos x="224" y="199"/>
                    </a:cxn>
                    <a:cxn ang="0">
                      <a:pos x="224" y="199"/>
                    </a:cxn>
                    <a:cxn ang="0">
                      <a:pos x="224" y="199"/>
                    </a:cxn>
                    <a:cxn ang="0">
                      <a:pos x="173" y="159"/>
                    </a:cxn>
                    <a:cxn ang="0">
                      <a:pos x="31" y="277"/>
                    </a:cxn>
                    <a:cxn ang="0">
                      <a:pos x="26" y="281"/>
                    </a:cxn>
                    <a:cxn ang="0">
                      <a:pos x="26" y="281"/>
                    </a:cxn>
                  </a:cxnLst>
                  <a:rect l="0" t="0" r="r" b="b"/>
                  <a:pathLst>
                    <a:path w="483" h="281">
                      <a:moveTo>
                        <a:pt x="26" y="281"/>
                      </a:moveTo>
                      <a:lnTo>
                        <a:pt x="23" y="277"/>
                      </a:lnTo>
                      <a:lnTo>
                        <a:pt x="4" y="254"/>
                      </a:lnTo>
                      <a:lnTo>
                        <a:pt x="0" y="249"/>
                      </a:lnTo>
                      <a:lnTo>
                        <a:pt x="4" y="245"/>
                      </a:lnTo>
                      <a:lnTo>
                        <a:pt x="156" y="124"/>
                      </a:lnTo>
                      <a:lnTo>
                        <a:pt x="156" y="122"/>
                      </a:lnTo>
                      <a:lnTo>
                        <a:pt x="157" y="122"/>
                      </a:lnTo>
                      <a:lnTo>
                        <a:pt x="169" y="116"/>
                      </a:lnTo>
                      <a:lnTo>
                        <a:pt x="171" y="115"/>
                      </a:lnTo>
                      <a:lnTo>
                        <a:pt x="175" y="116"/>
                      </a:lnTo>
                      <a:lnTo>
                        <a:pt x="187" y="122"/>
                      </a:lnTo>
                      <a:lnTo>
                        <a:pt x="188" y="124"/>
                      </a:lnTo>
                      <a:lnTo>
                        <a:pt x="188" y="124"/>
                      </a:lnTo>
                      <a:lnTo>
                        <a:pt x="239" y="162"/>
                      </a:lnTo>
                      <a:lnTo>
                        <a:pt x="408" y="32"/>
                      </a:lnTo>
                      <a:lnTo>
                        <a:pt x="394" y="12"/>
                      </a:lnTo>
                      <a:lnTo>
                        <a:pt x="387" y="4"/>
                      </a:lnTo>
                      <a:lnTo>
                        <a:pt x="399" y="4"/>
                      </a:lnTo>
                      <a:lnTo>
                        <a:pt x="474" y="0"/>
                      </a:lnTo>
                      <a:lnTo>
                        <a:pt x="483" y="0"/>
                      </a:lnTo>
                      <a:lnTo>
                        <a:pt x="481" y="9"/>
                      </a:lnTo>
                      <a:lnTo>
                        <a:pt x="449" y="79"/>
                      </a:lnTo>
                      <a:lnTo>
                        <a:pt x="445" y="89"/>
                      </a:lnTo>
                      <a:lnTo>
                        <a:pt x="439" y="79"/>
                      </a:lnTo>
                      <a:lnTo>
                        <a:pt x="431" y="65"/>
                      </a:lnTo>
                      <a:lnTo>
                        <a:pt x="256" y="199"/>
                      </a:lnTo>
                      <a:lnTo>
                        <a:pt x="256" y="199"/>
                      </a:lnTo>
                      <a:lnTo>
                        <a:pt x="256" y="199"/>
                      </a:lnTo>
                      <a:lnTo>
                        <a:pt x="243" y="207"/>
                      </a:lnTo>
                      <a:lnTo>
                        <a:pt x="240" y="208"/>
                      </a:lnTo>
                      <a:lnTo>
                        <a:pt x="238" y="207"/>
                      </a:lnTo>
                      <a:lnTo>
                        <a:pt x="224" y="199"/>
                      </a:lnTo>
                      <a:lnTo>
                        <a:pt x="224" y="199"/>
                      </a:lnTo>
                      <a:lnTo>
                        <a:pt x="224" y="199"/>
                      </a:lnTo>
                      <a:lnTo>
                        <a:pt x="173" y="159"/>
                      </a:lnTo>
                      <a:lnTo>
                        <a:pt x="31" y="277"/>
                      </a:lnTo>
                      <a:lnTo>
                        <a:pt x="26" y="281"/>
                      </a:lnTo>
                      <a:lnTo>
                        <a:pt x="26" y="281"/>
                      </a:lnTo>
                      <a:close/>
                    </a:path>
                  </a:pathLst>
                </a:custGeom>
                <a:solidFill>
                  <a:srgbClr val="595757"/>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5" name="Freeform 100"/>
                <p:cNvSpPr>
                  <a:spLocks noEditPoints="1"/>
                </p:cNvSpPr>
                <p:nvPr/>
              </p:nvSpPr>
              <p:spPr bwMode="auto">
                <a:xfrm>
                  <a:off x="2511090" y="4150245"/>
                  <a:ext cx="795338" cy="468313"/>
                </a:xfrm>
                <a:custGeom>
                  <a:avLst/>
                  <a:gdLst/>
                  <a:ahLst/>
                  <a:cxnLst>
                    <a:cxn ang="0">
                      <a:pos x="483" y="13"/>
                    </a:cxn>
                    <a:cxn ang="0">
                      <a:pos x="453" y="83"/>
                    </a:cxn>
                    <a:cxn ang="0">
                      <a:pos x="441" y="63"/>
                    </a:cxn>
                    <a:cxn ang="0">
                      <a:pos x="262" y="201"/>
                    </a:cxn>
                    <a:cxn ang="0">
                      <a:pos x="249" y="209"/>
                    </a:cxn>
                    <a:cxn ang="0">
                      <a:pos x="237" y="201"/>
                    </a:cxn>
                    <a:cxn ang="0">
                      <a:pos x="180" y="159"/>
                    </a:cxn>
                    <a:cxn ang="0">
                      <a:pos x="36" y="280"/>
                    </a:cxn>
                    <a:cxn ang="0">
                      <a:pos x="17" y="257"/>
                    </a:cxn>
                    <a:cxn ang="0">
                      <a:pos x="169" y="134"/>
                    </a:cxn>
                    <a:cxn ang="0">
                      <a:pos x="180" y="128"/>
                    </a:cxn>
                    <a:cxn ang="0">
                      <a:pos x="193" y="134"/>
                    </a:cxn>
                    <a:cxn ang="0">
                      <a:pos x="248" y="177"/>
                    </a:cxn>
                    <a:cxn ang="0">
                      <a:pos x="424" y="40"/>
                    </a:cxn>
                    <a:cxn ang="0">
                      <a:pos x="408" y="16"/>
                    </a:cxn>
                    <a:cxn ang="0">
                      <a:pos x="483" y="13"/>
                    </a:cxn>
                    <a:cxn ang="0">
                      <a:pos x="501" y="0"/>
                    </a:cxn>
                    <a:cxn ang="0">
                      <a:pos x="483" y="2"/>
                    </a:cxn>
                    <a:cxn ang="0">
                      <a:pos x="407" y="4"/>
                    </a:cxn>
                    <a:cxn ang="0">
                      <a:pos x="385" y="5"/>
                    </a:cxn>
                    <a:cxn ang="0">
                      <a:pos x="398" y="22"/>
                    </a:cxn>
                    <a:cxn ang="0">
                      <a:pos x="409" y="37"/>
                    </a:cxn>
                    <a:cxn ang="0">
                      <a:pos x="248" y="161"/>
                    </a:cxn>
                    <a:cxn ang="0">
                      <a:pos x="201" y="126"/>
                    </a:cxn>
                    <a:cxn ang="0">
                      <a:pos x="200" y="126"/>
                    </a:cxn>
                    <a:cxn ang="0">
                      <a:pos x="200" y="124"/>
                    </a:cxn>
                    <a:cxn ang="0">
                      <a:pos x="187" y="118"/>
                    </a:cxn>
                    <a:cxn ang="0">
                      <a:pos x="180" y="114"/>
                    </a:cxn>
                    <a:cxn ang="0">
                      <a:pos x="175" y="118"/>
                    </a:cxn>
                    <a:cxn ang="0">
                      <a:pos x="164" y="124"/>
                    </a:cxn>
                    <a:cxn ang="0">
                      <a:pos x="163" y="126"/>
                    </a:cxn>
                    <a:cxn ang="0">
                      <a:pos x="161" y="126"/>
                    </a:cxn>
                    <a:cxn ang="0">
                      <a:pos x="9" y="248"/>
                    </a:cxn>
                    <a:cxn ang="0">
                      <a:pos x="0" y="256"/>
                    </a:cxn>
                    <a:cxn ang="0">
                      <a:pos x="8" y="265"/>
                    </a:cxn>
                    <a:cxn ang="0">
                      <a:pos x="27" y="287"/>
                    </a:cxn>
                    <a:cxn ang="0">
                      <a:pos x="35" y="295"/>
                    </a:cxn>
                    <a:cxn ang="0">
                      <a:pos x="44" y="289"/>
                    </a:cxn>
                    <a:cxn ang="0">
                      <a:pos x="182" y="174"/>
                    </a:cxn>
                    <a:cxn ang="0">
                      <a:pos x="229" y="211"/>
                    </a:cxn>
                    <a:cxn ang="0">
                      <a:pos x="230" y="211"/>
                    </a:cxn>
                    <a:cxn ang="0">
                      <a:pos x="230" y="211"/>
                    </a:cxn>
                    <a:cxn ang="0">
                      <a:pos x="243" y="219"/>
                    </a:cxn>
                    <a:cxn ang="0">
                      <a:pos x="249" y="223"/>
                    </a:cxn>
                    <a:cxn ang="0">
                      <a:pos x="256" y="219"/>
                    </a:cxn>
                    <a:cxn ang="0">
                      <a:pos x="267" y="211"/>
                    </a:cxn>
                    <a:cxn ang="0">
                      <a:pos x="269" y="210"/>
                    </a:cxn>
                    <a:cxn ang="0">
                      <a:pos x="269" y="210"/>
                    </a:cxn>
                    <a:cxn ang="0">
                      <a:pos x="439" y="81"/>
                    </a:cxn>
                    <a:cxn ang="0">
                      <a:pos x="442" y="90"/>
                    </a:cxn>
                    <a:cxn ang="0">
                      <a:pos x="455" y="109"/>
                    </a:cxn>
                    <a:cxn ang="0">
                      <a:pos x="464" y="88"/>
                    </a:cxn>
                    <a:cxn ang="0">
                      <a:pos x="495" y="17"/>
                    </a:cxn>
                    <a:cxn ang="0">
                      <a:pos x="501" y="0"/>
                    </a:cxn>
                    <a:cxn ang="0">
                      <a:pos x="501" y="0"/>
                    </a:cxn>
                  </a:cxnLst>
                  <a:rect l="0" t="0" r="r" b="b"/>
                  <a:pathLst>
                    <a:path w="501" h="295">
                      <a:moveTo>
                        <a:pt x="483" y="13"/>
                      </a:moveTo>
                      <a:lnTo>
                        <a:pt x="453" y="83"/>
                      </a:lnTo>
                      <a:lnTo>
                        <a:pt x="441" y="63"/>
                      </a:lnTo>
                      <a:lnTo>
                        <a:pt x="262" y="201"/>
                      </a:lnTo>
                      <a:lnTo>
                        <a:pt x="249" y="209"/>
                      </a:lnTo>
                      <a:lnTo>
                        <a:pt x="237" y="201"/>
                      </a:lnTo>
                      <a:lnTo>
                        <a:pt x="180" y="159"/>
                      </a:lnTo>
                      <a:lnTo>
                        <a:pt x="36" y="280"/>
                      </a:lnTo>
                      <a:lnTo>
                        <a:pt x="17" y="257"/>
                      </a:lnTo>
                      <a:lnTo>
                        <a:pt x="169" y="134"/>
                      </a:lnTo>
                      <a:lnTo>
                        <a:pt x="180" y="128"/>
                      </a:lnTo>
                      <a:lnTo>
                        <a:pt x="193" y="134"/>
                      </a:lnTo>
                      <a:lnTo>
                        <a:pt x="248" y="177"/>
                      </a:lnTo>
                      <a:lnTo>
                        <a:pt x="424" y="40"/>
                      </a:lnTo>
                      <a:lnTo>
                        <a:pt x="408" y="16"/>
                      </a:lnTo>
                      <a:lnTo>
                        <a:pt x="483" y="13"/>
                      </a:lnTo>
                      <a:close/>
                      <a:moveTo>
                        <a:pt x="501" y="0"/>
                      </a:moveTo>
                      <a:lnTo>
                        <a:pt x="483" y="2"/>
                      </a:lnTo>
                      <a:lnTo>
                        <a:pt x="407" y="4"/>
                      </a:lnTo>
                      <a:lnTo>
                        <a:pt x="385" y="5"/>
                      </a:lnTo>
                      <a:lnTo>
                        <a:pt x="398" y="22"/>
                      </a:lnTo>
                      <a:lnTo>
                        <a:pt x="409" y="37"/>
                      </a:lnTo>
                      <a:lnTo>
                        <a:pt x="248" y="161"/>
                      </a:lnTo>
                      <a:lnTo>
                        <a:pt x="201" y="126"/>
                      </a:lnTo>
                      <a:lnTo>
                        <a:pt x="200" y="126"/>
                      </a:lnTo>
                      <a:lnTo>
                        <a:pt x="200" y="124"/>
                      </a:lnTo>
                      <a:lnTo>
                        <a:pt x="187" y="118"/>
                      </a:lnTo>
                      <a:lnTo>
                        <a:pt x="180" y="114"/>
                      </a:lnTo>
                      <a:lnTo>
                        <a:pt x="175" y="118"/>
                      </a:lnTo>
                      <a:lnTo>
                        <a:pt x="164" y="124"/>
                      </a:lnTo>
                      <a:lnTo>
                        <a:pt x="163" y="126"/>
                      </a:lnTo>
                      <a:lnTo>
                        <a:pt x="161" y="126"/>
                      </a:lnTo>
                      <a:lnTo>
                        <a:pt x="9" y="248"/>
                      </a:lnTo>
                      <a:lnTo>
                        <a:pt x="0" y="256"/>
                      </a:lnTo>
                      <a:lnTo>
                        <a:pt x="8" y="265"/>
                      </a:lnTo>
                      <a:lnTo>
                        <a:pt x="27" y="287"/>
                      </a:lnTo>
                      <a:lnTo>
                        <a:pt x="35" y="295"/>
                      </a:lnTo>
                      <a:lnTo>
                        <a:pt x="44" y="289"/>
                      </a:lnTo>
                      <a:lnTo>
                        <a:pt x="182" y="174"/>
                      </a:lnTo>
                      <a:lnTo>
                        <a:pt x="229" y="211"/>
                      </a:lnTo>
                      <a:lnTo>
                        <a:pt x="230" y="211"/>
                      </a:lnTo>
                      <a:lnTo>
                        <a:pt x="230" y="211"/>
                      </a:lnTo>
                      <a:lnTo>
                        <a:pt x="243" y="219"/>
                      </a:lnTo>
                      <a:lnTo>
                        <a:pt x="249" y="223"/>
                      </a:lnTo>
                      <a:lnTo>
                        <a:pt x="256" y="219"/>
                      </a:lnTo>
                      <a:lnTo>
                        <a:pt x="267" y="211"/>
                      </a:lnTo>
                      <a:lnTo>
                        <a:pt x="269" y="210"/>
                      </a:lnTo>
                      <a:lnTo>
                        <a:pt x="269" y="210"/>
                      </a:lnTo>
                      <a:lnTo>
                        <a:pt x="439" y="81"/>
                      </a:lnTo>
                      <a:lnTo>
                        <a:pt x="442" y="90"/>
                      </a:lnTo>
                      <a:lnTo>
                        <a:pt x="455" y="109"/>
                      </a:lnTo>
                      <a:lnTo>
                        <a:pt x="464" y="88"/>
                      </a:lnTo>
                      <a:lnTo>
                        <a:pt x="495" y="17"/>
                      </a:lnTo>
                      <a:lnTo>
                        <a:pt x="501" y="0"/>
                      </a:lnTo>
                      <a:lnTo>
                        <a:pt x="50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6" name="Freeform 101"/>
                <p:cNvSpPr>
                  <a:spLocks/>
                </p:cNvSpPr>
                <p:nvPr/>
              </p:nvSpPr>
              <p:spPr bwMode="auto">
                <a:xfrm>
                  <a:off x="2538077" y="4170883"/>
                  <a:ext cx="739775" cy="423863"/>
                </a:xfrm>
                <a:custGeom>
                  <a:avLst/>
                  <a:gdLst/>
                  <a:ahLst/>
                  <a:cxnLst>
                    <a:cxn ang="0">
                      <a:pos x="466" y="0"/>
                    </a:cxn>
                    <a:cxn ang="0">
                      <a:pos x="436" y="70"/>
                    </a:cxn>
                    <a:cxn ang="0">
                      <a:pos x="424" y="50"/>
                    </a:cxn>
                    <a:cxn ang="0">
                      <a:pos x="245" y="188"/>
                    </a:cxn>
                    <a:cxn ang="0">
                      <a:pos x="232" y="196"/>
                    </a:cxn>
                    <a:cxn ang="0">
                      <a:pos x="220" y="188"/>
                    </a:cxn>
                    <a:cxn ang="0">
                      <a:pos x="163" y="146"/>
                    </a:cxn>
                    <a:cxn ang="0">
                      <a:pos x="19" y="267"/>
                    </a:cxn>
                    <a:cxn ang="0">
                      <a:pos x="0" y="244"/>
                    </a:cxn>
                    <a:cxn ang="0">
                      <a:pos x="152" y="121"/>
                    </a:cxn>
                    <a:cxn ang="0">
                      <a:pos x="163" y="115"/>
                    </a:cxn>
                    <a:cxn ang="0">
                      <a:pos x="176" y="121"/>
                    </a:cxn>
                    <a:cxn ang="0">
                      <a:pos x="231" y="164"/>
                    </a:cxn>
                    <a:cxn ang="0">
                      <a:pos x="407" y="27"/>
                    </a:cxn>
                    <a:cxn ang="0">
                      <a:pos x="391" y="3"/>
                    </a:cxn>
                    <a:cxn ang="0">
                      <a:pos x="466" y="0"/>
                    </a:cxn>
                  </a:cxnLst>
                  <a:rect l="0" t="0" r="r" b="b"/>
                  <a:pathLst>
                    <a:path w="466" h="267">
                      <a:moveTo>
                        <a:pt x="466" y="0"/>
                      </a:moveTo>
                      <a:lnTo>
                        <a:pt x="436" y="70"/>
                      </a:lnTo>
                      <a:lnTo>
                        <a:pt x="424" y="50"/>
                      </a:lnTo>
                      <a:lnTo>
                        <a:pt x="245" y="188"/>
                      </a:lnTo>
                      <a:lnTo>
                        <a:pt x="232" y="196"/>
                      </a:lnTo>
                      <a:lnTo>
                        <a:pt x="220" y="188"/>
                      </a:lnTo>
                      <a:lnTo>
                        <a:pt x="163" y="146"/>
                      </a:lnTo>
                      <a:lnTo>
                        <a:pt x="19" y="267"/>
                      </a:lnTo>
                      <a:lnTo>
                        <a:pt x="0" y="244"/>
                      </a:lnTo>
                      <a:lnTo>
                        <a:pt x="152" y="121"/>
                      </a:lnTo>
                      <a:lnTo>
                        <a:pt x="163" y="115"/>
                      </a:lnTo>
                      <a:lnTo>
                        <a:pt x="176" y="121"/>
                      </a:lnTo>
                      <a:lnTo>
                        <a:pt x="231" y="164"/>
                      </a:lnTo>
                      <a:lnTo>
                        <a:pt x="407" y="27"/>
                      </a:lnTo>
                      <a:lnTo>
                        <a:pt x="391" y="3"/>
                      </a:lnTo>
                      <a:lnTo>
                        <a:pt x="466" y="0"/>
                      </a:lnTo>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7" name="Freeform 102"/>
                <p:cNvSpPr>
                  <a:spLocks/>
                </p:cNvSpPr>
                <p:nvPr/>
              </p:nvSpPr>
              <p:spPr bwMode="auto">
                <a:xfrm>
                  <a:off x="2511090" y="4150245"/>
                  <a:ext cx="795338" cy="468313"/>
                </a:xfrm>
                <a:custGeom>
                  <a:avLst/>
                  <a:gdLst/>
                  <a:ahLst/>
                  <a:cxnLst>
                    <a:cxn ang="0">
                      <a:pos x="501" y="0"/>
                    </a:cxn>
                    <a:cxn ang="0">
                      <a:pos x="483" y="2"/>
                    </a:cxn>
                    <a:cxn ang="0">
                      <a:pos x="407" y="4"/>
                    </a:cxn>
                    <a:cxn ang="0">
                      <a:pos x="385" y="5"/>
                    </a:cxn>
                    <a:cxn ang="0">
                      <a:pos x="398" y="22"/>
                    </a:cxn>
                    <a:cxn ang="0">
                      <a:pos x="409" y="37"/>
                    </a:cxn>
                    <a:cxn ang="0">
                      <a:pos x="248" y="161"/>
                    </a:cxn>
                    <a:cxn ang="0">
                      <a:pos x="201" y="126"/>
                    </a:cxn>
                    <a:cxn ang="0">
                      <a:pos x="200" y="126"/>
                    </a:cxn>
                    <a:cxn ang="0">
                      <a:pos x="200" y="124"/>
                    </a:cxn>
                    <a:cxn ang="0">
                      <a:pos x="187" y="118"/>
                    </a:cxn>
                    <a:cxn ang="0">
                      <a:pos x="180" y="114"/>
                    </a:cxn>
                    <a:cxn ang="0">
                      <a:pos x="175" y="118"/>
                    </a:cxn>
                    <a:cxn ang="0">
                      <a:pos x="164" y="124"/>
                    </a:cxn>
                    <a:cxn ang="0">
                      <a:pos x="163" y="126"/>
                    </a:cxn>
                    <a:cxn ang="0">
                      <a:pos x="161" y="126"/>
                    </a:cxn>
                    <a:cxn ang="0">
                      <a:pos x="9" y="248"/>
                    </a:cxn>
                    <a:cxn ang="0">
                      <a:pos x="0" y="256"/>
                    </a:cxn>
                    <a:cxn ang="0">
                      <a:pos x="8" y="265"/>
                    </a:cxn>
                    <a:cxn ang="0">
                      <a:pos x="27" y="287"/>
                    </a:cxn>
                    <a:cxn ang="0">
                      <a:pos x="35" y="295"/>
                    </a:cxn>
                    <a:cxn ang="0">
                      <a:pos x="44" y="289"/>
                    </a:cxn>
                    <a:cxn ang="0">
                      <a:pos x="182" y="174"/>
                    </a:cxn>
                    <a:cxn ang="0">
                      <a:pos x="229" y="211"/>
                    </a:cxn>
                    <a:cxn ang="0">
                      <a:pos x="230" y="211"/>
                    </a:cxn>
                    <a:cxn ang="0">
                      <a:pos x="230" y="211"/>
                    </a:cxn>
                    <a:cxn ang="0">
                      <a:pos x="243" y="219"/>
                    </a:cxn>
                    <a:cxn ang="0">
                      <a:pos x="249" y="223"/>
                    </a:cxn>
                    <a:cxn ang="0">
                      <a:pos x="256" y="219"/>
                    </a:cxn>
                    <a:cxn ang="0">
                      <a:pos x="267" y="211"/>
                    </a:cxn>
                    <a:cxn ang="0">
                      <a:pos x="269" y="210"/>
                    </a:cxn>
                    <a:cxn ang="0">
                      <a:pos x="269" y="210"/>
                    </a:cxn>
                    <a:cxn ang="0">
                      <a:pos x="439" y="81"/>
                    </a:cxn>
                    <a:cxn ang="0">
                      <a:pos x="442" y="90"/>
                    </a:cxn>
                    <a:cxn ang="0">
                      <a:pos x="455" y="109"/>
                    </a:cxn>
                    <a:cxn ang="0">
                      <a:pos x="464" y="88"/>
                    </a:cxn>
                    <a:cxn ang="0">
                      <a:pos x="495" y="17"/>
                    </a:cxn>
                    <a:cxn ang="0">
                      <a:pos x="501" y="0"/>
                    </a:cxn>
                    <a:cxn ang="0">
                      <a:pos x="501" y="0"/>
                    </a:cxn>
                  </a:cxnLst>
                  <a:rect l="0" t="0" r="r" b="b"/>
                  <a:pathLst>
                    <a:path w="501" h="295">
                      <a:moveTo>
                        <a:pt x="501" y="0"/>
                      </a:moveTo>
                      <a:lnTo>
                        <a:pt x="483" y="2"/>
                      </a:lnTo>
                      <a:lnTo>
                        <a:pt x="407" y="4"/>
                      </a:lnTo>
                      <a:lnTo>
                        <a:pt x="385" y="5"/>
                      </a:lnTo>
                      <a:lnTo>
                        <a:pt x="398" y="22"/>
                      </a:lnTo>
                      <a:lnTo>
                        <a:pt x="409" y="37"/>
                      </a:lnTo>
                      <a:lnTo>
                        <a:pt x="248" y="161"/>
                      </a:lnTo>
                      <a:lnTo>
                        <a:pt x="201" y="126"/>
                      </a:lnTo>
                      <a:lnTo>
                        <a:pt x="200" y="126"/>
                      </a:lnTo>
                      <a:lnTo>
                        <a:pt x="200" y="124"/>
                      </a:lnTo>
                      <a:lnTo>
                        <a:pt x="187" y="118"/>
                      </a:lnTo>
                      <a:lnTo>
                        <a:pt x="180" y="114"/>
                      </a:lnTo>
                      <a:lnTo>
                        <a:pt x="175" y="118"/>
                      </a:lnTo>
                      <a:lnTo>
                        <a:pt x="164" y="124"/>
                      </a:lnTo>
                      <a:lnTo>
                        <a:pt x="163" y="126"/>
                      </a:lnTo>
                      <a:lnTo>
                        <a:pt x="161" y="126"/>
                      </a:lnTo>
                      <a:lnTo>
                        <a:pt x="9" y="248"/>
                      </a:lnTo>
                      <a:lnTo>
                        <a:pt x="0" y="256"/>
                      </a:lnTo>
                      <a:lnTo>
                        <a:pt x="8" y="265"/>
                      </a:lnTo>
                      <a:lnTo>
                        <a:pt x="27" y="287"/>
                      </a:lnTo>
                      <a:lnTo>
                        <a:pt x="35" y="295"/>
                      </a:lnTo>
                      <a:lnTo>
                        <a:pt x="44" y="289"/>
                      </a:lnTo>
                      <a:lnTo>
                        <a:pt x="182" y="174"/>
                      </a:lnTo>
                      <a:lnTo>
                        <a:pt x="229" y="211"/>
                      </a:lnTo>
                      <a:lnTo>
                        <a:pt x="230" y="211"/>
                      </a:lnTo>
                      <a:lnTo>
                        <a:pt x="230" y="211"/>
                      </a:lnTo>
                      <a:lnTo>
                        <a:pt x="243" y="219"/>
                      </a:lnTo>
                      <a:lnTo>
                        <a:pt x="249" y="223"/>
                      </a:lnTo>
                      <a:lnTo>
                        <a:pt x="256" y="219"/>
                      </a:lnTo>
                      <a:lnTo>
                        <a:pt x="267" y="211"/>
                      </a:lnTo>
                      <a:lnTo>
                        <a:pt x="269" y="210"/>
                      </a:lnTo>
                      <a:lnTo>
                        <a:pt x="269" y="210"/>
                      </a:lnTo>
                      <a:lnTo>
                        <a:pt x="439" y="81"/>
                      </a:lnTo>
                      <a:lnTo>
                        <a:pt x="442" y="90"/>
                      </a:lnTo>
                      <a:lnTo>
                        <a:pt x="455" y="109"/>
                      </a:lnTo>
                      <a:lnTo>
                        <a:pt x="464" y="88"/>
                      </a:lnTo>
                      <a:lnTo>
                        <a:pt x="495" y="17"/>
                      </a:lnTo>
                      <a:lnTo>
                        <a:pt x="501" y="0"/>
                      </a:lnTo>
                      <a:lnTo>
                        <a:pt x="50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sp>
            <p:nvSpPr>
              <p:cNvPr id="106" name="Text Box 84"/>
              <p:cNvSpPr txBox="1">
                <a:spLocks noChangeArrowheads="1"/>
              </p:cNvSpPr>
              <p:nvPr/>
            </p:nvSpPr>
            <p:spPr bwMode="auto">
              <a:xfrm>
                <a:off x="6944688" y="4566288"/>
                <a:ext cx="513334" cy="21000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流量统付</a:t>
                </a:r>
                <a:endParaRPr lang="en-US" altLang="zh-CN" sz="1200" kern="0" dirty="0">
                  <a:solidFill>
                    <a:srgbClr val="000000"/>
                  </a:solidFill>
                  <a:latin typeface="华文细黑"/>
                  <a:ea typeface="华文细黑"/>
                  <a:cs typeface="Times New Roman" pitchFamily="18" charset="0"/>
                  <a:sym typeface="Lucida Grande"/>
                </a:endParaRPr>
              </a:p>
            </p:txBody>
          </p:sp>
        </p:grpSp>
        <p:sp>
          <p:nvSpPr>
            <p:cNvPr id="182" name="圆角矩形 181"/>
            <p:cNvSpPr/>
            <p:nvPr/>
          </p:nvSpPr>
          <p:spPr>
            <a:xfrm>
              <a:off x="4350286" y="2373014"/>
              <a:ext cx="832918" cy="812070"/>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83" name="圆角矩形 182"/>
            <p:cNvSpPr/>
            <p:nvPr/>
          </p:nvSpPr>
          <p:spPr>
            <a:xfrm>
              <a:off x="5335690" y="2393434"/>
              <a:ext cx="832918" cy="812070"/>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84" name="圆角矩形 183"/>
            <p:cNvSpPr/>
            <p:nvPr/>
          </p:nvSpPr>
          <p:spPr>
            <a:xfrm>
              <a:off x="6321008" y="2393434"/>
              <a:ext cx="832918" cy="812070"/>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85" name="圆角矩形 184"/>
            <p:cNvSpPr/>
            <p:nvPr/>
          </p:nvSpPr>
          <p:spPr>
            <a:xfrm>
              <a:off x="4520622" y="3556615"/>
              <a:ext cx="832918" cy="812070"/>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86" name="圆角矩形 185"/>
            <p:cNvSpPr/>
            <p:nvPr/>
          </p:nvSpPr>
          <p:spPr>
            <a:xfrm>
              <a:off x="5561770" y="3531118"/>
              <a:ext cx="832918" cy="812070"/>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87" name="圆角矩形 186"/>
            <p:cNvSpPr/>
            <p:nvPr/>
          </p:nvSpPr>
          <p:spPr>
            <a:xfrm>
              <a:off x="6547088" y="3531118"/>
              <a:ext cx="832918" cy="812070"/>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grpSp>
      <p:sp>
        <p:nvSpPr>
          <p:cNvPr id="189" name="矩形 188"/>
          <p:cNvSpPr/>
          <p:nvPr/>
        </p:nvSpPr>
        <p:spPr>
          <a:xfrm>
            <a:off x="3604440" y="2040797"/>
            <a:ext cx="5308462" cy="1200329"/>
          </a:xfrm>
          <a:prstGeom prst="rect">
            <a:avLst/>
          </a:prstGeom>
        </p:spPr>
        <p:txBody>
          <a:bodyPr wrap="square">
            <a:spAutoFit/>
          </a:bodyPr>
          <a:lstStyle/>
          <a:p>
            <a:pPr marL="261938" lvl="1" indent="-174625" defTabSz="457200" fontAlgn="auto">
              <a:lnSpc>
                <a:spcPct val="150000"/>
              </a:lnSpc>
              <a:spcBef>
                <a:spcPts val="0"/>
              </a:spcBef>
              <a:spcAft>
                <a:spcPts val="0"/>
              </a:spcAft>
              <a:buClr>
                <a:srgbClr val="990000"/>
              </a:buClr>
              <a:buSzPct val="60000"/>
              <a:buFont typeface="Arial" pitchFamily="34" charset="0"/>
              <a:buChar char="•"/>
              <a:defRPr/>
            </a:pPr>
            <a:r>
              <a:rPr lang="zh-CN" altLang="en-US" sz="1600" b="1" dirty="0" smtClean="0">
                <a:solidFill>
                  <a:prstClr val="black"/>
                </a:solidFill>
                <a:latin typeface="微软雅黑" pitchFamily="34" charset="-122"/>
                <a:ea typeface="微软雅黑" pitchFamily="34" charset="-122"/>
              </a:rPr>
              <a:t>安全类</a:t>
            </a:r>
            <a:r>
              <a:rPr lang="en-US" altLang="zh-CN" sz="1600" b="1" dirty="0" smtClean="0">
                <a:solidFill>
                  <a:prstClr val="black"/>
                </a:solidFill>
                <a:latin typeface="微软雅黑" pitchFamily="34" charset="-122"/>
                <a:ea typeface="微软雅黑" pitchFamily="34" charset="-122"/>
              </a:rPr>
              <a:t>: </a:t>
            </a:r>
            <a:r>
              <a:rPr lang="zh-CN" altLang="en-US" sz="1600" b="1" dirty="0" smtClean="0">
                <a:solidFill>
                  <a:prstClr val="black"/>
                </a:solidFill>
                <a:latin typeface="微软雅黑" pitchFamily="34" charset="-122"/>
                <a:ea typeface="微软雅黑" pitchFamily="34" charset="-122"/>
              </a:rPr>
              <a:t>防火墙</a:t>
            </a:r>
            <a:r>
              <a:rPr lang="en-US" altLang="zh-CN" sz="1600" b="1" dirty="0" smtClean="0">
                <a:solidFill>
                  <a:prstClr val="black"/>
                </a:solidFill>
                <a:latin typeface="微软雅黑" pitchFamily="34" charset="-122"/>
                <a:ea typeface="微软雅黑" pitchFamily="34" charset="-122"/>
              </a:rPr>
              <a:t>,  </a:t>
            </a:r>
            <a:r>
              <a:rPr lang="zh-CN" altLang="en-US" sz="1600" b="1" dirty="0" smtClean="0">
                <a:solidFill>
                  <a:prstClr val="black"/>
                </a:solidFill>
                <a:latin typeface="微软雅黑" pitchFamily="34" charset="-122"/>
                <a:ea typeface="微软雅黑" pitchFamily="34" charset="-122"/>
              </a:rPr>
              <a:t>网页过滤</a:t>
            </a:r>
            <a:r>
              <a:rPr lang="en-US" altLang="zh-CN" sz="1600" b="1" dirty="0" smtClean="0">
                <a:solidFill>
                  <a:prstClr val="black"/>
                </a:solidFill>
                <a:latin typeface="微软雅黑" pitchFamily="34" charset="-122"/>
                <a:ea typeface="微软雅黑" pitchFamily="34" charset="-122"/>
              </a:rPr>
              <a:t>, </a:t>
            </a:r>
            <a:r>
              <a:rPr lang="zh-CN" altLang="en-US" sz="1600" b="1" dirty="0" smtClean="0">
                <a:solidFill>
                  <a:prstClr val="black"/>
                </a:solidFill>
                <a:latin typeface="微软雅黑" pitchFamily="34" charset="-122"/>
                <a:ea typeface="微软雅黑" pitchFamily="34" charset="-122"/>
              </a:rPr>
              <a:t>病毒扫描</a:t>
            </a:r>
            <a:r>
              <a:rPr lang="en-US" altLang="zh-CN" sz="1600" b="1" dirty="0" smtClean="0">
                <a:solidFill>
                  <a:prstClr val="black"/>
                </a:solidFill>
                <a:latin typeface="微软雅黑" pitchFamily="34" charset="-122"/>
                <a:ea typeface="微软雅黑" pitchFamily="34" charset="-122"/>
              </a:rPr>
              <a:t>,VPN</a:t>
            </a:r>
            <a:r>
              <a:rPr lang="zh-CN" altLang="en-US" sz="1600" b="1" dirty="0" smtClean="0">
                <a:solidFill>
                  <a:prstClr val="black"/>
                </a:solidFill>
                <a:latin typeface="微软雅黑" pitchFamily="34" charset="-122"/>
                <a:ea typeface="微软雅黑" pitchFamily="34" charset="-122"/>
              </a:rPr>
              <a:t>等</a:t>
            </a:r>
            <a:endParaRPr lang="en-US" altLang="zh-CN" sz="1600" b="1" dirty="0" smtClean="0">
              <a:solidFill>
                <a:prstClr val="black"/>
              </a:solidFill>
              <a:latin typeface="微软雅黑" pitchFamily="34" charset="-122"/>
              <a:ea typeface="微软雅黑" pitchFamily="34" charset="-122"/>
            </a:endParaRPr>
          </a:p>
          <a:p>
            <a:pPr marL="261938" lvl="1" indent="-174625" defTabSz="457200" fontAlgn="auto">
              <a:lnSpc>
                <a:spcPct val="150000"/>
              </a:lnSpc>
              <a:spcBef>
                <a:spcPts val="0"/>
              </a:spcBef>
              <a:spcAft>
                <a:spcPts val="0"/>
              </a:spcAft>
              <a:buClr>
                <a:srgbClr val="990000"/>
              </a:buClr>
              <a:buSzPct val="60000"/>
              <a:buFont typeface="Arial" pitchFamily="34" charset="0"/>
              <a:buChar char="•"/>
              <a:defRPr/>
            </a:pPr>
            <a:r>
              <a:rPr lang="zh-CN" altLang="en-US" sz="1600" b="1" dirty="0" smtClean="0">
                <a:solidFill>
                  <a:prstClr val="black"/>
                </a:solidFill>
                <a:latin typeface="微软雅黑" pitchFamily="34" charset="-122"/>
                <a:ea typeface="微软雅黑" pitchFamily="34" charset="-122"/>
              </a:rPr>
              <a:t>体验优化类</a:t>
            </a:r>
            <a:r>
              <a:rPr lang="en-US" altLang="zh-CN" sz="1600" b="1" dirty="0" smtClean="0">
                <a:solidFill>
                  <a:prstClr val="black"/>
                </a:solidFill>
                <a:latin typeface="微软雅黑" pitchFamily="34" charset="-122"/>
                <a:ea typeface="微软雅黑" pitchFamily="34" charset="-122"/>
              </a:rPr>
              <a:t>:WEB</a:t>
            </a:r>
            <a:r>
              <a:rPr lang="zh-CN" altLang="en-US" sz="1600" b="1" dirty="0" smtClean="0">
                <a:solidFill>
                  <a:prstClr val="black"/>
                </a:solidFill>
                <a:latin typeface="微软雅黑" pitchFamily="34" charset="-122"/>
                <a:ea typeface="微软雅黑" pitchFamily="34" charset="-122"/>
              </a:rPr>
              <a:t>优化</a:t>
            </a:r>
            <a:r>
              <a:rPr lang="en-US" altLang="zh-CN" sz="1600" b="1" dirty="0" smtClean="0">
                <a:solidFill>
                  <a:prstClr val="black"/>
                </a:solidFill>
                <a:latin typeface="微软雅黑" pitchFamily="34" charset="-122"/>
                <a:ea typeface="微软雅黑" pitchFamily="34" charset="-122"/>
              </a:rPr>
              <a:t>,</a:t>
            </a:r>
            <a:r>
              <a:rPr lang="zh-CN" altLang="en-US" sz="1600" b="1" dirty="0" smtClean="0">
                <a:solidFill>
                  <a:prstClr val="black"/>
                </a:solidFill>
                <a:latin typeface="微软雅黑" pitchFamily="34" charset="-122"/>
                <a:ea typeface="微软雅黑" pitchFamily="34" charset="-122"/>
              </a:rPr>
              <a:t>视频优化</a:t>
            </a:r>
            <a:r>
              <a:rPr lang="en-US" altLang="zh-CN" sz="1600" b="1" dirty="0" smtClean="0">
                <a:solidFill>
                  <a:prstClr val="black"/>
                </a:solidFill>
                <a:latin typeface="微软雅黑" pitchFamily="34" charset="-122"/>
                <a:ea typeface="微软雅黑" pitchFamily="34" charset="-122"/>
              </a:rPr>
              <a:t>,TCP</a:t>
            </a:r>
            <a:r>
              <a:rPr lang="zh-CN" altLang="en-US" sz="1600" b="1" dirty="0" smtClean="0">
                <a:solidFill>
                  <a:prstClr val="black"/>
                </a:solidFill>
                <a:latin typeface="微软雅黑" pitchFamily="34" charset="-122"/>
                <a:ea typeface="微软雅黑" pitchFamily="34" charset="-122"/>
              </a:rPr>
              <a:t>优化</a:t>
            </a:r>
            <a:r>
              <a:rPr lang="en-US" altLang="zh-CN" sz="1600" b="1" dirty="0" smtClean="0">
                <a:solidFill>
                  <a:prstClr val="black"/>
                </a:solidFill>
                <a:latin typeface="微软雅黑" pitchFamily="34" charset="-122"/>
                <a:ea typeface="微软雅黑" pitchFamily="34" charset="-122"/>
              </a:rPr>
              <a:t>,Caching</a:t>
            </a:r>
            <a:r>
              <a:rPr lang="zh-CN" altLang="en-US" sz="1600" b="1" dirty="0" smtClean="0">
                <a:solidFill>
                  <a:prstClr val="black"/>
                </a:solidFill>
                <a:latin typeface="微软雅黑" pitchFamily="34" charset="-122"/>
                <a:ea typeface="微软雅黑" pitchFamily="34" charset="-122"/>
              </a:rPr>
              <a:t>等</a:t>
            </a:r>
            <a:endParaRPr lang="en-US" altLang="zh-CN" sz="1600" b="1" dirty="0" smtClean="0">
              <a:solidFill>
                <a:prstClr val="black"/>
              </a:solidFill>
              <a:latin typeface="微软雅黑" pitchFamily="34" charset="-122"/>
              <a:ea typeface="微软雅黑" pitchFamily="34" charset="-122"/>
            </a:endParaRPr>
          </a:p>
          <a:p>
            <a:pPr marL="261938" lvl="1" indent="-174625" defTabSz="457200" fontAlgn="auto">
              <a:lnSpc>
                <a:spcPct val="150000"/>
              </a:lnSpc>
              <a:spcBef>
                <a:spcPts val="0"/>
              </a:spcBef>
              <a:spcAft>
                <a:spcPts val="0"/>
              </a:spcAft>
              <a:buClr>
                <a:srgbClr val="990000"/>
              </a:buClr>
              <a:buSzPct val="60000"/>
              <a:buFont typeface="Arial" pitchFamily="34" charset="0"/>
              <a:buChar char="•"/>
              <a:defRPr/>
            </a:pPr>
            <a:r>
              <a:rPr lang="zh-CN" altLang="en-US" sz="1600" b="1" dirty="0" smtClean="0">
                <a:solidFill>
                  <a:prstClr val="black"/>
                </a:solidFill>
                <a:latin typeface="微软雅黑" pitchFamily="34" charset="-122"/>
                <a:ea typeface="微软雅黑" pitchFamily="34" charset="-122"/>
              </a:rPr>
              <a:t>其他增值服务</a:t>
            </a:r>
            <a:r>
              <a:rPr lang="en-US" altLang="zh-CN" sz="1600" b="1" dirty="0" smtClean="0">
                <a:solidFill>
                  <a:prstClr val="black"/>
                </a:solidFill>
                <a:latin typeface="微软雅黑" pitchFamily="34" charset="-122"/>
                <a:ea typeface="微软雅黑" pitchFamily="34" charset="-122"/>
              </a:rPr>
              <a:t>: </a:t>
            </a:r>
            <a:r>
              <a:rPr lang="zh-CN" altLang="en-US" sz="1600" b="1" dirty="0" smtClean="0">
                <a:solidFill>
                  <a:prstClr val="black"/>
                </a:solidFill>
                <a:latin typeface="微软雅黑" pitchFamily="34" charset="-122"/>
                <a:ea typeface="微软雅黑" pitchFamily="34" charset="-122"/>
              </a:rPr>
              <a:t>流量统付</a:t>
            </a:r>
            <a:r>
              <a:rPr lang="en-US" altLang="zh-CN" sz="1600" b="1" dirty="0" smtClean="0">
                <a:solidFill>
                  <a:prstClr val="black"/>
                </a:solidFill>
                <a:latin typeface="微软雅黑" pitchFamily="34" charset="-122"/>
                <a:ea typeface="微软雅黑" pitchFamily="34" charset="-122"/>
              </a:rPr>
              <a:t>,</a:t>
            </a:r>
            <a:r>
              <a:rPr lang="zh-CN" altLang="en-US" sz="1600" b="1" dirty="0" smtClean="0">
                <a:solidFill>
                  <a:prstClr val="black"/>
                </a:solidFill>
                <a:latin typeface="微软雅黑" pitchFamily="34" charset="-122"/>
                <a:ea typeface="微软雅黑" pitchFamily="34" charset="-122"/>
              </a:rPr>
              <a:t>头增强</a:t>
            </a:r>
            <a:endParaRPr lang="zh-CN" altLang="en-US" sz="2000" b="1" dirty="0">
              <a:solidFill>
                <a:prstClr val="black"/>
              </a:solidFill>
              <a:latin typeface="微软雅黑" pitchFamily="34" charset="-122"/>
              <a:ea typeface="微软雅黑" pitchFamily="34" charset="-122"/>
            </a:endParaRPr>
          </a:p>
        </p:txBody>
      </p:sp>
      <p:sp>
        <p:nvSpPr>
          <p:cNvPr id="190" name="右箭头 189"/>
          <p:cNvSpPr/>
          <p:nvPr/>
        </p:nvSpPr>
        <p:spPr>
          <a:xfrm rot="2492798">
            <a:off x="3291539" y="3969688"/>
            <a:ext cx="624116" cy="5831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xmlns="" val="3053279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6039" y="529683"/>
            <a:ext cx="8440761" cy="739077"/>
          </a:xfrm>
        </p:spPr>
        <p:txBody>
          <a:bodyPr>
            <a:normAutofit/>
          </a:bodyPr>
          <a:lstStyle/>
          <a:p>
            <a:pPr algn="l"/>
            <a:r>
              <a:rPr kumimoji="1" lang="zh-CN" altLang="en-US" sz="2800" b="1" dirty="0" smtClean="0">
                <a:solidFill>
                  <a:srgbClr val="C00000"/>
                </a:solidFill>
                <a:latin typeface="微软雅黑" pitchFamily="34" charset="-122"/>
                <a:ea typeface="微软雅黑" pitchFamily="34" charset="-122"/>
              </a:rPr>
              <a:t>基于业务需求的编排和组网</a:t>
            </a:r>
            <a:endParaRPr kumimoji="1" lang="zh-CN" altLang="en-US" sz="2800" b="1" dirty="0">
              <a:solidFill>
                <a:srgbClr val="C00000"/>
              </a:solidFill>
              <a:latin typeface="微软雅黑" pitchFamily="34" charset="-122"/>
              <a:ea typeface="微软雅黑" pitchFamily="34" charset="-122"/>
            </a:endParaRPr>
          </a:p>
        </p:txBody>
      </p:sp>
      <p:grpSp>
        <p:nvGrpSpPr>
          <p:cNvPr id="3" name="组合 128"/>
          <p:cNvGrpSpPr/>
          <p:nvPr/>
        </p:nvGrpSpPr>
        <p:grpSpPr>
          <a:xfrm>
            <a:off x="246039" y="3359881"/>
            <a:ext cx="8411986" cy="2722188"/>
            <a:chOff x="916081" y="1372987"/>
            <a:chExt cx="10087051" cy="2393724"/>
          </a:xfrm>
        </p:grpSpPr>
        <p:pic>
          <p:nvPicPr>
            <p:cNvPr id="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59966" y="1526474"/>
              <a:ext cx="3450560" cy="2157677"/>
            </a:xfrm>
            <a:prstGeom prst="rect">
              <a:avLst/>
            </a:prstGeom>
            <a:noFill/>
            <a:ln w="9525">
              <a:noFill/>
              <a:miter lim="800000"/>
              <a:headEnd/>
              <a:tailEnd/>
            </a:ln>
          </p:spPr>
        </p:pic>
        <p:pic>
          <p:nvPicPr>
            <p:cNvPr id="5" name="Picture 50" descr="图片796"/>
            <p:cNvPicPr>
              <a:picLocks noChangeAspect="1" noChangeArrowheads="1"/>
            </p:cNvPicPr>
            <p:nvPr/>
          </p:nvPicPr>
          <p:blipFill>
            <a:blip r:embed="rId3" cstate="print"/>
            <a:srcRect/>
            <a:stretch>
              <a:fillRect/>
            </a:stretch>
          </p:blipFill>
          <p:spPr bwMode="auto">
            <a:xfrm>
              <a:off x="2342088" y="2042776"/>
              <a:ext cx="2192962" cy="1255762"/>
            </a:xfrm>
            <a:prstGeom prst="rect">
              <a:avLst/>
            </a:prstGeom>
            <a:noFill/>
            <a:ln w="9525">
              <a:noFill/>
              <a:miter lim="800000"/>
              <a:headEnd/>
              <a:tailEnd/>
            </a:ln>
          </p:spPr>
        </p:pic>
        <p:pic>
          <p:nvPicPr>
            <p:cNvPr id="6" name="Picture 90" descr="图片131"/>
            <p:cNvPicPr>
              <a:picLocks noChangeAspect="1" noChangeArrowheads="1"/>
            </p:cNvPicPr>
            <p:nvPr/>
          </p:nvPicPr>
          <p:blipFill>
            <a:blip r:embed="rId4" cstate="print"/>
            <a:srcRect/>
            <a:stretch>
              <a:fillRect/>
            </a:stretch>
          </p:blipFill>
          <p:spPr bwMode="auto">
            <a:xfrm>
              <a:off x="2152332" y="2222796"/>
              <a:ext cx="411980" cy="596311"/>
            </a:xfrm>
            <a:prstGeom prst="rect">
              <a:avLst/>
            </a:prstGeom>
            <a:noFill/>
            <a:ln w="9525">
              <a:noFill/>
              <a:miter lim="800000"/>
              <a:headEnd/>
              <a:tailEnd/>
            </a:ln>
          </p:spPr>
        </p:pic>
        <p:sp>
          <p:nvSpPr>
            <p:cNvPr id="7" name="Text Box 84"/>
            <p:cNvSpPr txBox="1">
              <a:spLocks noChangeArrowheads="1"/>
            </p:cNvSpPr>
            <p:nvPr/>
          </p:nvSpPr>
          <p:spPr bwMode="auto">
            <a:xfrm>
              <a:off x="5721916" y="3313111"/>
              <a:ext cx="772727" cy="270640"/>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2000" b="1" kern="0" dirty="0" smtClean="0">
                  <a:solidFill>
                    <a:srgbClr val="990000"/>
                  </a:solidFill>
                  <a:latin typeface="华文细黑"/>
                  <a:ea typeface="华文细黑"/>
                  <a:cs typeface="Times New Roman" pitchFamily="18" charset="0"/>
                  <a:sym typeface="Lucida Grande"/>
                </a:rPr>
                <a:t>vMSE</a:t>
              </a:r>
              <a:endParaRPr lang="en-US" altLang="zh-CN" sz="2000" b="1" kern="0" dirty="0">
                <a:solidFill>
                  <a:srgbClr val="990000"/>
                </a:solidFill>
                <a:latin typeface="华文细黑"/>
                <a:ea typeface="华文细黑"/>
                <a:cs typeface="Times New Roman" pitchFamily="18" charset="0"/>
                <a:sym typeface="Lucida Grande"/>
              </a:endParaRPr>
            </a:p>
          </p:txBody>
        </p:sp>
        <p:pic>
          <p:nvPicPr>
            <p:cNvPr id="8" name="Picture 83" descr="图片79"/>
            <p:cNvPicPr preferRelativeResize="0">
              <a:picLocks noChangeArrowheads="1"/>
            </p:cNvPicPr>
            <p:nvPr/>
          </p:nvPicPr>
          <p:blipFill>
            <a:blip r:embed="rId5" cstate="print"/>
            <a:srcRect/>
            <a:stretch>
              <a:fillRect/>
            </a:stretch>
          </p:blipFill>
          <p:spPr bwMode="auto">
            <a:xfrm>
              <a:off x="4266139" y="2498180"/>
              <a:ext cx="416191" cy="465892"/>
            </a:xfrm>
            <a:prstGeom prst="rect">
              <a:avLst/>
            </a:prstGeom>
            <a:noFill/>
            <a:ln w="9525">
              <a:noFill/>
              <a:miter lim="800000"/>
              <a:headEnd/>
              <a:tailEnd/>
            </a:ln>
          </p:spPr>
        </p:pic>
        <p:pic>
          <p:nvPicPr>
            <p:cNvPr id="9" name="Picture 50" descr="图片796"/>
            <p:cNvPicPr>
              <a:picLocks noChangeAspect="1" noChangeArrowheads="1"/>
            </p:cNvPicPr>
            <p:nvPr/>
          </p:nvPicPr>
          <p:blipFill>
            <a:blip r:embed="rId3" cstate="print"/>
            <a:srcRect/>
            <a:stretch>
              <a:fillRect/>
            </a:stretch>
          </p:blipFill>
          <p:spPr bwMode="auto">
            <a:xfrm>
              <a:off x="8810525" y="1407498"/>
              <a:ext cx="2192607" cy="1220343"/>
            </a:xfrm>
            <a:prstGeom prst="rect">
              <a:avLst/>
            </a:prstGeom>
            <a:noFill/>
            <a:ln w="9525">
              <a:noFill/>
              <a:miter lim="800000"/>
              <a:headEnd/>
              <a:tailEnd/>
            </a:ln>
          </p:spPr>
        </p:pic>
        <p:sp>
          <p:nvSpPr>
            <p:cNvPr id="10" name="Text Box 84"/>
            <p:cNvSpPr txBox="1">
              <a:spLocks noChangeArrowheads="1"/>
            </p:cNvSpPr>
            <p:nvPr/>
          </p:nvSpPr>
          <p:spPr bwMode="auto">
            <a:xfrm>
              <a:off x="7180079" y="2639625"/>
              <a:ext cx="615553" cy="18466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网页过滤</a:t>
              </a:r>
              <a:endParaRPr lang="en-US" altLang="zh-CN" sz="1200" kern="0" dirty="0">
                <a:solidFill>
                  <a:srgbClr val="000000"/>
                </a:solidFill>
                <a:latin typeface="华文细黑"/>
                <a:ea typeface="华文细黑"/>
                <a:cs typeface="Times New Roman" pitchFamily="18" charset="0"/>
                <a:sym typeface="Lucida Grande"/>
              </a:endParaRPr>
            </a:p>
          </p:txBody>
        </p:sp>
        <p:cxnSp>
          <p:nvCxnSpPr>
            <p:cNvPr id="11" name="直接连接符 10"/>
            <p:cNvCxnSpPr/>
            <p:nvPr/>
          </p:nvCxnSpPr>
          <p:spPr bwMode="auto">
            <a:xfrm>
              <a:off x="8302832" y="2132786"/>
              <a:ext cx="504000" cy="0"/>
            </a:xfrm>
            <a:prstGeom prst="line">
              <a:avLst/>
            </a:prstGeom>
            <a:noFill/>
            <a:ln w="76200" cap="flat" cmpd="sng" algn="ctr">
              <a:solidFill>
                <a:schemeClr val="bg1">
                  <a:lumMod val="65000"/>
                </a:schemeClr>
              </a:solidFill>
              <a:prstDash val="solid"/>
              <a:round/>
              <a:headEnd type="none" w="med" len="med"/>
              <a:tailEnd type="none" w="med" len="med"/>
            </a:ln>
            <a:effectLst/>
          </p:spPr>
        </p:cxnSp>
        <p:sp>
          <p:nvSpPr>
            <p:cNvPr id="12" name="Text Box 84"/>
            <p:cNvSpPr txBox="1">
              <a:spLocks noChangeArrowheads="1"/>
            </p:cNvSpPr>
            <p:nvPr/>
          </p:nvSpPr>
          <p:spPr bwMode="auto">
            <a:xfrm>
              <a:off x="9519067" y="1734999"/>
              <a:ext cx="1145635" cy="270640"/>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2000" kern="0" dirty="0" smtClean="0">
                  <a:solidFill>
                    <a:prstClr val="black"/>
                  </a:solidFill>
                  <a:latin typeface="华文细黑"/>
                  <a:ea typeface="华文细黑"/>
                  <a:cs typeface="Times New Roman" pitchFamily="18" charset="0"/>
                  <a:sym typeface="Lucida Grande"/>
                </a:rPr>
                <a:t>Internet</a:t>
              </a:r>
              <a:endParaRPr lang="en-US" altLang="zh-CN" sz="2000" kern="0" dirty="0">
                <a:solidFill>
                  <a:prstClr val="black"/>
                </a:solidFill>
                <a:latin typeface="华文细黑"/>
                <a:ea typeface="华文细黑"/>
                <a:cs typeface="Times New Roman" pitchFamily="18" charset="0"/>
                <a:sym typeface="Lucida Grande"/>
              </a:endParaRPr>
            </a:p>
          </p:txBody>
        </p:sp>
        <p:sp>
          <p:nvSpPr>
            <p:cNvPr id="13" name="Text Box 84"/>
            <p:cNvSpPr txBox="1">
              <a:spLocks noChangeArrowheads="1"/>
            </p:cNvSpPr>
            <p:nvPr/>
          </p:nvSpPr>
          <p:spPr bwMode="auto">
            <a:xfrm>
              <a:off x="9614804" y="3428406"/>
              <a:ext cx="1091814" cy="216512"/>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algn="r" defTabSz="718242" fontAlgn="auto">
                <a:spcBef>
                  <a:spcPts val="0"/>
                </a:spcBef>
                <a:spcAft>
                  <a:spcPts val="0"/>
                </a:spcAft>
                <a:defRPr/>
              </a:pPr>
              <a:r>
                <a:rPr lang="zh-CN" altLang="en-US" sz="1600" kern="0" dirty="0" smtClean="0">
                  <a:solidFill>
                    <a:prstClr val="black"/>
                  </a:solidFill>
                  <a:latin typeface="华文细黑"/>
                  <a:ea typeface="华文细黑"/>
                  <a:cs typeface="Times New Roman" pitchFamily="18" charset="0"/>
                  <a:sym typeface="Lucida Grande"/>
                </a:rPr>
                <a:t>政府</a:t>
              </a:r>
              <a:r>
                <a:rPr lang="en-US" altLang="zh-CN" sz="1600" kern="0" dirty="0" smtClean="0">
                  <a:solidFill>
                    <a:prstClr val="black"/>
                  </a:solidFill>
                  <a:latin typeface="华文细黑"/>
                  <a:ea typeface="华文细黑"/>
                  <a:cs typeface="Times New Roman" pitchFamily="18" charset="0"/>
                  <a:sym typeface="Lucida Grande"/>
                </a:rPr>
                <a:t>/</a:t>
              </a:r>
              <a:r>
                <a:rPr lang="zh-CN" altLang="en-US" sz="1600" kern="0" dirty="0" smtClean="0">
                  <a:solidFill>
                    <a:prstClr val="black"/>
                  </a:solidFill>
                  <a:latin typeface="华文细黑"/>
                  <a:ea typeface="华文细黑"/>
                  <a:cs typeface="Times New Roman" pitchFamily="18" charset="0"/>
                  <a:sym typeface="Lucida Grande"/>
                </a:rPr>
                <a:t>企业</a:t>
              </a:r>
              <a:endParaRPr lang="en-US" altLang="zh-CN" sz="1600" kern="0" dirty="0">
                <a:solidFill>
                  <a:prstClr val="black"/>
                </a:solidFill>
                <a:latin typeface="华文细黑"/>
                <a:ea typeface="华文细黑"/>
                <a:cs typeface="Times New Roman" pitchFamily="18" charset="0"/>
                <a:sym typeface="Lucida Grande"/>
              </a:endParaRPr>
            </a:p>
          </p:txBody>
        </p:sp>
        <p:cxnSp>
          <p:nvCxnSpPr>
            <p:cNvPr id="14" name="直接连接符 13"/>
            <p:cNvCxnSpPr/>
            <p:nvPr/>
          </p:nvCxnSpPr>
          <p:spPr bwMode="auto">
            <a:xfrm>
              <a:off x="4684893" y="2739047"/>
              <a:ext cx="675073" cy="0"/>
            </a:xfrm>
            <a:prstGeom prst="line">
              <a:avLst/>
            </a:prstGeom>
            <a:noFill/>
            <a:ln w="57150" cap="flat" cmpd="sng" algn="ctr">
              <a:solidFill>
                <a:schemeClr val="bg1">
                  <a:lumMod val="65000"/>
                </a:schemeClr>
              </a:solidFill>
              <a:prstDash val="solid"/>
              <a:round/>
              <a:headEnd type="none" w="med" len="med"/>
              <a:tailEnd type="none" w="med" len="med"/>
            </a:ln>
            <a:effectLst/>
          </p:spPr>
        </p:cxnSp>
        <p:sp>
          <p:nvSpPr>
            <p:cNvPr id="15" name="Text Box 84"/>
            <p:cNvSpPr txBox="1">
              <a:spLocks noChangeArrowheads="1"/>
            </p:cNvSpPr>
            <p:nvPr/>
          </p:nvSpPr>
          <p:spPr bwMode="auto">
            <a:xfrm>
              <a:off x="2947237" y="2514311"/>
              <a:ext cx="1251356" cy="270640"/>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2000" kern="0" dirty="0" smtClean="0">
                  <a:solidFill>
                    <a:prstClr val="black"/>
                  </a:solidFill>
                  <a:latin typeface="华文细黑"/>
                  <a:ea typeface="华文细黑"/>
                  <a:cs typeface="Times New Roman" pitchFamily="18" charset="0"/>
                  <a:sym typeface="Lucida Grande"/>
                </a:rPr>
                <a:t>MBB</a:t>
              </a:r>
              <a:r>
                <a:rPr lang="zh-CN" altLang="en-US" sz="2000" kern="0" dirty="0" smtClean="0">
                  <a:solidFill>
                    <a:prstClr val="black"/>
                  </a:solidFill>
                  <a:latin typeface="华文细黑"/>
                  <a:ea typeface="华文细黑"/>
                  <a:cs typeface="Times New Roman" pitchFamily="18" charset="0"/>
                  <a:sym typeface="Lucida Grande"/>
                </a:rPr>
                <a:t>网络</a:t>
              </a:r>
              <a:endParaRPr lang="en-US" altLang="zh-CN" sz="2000" kern="0" dirty="0">
                <a:solidFill>
                  <a:prstClr val="black"/>
                </a:solidFill>
                <a:latin typeface="华文细黑"/>
                <a:ea typeface="华文细黑"/>
                <a:cs typeface="Times New Roman" pitchFamily="18" charset="0"/>
                <a:sym typeface="Lucida Grande"/>
              </a:endParaRPr>
            </a:p>
          </p:txBody>
        </p:sp>
        <p:sp>
          <p:nvSpPr>
            <p:cNvPr id="16" name="Text Box 84"/>
            <p:cNvSpPr txBox="1">
              <a:spLocks noChangeArrowheads="1"/>
            </p:cNvSpPr>
            <p:nvPr/>
          </p:nvSpPr>
          <p:spPr bwMode="auto">
            <a:xfrm>
              <a:off x="4141512" y="3032886"/>
              <a:ext cx="718145" cy="153888"/>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1000" dirty="0" smtClean="0">
                  <a:solidFill>
                    <a:srgbClr val="000000"/>
                  </a:solidFill>
                  <a:latin typeface="Arial" pitchFamily="34" charset="0"/>
                  <a:ea typeface="微软雅黑" pitchFamily="34" charset="-122"/>
                  <a:sym typeface="Lucida Grande"/>
                </a:rPr>
                <a:t>GGSN/PGW</a:t>
              </a:r>
              <a:endParaRPr lang="en-US" altLang="zh-CN" sz="1000" dirty="0">
                <a:solidFill>
                  <a:srgbClr val="000000"/>
                </a:solidFill>
                <a:latin typeface="Arial" pitchFamily="34" charset="0"/>
                <a:ea typeface="微软雅黑" pitchFamily="34" charset="-122"/>
                <a:sym typeface="Lucida Grande"/>
              </a:endParaRPr>
            </a:p>
          </p:txBody>
        </p:sp>
        <p:grpSp>
          <p:nvGrpSpPr>
            <p:cNvPr id="17" name="组合 54"/>
            <p:cNvGrpSpPr/>
            <p:nvPr/>
          </p:nvGrpSpPr>
          <p:grpSpPr>
            <a:xfrm>
              <a:off x="9652982" y="2689050"/>
              <a:ext cx="1114236" cy="720080"/>
              <a:chOff x="2511090" y="2516187"/>
              <a:chExt cx="725488" cy="465138"/>
            </a:xfrm>
          </p:grpSpPr>
          <p:sp>
            <p:nvSpPr>
              <p:cNvPr id="18" name="Freeform 317"/>
              <p:cNvSpPr>
                <a:spLocks/>
              </p:cNvSpPr>
              <p:nvPr/>
            </p:nvSpPr>
            <p:spPr bwMode="auto">
              <a:xfrm>
                <a:off x="2552365" y="2516187"/>
                <a:ext cx="684213" cy="455613"/>
              </a:xfrm>
              <a:custGeom>
                <a:avLst/>
                <a:gdLst>
                  <a:gd name="T0" fmla="*/ 202 w 431"/>
                  <a:gd name="T1" fmla="*/ 0 h 287"/>
                  <a:gd name="T2" fmla="*/ 223 w 431"/>
                  <a:gd name="T3" fmla="*/ 2 h 287"/>
                  <a:gd name="T4" fmla="*/ 242 w 431"/>
                  <a:gd name="T5" fmla="*/ 7 h 287"/>
                  <a:gd name="T6" fmla="*/ 260 w 431"/>
                  <a:gd name="T7" fmla="*/ 13 h 287"/>
                  <a:gd name="T8" fmla="*/ 276 w 431"/>
                  <a:gd name="T9" fmla="*/ 23 h 287"/>
                  <a:gd name="T10" fmla="*/ 291 w 431"/>
                  <a:gd name="T11" fmla="*/ 35 h 287"/>
                  <a:gd name="T12" fmla="*/ 304 w 431"/>
                  <a:gd name="T13" fmla="*/ 49 h 287"/>
                  <a:gd name="T14" fmla="*/ 315 w 431"/>
                  <a:gd name="T15" fmla="*/ 65 h 287"/>
                  <a:gd name="T16" fmla="*/ 324 w 431"/>
                  <a:gd name="T17" fmla="*/ 83 h 287"/>
                  <a:gd name="T18" fmla="*/ 329 w 431"/>
                  <a:gd name="T19" fmla="*/ 82 h 287"/>
                  <a:gd name="T20" fmla="*/ 340 w 431"/>
                  <a:gd name="T21" fmla="*/ 83 h 287"/>
                  <a:gd name="T22" fmla="*/ 359 w 431"/>
                  <a:gd name="T23" fmla="*/ 87 h 287"/>
                  <a:gd name="T24" fmla="*/ 378 w 431"/>
                  <a:gd name="T25" fmla="*/ 95 h 287"/>
                  <a:gd name="T26" fmla="*/ 394 w 431"/>
                  <a:gd name="T27" fmla="*/ 105 h 287"/>
                  <a:gd name="T28" fmla="*/ 408 w 431"/>
                  <a:gd name="T29" fmla="*/ 120 h 287"/>
                  <a:gd name="T30" fmla="*/ 419 w 431"/>
                  <a:gd name="T31" fmla="*/ 136 h 287"/>
                  <a:gd name="T32" fmla="*/ 427 w 431"/>
                  <a:gd name="T33" fmla="*/ 154 h 287"/>
                  <a:gd name="T34" fmla="*/ 431 w 431"/>
                  <a:gd name="T35" fmla="*/ 174 h 287"/>
                  <a:gd name="T36" fmla="*/ 431 w 431"/>
                  <a:gd name="T37" fmla="*/ 185 h 287"/>
                  <a:gd name="T38" fmla="*/ 429 w 431"/>
                  <a:gd name="T39" fmla="*/ 205 h 287"/>
                  <a:gd name="T40" fmla="*/ 423 w 431"/>
                  <a:gd name="T41" fmla="*/ 225 h 287"/>
                  <a:gd name="T42" fmla="*/ 414 w 431"/>
                  <a:gd name="T43" fmla="*/ 242 h 287"/>
                  <a:gd name="T44" fmla="*/ 402 w 431"/>
                  <a:gd name="T45" fmla="*/ 257 h 287"/>
                  <a:gd name="T46" fmla="*/ 386 w 431"/>
                  <a:gd name="T47" fmla="*/ 269 h 287"/>
                  <a:gd name="T48" fmla="*/ 369 w 431"/>
                  <a:gd name="T49" fmla="*/ 279 h 287"/>
                  <a:gd name="T50" fmla="*/ 350 w 431"/>
                  <a:gd name="T51" fmla="*/ 284 h 287"/>
                  <a:gd name="T52" fmla="*/ 329 w 431"/>
                  <a:gd name="T53" fmla="*/ 287 h 287"/>
                  <a:gd name="T54" fmla="*/ 86 w 431"/>
                  <a:gd name="T55" fmla="*/ 287 h 287"/>
                  <a:gd name="T56" fmla="*/ 69 w 431"/>
                  <a:gd name="T57" fmla="*/ 286 h 287"/>
                  <a:gd name="T58" fmla="*/ 52 w 431"/>
                  <a:gd name="T59" fmla="*/ 280 h 287"/>
                  <a:gd name="T60" fmla="*/ 38 w 431"/>
                  <a:gd name="T61" fmla="*/ 273 h 287"/>
                  <a:gd name="T62" fmla="*/ 25 w 431"/>
                  <a:gd name="T63" fmla="*/ 262 h 287"/>
                  <a:gd name="T64" fmla="*/ 16 w 431"/>
                  <a:gd name="T65" fmla="*/ 250 h 287"/>
                  <a:gd name="T66" fmla="*/ 7 w 431"/>
                  <a:gd name="T67" fmla="*/ 235 h 287"/>
                  <a:gd name="T68" fmla="*/ 3 w 431"/>
                  <a:gd name="T69" fmla="*/ 219 h 287"/>
                  <a:gd name="T70" fmla="*/ 0 w 431"/>
                  <a:gd name="T71" fmla="*/ 202 h 287"/>
                  <a:gd name="T72" fmla="*/ 0 w 431"/>
                  <a:gd name="T73" fmla="*/ 193 h 287"/>
                  <a:gd name="T74" fmla="*/ 4 w 431"/>
                  <a:gd name="T75" fmla="*/ 179 h 287"/>
                  <a:gd name="T76" fmla="*/ 9 w 431"/>
                  <a:gd name="T77" fmla="*/ 165 h 287"/>
                  <a:gd name="T78" fmla="*/ 21 w 431"/>
                  <a:gd name="T79" fmla="*/ 147 h 287"/>
                  <a:gd name="T80" fmla="*/ 44 w 431"/>
                  <a:gd name="T81" fmla="*/ 127 h 287"/>
                  <a:gd name="T82" fmla="*/ 57 w 431"/>
                  <a:gd name="T83" fmla="*/ 122 h 287"/>
                  <a:gd name="T84" fmla="*/ 72 w 431"/>
                  <a:gd name="T85" fmla="*/ 117 h 287"/>
                  <a:gd name="T86" fmla="*/ 74 w 431"/>
                  <a:gd name="T87" fmla="*/ 105 h 287"/>
                  <a:gd name="T88" fmla="*/ 81 w 431"/>
                  <a:gd name="T89" fmla="*/ 83 h 287"/>
                  <a:gd name="T90" fmla="*/ 91 w 431"/>
                  <a:gd name="T91" fmla="*/ 61 h 287"/>
                  <a:gd name="T92" fmla="*/ 106 w 431"/>
                  <a:gd name="T93" fmla="*/ 43 h 287"/>
                  <a:gd name="T94" fmla="*/ 123 w 431"/>
                  <a:gd name="T95" fmla="*/ 26 h 287"/>
                  <a:gd name="T96" fmla="*/ 143 w 431"/>
                  <a:gd name="T97" fmla="*/ 14 h 287"/>
                  <a:gd name="T98" fmla="*/ 165 w 431"/>
                  <a:gd name="T99" fmla="*/ 6 h 287"/>
                  <a:gd name="T100" fmla="*/ 190 w 431"/>
                  <a:gd name="T101" fmla="*/ 1 h 287"/>
                  <a:gd name="T102" fmla="*/ 202 w 431"/>
                  <a:gd name="T103"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 h="287">
                    <a:moveTo>
                      <a:pt x="202" y="0"/>
                    </a:moveTo>
                    <a:lnTo>
                      <a:pt x="202" y="0"/>
                    </a:lnTo>
                    <a:lnTo>
                      <a:pt x="213" y="0"/>
                    </a:lnTo>
                    <a:lnTo>
                      <a:pt x="223" y="2"/>
                    </a:lnTo>
                    <a:lnTo>
                      <a:pt x="232" y="4"/>
                    </a:lnTo>
                    <a:lnTo>
                      <a:pt x="242" y="7"/>
                    </a:lnTo>
                    <a:lnTo>
                      <a:pt x="251" y="10"/>
                    </a:lnTo>
                    <a:lnTo>
                      <a:pt x="260" y="13"/>
                    </a:lnTo>
                    <a:lnTo>
                      <a:pt x="268" y="19"/>
                    </a:lnTo>
                    <a:lnTo>
                      <a:pt x="276" y="23"/>
                    </a:lnTo>
                    <a:lnTo>
                      <a:pt x="284" y="30"/>
                    </a:lnTo>
                    <a:lnTo>
                      <a:pt x="291" y="35"/>
                    </a:lnTo>
                    <a:lnTo>
                      <a:pt x="297" y="42"/>
                    </a:lnTo>
                    <a:lnTo>
                      <a:pt x="304" y="49"/>
                    </a:lnTo>
                    <a:lnTo>
                      <a:pt x="311" y="57"/>
                    </a:lnTo>
                    <a:lnTo>
                      <a:pt x="315" y="65"/>
                    </a:lnTo>
                    <a:lnTo>
                      <a:pt x="320" y="73"/>
                    </a:lnTo>
                    <a:lnTo>
                      <a:pt x="324" y="83"/>
                    </a:lnTo>
                    <a:lnTo>
                      <a:pt x="324" y="83"/>
                    </a:lnTo>
                    <a:lnTo>
                      <a:pt x="329" y="82"/>
                    </a:lnTo>
                    <a:lnTo>
                      <a:pt x="329" y="82"/>
                    </a:lnTo>
                    <a:lnTo>
                      <a:pt x="340" y="83"/>
                    </a:lnTo>
                    <a:lnTo>
                      <a:pt x="350" y="84"/>
                    </a:lnTo>
                    <a:lnTo>
                      <a:pt x="359" y="87"/>
                    </a:lnTo>
                    <a:lnTo>
                      <a:pt x="369" y="90"/>
                    </a:lnTo>
                    <a:lnTo>
                      <a:pt x="378" y="95"/>
                    </a:lnTo>
                    <a:lnTo>
                      <a:pt x="386" y="100"/>
                    </a:lnTo>
                    <a:lnTo>
                      <a:pt x="394" y="105"/>
                    </a:lnTo>
                    <a:lnTo>
                      <a:pt x="402" y="112"/>
                    </a:lnTo>
                    <a:lnTo>
                      <a:pt x="408" y="120"/>
                    </a:lnTo>
                    <a:lnTo>
                      <a:pt x="414" y="127"/>
                    </a:lnTo>
                    <a:lnTo>
                      <a:pt x="419" y="136"/>
                    </a:lnTo>
                    <a:lnTo>
                      <a:pt x="423" y="145"/>
                    </a:lnTo>
                    <a:lnTo>
                      <a:pt x="427" y="154"/>
                    </a:lnTo>
                    <a:lnTo>
                      <a:pt x="429" y="164"/>
                    </a:lnTo>
                    <a:lnTo>
                      <a:pt x="431" y="174"/>
                    </a:lnTo>
                    <a:lnTo>
                      <a:pt x="431" y="185"/>
                    </a:lnTo>
                    <a:lnTo>
                      <a:pt x="431" y="185"/>
                    </a:lnTo>
                    <a:lnTo>
                      <a:pt x="431" y="196"/>
                    </a:lnTo>
                    <a:lnTo>
                      <a:pt x="429" y="205"/>
                    </a:lnTo>
                    <a:lnTo>
                      <a:pt x="427" y="215"/>
                    </a:lnTo>
                    <a:lnTo>
                      <a:pt x="423" y="225"/>
                    </a:lnTo>
                    <a:lnTo>
                      <a:pt x="419" y="233"/>
                    </a:lnTo>
                    <a:lnTo>
                      <a:pt x="414" y="242"/>
                    </a:lnTo>
                    <a:lnTo>
                      <a:pt x="408" y="250"/>
                    </a:lnTo>
                    <a:lnTo>
                      <a:pt x="402" y="257"/>
                    </a:lnTo>
                    <a:lnTo>
                      <a:pt x="394" y="264"/>
                    </a:lnTo>
                    <a:lnTo>
                      <a:pt x="386" y="269"/>
                    </a:lnTo>
                    <a:lnTo>
                      <a:pt x="378" y="275"/>
                    </a:lnTo>
                    <a:lnTo>
                      <a:pt x="369" y="279"/>
                    </a:lnTo>
                    <a:lnTo>
                      <a:pt x="359" y="282"/>
                    </a:lnTo>
                    <a:lnTo>
                      <a:pt x="350" y="284"/>
                    </a:lnTo>
                    <a:lnTo>
                      <a:pt x="340" y="287"/>
                    </a:lnTo>
                    <a:lnTo>
                      <a:pt x="329" y="287"/>
                    </a:lnTo>
                    <a:lnTo>
                      <a:pt x="86" y="287"/>
                    </a:lnTo>
                    <a:lnTo>
                      <a:pt x="86" y="287"/>
                    </a:lnTo>
                    <a:lnTo>
                      <a:pt x="77" y="287"/>
                    </a:lnTo>
                    <a:lnTo>
                      <a:pt x="69" y="286"/>
                    </a:lnTo>
                    <a:lnTo>
                      <a:pt x="60" y="283"/>
                    </a:lnTo>
                    <a:lnTo>
                      <a:pt x="52" y="280"/>
                    </a:lnTo>
                    <a:lnTo>
                      <a:pt x="45" y="277"/>
                    </a:lnTo>
                    <a:lnTo>
                      <a:pt x="38" y="273"/>
                    </a:lnTo>
                    <a:lnTo>
                      <a:pt x="32" y="267"/>
                    </a:lnTo>
                    <a:lnTo>
                      <a:pt x="25" y="262"/>
                    </a:lnTo>
                    <a:lnTo>
                      <a:pt x="20" y="256"/>
                    </a:lnTo>
                    <a:lnTo>
                      <a:pt x="16" y="250"/>
                    </a:lnTo>
                    <a:lnTo>
                      <a:pt x="11" y="242"/>
                    </a:lnTo>
                    <a:lnTo>
                      <a:pt x="7" y="235"/>
                    </a:lnTo>
                    <a:lnTo>
                      <a:pt x="5" y="227"/>
                    </a:lnTo>
                    <a:lnTo>
                      <a:pt x="3" y="219"/>
                    </a:lnTo>
                    <a:lnTo>
                      <a:pt x="1" y="211"/>
                    </a:lnTo>
                    <a:lnTo>
                      <a:pt x="0" y="202"/>
                    </a:lnTo>
                    <a:lnTo>
                      <a:pt x="0" y="202"/>
                    </a:lnTo>
                    <a:lnTo>
                      <a:pt x="0" y="193"/>
                    </a:lnTo>
                    <a:lnTo>
                      <a:pt x="1" y="186"/>
                    </a:lnTo>
                    <a:lnTo>
                      <a:pt x="4" y="179"/>
                    </a:lnTo>
                    <a:lnTo>
                      <a:pt x="6" y="172"/>
                    </a:lnTo>
                    <a:lnTo>
                      <a:pt x="9" y="165"/>
                    </a:lnTo>
                    <a:lnTo>
                      <a:pt x="12" y="159"/>
                    </a:lnTo>
                    <a:lnTo>
                      <a:pt x="21" y="147"/>
                    </a:lnTo>
                    <a:lnTo>
                      <a:pt x="32" y="136"/>
                    </a:lnTo>
                    <a:lnTo>
                      <a:pt x="44" y="127"/>
                    </a:lnTo>
                    <a:lnTo>
                      <a:pt x="50" y="124"/>
                    </a:lnTo>
                    <a:lnTo>
                      <a:pt x="57" y="122"/>
                    </a:lnTo>
                    <a:lnTo>
                      <a:pt x="64" y="120"/>
                    </a:lnTo>
                    <a:lnTo>
                      <a:pt x="72" y="117"/>
                    </a:lnTo>
                    <a:lnTo>
                      <a:pt x="72" y="117"/>
                    </a:lnTo>
                    <a:lnTo>
                      <a:pt x="74" y="105"/>
                    </a:lnTo>
                    <a:lnTo>
                      <a:pt x="76" y="94"/>
                    </a:lnTo>
                    <a:lnTo>
                      <a:pt x="81" y="83"/>
                    </a:lnTo>
                    <a:lnTo>
                      <a:pt x="86" y="72"/>
                    </a:lnTo>
                    <a:lnTo>
                      <a:pt x="91" y="61"/>
                    </a:lnTo>
                    <a:lnTo>
                      <a:pt x="98" y="51"/>
                    </a:lnTo>
                    <a:lnTo>
                      <a:pt x="106" y="43"/>
                    </a:lnTo>
                    <a:lnTo>
                      <a:pt x="114" y="34"/>
                    </a:lnTo>
                    <a:lnTo>
                      <a:pt x="123" y="26"/>
                    </a:lnTo>
                    <a:lnTo>
                      <a:pt x="133" y="20"/>
                    </a:lnTo>
                    <a:lnTo>
                      <a:pt x="143" y="14"/>
                    </a:lnTo>
                    <a:lnTo>
                      <a:pt x="154" y="9"/>
                    </a:lnTo>
                    <a:lnTo>
                      <a:pt x="165" y="6"/>
                    </a:lnTo>
                    <a:lnTo>
                      <a:pt x="177" y="2"/>
                    </a:lnTo>
                    <a:lnTo>
                      <a:pt x="190" y="1"/>
                    </a:lnTo>
                    <a:lnTo>
                      <a:pt x="202" y="0"/>
                    </a:lnTo>
                    <a:lnTo>
                      <a:pt x="202" y="0"/>
                    </a:lnTo>
                    <a:close/>
                  </a:path>
                </a:pathLst>
              </a:custGeom>
              <a:solidFill>
                <a:srgbClr val="59575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9" name="Freeform 318"/>
              <p:cNvSpPr>
                <a:spLocks/>
              </p:cNvSpPr>
              <p:nvPr/>
            </p:nvSpPr>
            <p:spPr bwMode="auto">
              <a:xfrm>
                <a:off x="2511090" y="2527300"/>
                <a:ext cx="684213" cy="454025"/>
              </a:xfrm>
              <a:custGeom>
                <a:avLst/>
                <a:gdLst>
                  <a:gd name="T0" fmla="*/ 202 w 431"/>
                  <a:gd name="T1" fmla="*/ 0 h 286"/>
                  <a:gd name="T2" fmla="*/ 223 w 431"/>
                  <a:gd name="T3" fmla="*/ 1 h 286"/>
                  <a:gd name="T4" fmla="*/ 241 w 431"/>
                  <a:gd name="T5" fmla="*/ 5 h 286"/>
                  <a:gd name="T6" fmla="*/ 260 w 431"/>
                  <a:gd name="T7" fmla="*/ 13 h 286"/>
                  <a:gd name="T8" fmla="*/ 276 w 431"/>
                  <a:gd name="T9" fmla="*/ 23 h 286"/>
                  <a:gd name="T10" fmla="*/ 291 w 431"/>
                  <a:gd name="T11" fmla="*/ 35 h 286"/>
                  <a:gd name="T12" fmla="*/ 304 w 431"/>
                  <a:gd name="T13" fmla="*/ 49 h 286"/>
                  <a:gd name="T14" fmla="*/ 315 w 431"/>
                  <a:gd name="T15" fmla="*/ 64 h 286"/>
                  <a:gd name="T16" fmla="*/ 323 w 431"/>
                  <a:gd name="T17" fmla="*/ 81 h 286"/>
                  <a:gd name="T18" fmla="*/ 329 w 431"/>
                  <a:gd name="T19" fmla="*/ 81 h 286"/>
                  <a:gd name="T20" fmla="*/ 339 w 431"/>
                  <a:gd name="T21" fmla="*/ 82 h 286"/>
                  <a:gd name="T22" fmla="*/ 359 w 431"/>
                  <a:gd name="T23" fmla="*/ 85 h 286"/>
                  <a:gd name="T24" fmla="*/ 378 w 431"/>
                  <a:gd name="T25" fmla="*/ 94 h 286"/>
                  <a:gd name="T26" fmla="*/ 394 w 431"/>
                  <a:gd name="T27" fmla="*/ 105 h 286"/>
                  <a:gd name="T28" fmla="*/ 407 w 431"/>
                  <a:gd name="T29" fmla="*/ 118 h 286"/>
                  <a:gd name="T30" fmla="*/ 419 w 431"/>
                  <a:gd name="T31" fmla="*/ 135 h 286"/>
                  <a:gd name="T32" fmla="*/ 427 w 431"/>
                  <a:gd name="T33" fmla="*/ 153 h 286"/>
                  <a:gd name="T34" fmla="*/ 431 w 431"/>
                  <a:gd name="T35" fmla="*/ 173 h 286"/>
                  <a:gd name="T36" fmla="*/ 431 w 431"/>
                  <a:gd name="T37" fmla="*/ 184 h 286"/>
                  <a:gd name="T38" fmla="*/ 429 w 431"/>
                  <a:gd name="T39" fmla="*/ 205 h 286"/>
                  <a:gd name="T40" fmla="*/ 423 w 431"/>
                  <a:gd name="T41" fmla="*/ 223 h 286"/>
                  <a:gd name="T42" fmla="*/ 414 w 431"/>
                  <a:gd name="T43" fmla="*/ 241 h 286"/>
                  <a:gd name="T44" fmla="*/ 400 w 431"/>
                  <a:gd name="T45" fmla="*/ 256 h 286"/>
                  <a:gd name="T46" fmla="*/ 385 w 431"/>
                  <a:gd name="T47" fmla="*/ 269 h 286"/>
                  <a:gd name="T48" fmla="*/ 368 w 431"/>
                  <a:gd name="T49" fmla="*/ 279 h 286"/>
                  <a:gd name="T50" fmla="*/ 350 w 431"/>
                  <a:gd name="T51" fmla="*/ 284 h 286"/>
                  <a:gd name="T52" fmla="*/ 329 w 431"/>
                  <a:gd name="T53" fmla="*/ 286 h 286"/>
                  <a:gd name="T54" fmla="*/ 85 w 431"/>
                  <a:gd name="T55" fmla="*/ 286 h 286"/>
                  <a:gd name="T56" fmla="*/ 69 w 431"/>
                  <a:gd name="T57" fmla="*/ 284 h 286"/>
                  <a:gd name="T58" fmla="*/ 52 w 431"/>
                  <a:gd name="T59" fmla="*/ 280 h 286"/>
                  <a:gd name="T60" fmla="*/ 38 w 431"/>
                  <a:gd name="T61" fmla="*/ 272 h 286"/>
                  <a:gd name="T62" fmla="*/ 25 w 431"/>
                  <a:gd name="T63" fmla="*/ 261 h 286"/>
                  <a:gd name="T64" fmla="*/ 14 w 431"/>
                  <a:gd name="T65" fmla="*/ 248 h 286"/>
                  <a:gd name="T66" fmla="*/ 7 w 431"/>
                  <a:gd name="T67" fmla="*/ 234 h 286"/>
                  <a:gd name="T68" fmla="*/ 1 w 431"/>
                  <a:gd name="T69" fmla="*/ 218 h 286"/>
                  <a:gd name="T70" fmla="*/ 0 w 431"/>
                  <a:gd name="T71" fmla="*/ 200 h 286"/>
                  <a:gd name="T72" fmla="*/ 0 w 431"/>
                  <a:gd name="T73" fmla="*/ 193 h 286"/>
                  <a:gd name="T74" fmla="*/ 4 w 431"/>
                  <a:gd name="T75" fmla="*/ 178 h 286"/>
                  <a:gd name="T76" fmla="*/ 9 w 431"/>
                  <a:gd name="T77" fmla="*/ 164 h 286"/>
                  <a:gd name="T78" fmla="*/ 21 w 431"/>
                  <a:gd name="T79" fmla="*/ 145 h 286"/>
                  <a:gd name="T80" fmla="*/ 44 w 431"/>
                  <a:gd name="T81" fmla="*/ 127 h 286"/>
                  <a:gd name="T82" fmla="*/ 57 w 431"/>
                  <a:gd name="T83" fmla="*/ 120 h 286"/>
                  <a:gd name="T84" fmla="*/ 72 w 431"/>
                  <a:gd name="T85" fmla="*/ 117 h 286"/>
                  <a:gd name="T86" fmla="*/ 73 w 431"/>
                  <a:gd name="T87" fmla="*/ 105 h 286"/>
                  <a:gd name="T88" fmla="*/ 81 w 431"/>
                  <a:gd name="T89" fmla="*/ 81 h 286"/>
                  <a:gd name="T90" fmla="*/ 91 w 431"/>
                  <a:gd name="T91" fmla="*/ 61 h 286"/>
                  <a:gd name="T92" fmla="*/ 106 w 431"/>
                  <a:gd name="T93" fmla="*/ 42 h 286"/>
                  <a:gd name="T94" fmla="*/ 123 w 431"/>
                  <a:gd name="T95" fmla="*/ 26 h 286"/>
                  <a:gd name="T96" fmla="*/ 143 w 431"/>
                  <a:gd name="T97" fmla="*/ 14 h 286"/>
                  <a:gd name="T98" fmla="*/ 165 w 431"/>
                  <a:gd name="T99" fmla="*/ 5 h 286"/>
                  <a:gd name="T100" fmla="*/ 189 w 431"/>
                  <a:gd name="T101" fmla="*/ 0 h 286"/>
                  <a:gd name="T102" fmla="*/ 202 w 431"/>
                  <a:gd name="T103"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 h="286">
                    <a:moveTo>
                      <a:pt x="202" y="0"/>
                    </a:moveTo>
                    <a:lnTo>
                      <a:pt x="202" y="0"/>
                    </a:lnTo>
                    <a:lnTo>
                      <a:pt x="212" y="0"/>
                    </a:lnTo>
                    <a:lnTo>
                      <a:pt x="223" y="1"/>
                    </a:lnTo>
                    <a:lnTo>
                      <a:pt x="232" y="3"/>
                    </a:lnTo>
                    <a:lnTo>
                      <a:pt x="241" y="5"/>
                    </a:lnTo>
                    <a:lnTo>
                      <a:pt x="251" y="8"/>
                    </a:lnTo>
                    <a:lnTo>
                      <a:pt x="260" y="13"/>
                    </a:lnTo>
                    <a:lnTo>
                      <a:pt x="268" y="17"/>
                    </a:lnTo>
                    <a:lnTo>
                      <a:pt x="276" y="23"/>
                    </a:lnTo>
                    <a:lnTo>
                      <a:pt x="283" y="28"/>
                    </a:lnTo>
                    <a:lnTo>
                      <a:pt x="291" y="35"/>
                    </a:lnTo>
                    <a:lnTo>
                      <a:pt x="297" y="41"/>
                    </a:lnTo>
                    <a:lnTo>
                      <a:pt x="304" y="49"/>
                    </a:lnTo>
                    <a:lnTo>
                      <a:pt x="309" y="56"/>
                    </a:lnTo>
                    <a:lnTo>
                      <a:pt x="315" y="64"/>
                    </a:lnTo>
                    <a:lnTo>
                      <a:pt x="319" y="72"/>
                    </a:lnTo>
                    <a:lnTo>
                      <a:pt x="323" y="81"/>
                    </a:lnTo>
                    <a:lnTo>
                      <a:pt x="323" y="81"/>
                    </a:lnTo>
                    <a:lnTo>
                      <a:pt x="329" y="81"/>
                    </a:lnTo>
                    <a:lnTo>
                      <a:pt x="329" y="81"/>
                    </a:lnTo>
                    <a:lnTo>
                      <a:pt x="339" y="82"/>
                    </a:lnTo>
                    <a:lnTo>
                      <a:pt x="350" y="83"/>
                    </a:lnTo>
                    <a:lnTo>
                      <a:pt x="359" y="85"/>
                    </a:lnTo>
                    <a:lnTo>
                      <a:pt x="368" y="90"/>
                    </a:lnTo>
                    <a:lnTo>
                      <a:pt x="378" y="94"/>
                    </a:lnTo>
                    <a:lnTo>
                      <a:pt x="385" y="98"/>
                    </a:lnTo>
                    <a:lnTo>
                      <a:pt x="394" y="105"/>
                    </a:lnTo>
                    <a:lnTo>
                      <a:pt x="400" y="112"/>
                    </a:lnTo>
                    <a:lnTo>
                      <a:pt x="407" y="118"/>
                    </a:lnTo>
                    <a:lnTo>
                      <a:pt x="414" y="127"/>
                    </a:lnTo>
                    <a:lnTo>
                      <a:pt x="419" y="135"/>
                    </a:lnTo>
                    <a:lnTo>
                      <a:pt x="423" y="144"/>
                    </a:lnTo>
                    <a:lnTo>
                      <a:pt x="427" y="153"/>
                    </a:lnTo>
                    <a:lnTo>
                      <a:pt x="429" y="164"/>
                    </a:lnTo>
                    <a:lnTo>
                      <a:pt x="431" y="173"/>
                    </a:lnTo>
                    <a:lnTo>
                      <a:pt x="431" y="184"/>
                    </a:lnTo>
                    <a:lnTo>
                      <a:pt x="431" y="184"/>
                    </a:lnTo>
                    <a:lnTo>
                      <a:pt x="431" y="194"/>
                    </a:lnTo>
                    <a:lnTo>
                      <a:pt x="429" y="205"/>
                    </a:lnTo>
                    <a:lnTo>
                      <a:pt x="427" y="215"/>
                    </a:lnTo>
                    <a:lnTo>
                      <a:pt x="423" y="223"/>
                    </a:lnTo>
                    <a:lnTo>
                      <a:pt x="419" y="233"/>
                    </a:lnTo>
                    <a:lnTo>
                      <a:pt x="414" y="241"/>
                    </a:lnTo>
                    <a:lnTo>
                      <a:pt x="407" y="249"/>
                    </a:lnTo>
                    <a:lnTo>
                      <a:pt x="400" y="256"/>
                    </a:lnTo>
                    <a:lnTo>
                      <a:pt x="394" y="262"/>
                    </a:lnTo>
                    <a:lnTo>
                      <a:pt x="385" y="269"/>
                    </a:lnTo>
                    <a:lnTo>
                      <a:pt x="378" y="274"/>
                    </a:lnTo>
                    <a:lnTo>
                      <a:pt x="368" y="279"/>
                    </a:lnTo>
                    <a:lnTo>
                      <a:pt x="359" y="282"/>
                    </a:lnTo>
                    <a:lnTo>
                      <a:pt x="350" y="284"/>
                    </a:lnTo>
                    <a:lnTo>
                      <a:pt x="339" y="285"/>
                    </a:lnTo>
                    <a:lnTo>
                      <a:pt x="329" y="286"/>
                    </a:lnTo>
                    <a:lnTo>
                      <a:pt x="85" y="286"/>
                    </a:lnTo>
                    <a:lnTo>
                      <a:pt x="85" y="286"/>
                    </a:lnTo>
                    <a:lnTo>
                      <a:pt x="76" y="286"/>
                    </a:lnTo>
                    <a:lnTo>
                      <a:pt x="69" y="284"/>
                    </a:lnTo>
                    <a:lnTo>
                      <a:pt x="60" y="282"/>
                    </a:lnTo>
                    <a:lnTo>
                      <a:pt x="52" y="280"/>
                    </a:lnTo>
                    <a:lnTo>
                      <a:pt x="45" y="275"/>
                    </a:lnTo>
                    <a:lnTo>
                      <a:pt x="38" y="272"/>
                    </a:lnTo>
                    <a:lnTo>
                      <a:pt x="31" y="267"/>
                    </a:lnTo>
                    <a:lnTo>
                      <a:pt x="25" y="261"/>
                    </a:lnTo>
                    <a:lnTo>
                      <a:pt x="20" y="255"/>
                    </a:lnTo>
                    <a:lnTo>
                      <a:pt x="14" y="248"/>
                    </a:lnTo>
                    <a:lnTo>
                      <a:pt x="10" y="242"/>
                    </a:lnTo>
                    <a:lnTo>
                      <a:pt x="7" y="234"/>
                    </a:lnTo>
                    <a:lnTo>
                      <a:pt x="4" y="226"/>
                    </a:lnTo>
                    <a:lnTo>
                      <a:pt x="1" y="218"/>
                    </a:lnTo>
                    <a:lnTo>
                      <a:pt x="0" y="209"/>
                    </a:lnTo>
                    <a:lnTo>
                      <a:pt x="0" y="200"/>
                    </a:lnTo>
                    <a:lnTo>
                      <a:pt x="0" y="200"/>
                    </a:lnTo>
                    <a:lnTo>
                      <a:pt x="0" y="193"/>
                    </a:lnTo>
                    <a:lnTo>
                      <a:pt x="1" y="185"/>
                    </a:lnTo>
                    <a:lnTo>
                      <a:pt x="4" y="178"/>
                    </a:lnTo>
                    <a:lnTo>
                      <a:pt x="6" y="171"/>
                    </a:lnTo>
                    <a:lnTo>
                      <a:pt x="9" y="164"/>
                    </a:lnTo>
                    <a:lnTo>
                      <a:pt x="12" y="157"/>
                    </a:lnTo>
                    <a:lnTo>
                      <a:pt x="21" y="145"/>
                    </a:lnTo>
                    <a:lnTo>
                      <a:pt x="31" y="135"/>
                    </a:lnTo>
                    <a:lnTo>
                      <a:pt x="44" y="127"/>
                    </a:lnTo>
                    <a:lnTo>
                      <a:pt x="50" y="123"/>
                    </a:lnTo>
                    <a:lnTo>
                      <a:pt x="57" y="120"/>
                    </a:lnTo>
                    <a:lnTo>
                      <a:pt x="64" y="118"/>
                    </a:lnTo>
                    <a:lnTo>
                      <a:pt x="72" y="117"/>
                    </a:lnTo>
                    <a:lnTo>
                      <a:pt x="72" y="117"/>
                    </a:lnTo>
                    <a:lnTo>
                      <a:pt x="73" y="105"/>
                    </a:lnTo>
                    <a:lnTo>
                      <a:pt x="76" y="93"/>
                    </a:lnTo>
                    <a:lnTo>
                      <a:pt x="81" y="81"/>
                    </a:lnTo>
                    <a:lnTo>
                      <a:pt x="85" y="70"/>
                    </a:lnTo>
                    <a:lnTo>
                      <a:pt x="91" y="61"/>
                    </a:lnTo>
                    <a:lnTo>
                      <a:pt x="98" y="51"/>
                    </a:lnTo>
                    <a:lnTo>
                      <a:pt x="106" y="42"/>
                    </a:lnTo>
                    <a:lnTo>
                      <a:pt x="114" y="33"/>
                    </a:lnTo>
                    <a:lnTo>
                      <a:pt x="123" y="26"/>
                    </a:lnTo>
                    <a:lnTo>
                      <a:pt x="133" y="19"/>
                    </a:lnTo>
                    <a:lnTo>
                      <a:pt x="143" y="14"/>
                    </a:lnTo>
                    <a:lnTo>
                      <a:pt x="154" y="8"/>
                    </a:lnTo>
                    <a:lnTo>
                      <a:pt x="165" y="5"/>
                    </a:lnTo>
                    <a:lnTo>
                      <a:pt x="177" y="2"/>
                    </a:lnTo>
                    <a:lnTo>
                      <a:pt x="189" y="0"/>
                    </a:lnTo>
                    <a:lnTo>
                      <a:pt x="202" y="0"/>
                    </a:lnTo>
                    <a:lnTo>
                      <a:pt x="202" y="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20" name="Freeform 325"/>
              <p:cNvSpPr>
                <a:spLocks noEditPoints="1"/>
              </p:cNvSpPr>
              <p:nvPr/>
            </p:nvSpPr>
            <p:spPr bwMode="auto">
              <a:xfrm>
                <a:off x="2734928" y="2651125"/>
                <a:ext cx="273050" cy="258763"/>
              </a:xfrm>
              <a:custGeom>
                <a:avLst/>
                <a:gdLst>
                  <a:gd name="T0" fmla="*/ 19 w 172"/>
                  <a:gd name="T1" fmla="*/ 55 h 163"/>
                  <a:gd name="T2" fmla="*/ 19 w 172"/>
                  <a:gd name="T3" fmla="*/ 138 h 163"/>
                  <a:gd name="T4" fmla="*/ 35 w 172"/>
                  <a:gd name="T5" fmla="*/ 140 h 163"/>
                  <a:gd name="T6" fmla="*/ 37 w 172"/>
                  <a:gd name="T7" fmla="*/ 138 h 163"/>
                  <a:gd name="T8" fmla="*/ 36 w 172"/>
                  <a:gd name="T9" fmla="*/ 55 h 163"/>
                  <a:gd name="T10" fmla="*/ 21 w 172"/>
                  <a:gd name="T11" fmla="*/ 54 h 163"/>
                  <a:gd name="T12" fmla="*/ 48 w 172"/>
                  <a:gd name="T13" fmla="*/ 55 h 163"/>
                  <a:gd name="T14" fmla="*/ 47 w 172"/>
                  <a:gd name="T15" fmla="*/ 138 h 163"/>
                  <a:gd name="T16" fmla="*/ 63 w 172"/>
                  <a:gd name="T17" fmla="*/ 140 h 163"/>
                  <a:gd name="T18" fmla="*/ 66 w 172"/>
                  <a:gd name="T19" fmla="*/ 138 h 163"/>
                  <a:gd name="T20" fmla="*/ 65 w 172"/>
                  <a:gd name="T21" fmla="*/ 55 h 163"/>
                  <a:gd name="T22" fmla="*/ 50 w 172"/>
                  <a:gd name="T23" fmla="*/ 54 h 163"/>
                  <a:gd name="T24" fmla="*/ 107 w 172"/>
                  <a:gd name="T25" fmla="*/ 55 h 163"/>
                  <a:gd name="T26" fmla="*/ 105 w 172"/>
                  <a:gd name="T27" fmla="*/ 138 h 163"/>
                  <a:gd name="T28" fmla="*/ 122 w 172"/>
                  <a:gd name="T29" fmla="*/ 140 h 163"/>
                  <a:gd name="T30" fmla="*/ 124 w 172"/>
                  <a:gd name="T31" fmla="*/ 138 h 163"/>
                  <a:gd name="T32" fmla="*/ 124 w 172"/>
                  <a:gd name="T33" fmla="*/ 55 h 163"/>
                  <a:gd name="T34" fmla="*/ 109 w 172"/>
                  <a:gd name="T35" fmla="*/ 54 h 163"/>
                  <a:gd name="T36" fmla="*/ 77 w 172"/>
                  <a:gd name="T37" fmla="*/ 55 h 163"/>
                  <a:gd name="T38" fmla="*/ 76 w 172"/>
                  <a:gd name="T39" fmla="*/ 138 h 163"/>
                  <a:gd name="T40" fmla="*/ 92 w 172"/>
                  <a:gd name="T41" fmla="*/ 140 h 163"/>
                  <a:gd name="T42" fmla="*/ 96 w 172"/>
                  <a:gd name="T43" fmla="*/ 138 h 163"/>
                  <a:gd name="T44" fmla="*/ 95 w 172"/>
                  <a:gd name="T45" fmla="*/ 55 h 163"/>
                  <a:gd name="T46" fmla="*/ 79 w 172"/>
                  <a:gd name="T47" fmla="*/ 54 h 163"/>
                  <a:gd name="T48" fmla="*/ 135 w 172"/>
                  <a:gd name="T49" fmla="*/ 56 h 163"/>
                  <a:gd name="T50" fmla="*/ 135 w 172"/>
                  <a:gd name="T51" fmla="*/ 139 h 163"/>
                  <a:gd name="T52" fmla="*/ 151 w 172"/>
                  <a:gd name="T53" fmla="*/ 141 h 163"/>
                  <a:gd name="T54" fmla="*/ 153 w 172"/>
                  <a:gd name="T55" fmla="*/ 139 h 163"/>
                  <a:gd name="T56" fmla="*/ 152 w 172"/>
                  <a:gd name="T57" fmla="*/ 56 h 163"/>
                  <a:gd name="T58" fmla="*/ 137 w 172"/>
                  <a:gd name="T59" fmla="*/ 55 h 163"/>
                  <a:gd name="T60" fmla="*/ 28 w 172"/>
                  <a:gd name="T61" fmla="*/ 48 h 163"/>
                  <a:gd name="T62" fmla="*/ 150 w 172"/>
                  <a:gd name="T63" fmla="*/ 48 h 163"/>
                  <a:gd name="T64" fmla="*/ 158 w 172"/>
                  <a:gd name="T65" fmla="*/ 44 h 163"/>
                  <a:gd name="T66" fmla="*/ 159 w 172"/>
                  <a:gd name="T67" fmla="*/ 41 h 163"/>
                  <a:gd name="T68" fmla="*/ 156 w 172"/>
                  <a:gd name="T69" fmla="*/ 35 h 163"/>
                  <a:gd name="T70" fmla="*/ 113 w 172"/>
                  <a:gd name="T71" fmla="*/ 7 h 163"/>
                  <a:gd name="T72" fmla="*/ 100 w 172"/>
                  <a:gd name="T73" fmla="*/ 2 h 163"/>
                  <a:gd name="T74" fmla="*/ 86 w 172"/>
                  <a:gd name="T75" fmla="*/ 0 h 163"/>
                  <a:gd name="T76" fmla="*/ 65 w 172"/>
                  <a:gd name="T77" fmla="*/ 4 h 163"/>
                  <a:gd name="T78" fmla="*/ 23 w 172"/>
                  <a:gd name="T79" fmla="*/ 29 h 163"/>
                  <a:gd name="T80" fmla="*/ 15 w 172"/>
                  <a:gd name="T81" fmla="*/ 35 h 163"/>
                  <a:gd name="T82" fmla="*/ 13 w 172"/>
                  <a:gd name="T83" fmla="*/ 41 h 163"/>
                  <a:gd name="T84" fmla="*/ 14 w 172"/>
                  <a:gd name="T85" fmla="*/ 44 h 163"/>
                  <a:gd name="T86" fmla="*/ 20 w 172"/>
                  <a:gd name="T87" fmla="*/ 47 h 163"/>
                  <a:gd name="T88" fmla="*/ 2 w 172"/>
                  <a:gd name="T89" fmla="*/ 143 h 163"/>
                  <a:gd name="T90" fmla="*/ 0 w 172"/>
                  <a:gd name="T91" fmla="*/ 145 h 163"/>
                  <a:gd name="T92" fmla="*/ 1 w 172"/>
                  <a:gd name="T93" fmla="*/ 163 h 163"/>
                  <a:gd name="T94" fmla="*/ 168 w 172"/>
                  <a:gd name="T95" fmla="*/ 163 h 163"/>
                  <a:gd name="T96" fmla="*/ 172 w 172"/>
                  <a:gd name="T97" fmla="*/ 145 h 163"/>
                  <a:gd name="T98" fmla="*/ 168 w 172"/>
                  <a:gd name="T99" fmla="*/ 143 h 163"/>
                  <a:gd name="T100" fmla="*/ 117 w 172"/>
                  <a:gd name="T101" fmla="*/ 158 h 163"/>
                  <a:gd name="T102" fmla="*/ 115 w 172"/>
                  <a:gd name="T103" fmla="*/ 159 h 163"/>
                  <a:gd name="T104" fmla="*/ 56 w 172"/>
                  <a:gd name="T105" fmla="*/ 159 h 163"/>
                  <a:gd name="T106" fmla="*/ 55 w 172"/>
                  <a:gd name="T107" fmla="*/ 157 h 163"/>
                  <a:gd name="T108" fmla="*/ 115 w 172"/>
                  <a:gd name="T109" fmla="*/ 155 h 163"/>
                  <a:gd name="T110" fmla="*/ 117 w 172"/>
                  <a:gd name="T111" fmla="*/ 157 h 163"/>
                  <a:gd name="T112" fmla="*/ 117 w 172"/>
                  <a:gd name="T113" fmla="*/ 150 h 163"/>
                  <a:gd name="T114" fmla="*/ 115 w 172"/>
                  <a:gd name="T115" fmla="*/ 152 h 163"/>
                  <a:gd name="T116" fmla="*/ 56 w 172"/>
                  <a:gd name="T117" fmla="*/ 151 h 163"/>
                  <a:gd name="T118" fmla="*/ 55 w 172"/>
                  <a:gd name="T119" fmla="*/ 148 h 163"/>
                  <a:gd name="T120" fmla="*/ 115 w 172"/>
                  <a:gd name="T121" fmla="*/ 147 h 163"/>
                  <a:gd name="T122" fmla="*/ 117 w 172"/>
                  <a:gd name="T123" fmla="*/ 14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63">
                    <a:moveTo>
                      <a:pt x="21" y="54"/>
                    </a:moveTo>
                    <a:lnTo>
                      <a:pt x="21" y="54"/>
                    </a:lnTo>
                    <a:lnTo>
                      <a:pt x="19" y="55"/>
                    </a:lnTo>
                    <a:lnTo>
                      <a:pt x="19" y="57"/>
                    </a:lnTo>
                    <a:lnTo>
                      <a:pt x="19" y="138"/>
                    </a:lnTo>
                    <a:lnTo>
                      <a:pt x="19" y="138"/>
                    </a:lnTo>
                    <a:lnTo>
                      <a:pt x="19" y="140"/>
                    </a:lnTo>
                    <a:lnTo>
                      <a:pt x="21" y="140"/>
                    </a:lnTo>
                    <a:lnTo>
                      <a:pt x="35" y="140"/>
                    </a:lnTo>
                    <a:lnTo>
                      <a:pt x="35" y="140"/>
                    </a:lnTo>
                    <a:lnTo>
                      <a:pt x="36" y="140"/>
                    </a:lnTo>
                    <a:lnTo>
                      <a:pt x="37" y="138"/>
                    </a:lnTo>
                    <a:lnTo>
                      <a:pt x="37" y="57"/>
                    </a:lnTo>
                    <a:lnTo>
                      <a:pt x="37" y="57"/>
                    </a:lnTo>
                    <a:lnTo>
                      <a:pt x="36" y="55"/>
                    </a:lnTo>
                    <a:lnTo>
                      <a:pt x="35" y="54"/>
                    </a:lnTo>
                    <a:lnTo>
                      <a:pt x="21" y="54"/>
                    </a:lnTo>
                    <a:lnTo>
                      <a:pt x="21" y="54"/>
                    </a:lnTo>
                    <a:close/>
                    <a:moveTo>
                      <a:pt x="50" y="54"/>
                    </a:moveTo>
                    <a:lnTo>
                      <a:pt x="50" y="54"/>
                    </a:lnTo>
                    <a:lnTo>
                      <a:pt x="48" y="55"/>
                    </a:lnTo>
                    <a:lnTo>
                      <a:pt x="47" y="57"/>
                    </a:lnTo>
                    <a:lnTo>
                      <a:pt x="47" y="138"/>
                    </a:lnTo>
                    <a:lnTo>
                      <a:pt x="47" y="138"/>
                    </a:lnTo>
                    <a:lnTo>
                      <a:pt x="48" y="140"/>
                    </a:lnTo>
                    <a:lnTo>
                      <a:pt x="50" y="140"/>
                    </a:lnTo>
                    <a:lnTo>
                      <a:pt x="63" y="140"/>
                    </a:lnTo>
                    <a:lnTo>
                      <a:pt x="63" y="140"/>
                    </a:lnTo>
                    <a:lnTo>
                      <a:pt x="65" y="140"/>
                    </a:lnTo>
                    <a:lnTo>
                      <a:pt x="66" y="138"/>
                    </a:lnTo>
                    <a:lnTo>
                      <a:pt x="66" y="57"/>
                    </a:lnTo>
                    <a:lnTo>
                      <a:pt x="66" y="57"/>
                    </a:lnTo>
                    <a:lnTo>
                      <a:pt x="65" y="55"/>
                    </a:lnTo>
                    <a:lnTo>
                      <a:pt x="63" y="54"/>
                    </a:lnTo>
                    <a:lnTo>
                      <a:pt x="50" y="54"/>
                    </a:lnTo>
                    <a:lnTo>
                      <a:pt x="50" y="54"/>
                    </a:lnTo>
                    <a:close/>
                    <a:moveTo>
                      <a:pt x="109" y="54"/>
                    </a:moveTo>
                    <a:lnTo>
                      <a:pt x="109" y="54"/>
                    </a:lnTo>
                    <a:lnTo>
                      <a:pt x="107" y="55"/>
                    </a:lnTo>
                    <a:lnTo>
                      <a:pt x="105" y="57"/>
                    </a:lnTo>
                    <a:lnTo>
                      <a:pt x="105" y="138"/>
                    </a:lnTo>
                    <a:lnTo>
                      <a:pt x="105" y="138"/>
                    </a:lnTo>
                    <a:lnTo>
                      <a:pt x="107" y="140"/>
                    </a:lnTo>
                    <a:lnTo>
                      <a:pt x="109" y="140"/>
                    </a:lnTo>
                    <a:lnTo>
                      <a:pt x="122" y="140"/>
                    </a:lnTo>
                    <a:lnTo>
                      <a:pt x="122" y="140"/>
                    </a:lnTo>
                    <a:lnTo>
                      <a:pt x="124" y="140"/>
                    </a:lnTo>
                    <a:lnTo>
                      <a:pt x="124" y="138"/>
                    </a:lnTo>
                    <a:lnTo>
                      <a:pt x="124" y="57"/>
                    </a:lnTo>
                    <a:lnTo>
                      <a:pt x="124" y="57"/>
                    </a:lnTo>
                    <a:lnTo>
                      <a:pt x="124" y="55"/>
                    </a:lnTo>
                    <a:lnTo>
                      <a:pt x="122" y="54"/>
                    </a:lnTo>
                    <a:lnTo>
                      <a:pt x="109" y="54"/>
                    </a:lnTo>
                    <a:lnTo>
                      <a:pt x="109" y="54"/>
                    </a:lnTo>
                    <a:close/>
                    <a:moveTo>
                      <a:pt x="79" y="54"/>
                    </a:moveTo>
                    <a:lnTo>
                      <a:pt x="79" y="54"/>
                    </a:lnTo>
                    <a:lnTo>
                      <a:pt x="77" y="55"/>
                    </a:lnTo>
                    <a:lnTo>
                      <a:pt x="76" y="57"/>
                    </a:lnTo>
                    <a:lnTo>
                      <a:pt x="76" y="138"/>
                    </a:lnTo>
                    <a:lnTo>
                      <a:pt x="76" y="138"/>
                    </a:lnTo>
                    <a:lnTo>
                      <a:pt x="77" y="140"/>
                    </a:lnTo>
                    <a:lnTo>
                      <a:pt x="79" y="140"/>
                    </a:lnTo>
                    <a:lnTo>
                      <a:pt x="92" y="140"/>
                    </a:lnTo>
                    <a:lnTo>
                      <a:pt x="92" y="140"/>
                    </a:lnTo>
                    <a:lnTo>
                      <a:pt x="95" y="140"/>
                    </a:lnTo>
                    <a:lnTo>
                      <a:pt x="96" y="138"/>
                    </a:lnTo>
                    <a:lnTo>
                      <a:pt x="96" y="57"/>
                    </a:lnTo>
                    <a:lnTo>
                      <a:pt x="96" y="57"/>
                    </a:lnTo>
                    <a:lnTo>
                      <a:pt x="95" y="55"/>
                    </a:lnTo>
                    <a:lnTo>
                      <a:pt x="92" y="54"/>
                    </a:lnTo>
                    <a:lnTo>
                      <a:pt x="79" y="54"/>
                    </a:lnTo>
                    <a:lnTo>
                      <a:pt x="79" y="54"/>
                    </a:lnTo>
                    <a:close/>
                    <a:moveTo>
                      <a:pt x="137" y="55"/>
                    </a:moveTo>
                    <a:lnTo>
                      <a:pt x="137" y="55"/>
                    </a:lnTo>
                    <a:lnTo>
                      <a:pt x="135" y="56"/>
                    </a:lnTo>
                    <a:lnTo>
                      <a:pt x="135" y="57"/>
                    </a:lnTo>
                    <a:lnTo>
                      <a:pt x="135" y="139"/>
                    </a:lnTo>
                    <a:lnTo>
                      <a:pt x="135" y="139"/>
                    </a:lnTo>
                    <a:lnTo>
                      <a:pt x="135" y="140"/>
                    </a:lnTo>
                    <a:lnTo>
                      <a:pt x="137" y="141"/>
                    </a:lnTo>
                    <a:lnTo>
                      <a:pt x="151" y="141"/>
                    </a:lnTo>
                    <a:lnTo>
                      <a:pt x="151" y="141"/>
                    </a:lnTo>
                    <a:lnTo>
                      <a:pt x="152" y="140"/>
                    </a:lnTo>
                    <a:lnTo>
                      <a:pt x="153" y="139"/>
                    </a:lnTo>
                    <a:lnTo>
                      <a:pt x="153" y="57"/>
                    </a:lnTo>
                    <a:lnTo>
                      <a:pt x="153" y="57"/>
                    </a:lnTo>
                    <a:lnTo>
                      <a:pt x="152" y="56"/>
                    </a:lnTo>
                    <a:lnTo>
                      <a:pt x="151" y="55"/>
                    </a:lnTo>
                    <a:lnTo>
                      <a:pt x="137" y="55"/>
                    </a:lnTo>
                    <a:lnTo>
                      <a:pt x="137" y="55"/>
                    </a:lnTo>
                    <a:close/>
                    <a:moveTo>
                      <a:pt x="20" y="47"/>
                    </a:moveTo>
                    <a:lnTo>
                      <a:pt x="20" y="47"/>
                    </a:lnTo>
                    <a:lnTo>
                      <a:pt x="28" y="48"/>
                    </a:lnTo>
                    <a:lnTo>
                      <a:pt x="143" y="48"/>
                    </a:lnTo>
                    <a:lnTo>
                      <a:pt x="143" y="48"/>
                    </a:lnTo>
                    <a:lnTo>
                      <a:pt x="150" y="48"/>
                    </a:lnTo>
                    <a:lnTo>
                      <a:pt x="154" y="47"/>
                    </a:lnTo>
                    <a:lnTo>
                      <a:pt x="154" y="47"/>
                    </a:lnTo>
                    <a:lnTo>
                      <a:pt x="158" y="44"/>
                    </a:lnTo>
                    <a:lnTo>
                      <a:pt x="158" y="44"/>
                    </a:lnTo>
                    <a:lnTo>
                      <a:pt x="159" y="42"/>
                    </a:lnTo>
                    <a:lnTo>
                      <a:pt x="159" y="41"/>
                    </a:lnTo>
                    <a:lnTo>
                      <a:pt x="159" y="41"/>
                    </a:lnTo>
                    <a:lnTo>
                      <a:pt x="158" y="38"/>
                    </a:lnTo>
                    <a:lnTo>
                      <a:pt x="156" y="35"/>
                    </a:lnTo>
                    <a:lnTo>
                      <a:pt x="156" y="35"/>
                    </a:lnTo>
                    <a:lnTo>
                      <a:pt x="149" y="29"/>
                    </a:lnTo>
                    <a:lnTo>
                      <a:pt x="113" y="7"/>
                    </a:lnTo>
                    <a:lnTo>
                      <a:pt x="113" y="7"/>
                    </a:lnTo>
                    <a:lnTo>
                      <a:pt x="107" y="4"/>
                    </a:lnTo>
                    <a:lnTo>
                      <a:pt x="100" y="2"/>
                    </a:lnTo>
                    <a:lnTo>
                      <a:pt x="94" y="1"/>
                    </a:lnTo>
                    <a:lnTo>
                      <a:pt x="86" y="0"/>
                    </a:lnTo>
                    <a:lnTo>
                      <a:pt x="86" y="0"/>
                    </a:lnTo>
                    <a:lnTo>
                      <a:pt x="78" y="1"/>
                    </a:lnTo>
                    <a:lnTo>
                      <a:pt x="72" y="2"/>
                    </a:lnTo>
                    <a:lnTo>
                      <a:pt x="65" y="4"/>
                    </a:lnTo>
                    <a:lnTo>
                      <a:pt x="59" y="7"/>
                    </a:lnTo>
                    <a:lnTo>
                      <a:pt x="23" y="29"/>
                    </a:lnTo>
                    <a:lnTo>
                      <a:pt x="23" y="29"/>
                    </a:lnTo>
                    <a:lnTo>
                      <a:pt x="19" y="32"/>
                    </a:lnTo>
                    <a:lnTo>
                      <a:pt x="15" y="35"/>
                    </a:lnTo>
                    <a:lnTo>
                      <a:pt x="15" y="35"/>
                    </a:lnTo>
                    <a:lnTo>
                      <a:pt x="13" y="38"/>
                    </a:lnTo>
                    <a:lnTo>
                      <a:pt x="13" y="41"/>
                    </a:lnTo>
                    <a:lnTo>
                      <a:pt x="13" y="41"/>
                    </a:lnTo>
                    <a:lnTo>
                      <a:pt x="13" y="42"/>
                    </a:lnTo>
                    <a:lnTo>
                      <a:pt x="14" y="44"/>
                    </a:lnTo>
                    <a:lnTo>
                      <a:pt x="14" y="44"/>
                    </a:lnTo>
                    <a:lnTo>
                      <a:pt x="17" y="45"/>
                    </a:lnTo>
                    <a:lnTo>
                      <a:pt x="20" y="47"/>
                    </a:lnTo>
                    <a:lnTo>
                      <a:pt x="20" y="47"/>
                    </a:lnTo>
                    <a:lnTo>
                      <a:pt x="20" y="47"/>
                    </a:lnTo>
                    <a:close/>
                    <a:moveTo>
                      <a:pt x="168" y="143"/>
                    </a:moveTo>
                    <a:lnTo>
                      <a:pt x="2" y="143"/>
                    </a:lnTo>
                    <a:lnTo>
                      <a:pt x="2" y="143"/>
                    </a:lnTo>
                    <a:lnTo>
                      <a:pt x="1" y="143"/>
                    </a:lnTo>
                    <a:lnTo>
                      <a:pt x="0" y="145"/>
                    </a:lnTo>
                    <a:lnTo>
                      <a:pt x="0" y="160"/>
                    </a:lnTo>
                    <a:lnTo>
                      <a:pt x="0" y="160"/>
                    </a:lnTo>
                    <a:lnTo>
                      <a:pt x="1" y="163"/>
                    </a:lnTo>
                    <a:lnTo>
                      <a:pt x="2" y="163"/>
                    </a:lnTo>
                    <a:lnTo>
                      <a:pt x="168" y="163"/>
                    </a:lnTo>
                    <a:lnTo>
                      <a:pt x="168" y="163"/>
                    </a:lnTo>
                    <a:lnTo>
                      <a:pt x="171" y="163"/>
                    </a:lnTo>
                    <a:lnTo>
                      <a:pt x="172" y="160"/>
                    </a:lnTo>
                    <a:lnTo>
                      <a:pt x="172" y="145"/>
                    </a:lnTo>
                    <a:lnTo>
                      <a:pt x="172" y="145"/>
                    </a:lnTo>
                    <a:lnTo>
                      <a:pt x="171" y="143"/>
                    </a:lnTo>
                    <a:lnTo>
                      <a:pt x="168" y="143"/>
                    </a:lnTo>
                    <a:lnTo>
                      <a:pt x="168" y="143"/>
                    </a:lnTo>
                    <a:lnTo>
                      <a:pt x="168" y="143"/>
                    </a:lnTo>
                    <a:close/>
                    <a:moveTo>
                      <a:pt x="117" y="158"/>
                    </a:moveTo>
                    <a:lnTo>
                      <a:pt x="117" y="158"/>
                    </a:lnTo>
                    <a:lnTo>
                      <a:pt x="116" y="159"/>
                    </a:lnTo>
                    <a:lnTo>
                      <a:pt x="115" y="159"/>
                    </a:lnTo>
                    <a:lnTo>
                      <a:pt x="57" y="159"/>
                    </a:lnTo>
                    <a:lnTo>
                      <a:pt x="57" y="159"/>
                    </a:lnTo>
                    <a:lnTo>
                      <a:pt x="56" y="159"/>
                    </a:lnTo>
                    <a:lnTo>
                      <a:pt x="55" y="158"/>
                    </a:lnTo>
                    <a:lnTo>
                      <a:pt x="55" y="157"/>
                    </a:lnTo>
                    <a:lnTo>
                      <a:pt x="55" y="157"/>
                    </a:lnTo>
                    <a:lnTo>
                      <a:pt x="56" y="155"/>
                    </a:lnTo>
                    <a:lnTo>
                      <a:pt x="57" y="155"/>
                    </a:lnTo>
                    <a:lnTo>
                      <a:pt x="115" y="155"/>
                    </a:lnTo>
                    <a:lnTo>
                      <a:pt x="115" y="155"/>
                    </a:lnTo>
                    <a:lnTo>
                      <a:pt x="116" y="155"/>
                    </a:lnTo>
                    <a:lnTo>
                      <a:pt x="117" y="157"/>
                    </a:lnTo>
                    <a:lnTo>
                      <a:pt x="117" y="158"/>
                    </a:lnTo>
                    <a:lnTo>
                      <a:pt x="117" y="158"/>
                    </a:lnTo>
                    <a:close/>
                    <a:moveTo>
                      <a:pt x="117" y="150"/>
                    </a:moveTo>
                    <a:lnTo>
                      <a:pt x="117" y="150"/>
                    </a:lnTo>
                    <a:lnTo>
                      <a:pt x="116" y="151"/>
                    </a:lnTo>
                    <a:lnTo>
                      <a:pt x="115" y="152"/>
                    </a:lnTo>
                    <a:lnTo>
                      <a:pt x="57" y="152"/>
                    </a:lnTo>
                    <a:lnTo>
                      <a:pt x="57" y="152"/>
                    </a:lnTo>
                    <a:lnTo>
                      <a:pt x="56" y="151"/>
                    </a:lnTo>
                    <a:lnTo>
                      <a:pt x="55" y="150"/>
                    </a:lnTo>
                    <a:lnTo>
                      <a:pt x="55" y="148"/>
                    </a:lnTo>
                    <a:lnTo>
                      <a:pt x="55" y="148"/>
                    </a:lnTo>
                    <a:lnTo>
                      <a:pt x="56" y="147"/>
                    </a:lnTo>
                    <a:lnTo>
                      <a:pt x="57" y="147"/>
                    </a:lnTo>
                    <a:lnTo>
                      <a:pt x="115" y="147"/>
                    </a:lnTo>
                    <a:lnTo>
                      <a:pt x="115" y="147"/>
                    </a:lnTo>
                    <a:lnTo>
                      <a:pt x="116" y="147"/>
                    </a:lnTo>
                    <a:lnTo>
                      <a:pt x="117" y="148"/>
                    </a:lnTo>
                    <a:lnTo>
                      <a:pt x="117" y="150"/>
                    </a:lnTo>
                    <a:lnTo>
                      <a:pt x="117" y="15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sp>
          <p:nvSpPr>
            <p:cNvPr id="21" name="Freeform 41"/>
            <p:cNvSpPr>
              <a:spLocks/>
            </p:cNvSpPr>
            <p:nvPr/>
          </p:nvSpPr>
          <p:spPr bwMode="auto">
            <a:xfrm>
              <a:off x="9652982" y="2132786"/>
              <a:ext cx="763142" cy="405045"/>
            </a:xfrm>
            <a:custGeom>
              <a:avLst/>
              <a:gdLst>
                <a:gd name="T0" fmla="*/ 383 w 815"/>
                <a:gd name="T1" fmla="*/ 0 h 541"/>
                <a:gd name="T2" fmla="*/ 420 w 815"/>
                <a:gd name="T3" fmla="*/ 4 h 541"/>
                <a:gd name="T4" fmla="*/ 456 w 815"/>
                <a:gd name="T5" fmla="*/ 12 h 541"/>
                <a:gd name="T6" fmla="*/ 490 w 815"/>
                <a:gd name="T7" fmla="*/ 26 h 541"/>
                <a:gd name="T8" fmla="*/ 522 w 815"/>
                <a:gd name="T9" fmla="*/ 43 h 541"/>
                <a:gd name="T10" fmla="*/ 550 w 815"/>
                <a:gd name="T11" fmla="*/ 65 h 541"/>
                <a:gd name="T12" fmla="*/ 574 w 815"/>
                <a:gd name="T13" fmla="*/ 93 h 541"/>
                <a:gd name="T14" fmla="*/ 596 w 815"/>
                <a:gd name="T15" fmla="*/ 123 h 541"/>
                <a:gd name="T16" fmla="*/ 612 w 815"/>
                <a:gd name="T17" fmla="*/ 155 h 541"/>
                <a:gd name="T18" fmla="*/ 622 w 815"/>
                <a:gd name="T19" fmla="*/ 155 h 541"/>
                <a:gd name="T20" fmla="*/ 639 w 815"/>
                <a:gd name="T21" fmla="*/ 155 h 541"/>
                <a:gd name="T22" fmla="*/ 677 w 815"/>
                <a:gd name="T23" fmla="*/ 163 h 541"/>
                <a:gd name="T24" fmla="*/ 713 w 815"/>
                <a:gd name="T25" fmla="*/ 179 h 541"/>
                <a:gd name="T26" fmla="*/ 743 w 815"/>
                <a:gd name="T27" fmla="*/ 199 h 541"/>
                <a:gd name="T28" fmla="*/ 769 w 815"/>
                <a:gd name="T29" fmla="*/ 225 h 541"/>
                <a:gd name="T30" fmla="*/ 791 w 815"/>
                <a:gd name="T31" fmla="*/ 257 h 541"/>
                <a:gd name="T32" fmla="*/ 805 w 815"/>
                <a:gd name="T33" fmla="*/ 290 h 541"/>
                <a:gd name="T34" fmla="*/ 813 w 815"/>
                <a:gd name="T35" fmla="*/ 328 h 541"/>
                <a:gd name="T36" fmla="*/ 815 w 815"/>
                <a:gd name="T37" fmla="*/ 348 h 541"/>
                <a:gd name="T38" fmla="*/ 811 w 815"/>
                <a:gd name="T39" fmla="*/ 386 h 541"/>
                <a:gd name="T40" fmla="*/ 799 w 815"/>
                <a:gd name="T41" fmla="*/ 424 h 541"/>
                <a:gd name="T42" fmla="*/ 781 w 815"/>
                <a:gd name="T43" fmla="*/ 456 h 541"/>
                <a:gd name="T44" fmla="*/ 757 w 815"/>
                <a:gd name="T45" fmla="*/ 486 h 541"/>
                <a:gd name="T46" fmla="*/ 729 w 815"/>
                <a:gd name="T47" fmla="*/ 507 h 541"/>
                <a:gd name="T48" fmla="*/ 695 w 815"/>
                <a:gd name="T49" fmla="*/ 525 h 541"/>
                <a:gd name="T50" fmla="*/ 659 w 815"/>
                <a:gd name="T51" fmla="*/ 537 h 541"/>
                <a:gd name="T52" fmla="*/ 622 w 815"/>
                <a:gd name="T53" fmla="*/ 541 h 541"/>
                <a:gd name="T54" fmla="*/ 161 w 815"/>
                <a:gd name="T55" fmla="*/ 541 h 541"/>
                <a:gd name="T56" fmla="*/ 130 w 815"/>
                <a:gd name="T57" fmla="*/ 537 h 541"/>
                <a:gd name="T58" fmla="*/ 100 w 815"/>
                <a:gd name="T59" fmla="*/ 529 h 541"/>
                <a:gd name="T60" fmla="*/ 72 w 815"/>
                <a:gd name="T61" fmla="*/ 513 h 541"/>
                <a:gd name="T62" fmla="*/ 48 w 815"/>
                <a:gd name="T63" fmla="*/ 494 h 541"/>
                <a:gd name="T64" fmla="*/ 28 w 815"/>
                <a:gd name="T65" fmla="*/ 470 h 541"/>
                <a:gd name="T66" fmla="*/ 14 w 815"/>
                <a:gd name="T67" fmla="*/ 444 h 541"/>
                <a:gd name="T68" fmla="*/ 4 w 815"/>
                <a:gd name="T69" fmla="*/ 412 h 541"/>
                <a:gd name="T70" fmla="*/ 0 w 815"/>
                <a:gd name="T71" fmla="*/ 380 h 541"/>
                <a:gd name="T72" fmla="*/ 2 w 815"/>
                <a:gd name="T73" fmla="*/ 366 h 541"/>
                <a:gd name="T74" fmla="*/ 6 w 815"/>
                <a:gd name="T75" fmla="*/ 336 h 541"/>
                <a:gd name="T76" fmla="*/ 16 w 815"/>
                <a:gd name="T77" fmla="*/ 310 h 541"/>
                <a:gd name="T78" fmla="*/ 30 w 815"/>
                <a:gd name="T79" fmla="*/ 286 h 541"/>
                <a:gd name="T80" fmla="*/ 60 w 815"/>
                <a:gd name="T81" fmla="*/ 257 h 541"/>
                <a:gd name="T82" fmla="*/ 82 w 815"/>
                <a:gd name="T83" fmla="*/ 241 h 541"/>
                <a:gd name="T84" fmla="*/ 108 w 815"/>
                <a:gd name="T85" fmla="*/ 229 h 541"/>
                <a:gd name="T86" fmla="*/ 136 w 815"/>
                <a:gd name="T87" fmla="*/ 221 h 541"/>
                <a:gd name="T88" fmla="*/ 140 w 815"/>
                <a:gd name="T89" fmla="*/ 199 h 541"/>
                <a:gd name="T90" fmla="*/ 151 w 815"/>
                <a:gd name="T91" fmla="*/ 155 h 541"/>
                <a:gd name="T92" fmla="*/ 173 w 815"/>
                <a:gd name="T93" fmla="*/ 115 h 541"/>
                <a:gd name="T94" fmla="*/ 199 w 815"/>
                <a:gd name="T95" fmla="*/ 79 h 541"/>
                <a:gd name="T96" fmla="*/ 233 w 815"/>
                <a:gd name="T97" fmla="*/ 49 h 541"/>
                <a:gd name="T98" fmla="*/ 271 w 815"/>
                <a:gd name="T99" fmla="*/ 28 h 541"/>
                <a:gd name="T100" fmla="*/ 313 w 815"/>
                <a:gd name="T101" fmla="*/ 10 h 541"/>
                <a:gd name="T102" fmla="*/ 359 w 815"/>
                <a:gd name="T103" fmla="*/ 2 h 541"/>
                <a:gd name="T104" fmla="*/ 383 w 815"/>
                <a:gd name="T105"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5" h="541">
                  <a:moveTo>
                    <a:pt x="383" y="0"/>
                  </a:moveTo>
                  <a:lnTo>
                    <a:pt x="383" y="0"/>
                  </a:lnTo>
                  <a:lnTo>
                    <a:pt x="400" y="2"/>
                  </a:lnTo>
                  <a:lnTo>
                    <a:pt x="420" y="4"/>
                  </a:lnTo>
                  <a:lnTo>
                    <a:pt x="438" y="8"/>
                  </a:lnTo>
                  <a:lnTo>
                    <a:pt x="456" y="12"/>
                  </a:lnTo>
                  <a:lnTo>
                    <a:pt x="474" y="18"/>
                  </a:lnTo>
                  <a:lnTo>
                    <a:pt x="490" y="26"/>
                  </a:lnTo>
                  <a:lnTo>
                    <a:pt x="506" y="33"/>
                  </a:lnTo>
                  <a:lnTo>
                    <a:pt x="522" y="43"/>
                  </a:lnTo>
                  <a:lnTo>
                    <a:pt x="536" y="53"/>
                  </a:lnTo>
                  <a:lnTo>
                    <a:pt x="550" y="65"/>
                  </a:lnTo>
                  <a:lnTo>
                    <a:pt x="562" y="79"/>
                  </a:lnTo>
                  <a:lnTo>
                    <a:pt x="574" y="93"/>
                  </a:lnTo>
                  <a:lnTo>
                    <a:pt x="586" y="107"/>
                  </a:lnTo>
                  <a:lnTo>
                    <a:pt x="596" y="123"/>
                  </a:lnTo>
                  <a:lnTo>
                    <a:pt x="604" y="139"/>
                  </a:lnTo>
                  <a:lnTo>
                    <a:pt x="612" y="155"/>
                  </a:lnTo>
                  <a:lnTo>
                    <a:pt x="612" y="155"/>
                  </a:lnTo>
                  <a:lnTo>
                    <a:pt x="622" y="155"/>
                  </a:lnTo>
                  <a:lnTo>
                    <a:pt x="622" y="155"/>
                  </a:lnTo>
                  <a:lnTo>
                    <a:pt x="639" y="155"/>
                  </a:lnTo>
                  <a:lnTo>
                    <a:pt x="659" y="159"/>
                  </a:lnTo>
                  <a:lnTo>
                    <a:pt x="677" y="163"/>
                  </a:lnTo>
                  <a:lnTo>
                    <a:pt x="695" y="169"/>
                  </a:lnTo>
                  <a:lnTo>
                    <a:pt x="713" y="179"/>
                  </a:lnTo>
                  <a:lnTo>
                    <a:pt x="729" y="187"/>
                  </a:lnTo>
                  <a:lnTo>
                    <a:pt x="743" y="199"/>
                  </a:lnTo>
                  <a:lnTo>
                    <a:pt x="757" y="211"/>
                  </a:lnTo>
                  <a:lnTo>
                    <a:pt x="769" y="225"/>
                  </a:lnTo>
                  <a:lnTo>
                    <a:pt x="781" y="241"/>
                  </a:lnTo>
                  <a:lnTo>
                    <a:pt x="791" y="257"/>
                  </a:lnTo>
                  <a:lnTo>
                    <a:pt x="799" y="272"/>
                  </a:lnTo>
                  <a:lnTo>
                    <a:pt x="805" y="290"/>
                  </a:lnTo>
                  <a:lnTo>
                    <a:pt x="811" y="308"/>
                  </a:lnTo>
                  <a:lnTo>
                    <a:pt x="813" y="328"/>
                  </a:lnTo>
                  <a:lnTo>
                    <a:pt x="815" y="348"/>
                  </a:lnTo>
                  <a:lnTo>
                    <a:pt x="815" y="348"/>
                  </a:lnTo>
                  <a:lnTo>
                    <a:pt x="813" y="368"/>
                  </a:lnTo>
                  <a:lnTo>
                    <a:pt x="811" y="386"/>
                  </a:lnTo>
                  <a:lnTo>
                    <a:pt x="805" y="406"/>
                  </a:lnTo>
                  <a:lnTo>
                    <a:pt x="799" y="424"/>
                  </a:lnTo>
                  <a:lnTo>
                    <a:pt x="791" y="440"/>
                  </a:lnTo>
                  <a:lnTo>
                    <a:pt x="781" y="456"/>
                  </a:lnTo>
                  <a:lnTo>
                    <a:pt x="769" y="472"/>
                  </a:lnTo>
                  <a:lnTo>
                    <a:pt x="757" y="486"/>
                  </a:lnTo>
                  <a:lnTo>
                    <a:pt x="743" y="498"/>
                  </a:lnTo>
                  <a:lnTo>
                    <a:pt x="729" y="507"/>
                  </a:lnTo>
                  <a:lnTo>
                    <a:pt x="713" y="517"/>
                  </a:lnTo>
                  <a:lnTo>
                    <a:pt x="695" y="525"/>
                  </a:lnTo>
                  <a:lnTo>
                    <a:pt x="677" y="533"/>
                  </a:lnTo>
                  <a:lnTo>
                    <a:pt x="659" y="537"/>
                  </a:lnTo>
                  <a:lnTo>
                    <a:pt x="639" y="539"/>
                  </a:lnTo>
                  <a:lnTo>
                    <a:pt x="622" y="541"/>
                  </a:lnTo>
                  <a:lnTo>
                    <a:pt x="161" y="541"/>
                  </a:lnTo>
                  <a:lnTo>
                    <a:pt x="161" y="541"/>
                  </a:lnTo>
                  <a:lnTo>
                    <a:pt x="146" y="541"/>
                  </a:lnTo>
                  <a:lnTo>
                    <a:pt x="130" y="537"/>
                  </a:lnTo>
                  <a:lnTo>
                    <a:pt x="114" y="533"/>
                  </a:lnTo>
                  <a:lnTo>
                    <a:pt x="100" y="529"/>
                  </a:lnTo>
                  <a:lnTo>
                    <a:pt x="86" y="521"/>
                  </a:lnTo>
                  <a:lnTo>
                    <a:pt x="72" y="513"/>
                  </a:lnTo>
                  <a:lnTo>
                    <a:pt x="60" y="503"/>
                  </a:lnTo>
                  <a:lnTo>
                    <a:pt x="48" y="494"/>
                  </a:lnTo>
                  <a:lnTo>
                    <a:pt x="38" y="484"/>
                  </a:lnTo>
                  <a:lnTo>
                    <a:pt x="28" y="470"/>
                  </a:lnTo>
                  <a:lnTo>
                    <a:pt x="20" y="458"/>
                  </a:lnTo>
                  <a:lnTo>
                    <a:pt x="14" y="444"/>
                  </a:lnTo>
                  <a:lnTo>
                    <a:pt x="8" y="428"/>
                  </a:lnTo>
                  <a:lnTo>
                    <a:pt x="4" y="412"/>
                  </a:lnTo>
                  <a:lnTo>
                    <a:pt x="2" y="396"/>
                  </a:lnTo>
                  <a:lnTo>
                    <a:pt x="0" y="380"/>
                  </a:lnTo>
                  <a:lnTo>
                    <a:pt x="0" y="380"/>
                  </a:lnTo>
                  <a:lnTo>
                    <a:pt x="2" y="366"/>
                  </a:lnTo>
                  <a:lnTo>
                    <a:pt x="4" y="350"/>
                  </a:lnTo>
                  <a:lnTo>
                    <a:pt x="6" y="336"/>
                  </a:lnTo>
                  <a:lnTo>
                    <a:pt x="10" y="324"/>
                  </a:lnTo>
                  <a:lnTo>
                    <a:pt x="16" y="310"/>
                  </a:lnTo>
                  <a:lnTo>
                    <a:pt x="24" y="298"/>
                  </a:lnTo>
                  <a:lnTo>
                    <a:pt x="30" y="286"/>
                  </a:lnTo>
                  <a:lnTo>
                    <a:pt x="40" y="276"/>
                  </a:lnTo>
                  <a:lnTo>
                    <a:pt x="60" y="257"/>
                  </a:lnTo>
                  <a:lnTo>
                    <a:pt x="70" y="249"/>
                  </a:lnTo>
                  <a:lnTo>
                    <a:pt x="82" y="241"/>
                  </a:lnTo>
                  <a:lnTo>
                    <a:pt x="94" y="235"/>
                  </a:lnTo>
                  <a:lnTo>
                    <a:pt x="108" y="229"/>
                  </a:lnTo>
                  <a:lnTo>
                    <a:pt x="122" y="225"/>
                  </a:lnTo>
                  <a:lnTo>
                    <a:pt x="136" y="221"/>
                  </a:lnTo>
                  <a:lnTo>
                    <a:pt x="136" y="221"/>
                  </a:lnTo>
                  <a:lnTo>
                    <a:pt x="140" y="199"/>
                  </a:lnTo>
                  <a:lnTo>
                    <a:pt x="146" y="177"/>
                  </a:lnTo>
                  <a:lnTo>
                    <a:pt x="151" y="155"/>
                  </a:lnTo>
                  <a:lnTo>
                    <a:pt x="161" y="135"/>
                  </a:lnTo>
                  <a:lnTo>
                    <a:pt x="173" y="115"/>
                  </a:lnTo>
                  <a:lnTo>
                    <a:pt x="185" y="97"/>
                  </a:lnTo>
                  <a:lnTo>
                    <a:pt x="199" y="79"/>
                  </a:lnTo>
                  <a:lnTo>
                    <a:pt x="215" y="63"/>
                  </a:lnTo>
                  <a:lnTo>
                    <a:pt x="233" y="49"/>
                  </a:lnTo>
                  <a:lnTo>
                    <a:pt x="251" y="37"/>
                  </a:lnTo>
                  <a:lnTo>
                    <a:pt x="271" y="28"/>
                  </a:lnTo>
                  <a:lnTo>
                    <a:pt x="291" y="18"/>
                  </a:lnTo>
                  <a:lnTo>
                    <a:pt x="313" y="10"/>
                  </a:lnTo>
                  <a:lnTo>
                    <a:pt x="335" y="6"/>
                  </a:lnTo>
                  <a:lnTo>
                    <a:pt x="359" y="2"/>
                  </a:lnTo>
                  <a:lnTo>
                    <a:pt x="383" y="0"/>
                  </a:lnTo>
                  <a:lnTo>
                    <a:pt x="383" y="0"/>
                  </a:lnTo>
                  <a:close/>
                </a:path>
              </a:pathLst>
            </a:custGeom>
            <a:solidFill>
              <a:srgbClr val="6FBA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cxnSp>
          <p:nvCxnSpPr>
            <p:cNvPr id="22" name="直接连接符 21"/>
            <p:cNvCxnSpPr/>
            <p:nvPr/>
          </p:nvCxnSpPr>
          <p:spPr bwMode="auto">
            <a:xfrm>
              <a:off x="6232602" y="2462221"/>
              <a:ext cx="3424007" cy="0"/>
            </a:xfrm>
            <a:prstGeom prst="line">
              <a:avLst/>
            </a:prstGeom>
            <a:noFill/>
            <a:ln w="28575" cap="flat" cmpd="sng" algn="ctr">
              <a:solidFill>
                <a:schemeClr val="accent4">
                  <a:lumMod val="75000"/>
                </a:schemeClr>
              </a:solidFill>
              <a:prstDash val="solid"/>
              <a:round/>
              <a:headEnd type="none" w="med" len="med"/>
              <a:tailEnd type="arrow" w="med" len="med"/>
            </a:ln>
            <a:effectLst/>
          </p:spPr>
        </p:cxnSp>
        <p:cxnSp>
          <p:nvCxnSpPr>
            <p:cNvPr id="23" name="直接连接符 22"/>
            <p:cNvCxnSpPr/>
            <p:nvPr/>
          </p:nvCxnSpPr>
          <p:spPr bwMode="auto">
            <a:xfrm flipV="1">
              <a:off x="6232602" y="2407582"/>
              <a:ext cx="1074164" cy="0"/>
            </a:xfrm>
            <a:prstGeom prst="line">
              <a:avLst/>
            </a:prstGeom>
            <a:noFill/>
            <a:ln w="28575" cap="flat" cmpd="sng" algn="ctr">
              <a:solidFill>
                <a:srgbClr val="FFC000"/>
              </a:solidFill>
              <a:prstDash val="solid"/>
              <a:round/>
              <a:headEnd type="none" w="med" len="med"/>
              <a:tailEnd type="triangle" w="med" len="med"/>
            </a:ln>
            <a:effectLst/>
          </p:spPr>
        </p:cxnSp>
        <p:cxnSp>
          <p:nvCxnSpPr>
            <p:cNvPr id="24" name="直接连接符 23"/>
            <p:cNvCxnSpPr/>
            <p:nvPr/>
          </p:nvCxnSpPr>
          <p:spPr bwMode="auto">
            <a:xfrm flipV="1">
              <a:off x="6232602" y="1793942"/>
              <a:ext cx="3241460" cy="0"/>
            </a:xfrm>
            <a:prstGeom prst="line">
              <a:avLst/>
            </a:prstGeom>
            <a:noFill/>
            <a:ln w="28575" cap="flat" cmpd="sng" algn="ctr">
              <a:solidFill>
                <a:schemeClr val="bg1">
                  <a:lumMod val="50000"/>
                </a:schemeClr>
              </a:solidFill>
              <a:prstDash val="solid"/>
              <a:round/>
              <a:headEnd type="none" w="med" len="med"/>
              <a:tailEnd type="arrow" w="med" len="med"/>
            </a:ln>
            <a:effectLst/>
          </p:spPr>
        </p:cxnSp>
        <p:sp>
          <p:nvSpPr>
            <p:cNvPr id="25" name="Text Box 84"/>
            <p:cNvSpPr txBox="1">
              <a:spLocks noChangeArrowheads="1"/>
            </p:cNvSpPr>
            <p:nvPr/>
          </p:nvSpPr>
          <p:spPr bwMode="auto">
            <a:xfrm>
              <a:off x="9763800" y="2292944"/>
              <a:ext cx="676617" cy="148852"/>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100" kern="0" dirty="0" smtClean="0">
                  <a:solidFill>
                    <a:prstClr val="black"/>
                  </a:solidFill>
                  <a:latin typeface="华文细黑"/>
                  <a:ea typeface="华文细黑"/>
                  <a:cs typeface="Times New Roman" pitchFamily="18" charset="0"/>
                  <a:sym typeface="Lucida Grande"/>
                </a:rPr>
                <a:t>健康网站</a:t>
              </a:r>
              <a:endParaRPr lang="en-US" altLang="zh-CN" sz="1100" kern="0" dirty="0">
                <a:solidFill>
                  <a:prstClr val="black"/>
                </a:solidFill>
                <a:latin typeface="华文细黑"/>
                <a:ea typeface="华文细黑"/>
                <a:cs typeface="Times New Roman" pitchFamily="18" charset="0"/>
                <a:sym typeface="Lucida Grande"/>
              </a:endParaRPr>
            </a:p>
          </p:txBody>
        </p:sp>
        <p:sp>
          <p:nvSpPr>
            <p:cNvPr id="26" name="Text Box 84"/>
            <p:cNvSpPr txBox="1">
              <a:spLocks noChangeArrowheads="1"/>
            </p:cNvSpPr>
            <p:nvPr/>
          </p:nvSpPr>
          <p:spPr bwMode="auto">
            <a:xfrm>
              <a:off x="6482326" y="2254111"/>
              <a:ext cx="742191" cy="138499"/>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900" kern="0" dirty="0" smtClean="0">
                  <a:solidFill>
                    <a:srgbClr val="000000"/>
                  </a:solidFill>
                  <a:latin typeface="华文细黑"/>
                  <a:ea typeface="华文细黑"/>
                  <a:cs typeface="Times New Roman" pitchFamily="18" charset="0"/>
                  <a:sym typeface="Lucida Grande"/>
                </a:rPr>
                <a:t>色情</a:t>
              </a:r>
              <a:r>
                <a:rPr lang="en-US" altLang="zh-CN" sz="900" kern="0" dirty="0" smtClean="0">
                  <a:solidFill>
                    <a:srgbClr val="000000"/>
                  </a:solidFill>
                  <a:latin typeface="华文细黑"/>
                  <a:ea typeface="华文细黑"/>
                  <a:cs typeface="Times New Roman" pitchFamily="18" charset="0"/>
                  <a:sym typeface="Lucida Grande"/>
                </a:rPr>
                <a:t>/</a:t>
              </a:r>
              <a:r>
                <a:rPr lang="zh-CN" altLang="en-US" sz="900" kern="0" dirty="0" smtClean="0">
                  <a:solidFill>
                    <a:srgbClr val="000000"/>
                  </a:solidFill>
                  <a:latin typeface="华文细黑"/>
                  <a:ea typeface="华文细黑"/>
                  <a:cs typeface="Times New Roman" pitchFamily="18" charset="0"/>
                  <a:sym typeface="Lucida Grande"/>
                </a:rPr>
                <a:t>电商网站</a:t>
              </a:r>
              <a:endParaRPr lang="en-US" altLang="zh-CN" sz="900" kern="0" dirty="0">
                <a:solidFill>
                  <a:srgbClr val="000000"/>
                </a:solidFill>
                <a:latin typeface="华文细黑"/>
                <a:ea typeface="华文细黑"/>
                <a:cs typeface="Times New Roman" pitchFamily="18" charset="0"/>
                <a:sym typeface="Lucida Grande"/>
              </a:endParaRPr>
            </a:p>
          </p:txBody>
        </p:sp>
        <p:cxnSp>
          <p:nvCxnSpPr>
            <p:cNvPr id="27" name="直接连接符 26"/>
            <p:cNvCxnSpPr/>
            <p:nvPr/>
          </p:nvCxnSpPr>
          <p:spPr bwMode="auto">
            <a:xfrm flipV="1">
              <a:off x="6682652" y="3253036"/>
              <a:ext cx="2970330" cy="7441"/>
            </a:xfrm>
            <a:prstGeom prst="line">
              <a:avLst/>
            </a:prstGeom>
            <a:noFill/>
            <a:ln w="28575" cap="flat" cmpd="sng" algn="ctr">
              <a:solidFill>
                <a:schemeClr val="bg1">
                  <a:lumMod val="65000"/>
                </a:schemeClr>
              </a:solidFill>
              <a:prstDash val="solid"/>
              <a:round/>
              <a:headEnd type="none" w="med" len="med"/>
              <a:tailEnd type="arrow" w="med" len="med"/>
            </a:ln>
            <a:effectLst/>
          </p:spPr>
        </p:cxnSp>
        <p:grpSp>
          <p:nvGrpSpPr>
            <p:cNvPr id="28" name="组合 89"/>
            <p:cNvGrpSpPr/>
            <p:nvPr/>
          </p:nvGrpSpPr>
          <p:grpSpPr>
            <a:xfrm>
              <a:off x="7867650" y="2971800"/>
              <a:ext cx="405789" cy="468884"/>
              <a:chOff x="2579604" y="3886980"/>
              <a:chExt cx="555625" cy="695325"/>
            </a:xfrm>
          </p:grpSpPr>
          <p:sp>
            <p:nvSpPr>
              <p:cNvPr id="29" name="Freeform 47"/>
              <p:cNvSpPr>
                <a:spLocks noEditPoints="1"/>
              </p:cNvSpPr>
              <p:nvPr/>
            </p:nvSpPr>
            <p:spPr bwMode="auto">
              <a:xfrm>
                <a:off x="2579604" y="4150505"/>
                <a:ext cx="555625" cy="431800"/>
              </a:xfrm>
              <a:custGeom>
                <a:avLst/>
                <a:gdLst/>
                <a:ahLst/>
                <a:cxnLst>
                  <a:cxn ang="0">
                    <a:pos x="350" y="41"/>
                  </a:cxn>
                  <a:cxn ang="0">
                    <a:pos x="348" y="33"/>
                  </a:cxn>
                  <a:cxn ang="0">
                    <a:pos x="342" y="18"/>
                  </a:cxn>
                  <a:cxn ang="0">
                    <a:pos x="331" y="7"/>
                  </a:cxn>
                  <a:cxn ang="0">
                    <a:pos x="314" y="2"/>
                  </a:cxn>
                  <a:cxn ang="0">
                    <a:pos x="44" y="0"/>
                  </a:cxn>
                  <a:cxn ang="0">
                    <a:pos x="35" y="2"/>
                  </a:cxn>
                  <a:cxn ang="0">
                    <a:pos x="20" y="7"/>
                  </a:cxn>
                  <a:cxn ang="0">
                    <a:pos x="7" y="18"/>
                  </a:cxn>
                  <a:cxn ang="0">
                    <a:pos x="1" y="33"/>
                  </a:cxn>
                  <a:cxn ang="0">
                    <a:pos x="0" y="232"/>
                  </a:cxn>
                  <a:cxn ang="0">
                    <a:pos x="1" y="239"/>
                  </a:cxn>
                  <a:cxn ang="0">
                    <a:pos x="7" y="255"/>
                  </a:cxn>
                  <a:cxn ang="0">
                    <a:pos x="20" y="265"/>
                  </a:cxn>
                  <a:cxn ang="0">
                    <a:pos x="35" y="271"/>
                  </a:cxn>
                  <a:cxn ang="0">
                    <a:pos x="306" y="272"/>
                  </a:cxn>
                  <a:cxn ang="0">
                    <a:pos x="314" y="271"/>
                  </a:cxn>
                  <a:cxn ang="0">
                    <a:pos x="331" y="265"/>
                  </a:cxn>
                  <a:cxn ang="0">
                    <a:pos x="342" y="255"/>
                  </a:cxn>
                  <a:cxn ang="0">
                    <a:pos x="348" y="239"/>
                  </a:cxn>
                  <a:cxn ang="0">
                    <a:pos x="350" y="217"/>
                  </a:cxn>
                  <a:cxn ang="0">
                    <a:pos x="292" y="196"/>
                  </a:cxn>
                  <a:cxn ang="0">
                    <a:pos x="350" y="164"/>
                  </a:cxn>
                  <a:cxn ang="0">
                    <a:pos x="292" y="141"/>
                  </a:cxn>
                  <a:cxn ang="0">
                    <a:pos x="350" y="106"/>
                  </a:cxn>
                  <a:cxn ang="0">
                    <a:pos x="292" y="85"/>
                  </a:cxn>
                  <a:cxn ang="0">
                    <a:pos x="190" y="159"/>
                  </a:cxn>
                  <a:cxn ang="0">
                    <a:pos x="190" y="187"/>
                  </a:cxn>
                  <a:cxn ang="0">
                    <a:pos x="186" y="196"/>
                  </a:cxn>
                  <a:cxn ang="0">
                    <a:pos x="175" y="198"/>
                  </a:cxn>
                  <a:cxn ang="0">
                    <a:pos x="168" y="198"/>
                  </a:cxn>
                  <a:cxn ang="0">
                    <a:pos x="161" y="192"/>
                  </a:cxn>
                  <a:cxn ang="0">
                    <a:pos x="159" y="159"/>
                  </a:cxn>
                  <a:cxn ang="0">
                    <a:pos x="152" y="152"/>
                  </a:cxn>
                  <a:cxn ang="0">
                    <a:pos x="141" y="137"/>
                  </a:cxn>
                  <a:cxn ang="0">
                    <a:pos x="140" y="127"/>
                  </a:cxn>
                  <a:cxn ang="0">
                    <a:pos x="143" y="113"/>
                  </a:cxn>
                  <a:cxn ang="0">
                    <a:pos x="150" y="101"/>
                  </a:cxn>
                  <a:cxn ang="0">
                    <a:pos x="161" y="94"/>
                  </a:cxn>
                  <a:cxn ang="0">
                    <a:pos x="175" y="91"/>
                  </a:cxn>
                  <a:cxn ang="0">
                    <a:pos x="182" y="92"/>
                  </a:cxn>
                  <a:cxn ang="0">
                    <a:pos x="195" y="97"/>
                  </a:cxn>
                  <a:cxn ang="0">
                    <a:pos x="204" y="106"/>
                  </a:cxn>
                  <a:cxn ang="0">
                    <a:pos x="209" y="119"/>
                  </a:cxn>
                  <a:cxn ang="0">
                    <a:pos x="210" y="127"/>
                  </a:cxn>
                  <a:cxn ang="0">
                    <a:pos x="204" y="146"/>
                  </a:cxn>
                  <a:cxn ang="0">
                    <a:pos x="190" y="159"/>
                  </a:cxn>
                </a:cxnLst>
                <a:rect l="0" t="0" r="r" b="b"/>
                <a:pathLst>
                  <a:path w="350" h="272">
                    <a:moveTo>
                      <a:pt x="350" y="85"/>
                    </a:moveTo>
                    <a:lnTo>
                      <a:pt x="350" y="41"/>
                    </a:lnTo>
                    <a:lnTo>
                      <a:pt x="350" y="41"/>
                    </a:lnTo>
                    <a:lnTo>
                      <a:pt x="348" y="33"/>
                    </a:lnTo>
                    <a:lnTo>
                      <a:pt x="346" y="26"/>
                    </a:lnTo>
                    <a:lnTo>
                      <a:pt x="342" y="18"/>
                    </a:lnTo>
                    <a:lnTo>
                      <a:pt x="337" y="12"/>
                    </a:lnTo>
                    <a:lnTo>
                      <a:pt x="331" y="7"/>
                    </a:lnTo>
                    <a:lnTo>
                      <a:pt x="323" y="4"/>
                    </a:lnTo>
                    <a:lnTo>
                      <a:pt x="314" y="2"/>
                    </a:lnTo>
                    <a:lnTo>
                      <a:pt x="306" y="0"/>
                    </a:lnTo>
                    <a:lnTo>
                      <a:pt x="44" y="0"/>
                    </a:lnTo>
                    <a:lnTo>
                      <a:pt x="44" y="0"/>
                    </a:lnTo>
                    <a:lnTo>
                      <a:pt x="35" y="2"/>
                    </a:lnTo>
                    <a:lnTo>
                      <a:pt x="26" y="4"/>
                    </a:lnTo>
                    <a:lnTo>
                      <a:pt x="20" y="7"/>
                    </a:lnTo>
                    <a:lnTo>
                      <a:pt x="12" y="12"/>
                    </a:lnTo>
                    <a:lnTo>
                      <a:pt x="7" y="18"/>
                    </a:lnTo>
                    <a:lnTo>
                      <a:pt x="3" y="26"/>
                    </a:lnTo>
                    <a:lnTo>
                      <a:pt x="1" y="33"/>
                    </a:lnTo>
                    <a:lnTo>
                      <a:pt x="0" y="41"/>
                    </a:lnTo>
                    <a:lnTo>
                      <a:pt x="0" y="232"/>
                    </a:lnTo>
                    <a:lnTo>
                      <a:pt x="0" y="232"/>
                    </a:lnTo>
                    <a:lnTo>
                      <a:pt x="1" y="239"/>
                    </a:lnTo>
                    <a:lnTo>
                      <a:pt x="3" y="247"/>
                    </a:lnTo>
                    <a:lnTo>
                      <a:pt x="7" y="255"/>
                    </a:lnTo>
                    <a:lnTo>
                      <a:pt x="12" y="260"/>
                    </a:lnTo>
                    <a:lnTo>
                      <a:pt x="20" y="265"/>
                    </a:lnTo>
                    <a:lnTo>
                      <a:pt x="26" y="269"/>
                    </a:lnTo>
                    <a:lnTo>
                      <a:pt x="35" y="271"/>
                    </a:lnTo>
                    <a:lnTo>
                      <a:pt x="44" y="272"/>
                    </a:lnTo>
                    <a:lnTo>
                      <a:pt x="306" y="272"/>
                    </a:lnTo>
                    <a:lnTo>
                      <a:pt x="306" y="272"/>
                    </a:lnTo>
                    <a:lnTo>
                      <a:pt x="314" y="271"/>
                    </a:lnTo>
                    <a:lnTo>
                      <a:pt x="323" y="269"/>
                    </a:lnTo>
                    <a:lnTo>
                      <a:pt x="331" y="265"/>
                    </a:lnTo>
                    <a:lnTo>
                      <a:pt x="337" y="260"/>
                    </a:lnTo>
                    <a:lnTo>
                      <a:pt x="342" y="255"/>
                    </a:lnTo>
                    <a:lnTo>
                      <a:pt x="346" y="247"/>
                    </a:lnTo>
                    <a:lnTo>
                      <a:pt x="348" y="239"/>
                    </a:lnTo>
                    <a:lnTo>
                      <a:pt x="350" y="232"/>
                    </a:lnTo>
                    <a:lnTo>
                      <a:pt x="350" y="217"/>
                    </a:lnTo>
                    <a:lnTo>
                      <a:pt x="292" y="217"/>
                    </a:lnTo>
                    <a:lnTo>
                      <a:pt x="292" y="196"/>
                    </a:lnTo>
                    <a:lnTo>
                      <a:pt x="350" y="196"/>
                    </a:lnTo>
                    <a:lnTo>
                      <a:pt x="350" y="164"/>
                    </a:lnTo>
                    <a:lnTo>
                      <a:pt x="292" y="164"/>
                    </a:lnTo>
                    <a:lnTo>
                      <a:pt x="292" y="141"/>
                    </a:lnTo>
                    <a:lnTo>
                      <a:pt x="350" y="141"/>
                    </a:lnTo>
                    <a:lnTo>
                      <a:pt x="350" y="106"/>
                    </a:lnTo>
                    <a:lnTo>
                      <a:pt x="292" y="106"/>
                    </a:lnTo>
                    <a:lnTo>
                      <a:pt x="292" y="85"/>
                    </a:lnTo>
                    <a:lnTo>
                      <a:pt x="350" y="85"/>
                    </a:lnTo>
                    <a:close/>
                    <a:moveTo>
                      <a:pt x="190" y="159"/>
                    </a:moveTo>
                    <a:lnTo>
                      <a:pt x="190" y="187"/>
                    </a:lnTo>
                    <a:lnTo>
                      <a:pt x="190" y="187"/>
                    </a:lnTo>
                    <a:lnTo>
                      <a:pt x="189" y="192"/>
                    </a:lnTo>
                    <a:lnTo>
                      <a:pt x="186" y="196"/>
                    </a:lnTo>
                    <a:lnTo>
                      <a:pt x="181" y="198"/>
                    </a:lnTo>
                    <a:lnTo>
                      <a:pt x="175" y="198"/>
                    </a:lnTo>
                    <a:lnTo>
                      <a:pt x="175" y="198"/>
                    </a:lnTo>
                    <a:lnTo>
                      <a:pt x="168" y="198"/>
                    </a:lnTo>
                    <a:lnTo>
                      <a:pt x="164" y="196"/>
                    </a:lnTo>
                    <a:lnTo>
                      <a:pt x="161" y="192"/>
                    </a:lnTo>
                    <a:lnTo>
                      <a:pt x="159" y="187"/>
                    </a:lnTo>
                    <a:lnTo>
                      <a:pt x="159" y="159"/>
                    </a:lnTo>
                    <a:lnTo>
                      <a:pt x="159" y="159"/>
                    </a:lnTo>
                    <a:lnTo>
                      <a:pt x="152" y="152"/>
                    </a:lnTo>
                    <a:lnTo>
                      <a:pt x="145" y="146"/>
                    </a:lnTo>
                    <a:lnTo>
                      <a:pt x="141" y="137"/>
                    </a:lnTo>
                    <a:lnTo>
                      <a:pt x="140" y="127"/>
                    </a:lnTo>
                    <a:lnTo>
                      <a:pt x="140" y="127"/>
                    </a:lnTo>
                    <a:lnTo>
                      <a:pt x="140" y="119"/>
                    </a:lnTo>
                    <a:lnTo>
                      <a:pt x="143" y="113"/>
                    </a:lnTo>
                    <a:lnTo>
                      <a:pt x="145" y="106"/>
                    </a:lnTo>
                    <a:lnTo>
                      <a:pt x="150" y="101"/>
                    </a:lnTo>
                    <a:lnTo>
                      <a:pt x="156" y="97"/>
                    </a:lnTo>
                    <a:lnTo>
                      <a:pt x="161" y="94"/>
                    </a:lnTo>
                    <a:lnTo>
                      <a:pt x="168" y="92"/>
                    </a:lnTo>
                    <a:lnTo>
                      <a:pt x="175" y="91"/>
                    </a:lnTo>
                    <a:lnTo>
                      <a:pt x="175" y="91"/>
                    </a:lnTo>
                    <a:lnTo>
                      <a:pt x="182" y="92"/>
                    </a:lnTo>
                    <a:lnTo>
                      <a:pt x="189" y="94"/>
                    </a:lnTo>
                    <a:lnTo>
                      <a:pt x="195" y="97"/>
                    </a:lnTo>
                    <a:lnTo>
                      <a:pt x="200" y="101"/>
                    </a:lnTo>
                    <a:lnTo>
                      <a:pt x="204" y="106"/>
                    </a:lnTo>
                    <a:lnTo>
                      <a:pt x="208" y="113"/>
                    </a:lnTo>
                    <a:lnTo>
                      <a:pt x="209" y="119"/>
                    </a:lnTo>
                    <a:lnTo>
                      <a:pt x="210" y="127"/>
                    </a:lnTo>
                    <a:lnTo>
                      <a:pt x="210" y="127"/>
                    </a:lnTo>
                    <a:lnTo>
                      <a:pt x="209" y="137"/>
                    </a:lnTo>
                    <a:lnTo>
                      <a:pt x="204" y="146"/>
                    </a:lnTo>
                    <a:lnTo>
                      <a:pt x="198" y="152"/>
                    </a:lnTo>
                    <a:lnTo>
                      <a:pt x="190" y="159"/>
                    </a:lnTo>
                    <a:lnTo>
                      <a:pt x="190" y="159"/>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30" name="Freeform 48"/>
              <p:cNvSpPr>
                <a:spLocks/>
              </p:cNvSpPr>
              <p:nvPr/>
            </p:nvSpPr>
            <p:spPr bwMode="auto">
              <a:xfrm>
                <a:off x="2635167" y="3886980"/>
                <a:ext cx="442913" cy="247650"/>
              </a:xfrm>
              <a:custGeom>
                <a:avLst/>
                <a:gdLst/>
                <a:ahLst/>
                <a:cxnLst>
                  <a:cxn ang="0">
                    <a:pos x="49" y="109"/>
                  </a:cxn>
                  <a:cxn ang="0">
                    <a:pos x="49" y="109"/>
                  </a:cxn>
                  <a:cxn ang="0">
                    <a:pos x="50" y="95"/>
                  </a:cxn>
                  <a:cxn ang="0">
                    <a:pos x="54" y="82"/>
                  </a:cxn>
                  <a:cxn ang="0">
                    <a:pos x="60" y="69"/>
                  </a:cxn>
                  <a:cxn ang="0">
                    <a:pos x="69" y="60"/>
                  </a:cxn>
                  <a:cxn ang="0">
                    <a:pos x="80" y="51"/>
                  </a:cxn>
                  <a:cxn ang="0">
                    <a:pos x="91" y="45"/>
                  </a:cxn>
                  <a:cxn ang="0">
                    <a:pos x="104" y="41"/>
                  </a:cxn>
                  <a:cxn ang="0">
                    <a:pos x="118" y="40"/>
                  </a:cxn>
                  <a:cxn ang="0">
                    <a:pos x="161" y="40"/>
                  </a:cxn>
                  <a:cxn ang="0">
                    <a:pos x="161" y="40"/>
                  </a:cxn>
                  <a:cxn ang="0">
                    <a:pos x="175" y="41"/>
                  </a:cxn>
                  <a:cxn ang="0">
                    <a:pos x="188" y="45"/>
                  </a:cxn>
                  <a:cxn ang="0">
                    <a:pos x="201" y="51"/>
                  </a:cxn>
                  <a:cxn ang="0">
                    <a:pos x="211" y="60"/>
                  </a:cxn>
                  <a:cxn ang="0">
                    <a:pos x="219" y="69"/>
                  </a:cxn>
                  <a:cxn ang="0">
                    <a:pos x="225" y="82"/>
                  </a:cxn>
                  <a:cxn ang="0">
                    <a:pos x="229" y="95"/>
                  </a:cxn>
                  <a:cxn ang="0">
                    <a:pos x="230" y="109"/>
                  </a:cxn>
                  <a:cxn ang="0">
                    <a:pos x="230" y="156"/>
                  </a:cxn>
                  <a:cxn ang="0">
                    <a:pos x="279" y="156"/>
                  </a:cxn>
                  <a:cxn ang="0">
                    <a:pos x="279" y="93"/>
                  </a:cxn>
                  <a:cxn ang="0">
                    <a:pos x="279" y="93"/>
                  </a:cxn>
                  <a:cxn ang="0">
                    <a:pos x="279" y="84"/>
                  </a:cxn>
                  <a:cxn ang="0">
                    <a:pos x="278" y="74"/>
                  </a:cxn>
                  <a:cxn ang="0">
                    <a:pos x="275" y="65"/>
                  </a:cxn>
                  <a:cxn ang="0">
                    <a:pos x="273" y="56"/>
                  </a:cxn>
                  <a:cxn ang="0">
                    <a:pos x="269" y="49"/>
                  </a:cxn>
                  <a:cxn ang="0">
                    <a:pos x="264" y="41"/>
                  </a:cxn>
                  <a:cxn ang="0">
                    <a:pos x="259" y="33"/>
                  </a:cxn>
                  <a:cxn ang="0">
                    <a:pos x="252" y="27"/>
                  </a:cxn>
                  <a:cxn ang="0">
                    <a:pos x="246" y="21"/>
                  </a:cxn>
                  <a:cxn ang="0">
                    <a:pos x="238" y="15"/>
                  </a:cxn>
                  <a:cxn ang="0">
                    <a:pos x="230" y="10"/>
                  </a:cxn>
                  <a:cxn ang="0">
                    <a:pos x="221" y="6"/>
                  </a:cxn>
                  <a:cxn ang="0">
                    <a:pos x="214" y="4"/>
                  </a:cxn>
                  <a:cxn ang="0">
                    <a:pos x="205" y="1"/>
                  </a:cxn>
                  <a:cxn ang="0">
                    <a:pos x="195" y="0"/>
                  </a:cxn>
                  <a:cxn ang="0">
                    <a:pos x="186" y="0"/>
                  </a:cxn>
                  <a:cxn ang="0">
                    <a:pos x="94" y="0"/>
                  </a:cxn>
                  <a:cxn ang="0">
                    <a:pos x="94" y="0"/>
                  </a:cxn>
                  <a:cxn ang="0">
                    <a:pos x="85" y="0"/>
                  </a:cxn>
                  <a:cxn ang="0">
                    <a:pos x="76" y="1"/>
                  </a:cxn>
                  <a:cxn ang="0">
                    <a:pos x="67" y="4"/>
                  </a:cxn>
                  <a:cxn ang="0">
                    <a:pos x="58" y="6"/>
                  </a:cxn>
                  <a:cxn ang="0">
                    <a:pos x="49" y="10"/>
                  </a:cxn>
                  <a:cxn ang="0">
                    <a:pos x="41" y="15"/>
                  </a:cxn>
                  <a:cxn ang="0">
                    <a:pos x="35" y="21"/>
                  </a:cxn>
                  <a:cxn ang="0">
                    <a:pos x="27" y="27"/>
                  </a:cxn>
                  <a:cxn ang="0">
                    <a:pos x="22" y="33"/>
                  </a:cxn>
                  <a:cxn ang="0">
                    <a:pos x="16" y="41"/>
                  </a:cxn>
                  <a:cxn ang="0">
                    <a:pos x="12" y="49"/>
                  </a:cxn>
                  <a:cxn ang="0">
                    <a:pos x="8" y="56"/>
                  </a:cxn>
                  <a:cxn ang="0">
                    <a:pos x="4" y="65"/>
                  </a:cxn>
                  <a:cxn ang="0">
                    <a:pos x="2" y="74"/>
                  </a:cxn>
                  <a:cxn ang="0">
                    <a:pos x="0" y="84"/>
                  </a:cxn>
                  <a:cxn ang="0">
                    <a:pos x="0" y="93"/>
                  </a:cxn>
                  <a:cxn ang="0">
                    <a:pos x="0" y="156"/>
                  </a:cxn>
                  <a:cxn ang="0">
                    <a:pos x="49" y="156"/>
                  </a:cxn>
                  <a:cxn ang="0">
                    <a:pos x="49" y="109"/>
                  </a:cxn>
                </a:cxnLst>
                <a:rect l="0" t="0" r="r" b="b"/>
                <a:pathLst>
                  <a:path w="279" h="156">
                    <a:moveTo>
                      <a:pt x="49" y="109"/>
                    </a:moveTo>
                    <a:lnTo>
                      <a:pt x="49" y="109"/>
                    </a:lnTo>
                    <a:lnTo>
                      <a:pt x="50" y="95"/>
                    </a:lnTo>
                    <a:lnTo>
                      <a:pt x="54" y="82"/>
                    </a:lnTo>
                    <a:lnTo>
                      <a:pt x="60" y="69"/>
                    </a:lnTo>
                    <a:lnTo>
                      <a:pt x="69" y="60"/>
                    </a:lnTo>
                    <a:lnTo>
                      <a:pt x="80" y="51"/>
                    </a:lnTo>
                    <a:lnTo>
                      <a:pt x="91" y="45"/>
                    </a:lnTo>
                    <a:lnTo>
                      <a:pt x="104" y="41"/>
                    </a:lnTo>
                    <a:lnTo>
                      <a:pt x="118" y="40"/>
                    </a:lnTo>
                    <a:lnTo>
                      <a:pt x="161" y="40"/>
                    </a:lnTo>
                    <a:lnTo>
                      <a:pt x="161" y="40"/>
                    </a:lnTo>
                    <a:lnTo>
                      <a:pt x="175" y="41"/>
                    </a:lnTo>
                    <a:lnTo>
                      <a:pt x="188" y="45"/>
                    </a:lnTo>
                    <a:lnTo>
                      <a:pt x="201" y="51"/>
                    </a:lnTo>
                    <a:lnTo>
                      <a:pt x="211" y="60"/>
                    </a:lnTo>
                    <a:lnTo>
                      <a:pt x="219" y="69"/>
                    </a:lnTo>
                    <a:lnTo>
                      <a:pt x="225" y="82"/>
                    </a:lnTo>
                    <a:lnTo>
                      <a:pt x="229" y="95"/>
                    </a:lnTo>
                    <a:lnTo>
                      <a:pt x="230" y="109"/>
                    </a:lnTo>
                    <a:lnTo>
                      <a:pt x="230" y="156"/>
                    </a:lnTo>
                    <a:lnTo>
                      <a:pt x="279" y="156"/>
                    </a:lnTo>
                    <a:lnTo>
                      <a:pt x="279" y="93"/>
                    </a:lnTo>
                    <a:lnTo>
                      <a:pt x="279" y="93"/>
                    </a:lnTo>
                    <a:lnTo>
                      <a:pt x="279" y="84"/>
                    </a:lnTo>
                    <a:lnTo>
                      <a:pt x="278" y="74"/>
                    </a:lnTo>
                    <a:lnTo>
                      <a:pt x="275" y="65"/>
                    </a:lnTo>
                    <a:lnTo>
                      <a:pt x="273" y="56"/>
                    </a:lnTo>
                    <a:lnTo>
                      <a:pt x="269" y="49"/>
                    </a:lnTo>
                    <a:lnTo>
                      <a:pt x="264" y="41"/>
                    </a:lnTo>
                    <a:lnTo>
                      <a:pt x="259" y="33"/>
                    </a:lnTo>
                    <a:lnTo>
                      <a:pt x="252" y="27"/>
                    </a:lnTo>
                    <a:lnTo>
                      <a:pt x="246" y="21"/>
                    </a:lnTo>
                    <a:lnTo>
                      <a:pt x="238" y="15"/>
                    </a:lnTo>
                    <a:lnTo>
                      <a:pt x="230" y="10"/>
                    </a:lnTo>
                    <a:lnTo>
                      <a:pt x="221" y="6"/>
                    </a:lnTo>
                    <a:lnTo>
                      <a:pt x="214" y="4"/>
                    </a:lnTo>
                    <a:lnTo>
                      <a:pt x="205" y="1"/>
                    </a:lnTo>
                    <a:lnTo>
                      <a:pt x="195" y="0"/>
                    </a:lnTo>
                    <a:lnTo>
                      <a:pt x="186" y="0"/>
                    </a:lnTo>
                    <a:lnTo>
                      <a:pt x="94" y="0"/>
                    </a:lnTo>
                    <a:lnTo>
                      <a:pt x="94" y="0"/>
                    </a:lnTo>
                    <a:lnTo>
                      <a:pt x="85" y="0"/>
                    </a:lnTo>
                    <a:lnTo>
                      <a:pt x="76" y="1"/>
                    </a:lnTo>
                    <a:lnTo>
                      <a:pt x="67" y="4"/>
                    </a:lnTo>
                    <a:lnTo>
                      <a:pt x="58" y="6"/>
                    </a:lnTo>
                    <a:lnTo>
                      <a:pt x="49" y="10"/>
                    </a:lnTo>
                    <a:lnTo>
                      <a:pt x="41" y="15"/>
                    </a:lnTo>
                    <a:lnTo>
                      <a:pt x="35" y="21"/>
                    </a:lnTo>
                    <a:lnTo>
                      <a:pt x="27" y="27"/>
                    </a:lnTo>
                    <a:lnTo>
                      <a:pt x="22" y="33"/>
                    </a:lnTo>
                    <a:lnTo>
                      <a:pt x="16" y="41"/>
                    </a:lnTo>
                    <a:lnTo>
                      <a:pt x="12" y="49"/>
                    </a:lnTo>
                    <a:lnTo>
                      <a:pt x="8" y="56"/>
                    </a:lnTo>
                    <a:lnTo>
                      <a:pt x="4" y="65"/>
                    </a:lnTo>
                    <a:lnTo>
                      <a:pt x="2" y="74"/>
                    </a:lnTo>
                    <a:lnTo>
                      <a:pt x="0" y="84"/>
                    </a:lnTo>
                    <a:lnTo>
                      <a:pt x="0" y="93"/>
                    </a:lnTo>
                    <a:lnTo>
                      <a:pt x="0" y="156"/>
                    </a:lnTo>
                    <a:lnTo>
                      <a:pt x="49" y="156"/>
                    </a:lnTo>
                    <a:lnTo>
                      <a:pt x="49" y="109"/>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grpSp>
          <p:nvGrpSpPr>
            <p:cNvPr id="31" name="组合 92"/>
            <p:cNvGrpSpPr/>
            <p:nvPr/>
          </p:nvGrpSpPr>
          <p:grpSpPr>
            <a:xfrm>
              <a:off x="7315199" y="3000375"/>
              <a:ext cx="408141" cy="482561"/>
              <a:chOff x="7472540" y="2513040"/>
              <a:chExt cx="628650" cy="631825"/>
            </a:xfrm>
          </p:grpSpPr>
          <p:sp>
            <p:nvSpPr>
              <p:cNvPr id="32" name="Freeform 44"/>
              <p:cNvSpPr>
                <a:spLocks noEditPoints="1"/>
              </p:cNvSpPr>
              <p:nvPr/>
            </p:nvSpPr>
            <p:spPr bwMode="auto">
              <a:xfrm>
                <a:off x="7472540" y="2513040"/>
                <a:ext cx="628650" cy="631825"/>
              </a:xfrm>
              <a:custGeom>
                <a:avLst/>
                <a:gdLst/>
                <a:ahLst/>
                <a:cxnLst>
                  <a:cxn ang="0">
                    <a:pos x="268" y="17"/>
                  </a:cxn>
                  <a:cxn ang="0">
                    <a:pos x="198" y="0"/>
                  </a:cxn>
                  <a:cxn ang="0">
                    <a:pos x="163" y="8"/>
                  </a:cxn>
                  <a:cxn ang="0">
                    <a:pos x="128" y="17"/>
                  </a:cxn>
                  <a:cxn ang="0">
                    <a:pos x="60" y="27"/>
                  </a:cxn>
                  <a:cxn ang="0">
                    <a:pos x="0" y="35"/>
                  </a:cxn>
                  <a:cxn ang="0">
                    <a:pos x="6" y="65"/>
                  </a:cxn>
                  <a:cxn ang="0">
                    <a:pos x="14" y="93"/>
                  </a:cxn>
                  <a:cxn ang="0">
                    <a:pos x="30" y="151"/>
                  </a:cxn>
                  <a:cxn ang="0">
                    <a:pos x="51" y="205"/>
                  </a:cxn>
                  <a:cxn ang="0">
                    <a:pos x="74" y="252"/>
                  </a:cxn>
                  <a:cxn ang="0">
                    <a:pos x="98" y="295"/>
                  </a:cxn>
                  <a:cxn ang="0">
                    <a:pos x="125" y="332"/>
                  </a:cxn>
                  <a:cxn ang="0">
                    <a:pos x="154" y="363"/>
                  </a:cxn>
                  <a:cxn ang="0">
                    <a:pos x="184" y="387"/>
                  </a:cxn>
                  <a:cxn ang="0">
                    <a:pos x="198" y="398"/>
                  </a:cxn>
                  <a:cxn ang="0">
                    <a:pos x="227" y="377"/>
                  </a:cxn>
                  <a:cxn ang="0">
                    <a:pos x="255" y="348"/>
                  </a:cxn>
                  <a:cxn ang="0">
                    <a:pos x="285" y="315"/>
                  </a:cxn>
                  <a:cxn ang="0">
                    <a:pos x="310" y="274"/>
                  </a:cxn>
                  <a:cxn ang="0">
                    <a:pos x="335" y="229"/>
                  </a:cxn>
                  <a:cxn ang="0">
                    <a:pos x="356" y="178"/>
                  </a:cxn>
                  <a:cxn ang="0">
                    <a:pos x="374" y="124"/>
                  </a:cxn>
                  <a:cxn ang="0">
                    <a:pos x="391" y="65"/>
                  </a:cxn>
                  <a:cxn ang="0">
                    <a:pos x="396" y="35"/>
                  </a:cxn>
                  <a:cxn ang="0">
                    <a:pos x="368" y="31"/>
                  </a:cxn>
                  <a:cxn ang="0">
                    <a:pos x="304" y="22"/>
                  </a:cxn>
                  <a:cxn ang="0">
                    <a:pos x="268" y="17"/>
                  </a:cxn>
                  <a:cxn ang="0">
                    <a:pos x="374" y="61"/>
                  </a:cxn>
                  <a:cxn ang="0">
                    <a:pos x="368" y="88"/>
                  </a:cxn>
                  <a:cxn ang="0">
                    <a:pos x="353" y="141"/>
                  </a:cxn>
                  <a:cxn ang="0">
                    <a:pos x="333" y="189"/>
                  </a:cxn>
                  <a:cxn ang="0">
                    <a:pos x="313" y="234"/>
                  </a:cxn>
                  <a:cxn ang="0">
                    <a:pos x="290" y="276"/>
                  </a:cxn>
                  <a:cxn ang="0">
                    <a:pos x="266" y="312"/>
                  </a:cxn>
                  <a:cxn ang="0">
                    <a:pos x="240" y="343"/>
                  </a:cxn>
                  <a:cxn ang="0">
                    <a:pos x="212" y="368"/>
                  </a:cxn>
                  <a:cxn ang="0">
                    <a:pos x="198" y="378"/>
                  </a:cxn>
                  <a:cxn ang="0">
                    <a:pos x="170" y="357"/>
                  </a:cxn>
                  <a:cxn ang="0">
                    <a:pos x="143" y="327"/>
                  </a:cxn>
                  <a:cxn ang="0">
                    <a:pos x="119" y="294"/>
                  </a:cxn>
                  <a:cxn ang="0">
                    <a:pos x="94" y="256"/>
                  </a:cxn>
                  <a:cxn ang="0">
                    <a:pos x="73" y="212"/>
                  </a:cxn>
                  <a:cxn ang="0">
                    <a:pos x="53" y="165"/>
                  </a:cxn>
                  <a:cxn ang="0">
                    <a:pos x="36" y="114"/>
                  </a:cxn>
                  <a:cxn ang="0">
                    <a:pos x="22" y="61"/>
                  </a:cxn>
                  <a:cxn ang="0">
                    <a:pos x="19" y="49"/>
                  </a:cxn>
                  <a:cxn ang="0">
                    <a:pos x="74" y="42"/>
                  </a:cxn>
                  <a:cxn ang="0">
                    <a:pos x="130" y="32"/>
                  </a:cxn>
                  <a:cxn ang="0">
                    <a:pos x="198" y="18"/>
                  </a:cxn>
                  <a:cxn ang="0">
                    <a:pos x="231" y="24"/>
                  </a:cxn>
                  <a:cxn ang="0">
                    <a:pos x="266" y="32"/>
                  </a:cxn>
                  <a:cxn ang="0">
                    <a:pos x="377" y="49"/>
                  </a:cxn>
                  <a:cxn ang="0">
                    <a:pos x="374" y="61"/>
                  </a:cxn>
                  <a:cxn ang="0">
                    <a:pos x="374" y="61"/>
                  </a:cxn>
                </a:cxnLst>
                <a:rect l="0" t="0" r="r" b="b"/>
                <a:pathLst>
                  <a:path w="396" h="398">
                    <a:moveTo>
                      <a:pt x="268" y="17"/>
                    </a:moveTo>
                    <a:lnTo>
                      <a:pt x="268" y="17"/>
                    </a:lnTo>
                    <a:lnTo>
                      <a:pt x="231" y="8"/>
                    </a:lnTo>
                    <a:lnTo>
                      <a:pt x="198" y="0"/>
                    </a:lnTo>
                    <a:lnTo>
                      <a:pt x="198" y="0"/>
                    </a:lnTo>
                    <a:lnTo>
                      <a:pt x="163" y="8"/>
                    </a:lnTo>
                    <a:lnTo>
                      <a:pt x="128" y="17"/>
                    </a:lnTo>
                    <a:lnTo>
                      <a:pt x="128" y="17"/>
                    </a:lnTo>
                    <a:lnTo>
                      <a:pt x="93" y="22"/>
                    </a:lnTo>
                    <a:lnTo>
                      <a:pt x="60" y="27"/>
                    </a:lnTo>
                    <a:lnTo>
                      <a:pt x="29" y="31"/>
                    </a:lnTo>
                    <a:lnTo>
                      <a:pt x="0" y="35"/>
                    </a:lnTo>
                    <a:lnTo>
                      <a:pt x="0" y="35"/>
                    </a:lnTo>
                    <a:lnTo>
                      <a:pt x="6" y="65"/>
                    </a:lnTo>
                    <a:lnTo>
                      <a:pt x="6" y="65"/>
                    </a:lnTo>
                    <a:lnTo>
                      <a:pt x="14" y="93"/>
                    </a:lnTo>
                    <a:lnTo>
                      <a:pt x="22" y="124"/>
                    </a:lnTo>
                    <a:lnTo>
                      <a:pt x="30" y="151"/>
                    </a:lnTo>
                    <a:lnTo>
                      <a:pt x="39" y="178"/>
                    </a:lnTo>
                    <a:lnTo>
                      <a:pt x="51" y="205"/>
                    </a:lnTo>
                    <a:lnTo>
                      <a:pt x="61" y="229"/>
                    </a:lnTo>
                    <a:lnTo>
                      <a:pt x="74" y="252"/>
                    </a:lnTo>
                    <a:lnTo>
                      <a:pt x="85" y="274"/>
                    </a:lnTo>
                    <a:lnTo>
                      <a:pt x="98" y="295"/>
                    </a:lnTo>
                    <a:lnTo>
                      <a:pt x="112" y="315"/>
                    </a:lnTo>
                    <a:lnTo>
                      <a:pt x="125" y="332"/>
                    </a:lnTo>
                    <a:lnTo>
                      <a:pt x="139" y="348"/>
                    </a:lnTo>
                    <a:lnTo>
                      <a:pt x="154" y="363"/>
                    </a:lnTo>
                    <a:lnTo>
                      <a:pt x="168" y="377"/>
                    </a:lnTo>
                    <a:lnTo>
                      <a:pt x="184" y="387"/>
                    </a:lnTo>
                    <a:lnTo>
                      <a:pt x="198" y="398"/>
                    </a:lnTo>
                    <a:lnTo>
                      <a:pt x="198" y="398"/>
                    </a:lnTo>
                    <a:lnTo>
                      <a:pt x="212" y="387"/>
                    </a:lnTo>
                    <a:lnTo>
                      <a:pt x="227" y="377"/>
                    </a:lnTo>
                    <a:lnTo>
                      <a:pt x="243" y="363"/>
                    </a:lnTo>
                    <a:lnTo>
                      <a:pt x="255" y="348"/>
                    </a:lnTo>
                    <a:lnTo>
                      <a:pt x="271" y="332"/>
                    </a:lnTo>
                    <a:lnTo>
                      <a:pt x="285" y="315"/>
                    </a:lnTo>
                    <a:lnTo>
                      <a:pt x="298" y="295"/>
                    </a:lnTo>
                    <a:lnTo>
                      <a:pt x="310" y="274"/>
                    </a:lnTo>
                    <a:lnTo>
                      <a:pt x="322" y="252"/>
                    </a:lnTo>
                    <a:lnTo>
                      <a:pt x="335" y="229"/>
                    </a:lnTo>
                    <a:lnTo>
                      <a:pt x="346" y="205"/>
                    </a:lnTo>
                    <a:lnTo>
                      <a:pt x="356" y="178"/>
                    </a:lnTo>
                    <a:lnTo>
                      <a:pt x="367" y="151"/>
                    </a:lnTo>
                    <a:lnTo>
                      <a:pt x="374" y="124"/>
                    </a:lnTo>
                    <a:lnTo>
                      <a:pt x="382" y="93"/>
                    </a:lnTo>
                    <a:lnTo>
                      <a:pt x="391" y="65"/>
                    </a:lnTo>
                    <a:lnTo>
                      <a:pt x="391" y="65"/>
                    </a:lnTo>
                    <a:lnTo>
                      <a:pt x="396" y="35"/>
                    </a:lnTo>
                    <a:lnTo>
                      <a:pt x="396" y="35"/>
                    </a:lnTo>
                    <a:lnTo>
                      <a:pt x="368" y="31"/>
                    </a:lnTo>
                    <a:lnTo>
                      <a:pt x="336" y="27"/>
                    </a:lnTo>
                    <a:lnTo>
                      <a:pt x="304" y="22"/>
                    </a:lnTo>
                    <a:lnTo>
                      <a:pt x="268" y="17"/>
                    </a:lnTo>
                    <a:lnTo>
                      <a:pt x="268" y="17"/>
                    </a:lnTo>
                    <a:lnTo>
                      <a:pt x="268" y="17"/>
                    </a:lnTo>
                    <a:close/>
                    <a:moveTo>
                      <a:pt x="374" y="61"/>
                    </a:moveTo>
                    <a:lnTo>
                      <a:pt x="374" y="61"/>
                    </a:lnTo>
                    <a:lnTo>
                      <a:pt x="368" y="88"/>
                    </a:lnTo>
                    <a:lnTo>
                      <a:pt x="359" y="114"/>
                    </a:lnTo>
                    <a:lnTo>
                      <a:pt x="353" y="141"/>
                    </a:lnTo>
                    <a:lnTo>
                      <a:pt x="342" y="165"/>
                    </a:lnTo>
                    <a:lnTo>
                      <a:pt x="333" y="189"/>
                    </a:lnTo>
                    <a:lnTo>
                      <a:pt x="324" y="212"/>
                    </a:lnTo>
                    <a:lnTo>
                      <a:pt x="313" y="234"/>
                    </a:lnTo>
                    <a:lnTo>
                      <a:pt x="303" y="256"/>
                    </a:lnTo>
                    <a:lnTo>
                      <a:pt x="290" y="276"/>
                    </a:lnTo>
                    <a:lnTo>
                      <a:pt x="277" y="294"/>
                    </a:lnTo>
                    <a:lnTo>
                      <a:pt x="266" y="312"/>
                    </a:lnTo>
                    <a:lnTo>
                      <a:pt x="252" y="327"/>
                    </a:lnTo>
                    <a:lnTo>
                      <a:pt x="240" y="343"/>
                    </a:lnTo>
                    <a:lnTo>
                      <a:pt x="226" y="357"/>
                    </a:lnTo>
                    <a:lnTo>
                      <a:pt x="212" y="368"/>
                    </a:lnTo>
                    <a:lnTo>
                      <a:pt x="198" y="378"/>
                    </a:lnTo>
                    <a:lnTo>
                      <a:pt x="198" y="378"/>
                    </a:lnTo>
                    <a:lnTo>
                      <a:pt x="184" y="368"/>
                    </a:lnTo>
                    <a:lnTo>
                      <a:pt x="170" y="357"/>
                    </a:lnTo>
                    <a:lnTo>
                      <a:pt x="157" y="343"/>
                    </a:lnTo>
                    <a:lnTo>
                      <a:pt x="143" y="327"/>
                    </a:lnTo>
                    <a:lnTo>
                      <a:pt x="130" y="312"/>
                    </a:lnTo>
                    <a:lnTo>
                      <a:pt x="119" y="294"/>
                    </a:lnTo>
                    <a:lnTo>
                      <a:pt x="106" y="276"/>
                    </a:lnTo>
                    <a:lnTo>
                      <a:pt x="94" y="256"/>
                    </a:lnTo>
                    <a:lnTo>
                      <a:pt x="83" y="234"/>
                    </a:lnTo>
                    <a:lnTo>
                      <a:pt x="73" y="212"/>
                    </a:lnTo>
                    <a:lnTo>
                      <a:pt x="62" y="189"/>
                    </a:lnTo>
                    <a:lnTo>
                      <a:pt x="53" y="165"/>
                    </a:lnTo>
                    <a:lnTo>
                      <a:pt x="43" y="141"/>
                    </a:lnTo>
                    <a:lnTo>
                      <a:pt x="36" y="114"/>
                    </a:lnTo>
                    <a:lnTo>
                      <a:pt x="29" y="88"/>
                    </a:lnTo>
                    <a:lnTo>
                      <a:pt x="22" y="61"/>
                    </a:lnTo>
                    <a:lnTo>
                      <a:pt x="22" y="61"/>
                    </a:lnTo>
                    <a:lnTo>
                      <a:pt x="19" y="49"/>
                    </a:lnTo>
                    <a:lnTo>
                      <a:pt x="19" y="49"/>
                    </a:lnTo>
                    <a:lnTo>
                      <a:pt x="74" y="42"/>
                    </a:lnTo>
                    <a:lnTo>
                      <a:pt x="130" y="32"/>
                    </a:lnTo>
                    <a:lnTo>
                      <a:pt x="130" y="32"/>
                    </a:lnTo>
                    <a:lnTo>
                      <a:pt x="165" y="24"/>
                    </a:lnTo>
                    <a:lnTo>
                      <a:pt x="198" y="18"/>
                    </a:lnTo>
                    <a:lnTo>
                      <a:pt x="198" y="18"/>
                    </a:lnTo>
                    <a:lnTo>
                      <a:pt x="231" y="24"/>
                    </a:lnTo>
                    <a:lnTo>
                      <a:pt x="266" y="32"/>
                    </a:lnTo>
                    <a:lnTo>
                      <a:pt x="266" y="32"/>
                    </a:lnTo>
                    <a:lnTo>
                      <a:pt x="322" y="42"/>
                    </a:lnTo>
                    <a:lnTo>
                      <a:pt x="377" y="49"/>
                    </a:lnTo>
                    <a:lnTo>
                      <a:pt x="377" y="49"/>
                    </a:lnTo>
                    <a:lnTo>
                      <a:pt x="374" y="61"/>
                    </a:lnTo>
                    <a:lnTo>
                      <a:pt x="374" y="61"/>
                    </a:lnTo>
                    <a:lnTo>
                      <a:pt x="374" y="61"/>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33" name="Freeform 45"/>
              <p:cNvSpPr>
                <a:spLocks noEditPoints="1"/>
              </p:cNvSpPr>
              <p:nvPr/>
            </p:nvSpPr>
            <p:spPr bwMode="auto">
              <a:xfrm>
                <a:off x="7534453" y="2568603"/>
                <a:ext cx="503238" cy="512763"/>
              </a:xfrm>
              <a:custGeom>
                <a:avLst/>
                <a:gdLst/>
                <a:ahLst/>
                <a:cxnLst>
                  <a:cxn ang="0">
                    <a:pos x="223" y="14"/>
                  </a:cxn>
                  <a:cxn ang="0">
                    <a:pos x="159" y="0"/>
                  </a:cxn>
                  <a:cxn ang="0">
                    <a:pos x="127" y="7"/>
                  </a:cxn>
                  <a:cxn ang="0">
                    <a:pos x="96" y="14"/>
                  </a:cxn>
                  <a:cxn ang="0">
                    <a:pos x="13" y="26"/>
                  </a:cxn>
                  <a:cxn ang="0">
                    <a:pos x="0" y="29"/>
                  </a:cxn>
                  <a:cxn ang="0">
                    <a:pos x="4" y="43"/>
                  </a:cxn>
                  <a:cxn ang="0">
                    <a:pos x="18" y="85"/>
                  </a:cxn>
                  <a:cxn ang="0">
                    <a:pos x="53" y="170"/>
                  </a:cxn>
                  <a:cxn ang="0">
                    <a:pos x="94" y="244"/>
                  </a:cxn>
                  <a:cxn ang="0">
                    <a:pos x="115" y="277"/>
                  </a:cxn>
                  <a:cxn ang="0">
                    <a:pos x="137" y="303"/>
                  </a:cxn>
                  <a:cxn ang="0">
                    <a:pos x="159" y="323"/>
                  </a:cxn>
                  <a:cxn ang="0">
                    <a:pos x="173" y="310"/>
                  </a:cxn>
                  <a:cxn ang="0">
                    <a:pos x="206" y="276"/>
                  </a:cxn>
                  <a:cxn ang="0">
                    <a:pos x="219" y="258"/>
                  </a:cxn>
                  <a:cxn ang="0">
                    <a:pos x="229" y="244"/>
                  </a:cxn>
                  <a:cxn ang="0">
                    <a:pos x="255" y="198"/>
                  </a:cxn>
                  <a:cxn ang="0">
                    <a:pos x="279" y="144"/>
                  </a:cxn>
                  <a:cxn ang="0">
                    <a:pos x="301" y="87"/>
                  </a:cxn>
                  <a:cxn ang="0">
                    <a:pos x="317" y="29"/>
                  </a:cxn>
                  <a:cxn ang="0">
                    <a:pos x="271" y="23"/>
                  </a:cxn>
                  <a:cxn ang="0">
                    <a:pos x="223" y="14"/>
                  </a:cxn>
                  <a:cxn ang="0">
                    <a:pos x="229" y="134"/>
                  </a:cxn>
                  <a:cxn ang="0">
                    <a:pos x="228" y="138"/>
                  </a:cxn>
                  <a:cxn ang="0">
                    <a:pos x="223" y="143"/>
                  </a:cxn>
                  <a:cxn ang="0">
                    <a:pos x="179" y="144"/>
                  </a:cxn>
                  <a:cxn ang="0">
                    <a:pos x="179" y="185"/>
                  </a:cxn>
                  <a:cxn ang="0">
                    <a:pos x="175" y="193"/>
                  </a:cxn>
                  <a:cxn ang="0">
                    <a:pos x="168" y="195"/>
                  </a:cxn>
                  <a:cxn ang="0">
                    <a:pos x="150" y="195"/>
                  </a:cxn>
                  <a:cxn ang="0">
                    <a:pos x="142" y="193"/>
                  </a:cxn>
                  <a:cxn ang="0">
                    <a:pos x="140" y="185"/>
                  </a:cxn>
                  <a:cxn ang="0">
                    <a:pos x="99" y="144"/>
                  </a:cxn>
                  <a:cxn ang="0">
                    <a:pos x="95" y="143"/>
                  </a:cxn>
                  <a:cxn ang="0">
                    <a:pos x="90" y="138"/>
                  </a:cxn>
                  <a:cxn ang="0">
                    <a:pos x="89" y="116"/>
                  </a:cxn>
                  <a:cxn ang="0">
                    <a:pos x="90" y="112"/>
                  </a:cxn>
                  <a:cxn ang="0">
                    <a:pos x="95" y="107"/>
                  </a:cxn>
                  <a:cxn ang="0">
                    <a:pos x="140" y="106"/>
                  </a:cxn>
                  <a:cxn ang="0">
                    <a:pos x="140" y="65"/>
                  </a:cxn>
                  <a:cxn ang="0">
                    <a:pos x="142" y="57"/>
                  </a:cxn>
                  <a:cxn ang="0">
                    <a:pos x="150" y="55"/>
                  </a:cxn>
                  <a:cxn ang="0">
                    <a:pos x="168" y="55"/>
                  </a:cxn>
                  <a:cxn ang="0">
                    <a:pos x="175" y="57"/>
                  </a:cxn>
                  <a:cxn ang="0">
                    <a:pos x="179" y="65"/>
                  </a:cxn>
                  <a:cxn ang="0">
                    <a:pos x="219" y="106"/>
                  </a:cxn>
                  <a:cxn ang="0">
                    <a:pos x="223" y="107"/>
                  </a:cxn>
                  <a:cxn ang="0">
                    <a:pos x="228" y="112"/>
                  </a:cxn>
                  <a:cxn ang="0">
                    <a:pos x="229" y="134"/>
                  </a:cxn>
                </a:cxnLst>
                <a:rect l="0" t="0" r="r" b="b"/>
                <a:pathLst>
                  <a:path w="317" h="323">
                    <a:moveTo>
                      <a:pt x="223" y="14"/>
                    </a:moveTo>
                    <a:lnTo>
                      <a:pt x="223" y="14"/>
                    </a:lnTo>
                    <a:lnTo>
                      <a:pt x="190" y="7"/>
                    </a:lnTo>
                    <a:lnTo>
                      <a:pt x="159" y="0"/>
                    </a:lnTo>
                    <a:lnTo>
                      <a:pt x="159" y="0"/>
                    </a:lnTo>
                    <a:lnTo>
                      <a:pt x="127" y="7"/>
                    </a:lnTo>
                    <a:lnTo>
                      <a:pt x="96" y="14"/>
                    </a:lnTo>
                    <a:lnTo>
                      <a:pt x="96" y="14"/>
                    </a:lnTo>
                    <a:lnTo>
                      <a:pt x="54" y="21"/>
                    </a:lnTo>
                    <a:lnTo>
                      <a:pt x="13" y="26"/>
                    </a:lnTo>
                    <a:lnTo>
                      <a:pt x="13" y="26"/>
                    </a:lnTo>
                    <a:lnTo>
                      <a:pt x="0" y="29"/>
                    </a:lnTo>
                    <a:lnTo>
                      <a:pt x="0" y="29"/>
                    </a:lnTo>
                    <a:lnTo>
                      <a:pt x="4" y="43"/>
                    </a:lnTo>
                    <a:lnTo>
                      <a:pt x="4" y="43"/>
                    </a:lnTo>
                    <a:lnTo>
                      <a:pt x="18" y="85"/>
                    </a:lnTo>
                    <a:lnTo>
                      <a:pt x="34" y="129"/>
                    </a:lnTo>
                    <a:lnTo>
                      <a:pt x="53" y="170"/>
                    </a:lnTo>
                    <a:lnTo>
                      <a:pt x="72" y="208"/>
                    </a:lnTo>
                    <a:lnTo>
                      <a:pt x="94" y="244"/>
                    </a:lnTo>
                    <a:lnTo>
                      <a:pt x="103" y="260"/>
                    </a:lnTo>
                    <a:lnTo>
                      <a:pt x="115" y="277"/>
                    </a:lnTo>
                    <a:lnTo>
                      <a:pt x="126" y="290"/>
                    </a:lnTo>
                    <a:lnTo>
                      <a:pt x="137" y="303"/>
                    </a:lnTo>
                    <a:lnTo>
                      <a:pt x="147" y="313"/>
                    </a:lnTo>
                    <a:lnTo>
                      <a:pt x="159" y="323"/>
                    </a:lnTo>
                    <a:lnTo>
                      <a:pt x="159" y="323"/>
                    </a:lnTo>
                    <a:lnTo>
                      <a:pt x="173" y="310"/>
                    </a:lnTo>
                    <a:lnTo>
                      <a:pt x="190" y="294"/>
                    </a:lnTo>
                    <a:lnTo>
                      <a:pt x="206" y="276"/>
                    </a:lnTo>
                    <a:lnTo>
                      <a:pt x="219" y="258"/>
                    </a:lnTo>
                    <a:lnTo>
                      <a:pt x="219" y="258"/>
                    </a:lnTo>
                    <a:lnTo>
                      <a:pt x="229" y="244"/>
                    </a:lnTo>
                    <a:lnTo>
                      <a:pt x="229" y="244"/>
                    </a:lnTo>
                    <a:lnTo>
                      <a:pt x="243" y="222"/>
                    </a:lnTo>
                    <a:lnTo>
                      <a:pt x="255" y="198"/>
                    </a:lnTo>
                    <a:lnTo>
                      <a:pt x="268" y="172"/>
                    </a:lnTo>
                    <a:lnTo>
                      <a:pt x="279" y="144"/>
                    </a:lnTo>
                    <a:lnTo>
                      <a:pt x="291" y="116"/>
                    </a:lnTo>
                    <a:lnTo>
                      <a:pt x="301" y="87"/>
                    </a:lnTo>
                    <a:lnTo>
                      <a:pt x="310" y="57"/>
                    </a:lnTo>
                    <a:lnTo>
                      <a:pt x="317" y="29"/>
                    </a:lnTo>
                    <a:lnTo>
                      <a:pt x="317" y="29"/>
                    </a:lnTo>
                    <a:lnTo>
                      <a:pt x="271" y="23"/>
                    </a:lnTo>
                    <a:lnTo>
                      <a:pt x="223" y="14"/>
                    </a:lnTo>
                    <a:lnTo>
                      <a:pt x="223" y="14"/>
                    </a:lnTo>
                    <a:lnTo>
                      <a:pt x="223" y="14"/>
                    </a:lnTo>
                    <a:close/>
                    <a:moveTo>
                      <a:pt x="229" y="134"/>
                    </a:moveTo>
                    <a:lnTo>
                      <a:pt x="229" y="134"/>
                    </a:lnTo>
                    <a:lnTo>
                      <a:pt x="228" y="138"/>
                    </a:lnTo>
                    <a:lnTo>
                      <a:pt x="227" y="142"/>
                    </a:lnTo>
                    <a:lnTo>
                      <a:pt x="223" y="143"/>
                    </a:lnTo>
                    <a:lnTo>
                      <a:pt x="219" y="144"/>
                    </a:lnTo>
                    <a:lnTo>
                      <a:pt x="179" y="144"/>
                    </a:lnTo>
                    <a:lnTo>
                      <a:pt x="179" y="185"/>
                    </a:lnTo>
                    <a:lnTo>
                      <a:pt x="179" y="185"/>
                    </a:lnTo>
                    <a:lnTo>
                      <a:pt x="178" y="190"/>
                    </a:lnTo>
                    <a:lnTo>
                      <a:pt x="175" y="193"/>
                    </a:lnTo>
                    <a:lnTo>
                      <a:pt x="172" y="194"/>
                    </a:lnTo>
                    <a:lnTo>
                      <a:pt x="168" y="195"/>
                    </a:lnTo>
                    <a:lnTo>
                      <a:pt x="150" y="195"/>
                    </a:lnTo>
                    <a:lnTo>
                      <a:pt x="150" y="195"/>
                    </a:lnTo>
                    <a:lnTo>
                      <a:pt x="146" y="194"/>
                    </a:lnTo>
                    <a:lnTo>
                      <a:pt x="142" y="193"/>
                    </a:lnTo>
                    <a:lnTo>
                      <a:pt x="141" y="190"/>
                    </a:lnTo>
                    <a:lnTo>
                      <a:pt x="140" y="185"/>
                    </a:lnTo>
                    <a:lnTo>
                      <a:pt x="140" y="144"/>
                    </a:lnTo>
                    <a:lnTo>
                      <a:pt x="99" y="144"/>
                    </a:lnTo>
                    <a:lnTo>
                      <a:pt x="99" y="144"/>
                    </a:lnTo>
                    <a:lnTo>
                      <a:pt x="95" y="143"/>
                    </a:lnTo>
                    <a:lnTo>
                      <a:pt x="91" y="142"/>
                    </a:lnTo>
                    <a:lnTo>
                      <a:pt x="90" y="138"/>
                    </a:lnTo>
                    <a:lnTo>
                      <a:pt x="89" y="134"/>
                    </a:lnTo>
                    <a:lnTo>
                      <a:pt x="89" y="116"/>
                    </a:lnTo>
                    <a:lnTo>
                      <a:pt x="89" y="116"/>
                    </a:lnTo>
                    <a:lnTo>
                      <a:pt x="90" y="112"/>
                    </a:lnTo>
                    <a:lnTo>
                      <a:pt x="91" y="108"/>
                    </a:lnTo>
                    <a:lnTo>
                      <a:pt x="95" y="107"/>
                    </a:lnTo>
                    <a:lnTo>
                      <a:pt x="99" y="106"/>
                    </a:lnTo>
                    <a:lnTo>
                      <a:pt x="140" y="106"/>
                    </a:lnTo>
                    <a:lnTo>
                      <a:pt x="140" y="65"/>
                    </a:lnTo>
                    <a:lnTo>
                      <a:pt x="140" y="65"/>
                    </a:lnTo>
                    <a:lnTo>
                      <a:pt x="141" y="60"/>
                    </a:lnTo>
                    <a:lnTo>
                      <a:pt x="142" y="57"/>
                    </a:lnTo>
                    <a:lnTo>
                      <a:pt x="146" y="56"/>
                    </a:lnTo>
                    <a:lnTo>
                      <a:pt x="150" y="55"/>
                    </a:lnTo>
                    <a:lnTo>
                      <a:pt x="168" y="55"/>
                    </a:lnTo>
                    <a:lnTo>
                      <a:pt x="168" y="55"/>
                    </a:lnTo>
                    <a:lnTo>
                      <a:pt x="172" y="56"/>
                    </a:lnTo>
                    <a:lnTo>
                      <a:pt x="175" y="57"/>
                    </a:lnTo>
                    <a:lnTo>
                      <a:pt x="178" y="60"/>
                    </a:lnTo>
                    <a:lnTo>
                      <a:pt x="179" y="65"/>
                    </a:lnTo>
                    <a:lnTo>
                      <a:pt x="179" y="106"/>
                    </a:lnTo>
                    <a:lnTo>
                      <a:pt x="219" y="106"/>
                    </a:lnTo>
                    <a:lnTo>
                      <a:pt x="219" y="106"/>
                    </a:lnTo>
                    <a:lnTo>
                      <a:pt x="223" y="107"/>
                    </a:lnTo>
                    <a:lnTo>
                      <a:pt x="227" y="108"/>
                    </a:lnTo>
                    <a:lnTo>
                      <a:pt x="228" y="112"/>
                    </a:lnTo>
                    <a:lnTo>
                      <a:pt x="229" y="116"/>
                    </a:lnTo>
                    <a:lnTo>
                      <a:pt x="229" y="134"/>
                    </a:lnTo>
                    <a:lnTo>
                      <a:pt x="229" y="134"/>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sp>
          <p:nvSpPr>
            <p:cNvPr id="34" name="Text Box 84"/>
            <p:cNvSpPr txBox="1">
              <a:spLocks noChangeArrowheads="1"/>
            </p:cNvSpPr>
            <p:nvPr/>
          </p:nvSpPr>
          <p:spPr bwMode="auto">
            <a:xfrm>
              <a:off x="8112251" y="3582045"/>
              <a:ext cx="312586" cy="18466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1200" kern="0" dirty="0" smtClean="0">
                  <a:solidFill>
                    <a:srgbClr val="000000"/>
                  </a:solidFill>
                  <a:latin typeface="华文细黑"/>
                  <a:ea typeface="华文细黑"/>
                  <a:cs typeface="Times New Roman" pitchFamily="18" charset="0"/>
                  <a:sym typeface="Lucida Grande"/>
                </a:rPr>
                <a:t>VPN</a:t>
              </a:r>
              <a:endParaRPr lang="en-US" altLang="zh-CN" sz="1200" kern="0" dirty="0">
                <a:solidFill>
                  <a:srgbClr val="000000"/>
                </a:solidFill>
                <a:latin typeface="华文细黑"/>
                <a:ea typeface="华文细黑"/>
                <a:cs typeface="Times New Roman" pitchFamily="18" charset="0"/>
                <a:sym typeface="Lucida Grande"/>
              </a:endParaRPr>
            </a:p>
          </p:txBody>
        </p:sp>
        <p:sp>
          <p:nvSpPr>
            <p:cNvPr id="35" name="矩形 34"/>
            <p:cNvSpPr/>
            <p:nvPr/>
          </p:nvSpPr>
          <p:spPr bwMode="auto">
            <a:xfrm>
              <a:off x="8343900" y="3148970"/>
              <a:ext cx="1175167" cy="184779"/>
            </a:xfrm>
            <a:prstGeom prst="rect">
              <a:avLst/>
            </a:prstGeom>
            <a:solidFill>
              <a:srgbClr val="C0000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85725" indent="-85725" defTabSz="457200" fontAlgn="auto">
                <a:spcBef>
                  <a:spcPts val="0"/>
                </a:spcBef>
                <a:spcAft>
                  <a:spcPts val="0"/>
                </a:spcAft>
                <a:buClr>
                  <a:srgbClr val="C00000"/>
                </a:buClr>
                <a:buFont typeface="Arial" pitchFamily="34" charset="0"/>
                <a:buChar char="•"/>
              </a:pPr>
              <a:endParaRPr lang="zh-CN" altLang="en-US" sz="1600" dirty="0" smtClean="0">
                <a:solidFill>
                  <a:srgbClr val="000000"/>
                </a:solidFill>
                <a:latin typeface="Calibri"/>
                <a:ea typeface="SimSun" pitchFamily="2" charset="-122"/>
              </a:endParaRPr>
            </a:p>
          </p:txBody>
        </p:sp>
        <p:sp>
          <p:nvSpPr>
            <p:cNvPr id="36" name="TextBox 35"/>
            <p:cNvSpPr txBox="1"/>
            <p:nvPr/>
          </p:nvSpPr>
          <p:spPr>
            <a:xfrm>
              <a:off x="1013447" y="1793942"/>
              <a:ext cx="988685" cy="246221"/>
            </a:xfrm>
            <a:prstGeom prst="rect">
              <a:avLst/>
            </a:prstGeom>
            <a:noFill/>
          </p:spPr>
          <p:txBody>
            <a:bodyPr wrap="square" rtlCol="0">
              <a:spAutoFit/>
            </a:bodyPr>
            <a:lstStyle/>
            <a:p>
              <a:pPr algn="ctr" defTabSz="457200" fontAlgn="auto">
                <a:spcBef>
                  <a:spcPts val="0"/>
                </a:spcBef>
                <a:spcAft>
                  <a:spcPts val="0"/>
                </a:spcAft>
              </a:pPr>
              <a:r>
                <a:rPr lang="zh-CN" altLang="en-US" sz="1000" dirty="0" smtClean="0">
                  <a:solidFill>
                    <a:srgbClr val="000000"/>
                  </a:solidFill>
                  <a:latin typeface="Arial" pitchFamily="34" charset="0"/>
                  <a:ea typeface="微软雅黑" pitchFamily="34" charset="-122"/>
                </a:rPr>
                <a:t>商务人士</a:t>
              </a:r>
            </a:p>
          </p:txBody>
        </p:sp>
        <p:sp>
          <p:nvSpPr>
            <p:cNvPr id="37" name="TextBox 36"/>
            <p:cNvSpPr txBox="1"/>
            <p:nvPr/>
          </p:nvSpPr>
          <p:spPr>
            <a:xfrm>
              <a:off x="968442" y="2604032"/>
              <a:ext cx="988685" cy="246221"/>
            </a:xfrm>
            <a:prstGeom prst="rect">
              <a:avLst/>
            </a:prstGeom>
            <a:noFill/>
          </p:spPr>
          <p:txBody>
            <a:bodyPr wrap="square" rtlCol="0">
              <a:spAutoFit/>
            </a:bodyPr>
            <a:lstStyle/>
            <a:p>
              <a:pPr algn="ctr" defTabSz="457200" fontAlgn="auto">
                <a:spcBef>
                  <a:spcPts val="0"/>
                </a:spcBef>
                <a:spcAft>
                  <a:spcPts val="0"/>
                </a:spcAft>
              </a:pPr>
              <a:r>
                <a:rPr lang="zh-CN" altLang="en-US" sz="1000" dirty="0" smtClean="0">
                  <a:solidFill>
                    <a:srgbClr val="000000"/>
                  </a:solidFill>
                  <a:latin typeface="Arial" pitchFamily="34" charset="0"/>
                  <a:ea typeface="微软雅黑" pitchFamily="34" charset="-122"/>
                </a:rPr>
                <a:t>儿童</a:t>
              </a:r>
              <a:r>
                <a:rPr lang="en-US" altLang="zh-CN" sz="1000" dirty="0" smtClean="0">
                  <a:solidFill>
                    <a:srgbClr val="000000"/>
                  </a:solidFill>
                  <a:latin typeface="Arial" pitchFamily="34" charset="0"/>
                  <a:ea typeface="微软雅黑" pitchFamily="34" charset="-122"/>
                </a:rPr>
                <a:t>/</a:t>
              </a:r>
              <a:r>
                <a:rPr lang="zh-CN" altLang="en-US" sz="1000" dirty="0" smtClean="0">
                  <a:solidFill>
                    <a:srgbClr val="000000"/>
                  </a:solidFill>
                  <a:latin typeface="Arial" pitchFamily="34" charset="0"/>
                  <a:ea typeface="微软雅黑" pitchFamily="34" charset="-122"/>
                </a:rPr>
                <a:t>学生</a:t>
              </a:r>
            </a:p>
          </p:txBody>
        </p:sp>
        <p:sp>
          <p:nvSpPr>
            <p:cNvPr id="38" name="TextBox 37"/>
            <p:cNvSpPr txBox="1"/>
            <p:nvPr/>
          </p:nvSpPr>
          <p:spPr>
            <a:xfrm>
              <a:off x="916081" y="3257911"/>
              <a:ext cx="1131056" cy="246221"/>
            </a:xfrm>
            <a:prstGeom prst="rect">
              <a:avLst/>
            </a:prstGeom>
            <a:noFill/>
          </p:spPr>
          <p:txBody>
            <a:bodyPr wrap="square" rtlCol="0">
              <a:spAutoFit/>
            </a:bodyPr>
            <a:lstStyle/>
            <a:p>
              <a:pPr algn="ctr" defTabSz="457200" fontAlgn="auto">
                <a:spcBef>
                  <a:spcPts val="0"/>
                </a:spcBef>
                <a:spcAft>
                  <a:spcPts val="0"/>
                </a:spcAft>
              </a:pPr>
              <a:r>
                <a:rPr lang="zh-CN" altLang="en-US" sz="1000" dirty="0" smtClean="0">
                  <a:solidFill>
                    <a:srgbClr val="000000"/>
                  </a:solidFill>
                  <a:latin typeface="Arial" pitchFamily="34" charset="0"/>
                  <a:ea typeface="微软雅黑" pitchFamily="34" charset="-122"/>
                </a:rPr>
                <a:t>政府</a:t>
              </a:r>
              <a:r>
                <a:rPr lang="en-US" altLang="zh-CN" sz="1000" dirty="0" smtClean="0">
                  <a:solidFill>
                    <a:srgbClr val="000000"/>
                  </a:solidFill>
                  <a:latin typeface="Arial" pitchFamily="34" charset="0"/>
                  <a:ea typeface="微软雅黑" pitchFamily="34" charset="-122"/>
                </a:rPr>
                <a:t>/</a:t>
              </a:r>
              <a:r>
                <a:rPr lang="zh-CN" altLang="en-US" sz="1000" dirty="0" smtClean="0">
                  <a:solidFill>
                    <a:srgbClr val="000000"/>
                  </a:solidFill>
                  <a:latin typeface="Arial" pitchFamily="34" charset="0"/>
                  <a:ea typeface="微软雅黑" pitchFamily="34" charset="-122"/>
                </a:rPr>
                <a:t>企业客户</a:t>
              </a:r>
            </a:p>
          </p:txBody>
        </p:sp>
        <p:grpSp>
          <p:nvGrpSpPr>
            <p:cNvPr id="39" name="组合 9215"/>
            <p:cNvGrpSpPr/>
            <p:nvPr/>
          </p:nvGrpSpPr>
          <p:grpSpPr>
            <a:xfrm>
              <a:off x="1312118" y="1433902"/>
              <a:ext cx="284969" cy="419892"/>
              <a:chOff x="13465917" y="2268590"/>
              <a:chExt cx="515513" cy="879631"/>
            </a:xfrm>
          </p:grpSpPr>
          <p:sp>
            <p:nvSpPr>
              <p:cNvPr id="40" name="Freeform 361"/>
              <p:cNvSpPr>
                <a:spLocks/>
              </p:cNvSpPr>
              <p:nvPr/>
            </p:nvSpPr>
            <p:spPr bwMode="auto">
              <a:xfrm>
                <a:off x="13465917" y="2268590"/>
                <a:ext cx="515513" cy="879631"/>
              </a:xfrm>
              <a:custGeom>
                <a:avLst/>
                <a:gdLst>
                  <a:gd name="T0" fmla="*/ 269 w 269"/>
                  <a:gd name="T1" fmla="*/ 418 h 459"/>
                  <a:gd name="T2" fmla="*/ 269 w 269"/>
                  <a:gd name="T3" fmla="*/ 418 h 459"/>
                  <a:gd name="T4" fmla="*/ 267 w 269"/>
                  <a:gd name="T5" fmla="*/ 426 h 459"/>
                  <a:gd name="T6" fmla="*/ 265 w 269"/>
                  <a:gd name="T7" fmla="*/ 435 h 459"/>
                  <a:gd name="T8" fmla="*/ 261 w 269"/>
                  <a:gd name="T9" fmla="*/ 441 h 459"/>
                  <a:gd name="T10" fmla="*/ 256 w 269"/>
                  <a:gd name="T11" fmla="*/ 448 h 459"/>
                  <a:gd name="T12" fmla="*/ 249 w 269"/>
                  <a:gd name="T13" fmla="*/ 453 h 459"/>
                  <a:gd name="T14" fmla="*/ 242 w 269"/>
                  <a:gd name="T15" fmla="*/ 456 h 459"/>
                  <a:gd name="T16" fmla="*/ 233 w 269"/>
                  <a:gd name="T17" fmla="*/ 459 h 459"/>
                  <a:gd name="T18" fmla="*/ 225 w 269"/>
                  <a:gd name="T19" fmla="*/ 459 h 459"/>
                  <a:gd name="T20" fmla="*/ 44 w 269"/>
                  <a:gd name="T21" fmla="*/ 459 h 459"/>
                  <a:gd name="T22" fmla="*/ 44 w 269"/>
                  <a:gd name="T23" fmla="*/ 459 h 459"/>
                  <a:gd name="T24" fmla="*/ 35 w 269"/>
                  <a:gd name="T25" fmla="*/ 459 h 459"/>
                  <a:gd name="T26" fmla="*/ 26 w 269"/>
                  <a:gd name="T27" fmla="*/ 456 h 459"/>
                  <a:gd name="T28" fmla="*/ 19 w 269"/>
                  <a:gd name="T29" fmla="*/ 453 h 459"/>
                  <a:gd name="T30" fmla="*/ 13 w 269"/>
                  <a:gd name="T31" fmla="*/ 448 h 459"/>
                  <a:gd name="T32" fmla="*/ 7 w 269"/>
                  <a:gd name="T33" fmla="*/ 441 h 459"/>
                  <a:gd name="T34" fmla="*/ 3 w 269"/>
                  <a:gd name="T35" fmla="*/ 435 h 459"/>
                  <a:gd name="T36" fmla="*/ 1 w 269"/>
                  <a:gd name="T37" fmla="*/ 426 h 459"/>
                  <a:gd name="T38" fmla="*/ 0 w 269"/>
                  <a:gd name="T39" fmla="*/ 418 h 459"/>
                  <a:gd name="T40" fmla="*/ 0 w 269"/>
                  <a:gd name="T41" fmla="*/ 41 h 459"/>
                  <a:gd name="T42" fmla="*/ 0 w 269"/>
                  <a:gd name="T43" fmla="*/ 41 h 459"/>
                  <a:gd name="T44" fmla="*/ 1 w 269"/>
                  <a:gd name="T45" fmla="*/ 33 h 459"/>
                  <a:gd name="T46" fmla="*/ 3 w 269"/>
                  <a:gd name="T47" fmla="*/ 24 h 459"/>
                  <a:gd name="T48" fmla="*/ 7 w 269"/>
                  <a:gd name="T49" fmla="*/ 18 h 459"/>
                  <a:gd name="T50" fmla="*/ 13 w 269"/>
                  <a:gd name="T51" fmla="*/ 12 h 459"/>
                  <a:gd name="T52" fmla="*/ 19 w 269"/>
                  <a:gd name="T53" fmla="*/ 6 h 459"/>
                  <a:gd name="T54" fmla="*/ 26 w 269"/>
                  <a:gd name="T55" fmla="*/ 3 h 459"/>
                  <a:gd name="T56" fmla="*/ 35 w 269"/>
                  <a:gd name="T57" fmla="*/ 0 h 459"/>
                  <a:gd name="T58" fmla="*/ 44 w 269"/>
                  <a:gd name="T59" fmla="*/ 0 h 459"/>
                  <a:gd name="T60" fmla="*/ 225 w 269"/>
                  <a:gd name="T61" fmla="*/ 0 h 459"/>
                  <a:gd name="T62" fmla="*/ 225 w 269"/>
                  <a:gd name="T63" fmla="*/ 0 h 459"/>
                  <a:gd name="T64" fmla="*/ 233 w 269"/>
                  <a:gd name="T65" fmla="*/ 0 h 459"/>
                  <a:gd name="T66" fmla="*/ 242 w 269"/>
                  <a:gd name="T67" fmla="*/ 3 h 459"/>
                  <a:gd name="T68" fmla="*/ 249 w 269"/>
                  <a:gd name="T69" fmla="*/ 6 h 459"/>
                  <a:gd name="T70" fmla="*/ 256 w 269"/>
                  <a:gd name="T71" fmla="*/ 12 h 459"/>
                  <a:gd name="T72" fmla="*/ 261 w 269"/>
                  <a:gd name="T73" fmla="*/ 18 h 459"/>
                  <a:gd name="T74" fmla="*/ 265 w 269"/>
                  <a:gd name="T75" fmla="*/ 24 h 459"/>
                  <a:gd name="T76" fmla="*/ 267 w 269"/>
                  <a:gd name="T77" fmla="*/ 33 h 459"/>
                  <a:gd name="T78" fmla="*/ 269 w 269"/>
                  <a:gd name="T79" fmla="*/ 41 h 459"/>
                  <a:gd name="T80" fmla="*/ 269 w 269"/>
                  <a:gd name="T81" fmla="*/ 418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9" h="459">
                    <a:moveTo>
                      <a:pt x="269" y="418"/>
                    </a:moveTo>
                    <a:lnTo>
                      <a:pt x="269" y="418"/>
                    </a:lnTo>
                    <a:lnTo>
                      <a:pt x="267" y="426"/>
                    </a:lnTo>
                    <a:lnTo>
                      <a:pt x="265" y="435"/>
                    </a:lnTo>
                    <a:lnTo>
                      <a:pt x="261" y="441"/>
                    </a:lnTo>
                    <a:lnTo>
                      <a:pt x="256" y="448"/>
                    </a:lnTo>
                    <a:lnTo>
                      <a:pt x="249" y="453"/>
                    </a:lnTo>
                    <a:lnTo>
                      <a:pt x="242" y="456"/>
                    </a:lnTo>
                    <a:lnTo>
                      <a:pt x="233" y="459"/>
                    </a:lnTo>
                    <a:lnTo>
                      <a:pt x="225" y="459"/>
                    </a:lnTo>
                    <a:lnTo>
                      <a:pt x="44" y="459"/>
                    </a:lnTo>
                    <a:lnTo>
                      <a:pt x="44" y="459"/>
                    </a:lnTo>
                    <a:lnTo>
                      <a:pt x="35" y="459"/>
                    </a:lnTo>
                    <a:lnTo>
                      <a:pt x="26" y="456"/>
                    </a:lnTo>
                    <a:lnTo>
                      <a:pt x="19" y="453"/>
                    </a:lnTo>
                    <a:lnTo>
                      <a:pt x="13" y="448"/>
                    </a:lnTo>
                    <a:lnTo>
                      <a:pt x="7" y="441"/>
                    </a:lnTo>
                    <a:lnTo>
                      <a:pt x="3" y="435"/>
                    </a:lnTo>
                    <a:lnTo>
                      <a:pt x="1" y="426"/>
                    </a:lnTo>
                    <a:lnTo>
                      <a:pt x="0" y="418"/>
                    </a:lnTo>
                    <a:lnTo>
                      <a:pt x="0" y="41"/>
                    </a:lnTo>
                    <a:lnTo>
                      <a:pt x="0" y="41"/>
                    </a:lnTo>
                    <a:lnTo>
                      <a:pt x="1" y="33"/>
                    </a:lnTo>
                    <a:lnTo>
                      <a:pt x="3" y="24"/>
                    </a:lnTo>
                    <a:lnTo>
                      <a:pt x="7" y="18"/>
                    </a:lnTo>
                    <a:lnTo>
                      <a:pt x="13" y="12"/>
                    </a:lnTo>
                    <a:lnTo>
                      <a:pt x="19" y="6"/>
                    </a:lnTo>
                    <a:lnTo>
                      <a:pt x="26" y="3"/>
                    </a:lnTo>
                    <a:lnTo>
                      <a:pt x="35" y="0"/>
                    </a:lnTo>
                    <a:lnTo>
                      <a:pt x="44" y="0"/>
                    </a:lnTo>
                    <a:lnTo>
                      <a:pt x="225" y="0"/>
                    </a:lnTo>
                    <a:lnTo>
                      <a:pt x="225" y="0"/>
                    </a:lnTo>
                    <a:lnTo>
                      <a:pt x="233" y="0"/>
                    </a:lnTo>
                    <a:lnTo>
                      <a:pt x="242" y="3"/>
                    </a:lnTo>
                    <a:lnTo>
                      <a:pt x="249" y="6"/>
                    </a:lnTo>
                    <a:lnTo>
                      <a:pt x="256" y="12"/>
                    </a:lnTo>
                    <a:lnTo>
                      <a:pt x="261" y="18"/>
                    </a:lnTo>
                    <a:lnTo>
                      <a:pt x="265" y="24"/>
                    </a:lnTo>
                    <a:lnTo>
                      <a:pt x="267" y="33"/>
                    </a:lnTo>
                    <a:lnTo>
                      <a:pt x="269" y="41"/>
                    </a:lnTo>
                    <a:lnTo>
                      <a:pt x="269" y="418"/>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41" name="Freeform 362"/>
              <p:cNvSpPr>
                <a:spLocks/>
              </p:cNvSpPr>
              <p:nvPr/>
            </p:nvSpPr>
            <p:spPr bwMode="auto">
              <a:xfrm>
                <a:off x="13500413" y="2305002"/>
                <a:ext cx="444606" cy="806808"/>
              </a:xfrm>
              <a:custGeom>
                <a:avLst/>
                <a:gdLst>
                  <a:gd name="T0" fmla="*/ 232 w 232"/>
                  <a:gd name="T1" fmla="*/ 383 h 421"/>
                  <a:gd name="T2" fmla="*/ 232 w 232"/>
                  <a:gd name="T3" fmla="*/ 383 h 421"/>
                  <a:gd name="T4" fmla="*/ 231 w 232"/>
                  <a:gd name="T5" fmla="*/ 390 h 421"/>
                  <a:gd name="T6" fmla="*/ 229 w 232"/>
                  <a:gd name="T7" fmla="*/ 398 h 421"/>
                  <a:gd name="T8" fmla="*/ 226 w 232"/>
                  <a:gd name="T9" fmla="*/ 404 h 421"/>
                  <a:gd name="T10" fmla="*/ 222 w 232"/>
                  <a:gd name="T11" fmla="*/ 410 h 421"/>
                  <a:gd name="T12" fmla="*/ 215 w 232"/>
                  <a:gd name="T13" fmla="*/ 415 h 421"/>
                  <a:gd name="T14" fmla="*/ 209 w 232"/>
                  <a:gd name="T15" fmla="*/ 418 h 421"/>
                  <a:gd name="T16" fmla="*/ 203 w 232"/>
                  <a:gd name="T17" fmla="*/ 420 h 421"/>
                  <a:gd name="T18" fmla="*/ 194 w 232"/>
                  <a:gd name="T19" fmla="*/ 421 h 421"/>
                  <a:gd name="T20" fmla="*/ 37 w 232"/>
                  <a:gd name="T21" fmla="*/ 421 h 421"/>
                  <a:gd name="T22" fmla="*/ 37 w 232"/>
                  <a:gd name="T23" fmla="*/ 421 h 421"/>
                  <a:gd name="T24" fmla="*/ 30 w 232"/>
                  <a:gd name="T25" fmla="*/ 420 h 421"/>
                  <a:gd name="T26" fmla="*/ 22 w 232"/>
                  <a:gd name="T27" fmla="*/ 418 h 421"/>
                  <a:gd name="T28" fmla="*/ 16 w 232"/>
                  <a:gd name="T29" fmla="*/ 415 h 421"/>
                  <a:gd name="T30" fmla="*/ 11 w 232"/>
                  <a:gd name="T31" fmla="*/ 410 h 421"/>
                  <a:gd name="T32" fmla="*/ 6 w 232"/>
                  <a:gd name="T33" fmla="*/ 404 h 421"/>
                  <a:gd name="T34" fmla="*/ 3 w 232"/>
                  <a:gd name="T35" fmla="*/ 398 h 421"/>
                  <a:gd name="T36" fmla="*/ 0 w 232"/>
                  <a:gd name="T37" fmla="*/ 390 h 421"/>
                  <a:gd name="T38" fmla="*/ 0 w 232"/>
                  <a:gd name="T39" fmla="*/ 383 h 421"/>
                  <a:gd name="T40" fmla="*/ 0 w 232"/>
                  <a:gd name="T41" fmla="*/ 37 h 421"/>
                  <a:gd name="T42" fmla="*/ 0 w 232"/>
                  <a:gd name="T43" fmla="*/ 37 h 421"/>
                  <a:gd name="T44" fmla="*/ 0 w 232"/>
                  <a:gd name="T45" fmla="*/ 30 h 421"/>
                  <a:gd name="T46" fmla="*/ 3 w 232"/>
                  <a:gd name="T47" fmla="*/ 22 h 421"/>
                  <a:gd name="T48" fmla="*/ 6 w 232"/>
                  <a:gd name="T49" fmla="*/ 16 h 421"/>
                  <a:gd name="T50" fmla="*/ 11 w 232"/>
                  <a:gd name="T51" fmla="*/ 11 h 421"/>
                  <a:gd name="T52" fmla="*/ 16 w 232"/>
                  <a:gd name="T53" fmla="*/ 6 h 421"/>
                  <a:gd name="T54" fmla="*/ 22 w 232"/>
                  <a:gd name="T55" fmla="*/ 2 h 421"/>
                  <a:gd name="T56" fmla="*/ 30 w 232"/>
                  <a:gd name="T57" fmla="*/ 0 h 421"/>
                  <a:gd name="T58" fmla="*/ 37 w 232"/>
                  <a:gd name="T59" fmla="*/ 0 h 421"/>
                  <a:gd name="T60" fmla="*/ 194 w 232"/>
                  <a:gd name="T61" fmla="*/ 0 h 421"/>
                  <a:gd name="T62" fmla="*/ 194 w 232"/>
                  <a:gd name="T63" fmla="*/ 0 h 421"/>
                  <a:gd name="T64" fmla="*/ 203 w 232"/>
                  <a:gd name="T65" fmla="*/ 0 h 421"/>
                  <a:gd name="T66" fmla="*/ 209 w 232"/>
                  <a:gd name="T67" fmla="*/ 2 h 421"/>
                  <a:gd name="T68" fmla="*/ 215 w 232"/>
                  <a:gd name="T69" fmla="*/ 6 h 421"/>
                  <a:gd name="T70" fmla="*/ 222 w 232"/>
                  <a:gd name="T71" fmla="*/ 11 h 421"/>
                  <a:gd name="T72" fmla="*/ 226 w 232"/>
                  <a:gd name="T73" fmla="*/ 16 h 421"/>
                  <a:gd name="T74" fmla="*/ 229 w 232"/>
                  <a:gd name="T75" fmla="*/ 22 h 421"/>
                  <a:gd name="T76" fmla="*/ 231 w 232"/>
                  <a:gd name="T77" fmla="*/ 30 h 421"/>
                  <a:gd name="T78" fmla="*/ 232 w 232"/>
                  <a:gd name="T79" fmla="*/ 37 h 421"/>
                  <a:gd name="T80" fmla="*/ 232 w 232"/>
                  <a:gd name="T81" fmla="*/ 383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2" h="421">
                    <a:moveTo>
                      <a:pt x="232" y="383"/>
                    </a:moveTo>
                    <a:lnTo>
                      <a:pt x="232" y="383"/>
                    </a:lnTo>
                    <a:lnTo>
                      <a:pt x="231" y="390"/>
                    </a:lnTo>
                    <a:lnTo>
                      <a:pt x="229" y="398"/>
                    </a:lnTo>
                    <a:lnTo>
                      <a:pt x="226" y="404"/>
                    </a:lnTo>
                    <a:lnTo>
                      <a:pt x="222" y="410"/>
                    </a:lnTo>
                    <a:lnTo>
                      <a:pt x="215" y="415"/>
                    </a:lnTo>
                    <a:lnTo>
                      <a:pt x="209" y="418"/>
                    </a:lnTo>
                    <a:lnTo>
                      <a:pt x="203" y="420"/>
                    </a:lnTo>
                    <a:lnTo>
                      <a:pt x="194" y="421"/>
                    </a:lnTo>
                    <a:lnTo>
                      <a:pt x="37" y="421"/>
                    </a:lnTo>
                    <a:lnTo>
                      <a:pt x="37" y="421"/>
                    </a:lnTo>
                    <a:lnTo>
                      <a:pt x="30" y="420"/>
                    </a:lnTo>
                    <a:lnTo>
                      <a:pt x="22" y="418"/>
                    </a:lnTo>
                    <a:lnTo>
                      <a:pt x="16" y="415"/>
                    </a:lnTo>
                    <a:lnTo>
                      <a:pt x="11" y="410"/>
                    </a:lnTo>
                    <a:lnTo>
                      <a:pt x="6" y="404"/>
                    </a:lnTo>
                    <a:lnTo>
                      <a:pt x="3" y="398"/>
                    </a:lnTo>
                    <a:lnTo>
                      <a:pt x="0" y="390"/>
                    </a:lnTo>
                    <a:lnTo>
                      <a:pt x="0" y="383"/>
                    </a:lnTo>
                    <a:lnTo>
                      <a:pt x="0" y="37"/>
                    </a:lnTo>
                    <a:lnTo>
                      <a:pt x="0" y="37"/>
                    </a:lnTo>
                    <a:lnTo>
                      <a:pt x="0" y="30"/>
                    </a:lnTo>
                    <a:lnTo>
                      <a:pt x="3" y="22"/>
                    </a:lnTo>
                    <a:lnTo>
                      <a:pt x="6" y="16"/>
                    </a:lnTo>
                    <a:lnTo>
                      <a:pt x="11" y="11"/>
                    </a:lnTo>
                    <a:lnTo>
                      <a:pt x="16" y="6"/>
                    </a:lnTo>
                    <a:lnTo>
                      <a:pt x="22" y="2"/>
                    </a:lnTo>
                    <a:lnTo>
                      <a:pt x="30" y="0"/>
                    </a:lnTo>
                    <a:lnTo>
                      <a:pt x="37" y="0"/>
                    </a:lnTo>
                    <a:lnTo>
                      <a:pt x="194" y="0"/>
                    </a:lnTo>
                    <a:lnTo>
                      <a:pt x="194" y="0"/>
                    </a:lnTo>
                    <a:lnTo>
                      <a:pt x="203" y="0"/>
                    </a:lnTo>
                    <a:lnTo>
                      <a:pt x="209" y="2"/>
                    </a:lnTo>
                    <a:lnTo>
                      <a:pt x="215" y="6"/>
                    </a:lnTo>
                    <a:lnTo>
                      <a:pt x="222" y="11"/>
                    </a:lnTo>
                    <a:lnTo>
                      <a:pt x="226" y="16"/>
                    </a:lnTo>
                    <a:lnTo>
                      <a:pt x="229" y="22"/>
                    </a:lnTo>
                    <a:lnTo>
                      <a:pt x="231" y="30"/>
                    </a:lnTo>
                    <a:lnTo>
                      <a:pt x="232" y="37"/>
                    </a:lnTo>
                    <a:lnTo>
                      <a:pt x="232" y="3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42" name="Freeform 363"/>
              <p:cNvSpPr>
                <a:spLocks/>
              </p:cNvSpPr>
              <p:nvPr/>
            </p:nvSpPr>
            <p:spPr bwMode="auto">
              <a:xfrm>
                <a:off x="13565571" y="2458314"/>
                <a:ext cx="323872" cy="486767"/>
              </a:xfrm>
              <a:custGeom>
                <a:avLst/>
                <a:gdLst>
                  <a:gd name="T0" fmla="*/ 0 w 169"/>
                  <a:gd name="T1" fmla="*/ 0 h 254"/>
                  <a:gd name="T2" fmla="*/ 0 w 169"/>
                  <a:gd name="T3" fmla="*/ 254 h 254"/>
                  <a:gd name="T4" fmla="*/ 169 w 169"/>
                  <a:gd name="T5" fmla="*/ 254 h 254"/>
                  <a:gd name="T6" fmla="*/ 169 w 169"/>
                  <a:gd name="T7" fmla="*/ 0 h 254"/>
                  <a:gd name="T8" fmla="*/ 0 w 169"/>
                  <a:gd name="T9" fmla="*/ 0 h 254"/>
                  <a:gd name="T10" fmla="*/ 0 w 169"/>
                  <a:gd name="T11" fmla="*/ 0 h 254"/>
                </a:gdLst>
                <a:ahLst/>
                <a:cxnLst>
                  <a:cxn ang="0">
                    <a:pos x="T0" y="T1"/>
                  </a:cxn>
                  <a:cxn ang="0">
                    <a:pos x="T2" y="T3"/>
                  </a:cxn>
                  <a:cxn ang="0">
                    <a:pos x="T4" y="T5"/>
                  </a:cxn>
                  <a:cxn ang="0">
                    <a:pos x="T6" y="T7"/>
                  </a:cxn>
                  <a:cxn ang="0">
                    <a:pos x="T8" y="T9"/>
                  </a:cxn>
                  <a:cxn ang="0">
                    <a:pos x="T10" y="T11"/>
                  </a:cxn>
                </a:cxnLst>
                <a:rect l="0" t="0" r="r" b="b"/>
                <a:pathLst>
                  <a:path w="169" h="254">
                    <a:moveTo>
                      <a:pt x="0" y="0"/>
                    </a:moveTo>
                    <a:lnTo>
                      <a:pt x="0" y="254"/>
                    </a:lnTo>
                    <a:lnTo>
                      <a:pt x="169" y="254"/>
                    </a:lnTo>
                    <a:lnTo>
                      <a:pt x="169" y="0"/>
                    </a:lnTo>
                    <a:lnTo>
                      <a:pt x="0" y="0"/>
                    </a:lnTo>
                    <a:lnTo>
                      <a:pt x="0" y="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43" name="Freeform 364"/>
              <p:cNvSpPr>
                <a:spLocks/>
              </p:cNvSpPr>
              <p:nvPr/>
            </p:nvSpPr>
            <p:spPr bwMode="auto">
              <a:xfrm>
                <a:off x="13626896" y="2372076"/>
                <a:ext cx="189724" cy="26830"/>
              </a:xfrm>
              <a:custGeom>
                <a:avLst/>
                <a:gdLst>
                  <a:gd name="T0" fmla="*/ 99 w 99"/>
                  <a:gd name="T1" fmla="*/ 8 h 14"/>
                  <a:gd name="T2" fmla="*/ 99 w 99"/>
                  <a:gd name="T3" fmla="*/ 8 h 14"/>
                  <a:gd name="T4" fmla="*/ 99 w 99"/>
                  <a:gd name="T5" fmla="*/ 10 h 14"/>
                  <a:gd name="T6" fmla="*/ 97 w 99"/>
                  <a:gd name="T7" fmla="*/ 12 h 14"/>
                  <a:gd name="T8" fmla="*/ 95 w 99"/>
                  <a:gd name="T9" fmla="*/ 14 h 14"/>
                  <a:gd name="T10" fmla="*/ 93 w 99"/>
                  <a:gd name="T11" fmla="*/ 14 h 14"/>
                  <a:gd name="T12" fmla="*/ 8 w 99"/>
                  <a:gd name="T13" fmla="*/ 14 h 14"/>
                  <a:gd name="T14" fmla="*/ 8 w 99"/>
                  <a:gd name="T15" fmla="*/ 14 h 14"/>
                  <a:gd name="T16" fmla="*/ 4 w 99"/>
                  <a:gd name="T17" fmla="*/ 14 h 14"/>
                  <a:gd name="T18" fmla="*/ 2 w 99"/>
                  <a:gd name="T19" fmla="*/ 12 h 14"/>
                  <a:gd name="T20" fmla="*/ 1 w 99"/>
                  <a:gd name="T21" fmla="*/ 10 h 14"/>
                  <a:gd name="T22" fmla="*/ 0 w 99"/>
                  <a:gd name="T23" fmla="*/ 8 h 14"/>
                  <a:gd name="T24" fmla="*/ 0 w 99"/>
                  <a:gd name="T25" fmla="*/ 8 h 14"/>
                  <a:gd name="T26" fmla="*/ 0 w 99"/>
                  <a:gd name="T27" fmla="*/ 8 h 14"/>
                  <a:gd name="T28" fmla="*/ 1 w 99"/>
                  <a:gd name="T29" fmla="*/ 4 h 14"/>
                  <a:gd name="T30" fmla="*/ 2 w 99"/>
                  <a:gd name="T31" fmla="*/ 2 h 14"/>
                  <a:gd name="T32" fmla="*/ 4 w 99"/>
                  <a:gd name="T33" fmla="*/ 1 h 14"/>
                  <a:gd name="T34" fmla="*/ 8 w 99"/>
                  <a:gd name="T35" fmla="*/ 0 h 14"/>
                  <a:gd name="T36" fmla="*/ 93 w 99"/>
                  <a:gd name="T37" fmla="*/ 0 h 14"/>
                  <a:gd name="T38" fmla="*/ 93 w 99"/>
                  <a:gd name="T39" fmla="*/ 0 h 14"/>
                  <a:gd name="T40" fmla="*/ 95 w 99"/>
                  <a:gd name="T41" fmla="*/ 1 h 14"/>
                  <a:gd name="T42" fmla="*/ 97 w 99"/>
                  <a:gd name="T43" fmla="*/ 2 h 14"/>
                  <a:gd name="T44" fmla="*/ 99 w 99"/>
                  <a:gd name="T45" fmla="*/ 4 h 14"/>
                  <a:gd name="T46" fmla="*/ 99 w 99"/>
                  <a:gd name="T47" fmla="*/ 8 h 14"/>
                  <a:gd name="T48" fmla="*/ 99 w 99"/>
                  <a:gd name="T4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14">
                    <a:moveTo>
                      <a:pt x="99" y="8"/>
                    </a:moveTo>
                    <a:lnTo>
                      <a:pt x="99" y="8"/>
                    </a:lnTo>
                    <a:lnTo>
                      <a:pt x="99" y="10"/>
                    </a:lnTo>
                    <a:lnTo>
                      <a:pt x="97" y="12"/>
                    </a:lnTo>
                    <a:lnTo>
                      <a:pt x="95" y="14"/>
                    </a:lnTo>
                    <a:lnTo>
                      <a:pt x="93" y="14"/>
                    </a:lnTo>
                    <a:lnTo>
                      <a:pt x="8" y="14"/>
                    </a:lnTo>
                    <a:lnTo>
                      <a:pt x="8" y="14"/>
                    </a:lnTo>
                    <a:lnTo>
                      <a:pt x="4" y="14"/>
                    </a:lnTo>
                    <a:lnTo>
                      <a:pt x="2" y="12"/>
                    </a:lnTo>
                    <a:lnTo>
                      <a:pt x="1" y="10"/>
                    </a:lnTo>
                    <a:lnTo>
                      <a:pt x="0" y="8"/>
                    </a:lnTo>
                    <a:lnTo>
                      <a:pt x="0" y="8"/>
                    </a:lnTo>
                    <a:lnTo>
                      <a:pt x="0" y="8"/>
                    </a:lnTo>
                    <a:lnTo>
                      <a:pt x="1" y="4"/>
                    </a:lnTo>
                    <a:lnTo>
                      <a:pt x="2" y="2"/>
                    </a:lnTo>
                    <a:lnTo>
                      <a:pt x="4" y="1"/>
                    </a:lnTo>
                    <a:lnTo>
                      <a:pt x="8" y="0"/>
                    </a:lnTo>
                    <a:lnTo>
                      <a:pt x="93" y="0"/>
                    </a:lnTo>
                    <a:lnTo>
                      <a:pt x="93" y="0"/>
                    </a:lnTo>
                    <a:lnTo>
                      <a:pt x="95" y="1"/>
                    </a:lnTo>
                    <a:lnTo>
                      <a:pt x="97" y="2"/>
                    </a:lnTo>
                    <a:lnTo>
                      <a:pt x="99" y="4"/>
                    </a:lnTo>
                    <a:lnTo>
                      <a:pt x="99" y="8"/>
                    </a:lnTo>
                    <a:lnTo>
                      <a:pt x="99" y="8"/>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44" name="Freeform 365"/>
              <p:cNvSpPr>
                <a:spLocks/>
              </p:cNvSpPr>
              <p:nvPr/>
            </p:nvSpPr>
            <p:spPr bwMode="auto">
              <a:xfrm>
                <a:off x="13601982" y="3010239"/>
                <a:ext cx="40244" cy="38328"/>
              </a:xfrm>
              <a:custGeom>
                <a:avLst/>
                <a:gdLst>
                  <a:gd name="T0" fmla="*/ 21 w 21"/>
                  <a:gd name="T1" fmla="*/ 10 h 20"/>
                  <a:gd name="T2" fmla="*/ 21 w 21"/>
                  <a:gd name="T3" fmla="*/ 10 h 20"/>
                  <a:gd name="T4" fmla="*/ 21 w 21"/>
                  <a:gd name="T5" fmla="*/ 14 h 20"/>
                  <a:gd name="T6" fmla="*/ 18 w 21"/>
                  <a:gd name="T7" fmla="*/ 17 h 20"/>
                  <a:gd name="T8" fmla="*/ 15 w 21"/>
                  <a:gd name="T9" fmla="*/ 19 h 20"/>
                  <a:gd name="T10" fmla="*/ 11 w 21"/>
                  <a:gd name="T11" fmla="*/ 20 h 20"/>
                  <a:gd name="T12" fmla="*/ 11 w 21"/>
                  <a:gd name="T13" fmla="*/ 20 h 20"/>
                  <a:gd name="T14" fmla="*/ 7 w 21"/>
                  <a:gd name="T15" fmla="*/ 19 h 20"/>
                  <a:gd name="T16" fmla="*/ 3 w 21"/>
                  <a:gd name="T17" fmla="*/ 17 h 20"/>
                  <a:gd name="T18" fmla="*/ 1 w 21"/>
                  <a:gd name="T19" fmla="*/ 14 h 20"/>
                  <a:gd name="T20" fmla="*/ 0 w 21"/>
                  <a:gd name="T21" fmla="*/ 10 h 20"/>
                  <a:gd name="T22" fmla="*/ 0 w 21"/>
                  <a:gd name="T23" fmla="*/ 10 h 20"/>
                  <a:gd name="T24" fmla="*/ 1 w 21"/>
                  <a:gd name="T25" fmla="*/ 5 h 20"/>
                  <a:gd name="T26" fmla="*/ 3 w 21"/>
                  <a:gd name="T27" fmla="*/ 2 h 20"/>
                  <a:gd name="T28" fmla="*/ 7 w 21"/>
                  <a:gd name="T29" fmla="*/ 0 h 20"/>
                  <a:gd name="T30" fmla="*/ 11 w 21"/>
                  <a:gd name="T31" fmla="*/ 0 h 20"/>
                  <a:gd name="T32" fmla="*/ 11 w 21"/>
                  <a:gd name="T33" fmla="*/ 0 h 20"/>
                  <a:gd name="T34" fmla="*/ 15 w 21"/>
                  <a:gd name="T35" fmla="*/ 0 h 20"/>
                  <a:gd name="T36" fmla="*/ 18 w 21"/>
                  <a:gd name="T37" fmla="*/ 2 h 20"/>
                  <a:gd name="T38" fmla="*/ 21 w 21"/>
                  <a:gd name="T39" fmla="*/ 5 h 20"/>
                  <a:gd name="T40" fmla="*/ 21 w 21"/>
                  <a:gd name="T41" fmla="*/ 10 h 20"/>
                  <a:gd name="T42" fmla="*/ 21 w 21"/>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0">
                    <a:moveTo>
                      <a:pt x="21" y="10"/>
                    </a:moveTo>
                    <a:lnTo>
                      <a:pt x="21" y="10"/>
                    </a:lnTo>
                    <a:lnTo>
                      <a:pt x="21" y="14"/>
                    </a:lnTo>
                    <a:lnTo>
                      <a:pt x="18" y="17"/>
                    </a:lnTo>
                    <a:lnTo>
                      <a:pt x="15" y="19"/>
                    </a:lnTo>
                    <a:lnTo>
                      <a:pt x="11" y="20"/>
                    </a:lnTo>
                    <a:lnTo>
                      <a:pt x="11" y="20"/>
                    </a:lnTo>
                    <a:lnTo>
                      <a:pt x="7" y="19"/>
                    </a:lnTo>
                    <a:lnTo>
                      <a:pt x="3" y="17"/>
                    </a:lnTo>
                    <a:lnTo>
                      <a:pt x="1" y="14"/>
                    </a:lnTo>
                    <a:lnTo>
                      <a:pt x="0" y="10"/>
                    </a:lnTo>
                    <a:lnTo>
                      <a:pt x="0" y="10"/>
                    </a:lnTo>
                    <a:lnTo>
                      <a:pt x="1" y="5"/>
                    </a:lnTo>
                    <a:lnTo>
                      <a:pt x="3" y="2"/>
                    </a:lnTo>
                    <a:lnTo>
                      <a:pt x="7" y="0"/>
                    </a:lnTo>
                    <a:lnTo>
                      <a:pt x="11" y="0"/>
                    </a:lnTo>
                    <a:lnTo>
                      <a:pt x="11" y="0"/>
                    </a:lnTo>
                    <a:lnTo>
                      <a:pt x="15" y="0"/>
                    </a:lnTo>
                    <a:lnTo>
                      <a:pt x="18" y="2"/>
                    </a:lnTo>
                    <a:lnTo>
                      <a:pt x="21" y="5"/>
                    </a:lnTo>
                    <a:lnTo>
                      <a:pt x="21" y="10"/>
                    </a:lnTo>
                    <a:lnTo>
                      <a:pt x="21"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45" name="Freeform 366"/>
              <p:cNvSpPr>
                <a:spLocks/>
              </p:cNvSpPr>
              <p:nvPr/>
            </p:nvSpPr>
            <p:spPr bwMode="auto">
              <a:xfrm>
                <a:off x="13707385" y="3010239"/>
                <a:ext cx="38328" cy="38328"/>
              </a:xfrm>
              <a:custGeom>
                <a:avLst/>
                <a:gdLst>
                  <a:gd name="T0" fmla="*/ 20 w 20"/>
                  <a:gd name="T1" fmla="*/ 10 h 20"/>
                  <a:gd name="T2" fmla="*/ 20 w 20"/>
                  <a:gd name="T3" fmla="*/ 10 h 20"/>
                  <a:gd name="T4" fmla="*/ 19 w 20"/>
                  <a:gd name="T5" fmla="*/ 14 h 20"/>
                  <a:gd name="T6" fmla="*/ 17 w 20"/>
                  <a:gd name="T7" fmla="*/ 17 h 20"/>
                  <a:gd name="T8" fmla="*/ 14 w 20"/>
                  <a:gd name="T9" fmla="*/ 19 h 20"/>
                  <a:gd name="T10" fmla="*/ 10 w 20"/>
                  <a:gd name="T11" fmla="*/ 20 h 20"/>
                  <a:gd name="T12" fmla="*/ 10 w 20"/>
                  <a:gd name="T13" fmla="*/ 20 h 20"/>
                  <a:gd name="T14" fmla="*/ 6 w 20"/>
                  <a:gd name="T15" fmla="*/ 19 h 20"/>
                  <a:gd name="T16" fmla="*/ 3 w 20"/>
                  <a:gd name="T17" fmla="*/ 17 h 20"/>
                  <a:gd name="T18" fmla="*/ 1 w 20"/>
                  <a:gd name="T19" fmla="*/ 14 h 20"/>
                  <a:gd name="T20" fmla="*/ 0 w 20"/>
                  <a:gd name="T21" fmla="*/ 10 h 20"/>
                  <a:gd name="T22" fmla="*/ 0 w 20"/>
                  <a:gd name="T23" fmla="*/ 10 h 20"/>
                  <a:gd name="T24" fmla="*/ 1 w 20"/>
                  <a:gd name="T25" fmla="*/ 5 h 20"/>
                  <a:gd name="T26" fmla="*/ 3 w 20"/>
                  <a:gd name="T27" fmla="*/ 2 h 20"/>
                  <a:gd name="T28" fmla="*/ 6 w 20"/>
                  <a:gd name="T29" fmla="*/ 0 h 20"/>
                  <a:gd name="T30" fmla="*/ 10 w 20"/>
                  <a:gd name="T31" fmla="*/ 0 h 20"/>
                  <a:gd name="T32" fmla="*/ 10 w 20"/>
                  <a:gd name="T33" fmla="*/ 0 h 20"/>
                  <a:gd name="T34" fmla="*/ 14 w 20"/>
                  <a:gd name="T35" fmla="*/ 0 h 20"/>
                  <a:gd name="T36" fmla="*/ 17 w 20"/>
                  <a:gd name="T37" fmla="*/ 2 h 20"/>
                  <a:gd name="T38" fmla="*/ 19 w 20"/>
                  <a:gd name="T39" fmla="*/ 5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19" y="14"/>
                    </a:lnTo>
                    <a:lnTo>
                      <a:pt x="17" y="17"/>
                    </a:lnTo>
                    <a:lnTo>
                      <a:pt x="14" y="19"/>
                    </a:lnTo>
                    <a:lnTo>
                      <a:pt x="10" y="20"/>
                    </a:lnTo>
                    <a:lnTo>
                      <a:pt x="10" y="20"/>
                    </a:lnTo>
                    <a:lnTo>
                      <a:pt x="6" y="19"/>
                    </a:lnTo>
                    <a:lnTo>
                      <a:pt x="3" y="17"/>
                    </a:lnTo>
                    <a:lnTo>
                      <a:pt x="1" y="14"/>
                    </a:lnTo>
                    <a:lnTo>
                      <a:pt x="0" y="10"/>
                    </a:lnTo>
                    <a:lnTo>
                      <a:pt x="0" y="10"/>
                    </a:lnTo>
                    <a:lnTo>
                      <a:pt x="1" y="5"/>
                    </a:lnTo>
                    <a:lnTo>
                      <a:pt x="3" y="2"/>
                    </a:lnTo>
                    <a:lnTo>
                      <a:pt x="6" y="0"/>
                    </a:lnTo>
                    <a:lnTo>
                      <a:pt x="10" y="0"/>
                    </a:lnTo>
                    <a:lnTo>
                      <a:pt x="10" y="0"/>
                    </a:lnTo>
                    <a:lnTo>
                      <a:pt x="14" y="0"/>
                    </a:lnTo>
                    <a:lnTo>
                      <a:pt x="17" y="2"/>
                    </a:lnTo>
                    <a:lnTo>
                      <a:pt x="19" y="5"/>
                    </a:lnTo>
                    <a:lnTo>
                      <a:pt x="20" y="10"/>
                    </a:lnTo>
                    <a:lnTo>
                      <a:pt x="20"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46" name="Freeform 367"/>
              <p:cNvSpPr>
                <a:spLocks/>
              </p:cNvSpPr>
              <p:nvPr/>
            </p:nvSpPr>
            <p:spPr bwMode="auto">
              <a:xfrm>
                <a:off x="13810871" y="3010239"/>
                <a:ext cx="38328" cy="38328"/>
              </a:xfrm>
              <a:custGeom>
                <a:avLst/>
                <a:gdLst>
                  <a:gd name="T0" fmla="*/ 20 w 20"/>
                  <a:gd name="T1" fmla="*/ 10 h 20"/>
                  <a:gd name="T2" fmla="*/ 20 w 20"/>
                  <a:gd name="T3" fmla="*/ 10 h 20"/>
                  <a:gd name="T4" fmla="*/ 19 w 20"/>
                  <a:gd name="T5" fmla="*/ 14 h 20"/>
                  <a:gd name="T6" fmla="*/ 17 w 20"/>
                  <a:gd name="T7" fmla="*/ 17 h 20"/>
                  <a:gd name="T8" fmla="*/ 14 w 20"/>
                  <a:gd name="T9" fmla="*/ 19 h 20"/>
                  <a:gd name="T10" fmla="*/ 10 w 20"/>
                  <a:gd name="T11" fmla="*/ 20 h 20"/>
                  <a:gd name="T12" fmla="*/ 10 w 20"/>
                  <a:gd name="T13" fmla="*/ 20 h 20"/>
                  <a:gd name="T14" fmla="*/ 6 w 20"/>
                  <a:gd name="T15" fmla="*/ 19 h 20"/>
                  <a:gd name="T16" fmla="*/ 3 w 20"/>
                  <a:gd name="T17" fmla="*/ 17 h 20"/>
                  <a:gd name="T18" fmla="*/ 1 w 20"/>
                  <a:gd name="T19" fmla="*/ 14 h 20"/>
                  <a:gd name="T20" fmla="*/ 0 w 20"/>
                  <a:gd name="T21" fmla="*/ 10 h 20"/>
                  <a:gd name="T22" fmla="*/ 0 w 20"/>
                  <a:gd name="T23" fmla="*/ 10 h 20"/>
                  <a:gd name="T24" fmla="*/ 1 w 20"/>
                  <a:gd name="T25" fmla="*/ 5 h 20"/>
                  <a:gd name="T26" fmla="*/ 3 w 20"/>
                  <a:gd name="T27" fmla="*/ 2 h 20"/>
                  <a:gd name="T28" fmla="*/ 6 w 20"/>
                  <a:gd name="T29" fmla="*/ 0 h 20"/>
                  <a:gd name="T30" fmla="*/ 10 w 20"/>
                  <a:gd name="T31" fmla="*/ 0 h 20"/>
                  <a:gd name="T32" fmla="*/ 10 w 20"/>
                  <a:gd name="T33" fmla="*/ 0 h 20"/>
                  <a:gd name="T34" fmla="*/ 14 w 20"/>
                  <a:gd name="T35" fmla="*/ 0 h 20"/>
                  <a:gd name="T36" fmla="*/ 17 w 20"/>
                  <a:gd name="T37" fmla="*/ 2 h 20"/>
                  <a:gd name="T38" fmla="*/ 19 w 20"/>
                  <a:gd name="T39" fmla="*/ 5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19" y="14"/>
                    </a:lnTo>
                    <a:lnTo>
                      <a:pt x="17" y="17"/>
                    </a:lnTo>
                    <a:lnTo>
                      <a:pt x="14" y="19"/>
                    </a:lnTo>
                    <a:lnTo>
                      <a:pt x="10" y="20"/>
                    </a:lnTo>
                    <a:lnTo>
                      <a:pt x="10" y="20"/>
                    </a:lnTo>
                    <a:lnTo>
                      <a:pt x="6" y="19"/>
                    </a:lnTo>
                    <a:lnTo>
                      <a:pt x="3" y="17"/>
                    </a:lnTo>
                    <a:lnTo>
                      <a:pt x="1" y="14"/>
                    </a:lnTo>
                    <a:lnTo>
                      <a:pt x="0" y="10"/>
                    </a:lnTo>
                    <a:lnTo>
                      <a:pt x="0" y="10"/>
                    </a:lnTo>
                    <a:lnTo>
                      <a:pt x="1" y="5"/>
                    </a:lnTo>
                    <a:lnTo>
                      <a:pt x="3" y="2"/>
                    </a:lnTo>
                    <a:lnTo>
                      <a:pt x="6" y="0"/>
                    </a:lnTo>
                    <a:lnTo>
                      <a:pt x="10" y="0"/>
                    </a:lnTo>
                    <a:lnTo>
                      <a:pt x="10" y="0"/>
                    </a:lnTo>
                    <a:lnTo>
                      <a:pt x="14" y="0"/>
                    </a:lnTo>
                    <a:lnTo>
                      <a:pt x="17" y="2"/>
                    </a:lnTo>
                    <a:lnTo>
                      <a:pt x="19" y="5"/>
                    </a:lnTo>
                    <a:lnTo>
                      <a:pt x="20" y="10"/>
                    </a:lnTo>
                    <a:lnTo>
                      <a:pt x="20"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grpSp>
        <p:grpSp>
          <p:nvGrpSpPr>
            <p:cNvPr id="47" name="组合 9215"/>
            <p:cNvGrpSpPr/>
            <p:nvPr/>
          </p:nvGrpSpPr>
          <p:grpSpPr>
            <a:xfrm>
              <a:off x="1312118" y="2229145"/>
              <a:ext cx="284969" cy="419892"/>
              <a:chOff x="13465917" y="2268590"/>
              <a:chExt cx="515513" cy="879631"/>
            </a:xfrm>
          </p:grpSpPr>
          <p:sp>
            <p:nvSpPr>
              <p:cNvPr id="48" name="Freeform 361"/>
              <p:cNvSpPr>
                <a:spLocks/>
              </p:cNvSpPr>
              <p:nvPr/>
            </p:nvSpPr>
            <p:spPr bwMode="auto">
              <a:xfrm>
                <a:off x="13465917" y="2268590"/>
                <a:ext cx="515513" cy="879631"/>
              </a:xfrm>
              <a:custGeom>
                <a:avLst/>
                <a:gdLst>
                  <a:gd name="T0" fmla="*/ 269 w 269"/>
                  <a:gd name="T1" fmla="*/ 418 h 459"/>
                  <a:gd name="T2" fmla="*/ 269 w 269"/>
                  <a:gd name="T3" fmla="*/ 418 h 459"/>
                  <a:gd name="T4" fmla="*/ 267 w 269"/>
                  <a:gd name="T5" fmla="*/ 426 h 459"/>
                  <a:gd name="T6" fmla="*/ 265 w 269"/>
                  <a:gd name="T7" fmla="*/ 435 h 459"/>
                  <a:gd name="T8" fmla="*/ 261 w 269"/>
                  <a:gd name="T9" fmla="*/ 441 h 459"/>
                  <a:gd name="T10" fmla="*/ 256 w 269"/>
                  <a:gd name="T11" fmla="*/ 448 h 459"/>
                  <a:gd name="T12" fmla="*/ 249 w 269"/>
                  <a:gd name="T13" fmla="*/ 453 h 459"/>
                  <a:gd name="T14" fmla="*/ 242 w 269"/>
                  <a:gd name="T15" fmla="*/ 456 h 459"/>
                  <a:gd name="T16" fmla="*/ 233 w 269"/>
                  <a:gd name="T17" fmla="*/ 459 h 459"/>
                  <a:gd name="T18" fmla="*/ 225 w 269"/>
                  <a:gd name="T19" fmla="*/ 459 h 459"/>
                  <a:gd name="T20" fmla="*/ 44 w 269"/>
                  <a:gd name="T21" fmla="*/ 459 h 459"/>
                  <a:gd name="T22" fmla="*/ 44 w 269"/>
                  <a:gd name="T23" fmla="*/ 459 h 459"/>
                  <a:gd name="T24" fmla="*/ 35 w 269"/>
                  <a:gd name="T25" fmla="*/ 459 h 459"/>
                  <a:gd name="T26" fmla="*/ 26 w 269"/>
                  <a:gd name="T27" fmla="*/ 456 h 459"/>
                  <a:gd name="T28" fmla="*/ 19 w 269"/>
                  <a:gd name="T29" fmla="*/ 453 h 459"/>
                  <a:gd name="T30" fmla="*/ 13 w 269"/>
                  <a:gd name="T31" fmla="*/ 448 h 459"/>
                  <a:gd name="T32" fmla="*/ 7 w 269"/>
                  <a:gd name="T33" fmla="*/ 441 h 459"/>
                  <a:gd name="T34" fmla="*/ 3 w 269"/>
                  <a:gd name="T35" fmla="*/ 435 h 459"/>
                  <a:gd name="T36" fmla="*/ 1 w 269"/>
                  <a:gd name="T37" fmla="*/ 426 h 459"/>
                  <a:gd name="T38" fmla="*/ 0 w 269"/>
                  <a:gd name="T39" fmla="*/ 418 h 459"/>
                  <a:gd name="T40" fmla="*/ 0 w 269"/>
                  <a:gd name="T41" fmla="*/ 41 h 459"/>
                  <a:gd name="T42" fmla="*/ 0 w 269"/>
                  <a:gd name="T43" fmla="*/ 41 h 459"/>
                  <a:gd name="T44" fmla="*/ 1 w 269"/>
                  <a:gd name="T45" fmla="*/ 33 h 459"/>
                  <a:gd name="T46" fmla="*/ 3 w 269"/>
                  <a:gd name="T47" fmla="*/ 24 h 459"/>
                  <a:gd name="T48" fmla="*/ 7 w 269"/>
                  <a:gd name="T49" fmla="*/ 18 h 459"/>
                  <a:gd name="T50" fmla="*/ 13 w 269"/>
                  <a:gd name="T51" fmla="*/ 12 h 459"/>
                  <a:gd name="T52" fmla="*/ 19 w 269"/>
                  <a:gd name="T53" fmla="*/ 6 h 459"/>
                  <a:gd name="T54" fmla="*/ 26 w 269"/>
                  <a:gd name="T55" fmla="*/ 3 h 459"/>
                  <a:gd name="T56" fmla="*/ 35 w 269"/>
                  <a:gd name="T57" fmla="*/ 0 h 459"/>
                  <a:gd name="T58" fmla="*/ 44 w 269"/>
                  <a:gd name="T59" fmla="*/ 0 h 459"/>
                  <a:gd name="T60" fmla="*/ 225 w 269"/>
                  <a:gd name="T61" fmla="*/ 0 h 459"/>
                  <a:gd name="T62" fmla="*/ 225 w 269"/>
                  <a:gd name="T63" fmla="*/ 0 h 459"/>
                  <a:gd name="T64" fmla="*/ 233 w 269"/>
                  <a:gd name="T65" fmla="*/ 0 h 459"/>
                  <a:gd name="T66" fmla="*/ 242 w 269"/>
                  <a:gd name="T67" fmla="*/ 3 h 459"/>
                  <a:gd name="T68" fmla="*/ 249 w 269"/>
                  <a:gd name="T69" fmla="*/ 6 h 459"/>
                  <a:gd name="T70" fmla="*/ 256 w 269"/>
                  <a:gd name="T71" fmla="*/ 12 h 459"/>
                  <a:gd name="T72" fmla="*/ 261 w 269"/>
                  <a:gd name="T73" fmla="*/ 18 h 459"/>
                  <a:gd name="T74" fmla="*/ 265 w 269"/>
                  <a:gd name="T75" fmla="*/ 24 h 459"/>
                  <a:gd name="T76" fmla="*/ 267 w 269"/>
                  <a:gd name="T77" fmla="*/ 33 h 459"/>
                  <a:gd name="T78" fmla="*/ 269 w 269"/>
                  <a:gd name="T79" fmla="*/ 41 h 459"/>
                  <a:gd name="T80" fmla="*/ 269 w 269"/>
                  <a:gd name="T81" fmla="*/ 418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9" h="459">
                    <a:moveTo>
                      <a:pt x="269" y="418"/>
                    </a:moveTo>
                    <a:lnTo>
                      <a:pt x="269" y="418"/>
                    </a:lnTo>
                    <a:lnTo>
                      <a:pt x="267" y="426"/>
                    </a:lnTo>
                    <a:lnTo>
                      <a:pt x="265" y="435"/>
                    </a:lnTo>
                    <a:lnTo>
                      <a:pt x="261" y="441"/>
                    </a:lnTo>
                    <a:lnTo>
                      <a:pt x="256" y="448"/>
                    </a:lnTo>
                    <a:lnTo>
                      <a:pt x="249" y="453"/>
                    </a:lnTo>
                    <a:lnTo>
                      <a:pt x="242" y="456"/>
                    </a:lnTo>
                    <a:lnTo>
                      <a:pt x="233" y="459"/>
                    </a:lnTo>
                    <a:lnTo>
                      <a:pt x="225" y="459"/>
                    </a:lnTo>
                    <a:lnTo>
                      <a:pt x="44" y="459"/>
                    </a:lnTo>
                    <a:lnTo>
                      <a:pt x="44" y="459"/>
                    </a:lnTo>
                    <a:lnTo>
                      <a:pt x="35" y="459"/>
                    </a:lnTo>
                    <a:lnTo>
                      <a:pt x="26" y="456"/>
                    </a:lnTo>
                    <a:lnTo>
                      <a:pt x="19" y="453"/>
                    </a:lnTo>
                    <a:lnTo>
                      <a:pt x="13" y="448"/>
                    </a:lnTo>
                    <a:lnTo>
                      <a:pt x="7" y="441"/>
                    </a:lnTo>
                    <a:lnTo>
                      <a:pt x="3" y="435"/>
                    </a:lnTo>
                    <a:lnTo>
                      <a:pt x="1" y="426"/>
                    </a:lnTo>
                    <a:lnTo>
                      <a:pt x="0" y="418"/>
                    </a:lnTo>
                    <a:lnTo>
                      <a:pt x="0" y="41"/>
                    </a:lnTo>
                    <a:lnTo>
                      <a:pt x="0" y="41"/>
                    </a:lnTo>
                    <a:lnTo>
                      <a:pt x="1" y="33"/>
                    </a:lnTo>
                    <a:lnTo>
                      <a:pt x="3" y="24"/>
                    </a:lnTo>
                    <a:lnTo>
                      <a:pt x="7" y="18"/>
                    </a:lnTo>
                    <a:lnTo>
                      <a:pt x="13" y="12"/>
                    </a:lnTo>
                    <a:lnTo>
                      <a:pt x="19" y="6"/>
                    </a:lnTo>
                    <a:lnTo>
                      <a:pt x="26" y="3"/>
                    </a:lnTo>
                    <a:lnTo>
                      <a:pt x="35" y="0"/>
                    </a:lnTo>
                    <a:lnTo>
                      <a:pt x="44" y="0"/>
                    </a:lnTo>
                    <a:lnTo>
                      <a:pt x="225" y="0"/>
                    </a:lnTo>
                    <a:lnTo>
                      <a:pt x="225" y="0"/>
                    </a:lnTo>
                    <a:lnTo>
                      <a:pt x="233" y="0"/>
                    </a:lnTo>
                    <a:lnTo>
                      <a:pt x="242" y="3"/>
                    </a:lnTo>
                    <a:lnTo>
                      <a:pt x="249" y="6"/>
                    </a:lnTo>
                    <a:lnTo>
                      <a:pt x="256" y="12"/>
                    </a:lnTo>
                    <a:lnTo>
                      <a:pt x="261" y="18"/>
                    </a:lnTo>
                    <a:lnTo>
                      <a:pt x="265" y="24"/>
                    </a:lnTo>
                    <a:lnTo>
                      <a:pt x="267" y="33"/>
                    </a:lnTo>
                    <a:lnTo>
                      <a:pt x="269" y="41"/>
                    </a:lnTo>
                    <a:lnTo>
                      <a:pt x="269" y="418"/>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49" name="Freeform 362"/>
              <p:cNvSpPr>
                <a:spLocks/>
              </p:cNvSpPr>
              <p:nvPr/>
            </p:nvSpPr>
            <p:spPr bwMode="auto">
              <a:xfrm>
                <a:off x="13500413" y="2305002"/>
                <a:ext cx="444606" cy="806808"/>
              </a:xfrm>
              <a:custGeom>
                <a:avLst/>
                <a:gdLst>
                  <a:gd name="T0" fmla="*/ 232 w 232"/>
                  <a:gd name="T1" fmla="*/ 383 h 421"/>
                  <a:gd name="T2" fmla="*/ 232 w 232"/>
                  <a:gd name="T3" fmla="*/ 383 h 421"/>
                  <a:gd name="T4" fmla="*/ 231 w 232"/>
                  <a:gd name="T5" fmla="*/ 390 h 421"/>
                  <a:gd name="T6" fmla="*/ 229 w 232"/>
                  <a:gd name="T7" fmla="*/ 398 h 421"/>
                  <a:gd name="T8" fmla="*/ 226 w 232"/>
                  <a:gd name="T9" fmla="*/ 404 h 421"/>
                  <a:gd name="T10" fmla="*/ 222 w 232"/>
                  <a:gd name="T11" fmla="*/ 410 h 421"/>
                  <a:gd name="T12" fmla="*/ 215 w 232"/>
                  <a:gd name="T13" fmla="*/ 415 h 421"/>
                  <a:gd name="T14" fmla="*/ 209 w 232"/>
                  <a:gd name="T15" fmla="*/ 418 h 421"/>
                  <a:gd name="T16" fmla="*/ 203 w 232"/>
                  <a:gd name="T17" fmla="*/ 420 h 421"/>
                  <a:gd name="T18" fmla="*/ 194 w 232"/>
                  <a:gd name="T19" fmla="*/ 421 h 421"/>
                  <a:gd name="T20" fmla="*/ 37 w 232"/>
                  <a:gd name="T21" fmla="*/ 421 h 421"/>
                  <a:gd name="T22" fmla="*/ 37 w 232"/>
                  <a:gd name="T23" fmla="*/ 421 h 421"/>
                  <a:gd name="T24" fmla="*/ 30 w 232"/>
                  <a:gd name="T25" fmla="*/ 420 h 421"/>
                  <a:gd name="T26" fmla="*/ 22 w 232"/>
                  <a:gd name="T27" fmla="*/ 418 h 421"/>
                  <a:gd name="T28" fmla="*/ 16 w 232"/>
                  <a:gd name="T29" fmla="*/ 415 h 421"/>
                  <a:gd name="T30" fmla="*/ 11 w 232"/>
                  <a:gd name="T31" fmla="*/ 410 h 421"/>
                  <a:gd name="T32" fmla="*/ 6 w 232"/>
                  <a:gd name="T33" fmla="*/ 404 h 421"/>
                  <a:gd name="T34" fmla="*/ 3 w 232"/>
                  <a:gd name="T35" fmla="*/ 398 h 421"/>
                  <a:gd name="T36" fmla="*/ 0 w 232"/>
                  <a:gd name="T37" fmla="*/ 390 h 421"/>
                  <a:gd name="T38" fmla="*/ 0 w 232"/>
                  <a:gd name="T39" fmla="*/ 383 h 421"/>
                  <a:gd name="T40" fmla="*/ 0 w 232"/>
                  <a:gd name="T41" fmla="*/ 37 h 421"/>
                  <a:gd name="T42" fmla="*/ 0 w 232"/>
                  <a:gd name="T43" fmla="*/ 37 h 421"/>
                  <a:gd name="T44" fmla="*/ 0 w 232"/>
                  <a:gd name="T45" fmla="*/ 30 h 421"/>
                  <a:gd name="T46" fmla="*/ 3 w 232"/>
                  <a:gd name="T47" fmla="*/ 22 h 421"/>
                  <a:gd name="T48" fmla="*/ 6 w 232"/>
                  <a:gd name="T49" fmla="*/ 16 h 421"/>
                  <a:gd name="T50" fmla="*/ 11 w 232"/>
                  <a:gd name="T51" fmla="*/ 11 h 421"/>
                  <a:gd name="T52" fmla="*/ 16 w 232"/>
                  <a:gd name="T53" fmla="*/ 6 h 421"/>
                  <a:gd name="T54" fmla="*/ 22 w 232"/>
                  <a:gd name="T55" fmla="*/ 2 h 421"/>
                  <a:gd name="T56" fmla="*/ 30 w 232"/>
                  <a:gd name="T57" fmla="*/ 0 h 421"/>
                  <a:gd name="T58" fmla="*/ 37 w 232"/>
                  <a:gd name="T59" fmla="*/ 0 h 421"/>
                  <a:gd name="T60" fmla="*/ 194 w 232"/>
                  <a:gd name="T61" fmla="*/ 0 h 421"/>
                  <a:gd name="T62" fmla="*/ 194 w 232"/>
                  <a:gd name="T63" fmla="*/ 0 h 421"/>
                  <a:gd name="T64" fmla="*/ 203 w 232"/>
                  <a:gd name="T65" fmla="*/ 0 h 421"/>
                  <a:gd name="T66" fmla="*/ 209 w 232"/>
                  <a:gd name="T67" fmla="*/ 2 h 421"/>
                  <a:gd name="T68" fmla="*/ 215 w 232"/>
                  <a:gd name="T69" fmla="*/ 6 h 421"/>
                  <a:gd name="T70" fmla="*/ 222 w 232"/>
                  <a:gd name="T71" fmla="*/ 11 h 421"/>
                  <a:gd name="T72" fmla="*/ 226 w 232"/>
                  <a:gd name="T73" fmla="*/ 16 h 421"/>
                  <a:gd name="T74" fmla="*/ 229 w 232"/>
                  <a:gd name="T75" fmla="*/ 22 h 421"/>
                  <a:gd name="T76" fmla="*/ 231 w 232"/>
                  <a:gd name="T77" fmla="*/ 30 h 421"/>
                  <a:gd name="T78" fmla="*/ 232 w 232"/>
                  <a:gd name="T79" fmla="*/ 37 h 421"/>
                  <a:gd name="T80" fmla="*/ 232 w 232"/>
                  <a:gd name="T81" fmla="*/ 383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2" h="421">
                    <a:moveTo>
                      <a:pt x="232" y="383"/>
                    </a:moveTo>
                    <a:lnTo>
                      <a:pt x="232" y="383"/>
                    </a:lnTo>
                    <a:lnTo>
                      <a:pt x="231" y="390"/>
                    </a:lnTo>
                    <a:lnTo>
                      <a:pt x="229" y="398"/>
                    </a:lnTo>
                    <a:lnTo>
                      <a:pt x="226" y="404"/>
                    </a:lnTo>
                    <a:lnTo>
                      <a:pt x="222" y="410"/>
                    </a:lnTo>
                    <a:lnTo>
                      <a:pt x="215" y="415"/>
                    </a:lnTo>
                    <a:lnTo>
                      <a:pt x="209" y="418"/>
                    </a:lnTo>
                    <a:lnTo>
                      <a:pt x="203" y="420"/>
                    </a:lnTo>
                    <a:lnTo>
                      <a:pt x="194" y="421"/>
                    </a:lnTo>
                    <a:lnTo>
                      <a:pt x="37" y="421"/>
                    </a:lnTo>
                    <a:lnTo>
                      <a:pt x="37" y="421"/>
                    </a:lnTo>
                    <a:lnTo>
                      <a:pt x="30" y="420"/>
                    </a:lnTo>
                    <a:lnTo>
                      <a:pt x="22" y="418"/>
                    </a:lnTo>
                    <a:lnTo>
                      <a:pt x="16" y="415"/>
                    </a:lnTo>
                    <a:lnTo>
                      <a:pt x="11" y="410"/>
                    </a:lnTo>
                    <a:lnTo>
                      <a:pt x="6" y="404"/>
                    </a:lnTo>
                    <a:lnTo>
                      <a:pt x="3" y="398"/>
                    </a:lnTo>
                    <a:lnTo>
                      <a:pt x="0" y="390"/>
                    </a:lnTo>
                    <a:lnTo>
                      <a:pt x="0" y="383"/>
                    </a:lnTo>
                    <a:lnTo>
                      <a:pt x="0" y="37"/>
                    </a:lnTo>
                    <a:lnTo>
                      <a:pt x="0" y="37"/>
                    </a:lnTo>
                    <a:lnTo>
                      <a:pt x="0" y="30"/>
                    </a:lnTo>
                    <a:lnTo>
                      <a:pt x="3" y="22"/>
                    </a:lnTo>
                    <a:lnTo>
                      <a:pt x="6" y="16"/>
                    </a:lnTo>
                    <a:lnTo>
                      <a:pt x="11" y="11"/>
                    </a:lnTo>
                    <a:lnTo>
                      <a:pt x="16" y="6"/>
                    </a:lnTo>
                    <a:lnTo>
                      <a:pt x="22" y="2"/>
                    </a:lnTo>
                    <a:lnTo>
                      <a:pt x="30" y="0"/>
                    </a:lnTo>
                    <a:lnTo>
                      <a:pt x="37" y="0"/>
                    </a:lnTo>
                    <a:lnTo>
                      <a:pt x="194" y="0"/>
                    </a:lnTo>
                    <a:lnTo>
                      <a:pt x="194" y="0"/>
                    </a:lnTo>
                    <a:lnTo>
                      <a:pt x="203" y="0"/>
                    </a:lnTo>
                    <a:lnTo>
                      <a:pt x="209" y="2"/>
                    </a:lnTo>
                    <a:lnTo>
                      <a:pt x="215" y="6"/>
                    </a:lnTo>
                    <a:lnTo>
                      <a:pt x="222" y="11"/>
                    </a:lnTo>
                    <a:lnTo>
                      <a:pt x="226" y="16"/>
                    </a:lnTo>
                    <a:lnTo>
                      <a:pt x="229" y="22"/>
                    </a:lnTo>
                    <a:lnTo>
                      <a:pt x="231" y="30"/>
                    </a:lnTo>
                    <a:lnTo>
                      <a:pt x="232" y="37"/>
                    </a:lnTo>
                    <a:lnTo>
                      <a:pt x="232" y="3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50" name="Freeform 363"/>
              <p:cNvSpPr>
                <a:spLocks/>
              </p:cNvSpPr>
              <p:nvPr/>
            </p:nvSpPr>
            <p:spPr bwMode="auto">
              <a:xfrm>
                <a:off x="13565571" y="2458314"/>
                <a:ext cx="323872" cy="486767"/>
              </a:xfrm>
              <a:custGeom>
                <a:avLst/>
                <a:gdLst>
                  <a:gd name="T0" fmla="*/ 0 w 169"/>
                  <a:gd name="T1" fmla="*/ 0 h 254"/>
                  <a:gd name="T2" fmla="*/ 0 w 169"/>
                  <a:gd name="T3" fmla="*/ 254 h 254"/>
                  <a:gd name="T4" fmla="*/ 169 w 169"/>
                  <a:gd name="T5" fmla="*/ 254 h 254"/>
                  <a:gd name="T6" fmla="*/ 169 w 169"/>
                  <a:gd name="T7" fmla="*/ 0 h 254"/>
                  <a:gd name="T8" fmla="*/ 0 w 169"/>
                  <a:gd name="T9" fmla="*/ 0 h 254"/>
                  <a:gd name="T10" fmla="*/ 0 w 169"/>
                  <a:gd name="T11" fmla="*/ 0 h 254"/>
                </a:gdLst>
                <a:ahLst/>
                <a:cxnLst>
                  <a:cxn ang="0">
                    <a:pos x="T0" y="T1"/>
                  </a:cxn>
                  <a:cxn ang="0">
                    <a:pos x="T2" y="T3"/>
                  </a:cxn>
                  <a:cxn ang="0">
                    <a:pos x="T4" y="T5"/>
                  </a:cxn>
                  <a:cxn ang="0">
                    <a:pos x="T6" y="T7"/>
                  </a:cxn>
                  <a:cxn ang="0">
                    <a:pos x="T8" y="T9"/>
                  </a:cxn>
                  <a:cxn ang="0">
                    <a:pos x="T10" y="T11"/>
                  </a:cxn>
                </a:cxnLst>
                <a:rect l="0" t="0" r="r" b="b"/>
                <a:pathLst>
                  <a:path w="169" h="254">
                    <a:moveTo>
                      <a:pt x="0" y="0"/>
                    </a:moveTo>
                    <a:lnTo>
                      <a:pt x="0" y="254"/>
                    </a:lnTo>
                    <a:lnTo>
                      <a:pt x="169" y="254"/>
                    </a:lnTo>
                    <a:lnTo>
                      <a:pt x="169" y="0"/>
                    </a:lnTo>
                    <a:lnTo>
                      <a:pt x="0" y="0"/>
                    </a:lnTo>
                    <a:lnTo>
                      <a:pt x="0" y="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51" name="Freeform 364"/>
              <p:cNvSpPr>
                <a:spLocks/>
              </p:cNvSpPr>
              <p:nvPr/>
            </p:nvSpPr>
            <p:spPr bwMode="auto">
              <a:xfrm>
                <a:off x="13626896" y="2372076"/>
                <a:ext cx="189724" cy="26830"/>
              </a:xfrm>
              <a:custGeom>
                <a:avLst/>
                <a:gdLst>
                  <a:gd name="T0" fmla="*/ 99 w 99"/>
                  <a:gd name="T1" fmla="*/ 8 h 14"/>
                  <a:gd name="T2" fmla="*/ 99 w 99"/>
                  <a:gd name="T3" fmla="*/ 8 h 14"/>
                  <a:gd name="T4" fmla="*/ 99 w 99"/>
                  <a:gd name="T5" fmla="*/ 10 h 14"/>
                  <a:gd name="T6" fmla="*/ 97 w 99"/>
                  <a:gd name="T7" fmla="*/ 12 h 14"/>
                  <a:gd name="T8" fmla="*/ 95 w 99"/>
                  <a:gd name="T9" fmla="*/ 14 h 14"/>
                  <a:gd name="T10" fmla="*/ 93 w 99"/>
                  <a:gd name="T11" fmla="*/ 14 h 14"/>
                  <a:gd name="T12" fmla="*/ 8 w 99"/>
                  <a:gd name="T13" fmla="*/ 14 h 14"/>
                  <a:gd name="T14" fmla="*/ 8 w 99"/>
                  <a:gd name="T15" fmla="*/ 14 h 14"/>
                  <a:gd name="T16" fmla="*/ 4 w 99"/>
                  <a:gd name="T17" fmla="*/ 14 h 14"/>
                  <a:gd name="T18" fmla="*/ 2 w 99"/>
                  <a:gd name="T19" fmla="*/ 12 h 14"/>
                  <a:gd name="T20" fmla="*/ 1 w 99"/>
                  <a:gd name="T21" fmla="*/ 10 h 14"/>
                  <a:gd name="T22" fmla="*/ 0 w 99"/>
                  <a:gd name="T23" fmla="*/ 8 h 14"/>
                  <a:gd name="T24" fmla="*/ 0 w 99"/>
                  <a:gd name="T25" fmla="*/ 8 h 14"/>
                  <a:gd name="T26" fmla="*/ 0 w 99"/>
                  <a:gd name="T27" fmla="*/ 8 h 14"/>
                  <a:gd name="T28" fmla="*/ 1 w 99"/>
                  <a:gd name="T29" fmla="*/ 4 h 14"/>
                  <a:gd name="T30" fmla="*/ 2 w 99"/>
                  <a:gd name="T31" fmla="*/ 2 h 14"/>
                  <a:gd name="T32" fmla="*/ 4 w 99"/>
                  <a:gd name="T33" fmla="*/ 1 h 14"/>
                  <a:gd name="T34" fmla="*/ 8 w 99"/>
                  <a:gd name="T35" fmla="*/ 0 h 14"/>
                  <a:gd name="T36" fmla="*/ 93 w 99"/>
                  <a:gd name="T37" fmla="*/ 0 h 14"/>
                  <a:gd name="T38" fmla="*/ 93 w 99"/>
                  <a:gd name="T39" fmla="*/ 0 h 14"/>
                  <a:gd name="T40" fmla="*/ 95 w 99"/>
                  <a:gd name="T41" fmla="*/ 1 h 14"/>
                  <a:gd name="T42" fmla="*/ 97 w 99"/>
                  <a:gd name="T43" fmla="*/ 2 h 14"/>
                  <a:gd name="T44" fmla="*/ 99 w 99"/>
                  <a:gd name="T45" fmla="*/ 4 h 14"/>
                  <a:gd name="T46" fmla="*/ 99 w 99"/>
                  <a:gd name="T47" fmla="*/ 8 h 14"/>
                  <a:gd name="T48" fmla="*/ 99 w 99"/>
                  <a:gd name="T4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14">
                    <a:moveTo>
                      <a:pt x="99" y="8"/>
                    </a:moveTo>
                    <a:lnTo>
                      <a:pt x="99" y="8"/>
                    </a:lnTo>
                    <a:lnTo>
                      <a:pt x="99" y="10"/>
                    </a:lnTo>
                    <a:lnTo>
                      <a:pt x="97" y="12"/>
                    </a:lnTo>
                    <a:lnTo>
                      <a:pt x="95" y="14"/>
                    </a:lnTo>
                    <a:lnTo>
                      <a:pt x="93" y="14"/>
                    </a:lnTo>
                    <a:lnTo>
                      <a:pt x="8" y="14"/>
                    </a:lnTo>
                    <a:lnTo>
                      <a:pt x="8" y="14"/>
                    </a:lnTo>
                    <a:lnTo>
                      <a:pt x="4" y="14"/>
                    </a:lnTo>
                    <a:lnTo>
                      <a:pt x="2" y="12"/>
                    </a:lnTo>
                    <a:lnTo>
                      <a:pt x="1" y="10"/>
                    </a:lnTo>
                    <a:lnTo>
                      <a:pt x="0" y="8"/>
                    </a:lnTo>
                    <a:lnTo>
                      <a:pt x="0" y="8"/>
                    </a:lnTo>
                    <a:lnTo>
                      <a:pt x="0" y="8"/>
                    </a:lnTo>
                    <a:lnTo>
                      <a:pt x="1" y="4"/>
                    </a:lnTo>
                    <a:lnTo>
                      <a:pt x="2" y="2"/>
                    </a:lnTo>
                    <a:lnTo>
                      <a:pt x="4" y="1"/>
                    </a:lnTo>
                    <a:lnTo>
                      <a:pt x="8" y="0"/>
                    </a:lnTo>
                    <a:lnTo>
                      <a:pt x="93" y="0"/>
                    </a:lnTo>
                    <a:lnTo>
                      <a:pt x="93" y="0"/>
                    </a:lnTo>
                    <a:lnTo>
                      <a:pt x="95" y="1"/>
                    </a:lnTo>
                    <a:lnTo>
                      <a:pt x="97" y="2"/>
                    </a:lnTo>
                    <a:lnTo>
                      <a:pt x="99" y="4"/>
                    </a:lnTo>
                    <a:lnTo>
                      <a:pt x="99" y="8"/>
                    </a:lnTo>
                    <a:lnTo>
                      <a:pt x="99" y="8"/>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52" name="Freeform 365"/>
              <p:cNvSpPr>
                <a:spLocks/>
              </p:cNvSpPr>
              <p:nvPr/>
            </p:nvSpPr>
            <p:spPr bwMode="auto">
              <a:xfrm>
                <a:off x="13601982" y="3010239"/>
                <a:ext cx="40244" cy="38328"/>
              </a:xfrm>
              <a:custGeom>
                <a:avLst/>
                <a:gdLst>
                  <a:gd name="T0" fmla="*/ 21 w 21"/>
                  <a:gd name="T1" fmla="*/ 10 h 20"/>
                  <a:gd name="T2" fmla="*/ 21 w 21"/>
                  <a:gd name="T3" fmla="*/ 10 h 20"/>
                  <a:gd name="T4" fmla="*/ 21 w 21"/>
                  <a:gd name="T5" fmla="*/ 14 h 20"/>
                  <a:gd name="T6" fmla="*/ 18 w 21"/>
                  <a:gd name="T7" fmla="*/ 17 h 20"/>
                  <a:gd name="T8" fmla="*/ 15 w 21"/>
                  <a:gd name="T9" fmla="*/ 19 h 20"/>
                  <a:gd name="T10" fmla="*/ 11 w 21"/>
                  <a:gd name="T11" fmla="*/ 20 h 20"/>
                  <a:gd name="T12" fmla="*/ 11 w 21"/>
                  <a:gd name="T13" fmla="*/ 20 h 20"/>
                  <a:gd name="T14" fmla="*/ 7 w 21"/>
                  <a:gd name="T15" fmla="*/ 19 h 20"/>
                  <a:gd name="T16" fmla="*/ 3 w 21"/>
                  <a:gd name="T17" fmla="*/ 17 h 20"/>
                  <a:gd name="T18" fmla="*/ 1 w 21"/>
                  <a:gd name="T19" fmla="*/ 14 h 20"/>
                  <a:gd name="T20" fmla="*/ 0 w 21"/>
                  <a:gd name="T21" fmla="*/ 10 h 20"/>
                  <a:gd name="T22" fmla="*/ 0 w 21"/>
                  <a:gd name="T23" fmla="*/ 10 h 20"/>
                  <a:gd name="T24" fmla="*/ 1 w 21"/>
                  <a:gd name="T25" fmla="*/ 5 h 20"/>
                  <a:gd name="T26" fmla="*/ 3 w 21"/>
                  <a:gd name="T27" fmla="*/ 2 h 20"/>
                  <a:gd name="T28" fmla="*/ 7 w 21"/>
                  <a:gd name="T29" fmla="*/ 0 h 20"/>
                  <a:gd name="T30" fmla="*/ 11 w 21"/>
                  <a:gd name="T31" fmla="*/ 0 h 20"/>
                  <a:gd name="T32" fmla="*/ 11 w 21"/>
                  <a:gd name="T33" fmla="*/ 0 h 20"/>
                  <a:gd name="T34" fmla="*/ 15 w 21"/>
                  <a:gd name="T35" fmla="*/ 0 h 20"/>
                  <a:gd name="T36" fmla="*/ 18 w 21"/>
                  <a:gd name="T37" fmla="*/ 2 h 20"/>
                  <a:gd name="T38" fmla="*/ 21 w 21"/>
                  <a:gd name="T39" fmla="*/ 5 h 20"/>
                  <a:gd name="T40" fmla="*/ 21 w 21"/>
                  <a:gd name="T41" fmla="*/ 10 h 20"/>
                  <a:gd name="T42" fmla="*/ 21 w 21"/>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0">
                    <a:moveTo>
                      <a:pt x="21" y="10"/>
                    </a:moveTo>
                    <a:lnTo>
                      <a:pt x="21" y="10"/>
                    </a:lnTo>
                    <a:lnTo>
                      <a:pt x="21" y="14"/>
                    </a:lnTo>
                    <a:lnTo>
                      <a:pt x="18" y="17"/>
                    </a:lnTo>
                    <a:lnTo>
                      <a:pt x="15" y="19"/>
                    </a:lnTo>
                    <a:lnTo>
                      <a:pt x="11" y="20"/>
                    </a:lnTo>
                    <a:lnTo>
                      <a:pt x="11" y="20"/>
                    </a:lnTo>
                    <a:lnTo>
                      <a:pt x="7" y="19"/>
                    </a:lnTo>
                    <a:lnTo>
                      <a:pt x="3" y="17"/>
                    </a:lnTo>
                    <a:lnTo>
                      <a:pt x="1" y="14"/>
                    </a:lnTo>
                    <a:lnTo>
                      <a:pt x="0" y="10"/>
                    </a:lnTo>
                    <a:lnTo>
                      <a:pt x="0" y="10"/>
                    </a:lnTo>
                    <a:lnTo>
                      <a:pt x="1" y="5"/>
                    </a:lnTo>
                    <a:lnTo>
                      <a:pt x="3" y="2"/>
                    </a:lnTo>
                    <a:lnTo>
                      <a:pt x="7" y="0"/>
                    </a:lnTo>
                    <a:lnTo>
                      <a:pt x="11" y="0"/>
                    </a:lnTo>
                    <a:lnTo>
                      <a:pt x="11" y="0"/>
                    </a:lnTo>
                    <a:lnTo>
                      <a:pt x="15" y="0"/>
                    </a:lnTo>
                    <a:lnTo>
                      <a:pt x="18" y="2"/>
                    </a:lnTo>
                    <a:lnTo>
                      <a:pt x="21" y="5"/>
                    </a:lnTo>
                    <a:lnTo>
                      <a:pt x="21" y="10"/>
                    </a:lnTo>
                    <a:lnTo>
                      <a:pt x="21"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53" name="Freeform 366"/>
              <p:cNvSpPr>
                <a:spLocks/>
              </p:cNvSpPr>
              <p:nvPr/>
            </p:nvSpPr>
            <p:spPr bwMode="auto">
              <a:xfrm>
                <a:off x="13707385" y="3010239"/>
                <a:ext cx="38328" cy="38328"/>
              </a:xfrm>
              <a:custGeom>
                <a:avLst/>
                <a:gdLst>
                  <a:gd name="T0" fmla="*/ 20 w 20"/>
                  <a:gd name="T1" fmla="*/ 10 h 20"/>
                  <a:gd name="T2" fmla="*/ 20 w 20"/>
                  <a:gd name="T3" fmla="*/ 10 h 20"/>
                  <a:gd name="T4" fmla="*/ 19 w 20"/>
                  <a:gd name="T5" fmla="*/ 14 h 20"/>
                  <a:gd name="T6" fmla="*/ 17 w 20"/>
                  <a:gd name="T7" fmla="*/ 17 h 20"/>
                  <a:gd name="T8" fmla="*/ 14 w 20"/>
                  <a:gd name="T9" fmla="*/ 19 h 20"/>
                  <a:gd name="T10" fmla="*/ 10 w 20"/>
                  <a:gd name="T11" fmla="*/ 20 h 20"/>
                  <a:gd name="T12" fmla="*/ 10 w 20"/>
                  <a:gd name="T13" fmla="*/ 20 h 20"/>
                  <a:gd name="T14" fmla="*/ 6 w 20"/>
                  <a:gd name="T15" fmla="*/ 19 h 20"/>
                  <a:gd name="T16" fmla="*/ 3 w 20"/>
                  <a:gd name="T17" fmla="*/ 17 h 20"/>
                  <a:gd name="T18" fmla="*/ 1 w 20"/>
                  <a:gd name="T19" fmla="*/ 14 h 20"/>
                  <a:gd name="T20" fmla="*/ 0 w 20"/>
                  <a:gd name="T21" fmla="*/ 10 h 20"/>
                  <a:gd name="T22" fmla="*/ 0 w 20"/>
                  <a:gd name="T23" fmla="*/ 10 h 20"/>
                  <a:gd name="T24" fmla="*/ 1 w 20"/>
                  <a:gd name="T25" fmla="*/ 5 h 20"/>
                  <a:gd name="T26" fmla="*/ 3 w 20"/>
                  <a:gd name="T27" fmla="*/ 2 h 20"/>
                  <a:gd name="T28" fmla="*/ 6 w 20"/>
                  <a:gd name="T29" fmla="*/ 0 h 20"/>
                  <a:gd name="T30" fmla="*/ 10 w 20"/>
                  <a:gd name="T31" fmla="*/ 0 h 20"/>
                  <a:gd name="T32" fmla="*/ 10 w 20"/>
                  <a:gd name="T33" fmla="*/ 0 h 20"/>
                  <a:gd name="T34" fmla="*/ 14 w 20"/>
                  <a:gd name="T35" fmla="*/ 0 h 20"/>
                  <a:gd name="T36" fmla="*/ 17 w 20"/>
                  <a:gd name="T37" fmla="*/ 2 h 20"/>
                  <a:gd name="T38" fmla="*/ 19 w 20"/>
                  <a:gd name="T39" fmla="*/ 5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19" y="14"/>
                    </a:lnTo>
                    <a:lnTo>
                      <a:pt x="17" y="17"/>
                    </a:lnTo>
                    <a:lnTo>
                      <a:pt x="14" y="19"/>
                    </a:lnTo>
                    <a:lnTo>
                      <a:pt x="10" y="20"/>
                    </a:lnTo>
                    <a:lnTo>
                      <a:pt x="10" y="20"/>
                    </a:lnTo>
                    <a:lnTo>
                      <a:pt x="6" y="19"/>
                    </a:lnTo>
                    <a:lnTo>
                      <a:pt x="3" y="17"/>
                    </a:lnTo>
                    <a:lnTo>
                      <a:pt x="1" y="14"/>
                    </a:lnTo>
                    <a:lnTo>
                      <a:pt x="0" y="10"/>
                    </a:lnTo>
                    <a:lnTo>
                      <a:pt x="0" y="10"/>
                    </a:lnTo>
                    <a:lnTo>
                      <a:pt x="1" y="5"/>
                    </a:lnTo>
                    <a:lnTo>
                      <a:pt x="3" y="2"/>
                    </a:lnTo>
                    <a:lnTo>
                      <a:pt x="6" y="0"/>
                    </a:lnTo>
                    <a:lnTo>
                      <a:pt x="10" y="0"/>
                    </a:lnTo>
                    <a:lnTo>
                      <a:pt x="10" y="0"/>
                    </a:lnTo>
                    <a:lnTo>
                      <a:pt x="14" y="0"/>
                    </a:lnTo>
                    <a:lnTo>
                      <a:pt x="17" y="2"/>
                    </a:lnTo>
                    <a:lnTo>
                      <a:pt x="19" y="5"/>
                    </a:lnTo>
                    <a:lnTo>
                      <a:pt x="20" y="10"/>
                    </a:lnTo>
                    <a:lnTo>
                      <a:pt x="20"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54" name="Freeform 367"/>
              <p:cNvSpPr>
                <a:spLocks/>
              </p:cNvSpPr>
              <p:nvPr/>
            </p:nvSpPr>
            <p:spPr bwMode="auto">
              <a:xfrm>
                <a:off x="13810871" y="3010239"/>
                <a:ext cx="38328" cy="38328"/>
              </a:xfrm>
              <a:custGeom>
                <a:avLst/>
                <a:gdLst>
                  <a:gd name="T0" fmla="*/ 20 w 20"/>
                  <a:gd name="T1" fmla="*/ 10 h 20"/>
                  <a:gd name="T2" fmla="*/ 20 w 20"/>
                  <a:gd name="T3" fmla="*/ 10 h 20"/>
                  <a:gd name="T4" fmla="*/ 19 w 20"/>
                  <a:gd name="T5" fmla="*/ 14 h 20"/>
                  <a:gd name="T6" fmla="*/ 17 w 20"/>
                  <a:gd name="T7" fmla="*/ 17 h 20"/>
                  <a:gd name="T8" fmla="*/ 14 w 20"/>
                  <a:gd name="T9" fmla="*/ 19 h 20"/>
                  <a:gd name="T10" fmla="*/ 10 w 20"/>
                  <a:gd name="T11" fmla="*/ 20 h 20"/>
                  <a:gd name="T12" fmla="*/ 10 w 20"/>
                  <a:gd name="T13" fmla="*/ 20 h 20"/>
                  <a:gd name="T14" fmla="*/ 6 w 20"/>
                  <a:gd name="T15" fmla="*/ 19 h 20"/>
                  <a:gd name="T16" fmla="*/ 3 w 20"/>
                  <a:gd name="T17" fmla="*/ 17 h 20"/>
                  <a:gd name="T18" fmla="*/ 1 w 20"/>
                  <a:gd name="T19" fmla="*/ 14 h 20"/>
                  <a:gd name="T20" fmla="*/ 0 w 20"/>
                  <a:gd name="T21" fmla="*/ 10 h 20"/>
                  <a:gd name="T22" fmla="*/ 0 w 20"/>
                  <a:gd name="T23" fmla="*/ 10 h 20"/>
                  <a:gd name="T24" fmla="*/ 1 w 20"/>
                  <a:gd name="T25" fmla="*/ 5 h 20"/>
                  <a:gd name="T26" fmla="*/ 3 w 20"/>
                  <a:gd name="T27" fmla="*/ 2 h 20"/>
                  <a:gd name="T28" fmla="*/ 6 w 20"/>
                  <a:gd name="T29" fmla="*/ 0 h 20"/>
                  <a:gd name="T30" fmla="*/ 10 w 20"/>
                  <a:gd name="T31" fmla="*/ 0 h 20"/>
                  <a:gd name="T32" fmla="*/ 10 w 20"/>
                  <a:gd name="T33" fmla="*/ 0 h 20"/>
                  <a:gd name="T34" fmla="*/ 14 w 20"/>
                  <a:gd name="T35" fmla="*/ 0 h 20"/>
                  <a:gd name="T36" fmla="*/ 17 w 20"/>
                  <a:gd name="T37" fmla="*/ 2 h 20"/>
                  <a:gd name="T38" fmla="*/ 19 w 20"/>
                  <a:gd name="T39" fmla="*/ 5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19" y="14"/>
                    </a:lnTo>
                    <a:lnTo>
                      <a:pt x="17" y="17"/>
                    </a:lnTo>
                    <a:lnTo>
                      <a:pt x="14" y="19"/>
                    </a:lnTo>
                    <a:lnTo>
                      <a:pt x="10" y="20"/>
                    </a:lnTo>
                    <a:lnTo>
                      <a:pt x="10" y="20"/>
                    </a:lnTo>
                    <a:lnTo>
                      <a:pt x="6" y="19"/>
                    </a:lnTo>
                    <a:lnTo>
                      <a:pt x="3" y="17"/>
                    </a:lnTo>
                    <a:lnTo>
                      <a:pt x="1" y="14"/>
                    </a:lnTo>
                    <a:lnTo>
                      <a:pt x="0" y="10"/>
                    </a:lnTo>
                    <a:lnTo>
                      <a:pt x="0" y="10"/>
                    </a:lnTo>
                    <a:lnTo>
                      <a:pt x="1" y="5"/>
                    </a:lnTo>
                    <a:lnTo>
                      <a:pt x="3" y="2"/>
                    </a:lnTo>
                    <a:lnTo>
                      <a:pt x="6" y="0"/>
                    </a:lnTo>
                    <a:lnTo>
                      <a:pt x="10" y="0"/>
                    </a:lnTo>
                    <a:lnTo>
                      <a:pt x="10" y="0"/>
                    </a:lnTo>
                    <a:lnTo>
                      <a:pt x="14" y="0"/>
                    </a:lnTo>
                    <a:lnTo>
                      <a:pt x="17" y="2"/>
                    </a:lnTo>
                    <a:lnTo>
                      <a:pt x="19" y="5"/>
                    </a:lnTo>
                    <a:lnTo>
                      <a:pt x="20" y="10"/>
                    </a:lnTo>
                    <a:lnTo>
                      <a:pt x="20"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grpSp>
        <p:grpSp>
          <p:nvGrpSpPr>
            <p:cNvPr id="55" name="组合 9215"/>
            <p:cNvGrpSpPr/>
            <p:nvPr/>
          </p:nvGrpSpPr>
          <p:grpSpPr>
            <a:xfrm>
              <a:off x="1312118" y="2874062"/>
              <a:ext cx="284969" cy="419892"/>
              <a:chOff x="13465917" y="2268590"/>
              <a:chExt cx="515513" cy="879631"/>
            </a:xfrm>
          </p:grpSpPr>
          <p:sp>
            <p:nvSpPr>
              <p:cNvPr id="56" name="Freeform 361"/>
              <p:cNvSpPr>
                <a:spLocks/>
              </p:cNvSpPr>
              <p:nvPr/>
            </p:nvSpPr>
            <p:spPr bwMode="auto">
              <a:xfrm>
                <a:off x="13465917" y="2268590"/>
                <a:ext cx="515513" cy="879631"/>
              </a:xfrm>
              <a:custGeom>
                <a:avLst/>
                <a:gdLst>
                  <a:gd name="T0" fmla="*/ 269 w 269"/>
                  <a:gd name="T1" fmla="*/ 418 h 459"/>
                  <a:gd name="T2" fmla="*/ 269 w 269"/>
                  <a:gd name="T3" fmla="*/ 418 h 459"/>
                  <a:gd name="T4" fmla="*/ 267 w 269"/>
                  <a:gd name="T5" fmla="*/ 426 h 459"/>
                  <a:gd name="T6" fmla="*/ 265 w 269"/>
                  <a:gd name="T7" fmla="*/ 435 h 459"/>
                  <a:gd name="T8" fmla="*/ 261 w 269"/>
                  <a:gd name="T9" fmla="*/ 441 h 459"/>
                  <a:gd name="T10" fmla="*/ 256 w 269"/>
                  <a:gd name="T11" fmla="*/ 448 h 459"/>
                  <a:gd name="T12" fmla="*/ 249 w 269"/>
                  <a:gd name="T13" fmla="*/ 453 h 459"/>
                  <a:gd name="T14" fmla="*/ 242 w 269"/>
                  <a:gd name="T15" fmla="*/ 456 h 459"/>
                  <a:gd name="T16" fmla="*/ 233 w 269"/>
                  <a:gd name="T17" fmla="*/ 459 h 459"/>
                  <a:gd name="T18" fmla="*/ 225 w 269"/>
                  <a:gd name="T19" fmla="*/ 459 h 459"/>
                  <a:gd name="T20" fmla="*/ 44 w 269"/>
                  <a:gd name="T21" fmla="*/ 459 h 459"/>
                  <a:gd name="T22" fmla="*/ 44 w 269"/>
                  <a:gd name="T23" fmla="*/ 459 h 459"/>
                  <a:gd name="T24" fmla="*/ 35 w 269"/>
                  <a:gd name="T25" fmla="*/ 459 h 459"/>
                  <a:gd name="T26" fmla="*/ 26 w 269"/>
                  <a:gd name="T27" fmla="*/ 456 h 459"/>
                  <a:gd name="T28" fmla="*/ 19 w 269"/>
                  <a:gd name="T29" fmla="*/ 453 h 459"/>
                  <a:gd name="T30" fmla="*/ 13 w 269"/>
                  <a:gd name="T31" fmla="*/ 448 h 459"/>
                  <a:gd name="T32" fmla="*/ 7 w 269"/>
                  <a:gd name="T33" fmla="*/ 441 h 459"/>
                  <a:gd name="T34" fmla="*/ 3 w 269"/>
                  <a:gd name="T35" fmla="*/ 435 h 459"/>
                  <a:gd name="T36" fmla="*/ 1 w 269"/>
                  <a:gd name="T37" fmla="*/ 426 h 459"/>
                  <a:gd name="T38" fmla="*/ 0 w 269"/>
                  <a:gd name="T39" fmla="*/ 418 h 459"/>
                  <a:gd name="T40" fmla="*/ 0 w 269"/>
                  <a:gd name="T41" fmla="*/ 41 h 459"/>
                  <a:gd name="T42" fmla="*/ 0 w 269"/>
                  <a:gd name="T43" fmla="*/ 41 h 459"/>
                  <a:gd name="T44" fmla="*/ 1 w 269"/>
                  <a:gd name="T45" fmla="*/ 33 h 459"/>
                  <a:gd name="T46" fmla="*/ 3 w 269"/>
                  <a:gd name="T47" fmla="*/ 24 h 459"/>
                  <a:gd name="T48" fmla="*/ 7 w 269"/>
                  <a:gd name="T49" fmla="*/ 18 h 459"/>
                  <a:gd name="T50" fmla="*/ 13 w 269"/>
                  <a:gd name="T51" fmla="*/ 12 h 459"/>
                  <a:gd name="T52" fmla="*/ 19 w 269"/>
                  <a:gd name="T53" fmla="*/ 6 h 459"/>
                  <a:gd name="T54" fmla="*/ 26 w 269"/>
                  <a:gd name="T55" fmla="*/ 3 h 459"/>
                  <a:gd name="T56" fmla="*/ 35 w 269"/>
                  <a:gd name="T57" fmla="*/ 0 h 459"/>
                  <a:gd name="T58" fmla="*/ 44 w 269"/>
                  <a:gd name="T59" fmla="*/ 0 h 459"/>
                  <a:gd name="T60" fmla="*/ 225 w 269"/>
                  <a:gd name="T61" fmla="*/ 0 h 459"/>
                  <a:gd name="T62" fmla="*/ 225 w 269"/>
                  <a:gd name="T63" fmla="*/ 0 h 459"/>
                  <a:gd name="T64" fmla="*/ 233 w 269"/>
                  <a:gd name="T65" fmla="*/ 0 h 459"/>
                  <a:gd name="T66" fmla="*/ 242 w 269"/>
                  <a:gd name="T67" fmla="*/ 3 h 459"/>
                  <a:gd name="T68" fmla="*/ 249 w 269"/>
                  <a:gd name="T69" fmla="*/ 6 h 459"/>
                  <a:gd name="T70" fmla="*/ 256 w 269"/>
                  <a:gd name="T71" fmla="*/ 12 h 459"/>
                  <a:gd name="T72" fmla="*/ 261 w 269"/>
                  <a:gd name="T73" fmla="*/ 18 h 459"/>
                  <a:gd name="T74" fmla="*/ 265 w 269"/>
                  <a:gd name="T75" fmla="*/ 24 h 459"/>
                  <a:gd name="T76" fmla="*/ 267 w 269"/>
                  <a:gd name="T77" fmla="*/ 33 h 459"/>
                  <a:gd name="T78" fmla="*/ 269 w 269"/>
                  <a:gd name="T79" fmla="*/ 41 h 459"/>
                  <a:gd name="T80" fmla="*/ 269 w 269"/>
                  <a:gd name="T81" fmla="*/ 418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9" h="459">
                    <a:moveTo>
                      <a:pt x="269" y="418"/>
                    </a:moveTo>
                    <a:lnTo>
                      <a:pt x="269" y="418"/>
                    </a:lnTo>
                    <a:lnTo>
                      <a:pt x="267" y="426"/>
                    </a:lnTo>
                    <a:lnTo>
                      <a:pt x="265" y="435"/>
                    </a:lnTo>
                    <a:lnTo>
                      <a:pt x="261" y="441"/>
                    </a:lnTo>
                    <a:lnTo>
                      <a:pt x="256" y="448"/>
                    </a:lnTo>
                    <a:lnTo>
                      <a:pt x="249" y="453"/>
                    </a:lnTo>
                    <a:lnTo>
                      <a:pt x="242" y="456"/>
                    </a:lnTo>
                    <a:lnTo>
                      <a:pt x="233" y="459"/>
                    </a:lnTo>
                    <a:lnTo>
                      <a:pt x="225" y="459"/>
                    </a:lnTo>
                    <a:lnTo>
                      <a:pt x="44" y="459"/>
                    </a:lnTo>
                    <a:lnTo>
                      <a:pt x="44" y="459"/>
                    </a:lnTo>
                    <a:lnTo>
                      <a:pt x="35" y="459"/>
                    </a:lnTo>
                    <a:lnTo>
                      <a:pt x="26" y="456"/>
                    </a:lnTo>
                    <a:lnTo>
                      <a:pt x="19" y="453"/>
                    </a:lnTo>
                    <a:lnTo>
                      <a:pt x="13" y="448"/>
                    </a:lnTo>
                    <a:lnTo>
                      <a:pt x="7" y="441"/>
                    </a:lnTo>
                    <a:lnTo>
                      <a:pt x="3" y="435"/>
                    </a:lnTo>
                    <a:lnTo>
                      <a:pt x="1" y="426"/>
                    </a:lnTo>
                    <a:lnTo>
                      <a:pt x="0" y="418"/>
                    </a:lnTo>
                    <a:lnTo>
                      <a:pt x="0" y="41"/>
                    </a:lnTo>
                    <a:lnTo>
                      <a:pt x="0" y="41"/>
                    </a:lnTo>
                    <a:lnTo>
                      <a:pt x="1" y="33"/>
                    </a:lnTo>
                    <a:lnTo>
                      <a:pt x="3" y="24"/>
                    </a:lnTo>
                    <a:lnTo>
                      <a:pt x="7" y="18"/>
                    </a:lnTo>
                    <a:lnTo>
                      <a:pt x="13" y="12"/>
                    </a:lnTo>
                    <a:lnTo>
                      <a:pt x="19" y="6"/>
                    </a:lnTo>
                    <a:lnTo>
                      <a:pt x="26" y="3"/>
                    </a:lnTo>
                    <a:lnTo>
                      <a:pt x="35" y="0"/>
                    </a:lnTo>
                    <a:lnTo>
                      <a:pt x="44" y="0"/>
                    </a:lnTo>
                    <a:lnTo>
                      <a:pt x="225" y="0"/>
                    </a:lnTo>
                    <a:lnTo>
                      <a:pt x="225" y="0"/>
                    </a:lnTo>
                    <a:lnTo>
                      <a:pt x="233" y="0"/>
                    </a:lnTo>
                    <a:lnTo>
                      <a:pt x="242" y="3"/>
                    </a:lnTo>
                    <a:lnTo>
                      <a:pt x="249" y="6"/>
                    </a:lnTo>
                    <a:lnTo>
                      <a:pt x="256" y="12"/>
                    </a:lnTo>
                    <a:lnTo>
                      <a:pt x="261" y="18"/>
                    </a:lnTo>
                    <a:lnTo>
                      <a:pt x="265" y="24"/>
                    </a:lnTo>
                    <a:lnTo>
                      <a:pt x="267" y="33"/>
                    </a:lnTo>
                    <a:lnTo>
                      <a:pt x="269" y="41"/>
                    </a:lnTo>
                    <a:lnTo>
                      <a:pt x="269" y="418"/>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57" name="Freeform 362"/>
              <p:cNvSpPr>
                <a:spLocks/>
              </p:cNvSpPr>
              <p:nvPr/>
            </p:nvSpPr>
            <p:spPr bwMode="auto">
              <a:xfrm>
                <a:off x="13500413" y="2305002"/>
                <a:ext cx="444606" cy="806808"/>
              </a:xfrm>
              <a:custGeom>
                <a:avLst/>
                <a:gdLst>
                  <a:gd name="T0" fmla="*/ 232 w 232"/>
                  <a:gd name="T1" fmla="*/ 383 h 421"/>
                  <a:gd name="T2" fmla="*/ 232 w 232"/>
                  <a:gd name="T3" fmla="*/ 383 h 421"/>
                  <a:gd name="T4" fmla="*/ 231 w 232"/>
                  <a:gd name="T5" fmla="*/ 390 h 421"/>
                  <a:gd name="T6" fmla="*/ 229 w 232"/>
                  <a:gd name="T7" fmla="*/ 398 h 421"/>
                  <a:gd name="T8" fmla="*/ 226 w 232"/>
                  <a:gd name="T9" fmla="*/ 404 h 421"/>
                  <a:gd name="T10" fmla="*/ 222 w 232"/>
                  <a:gd name="T11" fmla="*/ 410 h 421"/>
                  <a:gd name="T12" fmla="*/ 215 w 232"/>
                  <a:gd name="T13" fmla="*/ 415 h 421"/>
                  <a:gd name="T14" fmla="*/ 209 w 232"/>
                  <a:gd name="T15" fmla="*/ 418 h 421"/>
                  <a:gd name="T16" fmla="*/ 203 w 232"/>
                  <a:gd name="T17" fmla="*/ 420 h 421"/>
                  <a:gd name="T18" fmla="*/ 194 w 232"/>
                  <a:gd name="T19" fmla="*/ 421 h 421"/>
                  <a:gd name="T20" fmla="*/ 37 w 232"/>
                  <a:gd name="T21" fmla="*/ 421 h 421"/>
                  <a:gd name="T22" fmla="*/ 37 w 232"/>
                  <a:gd name="T23" fmla="*/ 421 h 421"/>
                  <a:gd name="T24" fmla="*/ 30 w 232"/>
                  <a:gd name="T25" fmla="*/ 420 h 421"/>
                  <a:gd name="T26" fmla="*/ 22 w 232"/>
                  <a:gd name="T27" fmla="*/ 418 h 421"/>
                  <a:gd name="T28" fmla="*/ 16 w 232"/>
                  <a:gd name="T29" fmla="*/ 415 h 421"/>
                  <a:gd name="T30" fmla="*/ 11 w 232"/>
                  <a:gd name="T31" fmla="*/ 410 h 421"/>
                  <a:gd name="T32" fmla="*/ 6 w 232"/>
                  <a:gd name="T33" fmla="*/ 404 h 421"/>
                  <a:gd name="T34" fmla="*/ 3 w 232"/>
                  <a:gd name="T35" fmla="*/ 398 h 421"/>
                  <a:gd name="T36" fmla="*/ 0 w 232"/>
                  <a:gd name="T37" fmla="*/ 390 h 421"/>
                  <a:gd name="T38" fmla="*/ 0 w 232"/>
                  <a:gd name="T39" fmla="*/ 383 h 421"/>
                  <a:gd name="T40" fmla="*/ 0 w 232"/>
                  <a:gd name="T41" fmla="*/ 37 h 421"/>
                  <a:gd name="T42" fmla="*/ 0 w 232"/>
                  <a:gd name="T43" fmla="*/ 37 h 421"/>
                  <a:gd name="T44" fmla="*/ 0 w 232"/>
                  <a:gd name="T45" fmla="*/ 30 h 421"/>
                  <a:gd name="T46" fmla="*/ 3 w 232"/>
                  <a:gd name="T47" fmla="*/ 22 h 421"/>
                  <a:gd name="T48" fmla="*/ 6 w 232"/>
                  <a:gd name="T49" fmla="*/ 16 h 421"/>
                  <a:gd name="T50" fmla="*/ 11 w 232"/>
                  <a:gd name="T51" fmla="*/ 11 h 421"/>
                  <a:gd name="T52" fmla="*/ 16 w 232"/>
                  <a:gd name="T53" fmla="*/ 6 h 421"/>
                  <a:gd name="T54" fmla="*/ 22 w 232"/>
                  <a:gd name="T55" fmla="*/ 2 h 421"/>
                  <a:gd name="T56" fmla="*/ 30 w 232"/>
                  <a:gd name="T57" fmla="*/ 0 h 421"/>
                  <a:gd name="T58" fmla="*/ 37 w 232"/>
                  <a:gd name="T59" fmla="*/ 0 h 421"/>
                  <a:gd name="T60" fmla="*/ 194 w 232"/>
                  <a:gd name="T61" fmla="*/ 0 h 421"/>
                  <a:gd name="T62" fmla="*/ 194 w 232"/>
                  <a:gd name="T63" fmla="*/ 0 h 421"/>
                  <a:gd name="T64" fmla="*/ 203 w 232"/>
                  <a:gd name="T65" fmla="*/ 0 h 421"/>
                  <a:gd name="T66" fmla="*/ 209 w 232"/>
                  <a:gd name="T67" fmla="*/ 2 h 421"/>
                  <a:gd name="T68" fmla="*/ 215 w 232"/>
                  <a:gd name="T69" fmla="*/ 6 h 421"/>
                  <a:gd name="T70" fmla="*/ 222 w 232"/>
                  <a:gd name="T71" fmla="*/ 11 h 421"/>
                  <a:gd name="T72" fmla="*/ 226 w 232"/>
                  <a:gd name="T73" fmla="*/ 16 h 421"/>
                  <a:gd name="T74" fmla="*/ 229 w 232"/>
                  <a:gd name="T75" fmla="*/ 22 h 421"/>
                  <a:gd name="T76" fmla="*/ 231 w 232"/>
                  <a:gd name="T77" fmla="*/ 30 h 421"/>
                  <a:gd name="T78" fmla="*/ 232 w 232"/>
                  <a:gd name="T79" fmla="*/ 37 h 421"/>
                  <a:gd name="T80" fmla="*/ 232 w 232"/>
                  <a:gd name="T81" fmla="*/ 383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2" h="421">
                    <a:moveTo>
                      <a:pt x="232" y="383"/>
                    </a:moveTo>
                    <a:lnTo>
                      <a:pt x="232" y="383"/>
                    </a:lnTo>
                    <a:lnTo>
                      <a:pt x="231" y="390"/>
                    </a:lnTo>
                    <a:lnTo>
                      <a:pt x="229" y="398"/>
                    </a:lnTo>
                    <a:lnTo>
                      <a:pt x="226" y="404"/>
                    </a:lnTo>
                    <a:lnTo>
                      <a:pt x="222" y="410"/>
                    </a:lnTo>
                    <a:lnTo>
                      <a:pt x="215" y="415"/>
                    </a:lnTo>
                    <a:lnTo>
                      <a:pt x="209" y="418"/>
                    </a:lnTo>
                    <a:lnTo>
                      <a:pt x="203" y="420"/>
                    </a:lnTo>
                    <a:lnTo>
                      <a:pt x="194" y="421"/>
                    </a:lnTo>
                    <a:lnTo>
                      <a:pt x="37" y="421"/>
                    </a:lnTo>
                    <a:lnTo>
                      <a:pt x="37" y="421"/>
                    </a:lnTo>
                    <a:lnTo>
                      <a:pt x="30" y="420"/>
                    </a:lnTo>
                    <a:lnTo>
                      <a:pt x="22" y="418"/>
                    </a:lnTo>
                    <a:lnTo>
                      <a:pt x="16" y="415"/>
                    </a:lnTo>
                    <a:lnTo>
                      <a:pt x="11" y="410"/>
                    </a:lnTo>
                    <a:lnTo>
                      <a:pt x="6" y="404"/>
                    </a:lnTo>
                    <a:lnTo>
                      <a:pt x="3" y="398"/>
                    </a:lnTo>
                    <a:lnTo>
                      <a:pt x="0" y="390"/>
                    </a:lnTo>
                    <a:lnTo>
                      <a:pt x="0" y="383"/>
                    </a:lnTo>
                    <a:lnTo>
                      <a:pt x="0" y="37"/>
                    </a:lnTo>
                    <a:lnTo>
                      <a:pt x="0" y="37"/>
                    </a:lnTo>
                    <a:lnTo>
                      <a:pt x="0" y="30"/>
                    </a:lnTo>
                    <a:lnTo>
                      <a:pt x="3" y="22"/>
                    </a:lnTo>
                    <a:lnTo>
                      <a:pt x="6" y="16"/>
                    </a:lnTo>
                    <a:lnTo>
                      <a:pt x="11" y="11"/>
                    </a:lnTo>
                    <a:lnTo>
                      <a:pt x="16" y="6"/>
                    </a:lnTo>
                    <a:lnTo>
                      <a:pt x="22" y="2"/>
                    </a:lnTo>
                    <a:lnTo>
                      <a:pt x="30" y="0"/>
                    </a:lnTo>
                    <a:lnTo>
                      <a:pt x="37" y="0"/>
                    </a:lnTo>
                    <a:lnTo>
                      <a:pt x="194" y="0"/>
                    </a:lnTo>
                    <a:lnTo>
                      <a:pt x="194" y="0"/>
                    </a:lnTo>
                    <a:lnTo>
                      <a:pt x="203" y="0"/>
                    </a:lnTo>
                    <a:lnTo>
                      <a:pt x="209" y="2"/>
                    </a:lnTo>
                    <a:lnTo>
                      <a:pt x="215" y="6"/>
                    </a:lnTo>
                    <a:lnTo>
                      <a:pt x="222" y="11"/>
                    </a:lnTo>
                    <a:lnTo>
                      <a:pt x="226" y="16"/>
                    </a:lnTo>
                    <a:lnTo>
                      <a:pt x="229" y="22"/>
                    </a:lnTo>
                    <a:lnTo>
                      <a:pt x="231" y="30"/>
                    </a:lnTo>
                    <a:lnTo>
                      <a:pt x="232" y="37"/>
                    </a:lnTo>
                    <a:lnTo>
                      <a:pt x="232" y="3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58" name="Freeform 363"/>
              <p:cNvSpPr>
                <a:spLocks/>
              </p:cNvSpPr>
              <p:nvPr/>
            </p:nvSpPr>
            <p:spPr bwMode="auto">
              <a:xfrm>
                <a:off x="13565571" y="2458314"/>
                <a:ext cx="323872" cy="486767"/>
              </a:xfrm>
              <a:custGeom>
                <a:avLst/>
                <a:gdLst>
                  <a:gd name="T0" fmla="*/ 0 w 169"/>
                  <a:gd name="T1" fmla="*/ 0 h 254"/>
                  <a:gd name="T2" fmla="*/ 0 w 169"/>
                  <a:gd name="T3" fmla="*/ 254 h 254"/>
                  <a:gd name="T4" fmla="*/ 169 w 169"/>
                  <a:gd name="T5" fmla="*/ 254 h 254"/>
                  <a:gd name="T6" fmla="*/ 169 w 169"/>
                  <a:gd name="T7" fmla="*/ 0 h 254"/>
                  <a:gd name="T8" fmla="*/ 0 w 169"/>
                  <a:gd name="T9" fmla="*/ 0 h 254"/>
                  <a:gd name="T10" fmla="*/ 0 w 169"/>
                  <a:gd name="T11" fmla="*/ 0 h 254"/>
                </a:gdLst>
                <a:ahLst/>
                <a:cxnLst>
                  <a:cxn ang="0">
                    <a:pos x="T0" y="T1"/>
                  </a:cxn>
                  <a:cxn ang="0">
                    <a:pos x="T2" y="T3"/>
                  </a:cxn>
                  <a:cxn ang="0">
                    <a:pos x="T4" y="T5"/>
                  </a:cxn>
                  <a:cxn ang="0">
                    <a:pos x="T6" y="T7"/>
                  </a:cxn>
                  <a:cxn ang="0">
                    <a:pos x="T8" y="T9"/>
                  </a:cxn>
                  <a:cxn ang="0">
                    <a:pos x="T10" y="T11"/>
                  </a:cxn>
                </a:cxnLst>
                <a:rect l="0" t="0" r="r" b="b"/>
                <a:pathLst>
                  <a:path w="169" h="254">
                    <a:moveTo>
                      <a:pt x="0" y="0"/>
                    </a:moveTo>
                    <a:lnTo>
                      <a:pt x="0" y="254"/>
                    </a:lnTo>
                    <a:lnTo>
                      <a:pt x="169" y="254"/>
                    </a:lnTo>
                    <a:lnTo>
                      <a:pt x="169" y="0"/>
                    </a:lnTo>
                    <a:lnTo>
                      <a:pt x="0" y="0"/>
                    </a:lnTo>
                    <a:lnTo>
                      <a:pt x="0" y="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59" name="Freeform 364"/>
              <p:cNvSpPr>
                <a:spLocks/>
              </p:cNvSpPr>
              <p:nvPr/>
            </p:nvSpPr>
            <p:spPr bwMode="auto">
              <a:xfrm>
                <a:off x="13626896" y="2372076"/>
                <a:ext cx="189724" cy="26830"/>
              </a:xfrm>
              <a:custGeom>
                <a:avLst/>
                <a:gdLst>
                  <a:gd name="T0" fmla="*/ 99 w 99"/>
                  <a:gd name="T1" fmla="*/ 8 h 14"/>
                  <a:gd name="T2" fmla="*/ 99 w 99"/>
                  <a:gd name="T3" fmla="*/ 8 h 14"/>
                  <a:gd name="T4" fmla="*/ 99 w 99"/>
                  <a:gd name="T5" fmla="*/ 10 h 14"/>
                  <a:gd name="T6" fmla="*/ 97 w 99"/>
                  <a:gd name="T7" fmla="*/ 12 h 14"/>
                  <a:gd name="T8" fmla="*/ 95 w 99"/>
                  <a:gd name="T9" fmla="*/ 14 h 14"/>
                  <a:gd name="T10" fmla="*/ 93 w 99"/>
                  <a:gd name="T11" fmla="*/ 14 h 14"/>
                  <a:gd name="T12" fmla="*/ 8 w 99"/>
                  <a:gd name="T13" fmla="*/ 14 h 14"/>
                  <a:gd name="T14" fmla="*/ 8 w 99"/>
                  <a:gd name="T15" fmla="*/ 14 h 14"/>
                  <a:gd name="T16" fmla="*/ 4 w 99"/>
                  <a:gd name="T17" fmla="*/ 14 h 14"/>
                  <a:gd name="T18" fmla="*/ 2 w 99"/>
                  <a:gd name="T19" fmla="*/ 12 h 14"/>
                  <a:gd name="T20" fmla="*/ 1 w 99"/>
                  <a:gd name="T21" fmla="*/ 10 h 14"/>
                  <a:gd name="T22" fmla="*/ 0 w 99"/>
                  <a:gd name="T23" fmla="*/ 8 h 14"/>
                  <a:gd name="T24" fmla="*/ 0 w 99"/>
                  <a:gd name="T25" fmla="*/ 8 h 14"/>
                  <a:gd name="T26" fmla="*/ 0 w 99"/>
                  <a:gd name="T27" fmla="*/ 8 h 14"/>
                  <a:gd name="T28" fmla="*/ 1 w 99"/>
                  <a:gd name="T29" fmla="*/ 4 h 14"/>
                  <a:gd name="T30" fmla="*/ 2 w 99"/>
                  <a:gd name="T31" fmla="*/ 2 h 14"/>
                  <a:gd name="T32" fmla="*/ 4 w 99"/>
                  <a:gd name="T33" fmla="*/ 1 h 14"/>
                  <a:gd name="T34" fmla="*/ 8 w 99"/>
                  <a:gd name="T35" fmla="*/ 0 h 14"/>
                  <a:gd name="T36" fmla="*/ 93 w 99"/>
                  <a:gd name="T37" fmla="*/ 0 h 14"/>
                  <a:gd name="T38" fmla="*/ 93 w 99"/>
                  <a:gd name="T39" fmla="*/ 0 h 14"/>
                  <a:gd name="T40" fmla="*/ 95 w 99"/>
                  <a:gd name="T41" fmla="*/ 1 h 14"/>
                  <a:gd name="T42" fmla="*/ 97 w 99"/>
                  <a:gd name="T43" fmla="*/ 2 h 14"/>
                  <a:gd name="T44" fmla="*/ 99 w 99"/>
                  <a:gd name="T45" fmla="*/ 4 h 14"/>
                  <a:gd name="T46" fmla="*/ 99 w 99"/>
                  <a:gd name="T47" fmla="*/ 8 h 14"/>
                  <a:gd name="T48" fmla="*/ 99 w 99"/>
                  <a:gd name="T4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14">
                    <a:moveTo>
                      <a:pt x="99" y="8"/>
                    </a:moveTo>
                    <a:lnTo>
                      <a:pt x="99" y="8"/>
                    </a:lnTo>
                    <a:lnTo>
                      <a:pt x="99" y="10"/>
                    </a:lnTo>
                    <a:lnTo>
                      <a:pt x="97" y="12"/>
                    </a:lnTo>
                    <a:lnTo>
                      <a:pt x="95" y="14"/>
                    </a:lnTo>
                    <a:lnTo>
                      <a:pt x="93" y="14"/>
                    </a:lnTo>
                    <a:lnTo>
                      <a:pt x="8" y="14"/>
                    </a:lnTo>
                    <a:lnTo>
                      <a:pt x="8" y="14"/>
                    </a:lnTo>
                    <a:lnTo>
                      <a:pt x="4" y="14"/>
                    </a:lnTo>
                    <a:lnTo>
                      <a:pt x="2" y="12"/>
                    </a:lnTo>
                    <a:lnTo>
                      <a:pt x="1" y="10"/>
                    </a:lnTo>
                    <a:lnTo>
                      <a:pt x="0" y="8"/>
                    </a:lnTo>
                    <a:lnTo>
                      <a:pt x="0" y="8"/>
                    </a:lnTo>
                    <a:lnTo>
                      <a:pt x="0" y="8"/>
                    </a:lnTo>
                    <a:lnTo>
                      <a:pt x="1" y="4"/>
                    </a:lnTo>
                    <a:lnTo>
                      <a:pt x="2" y="2"/>
                    </a:lnTo>
                    <a:lnTo>
                      <a:pt x="4" y="1"/>
                    </a:lnTo>
                    <a:lnTo>
                      <a:pt x="8" y="0"/>
                    </a:lnTo>
                    <a:lnTo>
                      <a:pt x="93" y="0"/>
                    </a:lnTo>
                    <a:lnTo>
                      <a:pt x="93" y="0"/>
                    </a:lnTo>
                    <a:lnTo>
                      <a:pt x="95" y="1"/>
                    </a:lnTo>
                    <a:lnTo>
                      <a:pt x="97" y="2"/>
                    </a:lnTo>
                    <a:lnTo>
                      <a:pt x="99" y="4"/>
                    </a:lnTo>
                    <a:lnTo>
                      <a:pt x="99" y="8"/>
                    </a:lnTo>
                    <a:lnTo>
                      <a:pt x="99" y="8"/>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60" name="Freeform 365"/>
              <p:cNvSpPr>
                <a:spLocks/>
              </p:cNvSpPr>
              <p:nvPr/>
            </p:nvSpPr>
            <p:spPr bwMode="auto">
              <a:xfrm>
                <a:off x="13601982" y="3010239"/>
                <a:ext cx="40244" cy="38328"/>
              </a:xfrm>
              <a:custGeom>
                <a:avLst/>
                <a:gdLst>
                  <a:gd name="T0" fmla="*/ 21 w 21"/>
                  <a:gd name="T1" fmla="*/ 10 h 20"/>
                  <a:gd name="T2" fmla="*/ 21 w 21"/>
                  <a:gd name="T3" fmla="*/ 10 h 20"/>
                  <a:gd name="T4" fmla="*/ 21 w 21"/>
                  <a:gd name="T5" fmla="*/ 14 h 20"/>
                  <a:gd name="T6" fmla="*/ 18 w 21"/>
                  <a:gd name="T7" fmla="*/ 17 h 20"/>
                  <a:gd name="T8" fmla="*/ 15 w 21"/>
                  <a:gd name="T9" fmla="*/ 19 h 20"/>
                  <a:gd name="T10" fmla="*/ 11 w 21"/>
                  <a:gd name="T11" fmla="*/ 20 h 20"/>
                  <a:gd name="T12" fmla="*/ 11 w 21"/>
                  <a:gd name="T13" fmla="*/ 20 h 20"/>
                  <a:gd name="T14" fmla="*/ 7 w 21"/>
                  <a:gd name="T15" fmla="*/ 19 h 20"/>
                  <a:gd name="T16" fmla="*/ 3 w 21"/>
                  <a:gd name="T17" fmla="*/ 17 h 20"/>
                  <a:gd name="T18" fmla="*/ 1 w 21"/>
                  <a:gd name="T19" fmla="*/ 14 h 20"/>
                  <a:gd name="T20" fmla="*/ 0 w 21"/>
                  <a:gd name="T21" fmla="*/ 10 h 20"/>
                  <a:gd name="T22" fmla="*/ 0 w 21"/>
                  <a:gd name="T23" fmla="*/ 10 h 20"/>
                  <a:gd name="T24" fmla="*/ 1 w 21"/>
                  <a:gd name="T25" fmla="*/ 5 h 20"/>
                  <a:gd name="T26" fmla="*/ 3 w 21"/>
                  <a:gd name="T27" fmla="*/ 2 h 20"/>
                  <a:gd name="T28" fmla="*/ 7 w 21"/>
                  <a:gd name="T29" fmla="*/ 0 h 20"/>
                  <a:gd name="T30" fmla="*/ 11 w 21"/>
                  <a:gd name="T31" fmla="*/ 0 h 20"/>
                  <a:gd name="T32" fmla="*/ 11 w 21"/>
                  <a:gd name="T33" fmla="*/ 0 h 20"/>
                  <a:gd name="T34" fmla="*/ 15 w 21"/>
                  <a:gd name="T35" fmla="*/ 0 h 20"/>
                  <a:gd name="T36" fmla="*/ 18 w 21"/>
                  <a:gd name="T37" fmla="*/ 2 h 20"/>
                  <a:gd name="T38" fmla="*/ 21 w 21"/>
                  <a:gd name="T39" fmla="*/ 5 h 20"/>
                  <a:gd name="T40" fmla="*/ 21 w 21"/>
                  <a:gd name="T41" fmla="*/ 10 h 20"/>
                  <a:gd name="T42" fmla="*/ 21 w 21"/>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0">
                    <a:moveTo>
                      <a:pt x="21" y="10"/>
                    </a:moveTo>
                    <a:lnTo>
                      <a:pt x="21" y="10"/>
                    </a:lnTo>
                    <a:lnTo>
                      <a:pt x="21" y="14"/>
                    </a:lnTo>
                    <a:lnTo>
                      <a:pt x="18" y="17"/>
                    </a:lnTo>
                    <a:lnTo>
                      <a:pt x="15" y="19"/>
                    </a:lnTo>
                    <a:lnTo>
                      <a:pt x="11" y="20"/>
                    </a:lnTo>
                    <a:lnTo>
                      <a:pt x="11" y="20"/>
                    </a:lnTo>
                    <a:lnTo>
                      <a:pt x="7" y="19"/>
                    </a:lnTo>
                    <a:lnTo>
                      <a:pt x="3" y="17"/>
                    </a:lnTo>
                    <a:lnTo>
                      <a:pt x="1" y="14"/>
                    </a:lnTo>
                    <a:lnTo>
                      <a:pt x="0" y="10"/>
                    </a:lnTo>
                    <a:lnTo>
                      <a:pt x="0" y="10"/>
                    </a:lnTo>
                    <a:lnTo>
                      <a:pt x="1" y="5"/>
                    </a:lnTo>
                    <a:lnTo>
                      <a:pt x="3" y="2"/>
                    </a:lnTo>
                    <a:lnTo>
                      <a:pt x="7" y="0"/>
                    </a:lnTo>
                    <a:lnTo>
                      <a:pt x="11" y="0"/>
                    </a:lnTo>
                    <a:lnTo>
                      <a:pt x="11" y="0"/>
                    </a:lnTo>
                    <a:lnTo>
                      <a:pt x="15" y="0"/>
                    </a:lnTo>
                    <a:lnTo>
                      <a:pt x="18" y="2"/>
                    </a:lnTo>
                    <a:lnTo>
                      <a:pt x="21" y="5"/>
                    </a:lnTo>
                    <a:lnTo>
                      <a:pt x="21" y="10"/>
                    </a:lnTo>
                    <a:lnTo>
                      <a:pt x="21"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61" name="Freeform 366"/>
              <p:cNvSpPr>
                <a:spLocks/>
              </p:cNvSpPr>
              <p:nvPr/>
            </p:nvSpPr>
            <p:spPr bwMode="auto">
              <a:xfrm>
                <a:off x="13707385" y="3010239"/>
                <a:ext cx="38328" cy="38328"/>
              </a:xfrm>
              <a:custGeom>
                <a:avLst/>
                <a:gdLst>
                  <a:gd name="T0" fmla="*/ 20 w 20"/>
                  <a:gd name="T1" fmla="*/ 10 h 20"/>
                  <a:gd name="T2" fmla="*/ 20 w 20"/>
                  <a:gd name="T3" fmla="*/ 10 h 20"/>
                  <a:gd name="T4" fmla="*/ 19 w 20"/>
                  <a:gd name="T5" fmla="*/ 14 h 20"/>
                  <a:gd name="T6" fmla="*/ 17 w 20"/>
                  <a:gd name="T7" fmla="*/ 17 h 20"/>
                  <a:gd name="T8" fmla="*/ 14 w 20"/>
                  <a:gd name="T9" fmla="*/ 19 h 20"/>
                  <a:gd name="T10" fmla="*/ 10 w 20"/>
                  <a:gd name="T11" fmla="*/ 20 h 20"/>
                  <a:gd name="T12" fmla="*/ 10 w 20"/>
                  <a:gd name="T13" fmla="*/ 20 h 20"/>
                  <a:gd name="T14" fmla="*/ 6 w 20"/>
                  <a:gd name="T15" fmla="*/ 19 h 20"/>
                  <a:gd name="T16" fmla="*/ 3 w 20"/>
                  <a:gd name="T17" fmla="*/ 17 h 20"/>
                  <a:gd name="T18" fmla="*/ 1 w 20"/>
                  <a:gd name="T19" fmla="*/ 14 h 20"/>
                  <a:gd name="T20" fmla="*/ 0 w 20"/>
                  <a:gd name="T21" fmla="*/ 10 h 20"/>
                  <a:gd name="T22" fmla="*/ 0 w 20"/>
                  <a:gd name="T23" fmla="*/ 10 h 20"/>
                  <a:gd name="T24" fmla="*/ 1 w 20"/>
                  <a:gd name="T25" fmla="*/ 5 h 20"/>
                  <a:gd name="T26" fmla="*/ 3 w 20"/>
                  <a:gd name="T27" fmla="*/ 2 h 20"/>
                  <a:gd name="T28" fmla="*/ 6 w 20"/>
                  <a:gd name="T29" fmla="*/ 0 h 20"/>
                  <a:gd name="T30" fmla="*/ 10 w 20"/>
                  <a:gd name="T31" fmla="*/ 0 h 20"/>
                  <a:gd name="T32" fmla="*/ 10 w 20"/>
                  <a:gd name="T33" fmla="*/ 0 h 20"/>
                  <a:gd name="T34" fmla="*/ 14 w 20"/>
                  <a:gd name="T35" fmla="*/ 0 h 20"/>
                  <a:gd name="T36" fmla="*/ 17 w 20"/>
                  <a:gd name="T37" fmla="*/ 2 h 20"/>
                  <a:gd name="T38" fmla="*/ 19 w 20"/>
                  <a:gd name="T39" fmla="*/ 5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19" y="14"/>
                    </a:lnTo>
                    <a:lnTo>
                      <a:pt x="17" y="17"/>
                    </a:lnTo>
                    <a:lnTo>
                      <a:pt x="14" y="19"/>
                    </a:lnTo>
                    <a:lnTo>
                      <a:pt x="10" y="20"/>
                    </a:lnTo>
                    <a:lnTo>
                      <a:pt x="10" y="20"/>
                    </a:lnTo>
                    <a:lnTo>
                      <a:pt x="6" y="19"/>
                    </a:lnTo>
                    <a:lnTo>
                      <a:pt x="3" y="17"/>
                    </a:lnTo>
                    <a:lnTo>
                      <a:pt x="1" y="14"/>
                    </a:lnTo>
                    <a:lnTo>
                      <a:pt x="0" y="10"/>
                    </a:lnTo>
                    <a:lnTo>
                      <a:pt x="0" y="10"/>
                    </a:lnTo>
                    <a:lnTo>
                      <a:pt x="1" y="5"/>
                    </a:lnTo>
                    <a:lnTo>
                      <a:pt x="3" y="2"/>
                    </a:lnTo>
                    <a:lnTo>
                      <a:pt x="6" y="0"/>
                    </a:lnTo>
                    <a:lnTo>
                      <a:pt x="10" y="0"/>
                    </a:lnTo>
                    <a:lnTo>
                      <a:pt x="10" y="0"/>
                    </a:lnTo>
                    <a:lnTo>
                      <a:pt x="14" y="0"/>
                    </a:lnTo>
                    <a:lnTo>
                      <a:pt x="17" y="2"/>
                    </a:lnTo>
                    <a:lnTo>
                      <a:pt x="19" y="5"/>
                    </a:lnTo>
                    <a:lnTo>
                      <a:pt x="20" y="10"/>
                    </a:lnTo>
                    <a:lnTo>
                      <a:pt x="20"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sp>
            <p:nvSpPr>
              <p:cNvPr id="62" name="Freeform 367"/>
              <p:cNvSpPr>
                <a:spLocks/>
              </p:cNvSpPr>
              <p:nvPr/>
            </p:nvSpPr>
            <p:spPr bwMode="auto">
              <a:xfrm>
                <a:off x="13810871" y="3010239"/>
                <a:ext cx="38328" cy="38328"/>
              </a:xfrm>
              <a:custGeom>
                <a:avLst/>
                <a:gdLst>
                  <a:gd name="T0" fmla="*/ 20 w 20"/>
                  <a:gd name="T1" fmla="*/ 10 h 20"/>
                  <a:gd name="T2" fmla="*/ 20 w 20"/>
                  <a:gd name="T3" fmla="*/ 10 h 20"/>
                  <a:gd name="T4" fmla="*/ 19 w 20"/>
                  <a:gd name="T5" fmla="*/ 14 h 20"/>
                  <a:gd name="T6" fmla="*/ 17 w 20"/>
                  <a:gd name="T7" fmla="*/ 17 h 20"/>
                  <a:gd name="T8" fmla="*/ 14 w 20"/>
                  <a:gd name="T9" fmla="*/ 19 h 20"/>
                  <a:gd name="T10" fmla="*/ 10 w 20"/>
                  <a:gd name="T11" fmla="*/ 20 h 20"/>
                  <a:gd name="T12" fmla="*/ 10 w 20"/>
                  <a:gd name="T13" fmla="*/ 20 h 20"/>
                  <a:gd name="T14" fmla="*/ 6 w 20"/>
                  <a:gd name="T15" fmla="*/ 19 h 20"/>
                  <a:gd name="T16" fmla="*/ 3 w 20"/>
                  <a:gd name="T17" fmla="*/ 17 h 20"/>
                  <a:gd name="T18" fmla="*/ 1 w 20"/>
                  <a:gd name="T19" fmla="*/ 14 h 20"/>
                  <a:gd name="T20" fmla="*/ 0 w 20"/>
                  <a:gd name="T21" fmla="*/ 10 h 20"/>
                  <a:gd name="T22" fmla="*/ 0 w 20"/>
                  <a:gd name="T23" fmla="*/ 10 h 20"/>
                  <a:gd name="T24" fmla="*/ 1 w 20"/>
                  <a:gd name="T25" fmla="*/ 5 h 20"/>
                  <a:gd name="T26" fmla="*/ 3 w 20"/>
                  <a:gd name="T27" fmla="*/ 2 h 20"/>
                  <a:gd name="T28" fmla="*/ 6 w 20"/>
                  <a:gd name="T29" fmla="*/ 0 h 20"/>
                  <a:gd name="T30" fmla="*/ 10 w 20"/>
                  <a:gd name="T31" fmla="*/ 0 h 20"/>
                  <a:gd name="T32" fmla="*/ 10 w 20"/>
                  <a:gd name="T33" fmla="*/ 0 h 20"/>
                  <a:gd name="T34" fmla="*/ 14 w 20"/>
                  <a:gd name="T35" fmla="*/ 0 h 20"/>
                  <a:gd name="T36" fmla="*/ 17 w 20"/>
                  <a:gd name="T37" fmla="*/ 2 h 20"/>
                  <a:gd name="T38" fmla="*/ 19 w 20"/>
                  <a:gd name="T39" fmla="*/ 5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19" y="14"/>
                    </a:lnTo>
                    <a:lnTo>
                      <a:pt x="17" y="17"/>
                    </a:lnTo>
                    <a:lnTo>
                      <a:pt x="14" y="19"/>
                    </a:lnTo>
                    <a:lnTo>
                      <a:pt x="10" y="20"/>
                    </a:lnTo>
                    <a:lnTo>
                      <a:pt x="10" y="20"/>
                    </a:lnTo>
                    <a:lnTo>
                      <a:pt x="6" y="19"/>
                    </a:lnTo>
                    <a:lnTo>
                      <a:pt x="3" y="17"/>
                    </a:lnTo>
                    <a:lnTo>
                      <a:pt x="1" y="14"/>
                    </a:lnTo>
                    <a:lnTo>
                      <a:pt x="0" y="10"/>
                    </a:lnTo>
                    <a:lnTo>
                      <a:pt x="0" y="10"/>
                    </a:lnTo>
                    <a:lnTo>
                      <a:pt x="1" y="5"/>
                    </a:lnTo>
                    <a:lnTo>
                      <a:pt x="3" y="2"/>
                    </a:lnTo>
                    <a:lnTo>
                      <a:pt x="6" y="0"/>
                    </a:lnTo>
                    <a:lnTo>
                      <a:pt x="10" y="0"/>
                    </a:lnTo>
                    <a:lnTo>
                      <a:pt x="10" y="0"/>
                    </a:lnTo>
                    <a:lnTo>
                      <a:pt x="14" y="0"/>
                    </a:lnTo>
                    <a:lnTo>
                      <a:pt x="17" y="2"/>
                    </a:lnTo>
                    <a:lnTo>
                      <a:pt x="19" y="5"/>
                    </a:lnTo>
                    <a:lnTo>
                      <a:pt x="20" y="10"/>
                    </a:lnTo>
                    <a:lnTo>
                      <a:pt x="20" y="10"/>
                    </a:lnTo>
                    <a:close/>
                  </a:path>
                </a:pathLst>
              </a:custGeom>
              <a:solidFill>
                <a:srgbClr val="9F9F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prstClr val="black"/>
                  </a:solidFill>
                  <a:ea typeface="宋体"/>
                </a:endParaRPr>
              </a:p>
            </p:txBody>
          </p:sp>
        </p:grpSp>
        <p:sp>
          <p:nvSpPr>
            <p:cNvPr id="63" name="乘号 62"/>
            <p:cNvSpPr/>
            <p:nvPr/>
          </p:nvSpPr>
          <p:spPr bwMode="auto">
            <a:xfrm>
              <a:off x="7205544" y="2273082"/>
              <a:ext cx="240210" cy="276460"/>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85725" indent="-85725" defTabSz="457200" fontAlgn="auto">
                <a:spcBef>
                  <a:spcPts val="0"/>
                </a:spcBef>
                <a:spcAft>
                  <a:spcPts val="0"/>
                </a:spcAft>
                <a:buClr>
                  <a:srgbClr val="C00000"/>
                </a:buClr>
                <a:buFont typeface="Arial" pitchFamily="34" charset="0"/>
                <a:buChar char="•"/>
              </a:pPr>
              <a:endParaRPr lang="zh-CN" altLang="en-US" sz="1600" dirty="0" smtClean="0">
                <a:solidFill>
                  <a:srgbClr val="000000"/>
                </a:solidFill>
                <a:latin typeface="Calibri"/>
                <a:ea typeface="SimSun" pitchFamily="2" charset="-122"/>
              </a:endParaRPr>
            </a:p>
          </p:txBody>
        </p:sp>
        <p:cxnSp>
          <p:nvCxnSpPr>
            <p:cNvPr id="64" name="直接连接符 63"/>
            <p:cNvCxnSpPr/>
            <p:nvPr/>
          </p:nvCxnSpPr>
          <p:spPr bwMode="auto">
            <a:xfrm flipV="1">
              <a:off x="5756510" y="1793942"/>
              <a:ext cx="476092" cy="885253"/>
            </a:xfrm>
            <a:prstGeom prst="line">
              <a:avLst/>
            </a:prstGeom>
            <a:noFill/>
            <a:ln w="28575" cap="flat" cmpd="sng" algn="ctr">
              <a:solidFill>
                <a:schemeClr val="bg1">
                  <a:lumMod val="50000"/>
                </a:schemeClr>
              </a:solidFill>
              <a:prstDash val="solid"/>
              <a:round/>
              <a:headEnd type="none" w="med" len="med"/>
              <a:tailEnd type="none" w="med" len="med"/>
            </a:ln>
            <a:effectLst/>
          </p:spPr>
        </p:cxnSp>
        <p:cxnSp>
          <p:nvCxnSpPr>
            <p:cNvPr id="65" name="直接连接符 64"/>
            <p:cNvCxnSpPr/>
            <p:nvPr/>
          </p:nvCxnSpPr>
          <p:spPr bwMode="auto">
            <a:xfrm flipV="1">
              <a:off x="5776893" y="2407582"/>
              <a:ext cx="455709" cy="360040"/>
            </a:xfrm>
            <a:prstGeom prst="line">
              <a:avLst/>
            </a:prstGeom>
            <a:noFill/>
            <a:ln w="28575" cap="flat" cmpd="sng" algn="ctr">
              <a:solidFill>
                <a:srgbClr val="FFC000"/>
              </a:solidFill>
              <a:prstDash val="solid"/>
              <a:round/>
              <a:headEnd type="none" w="med" len="med"/>
              <a:tailEnd type="none" w="med" len="med"/>
            </a:ln>
            <a:effectLst/>
          </p:spPr>
        </p:cxnSp>
        <p:cxnSp>
          <p:nvCxnSpPr>
            <p:cNvPr id="66" name="直接连接符 65"/>
            <p:cNvCxnSpPr/>
            <p:nvPr/>
          </p:nvCxnSpPr>
          <p:spPr bwMode="auto">
            <a:xfrm flipV="1">
              <a:off x="5784396" y="2462221"/>
              <a:ext cx="448206" cy="356886"/>
            </a:xfrm>
            <a:prstGeom prst="line">
              <a:avLst/>
            </a:prstGeom>
            <a:noFill/>
            <a:ln w="28575" cap="flat" cmpd="sng" algn="ctr">
              <a:solidFill>
                <a:schemeClr val="accent4">
                  <a:lumMod val="75000"/>
                </a:schemeClr>
              </a:solidFill>
              <a:prstDash val="solid"/>
              <a:round/>
              <a:headEnd type="none" w="med" len="med"/>
              <a:tailEnd type="none" w="med" len="med"/>
            </a:ln>
            <a:effectLst/>
          </p:spPr>
        </p:cxnSp>
        <p:cxnSp>
          <p:nvCxnSpPr>
            <p:cNvPr id="67" name="直接连接符 66"/>
            <p:cNvCxnSpPr/>
            <p:nvPr/>
          </p:nvCxnSpPr>
          <p:spPr bwMode="auto">
            <a:xfrm>
              <a:off x="5829860" y="2919067"/>
              <a:ext cx="878747" cy="343579"/>
            </a:xfrm>
            <a:prstGeom prst="line">
              <a:avLst/>
            </a:prstGeom>
            <a:noFill/>
            <a:ln w="28575" cap="flat" cmpd="sng" algn="ctr">
              <a:solidFill>
                <a:schemeClr val="bg1">
                  <a:lumMod val="65000"/>
                </a:schemeClr>
              </a:solidFill>
              <a:prstDash val="solid"/>
              <a:round/>
              <a:headEnd type="none" w="med" len="med"/>
              <a:tailEnd type="none" w="med" len="med"/>
            </a:ln>
            <a:effectLst/>
          </p:spPr>
        </p:cxnSp>
        <p:cxnSp>
          <p:nvCxnSpPr>
            <p:cNvPr id="68" name="直接连接符 67"/>
            <p:cNvCxnSpPr/>
            <p:nvPr/>
          </p:nvCxnSpPr>
          <p:spPr bwMode="auto">
            <a:xfrm>
              <a:off x="2390775" y="2590800"/>
              <a:ext cx="2986732" cy="0"/>
            </a:xfrm>
            <a:prstGeom prst="line">
              <a:avLst/>
            </a:prstGeom>
            <a:noFill/>
            <a:ln w="28575" cap="flat" cmpd="sng" algn="ctr">
              <a:solidFill>
                <a:schemeClr val="bg1">
                  <a:lumMod val="50000"/>
                </a:schemeClr>
              </a:solidFill>
              <a:prstDash val="solid"/>
              <a:round/>
              <a:headEnd type="none" w="med" len="med"/>
              <a:tailEnd type="arrow" w="med" len="med"/>
            </a:ln>
            <a:effectLst/>
          </p:spPr>
        </p:cxnSp>
        <p:cxnSp>
          <p:nvCxnSpPr>
            <p:cNvPr id="69" name="直接连接符 68"/>
            <p:cNvCxnSpPr/>
            <p:nvPr/>
          </p:nvCxnSpPr>
          <p:spPr bwMode="auto">
            <a:xfrm flipV="1">
              <a:off x="1766243" y="2737514"/>
              <a:ext cx="3663007" cy="1533"/>
            </a:xfrm>
            <a:prstGeom prst="line">
              <a:avLst/>
            </a:prstGeom>
            <a:noFill/>
            <a:ln w="28575" cap="flat" cmpd="sng" algn="ctr">
              <a:solidFill>
                <a:srgbClr val="FFC000"/>
              </a:solidFill>
              <a:prstDash val="solid"/>
              <a:round/>
              <a:headEnd type="none" w="med" len="med"/>
              <a:tailEnd type="triangle" w="med" len="med"/>
            </a:ln>
            <a:effectLst/>
          </p:spPr>
        </p:cxnSp>
        <p:cxnSp>
          <p:nvCxnSpPr>
            <p:cNvPr id="70" name="直接连接符 69"/>
            <p:cNvCxnSpPr/>
            <p:nvPr/>
          </p:nvCxnSpPr>
          <p:spPr bwMode="auto">
            <a:xfrm>
              <a:off x="1714500" y="2752725"/>
              <a:ext cx="3663007" cy="0"/>
            </a:xfrm>
            <a:prstGeom prst="line">
              <a:avLst/>
            </a:prstGeom>
            <a:noFill/>
            <a:ln w="28575" cap="flat" cmpd="sng" algn="ctr">
              <a:solidFill>
                <a:schemeClr val="accent4">
                  <a:lumMod val="75000"/>
                </a:schemeClr>
              </a:solidFill>
              <a:prstDash val="solid"/>
              <a:round/>
              <a:headEnd type="none" w="med" len="med"/>
              <a:tailEnd type="arrow" w="med" len="med"/>
            </a:ln>
            <a:effectLst/>
          </p:spPr>
        </p:cxnSp>
        <p:cxnSp>
          <p:nvCxnSpPr>
            <p:cNvPr id="71" name="直接连接符 70"/>
            <p:cNvCxnSpPr/>
            <p:nvPr/>
          </p:nvCxnSpPr>
          <p:spPr bwMode="auto">
            <a:xfrm flipV="1">
              <a:off x="2143125" y="2949585"/>
              <a:ext cx="3234382" cy="0"/>
            </a:xfrm>
            <a:prstGeom prst="line">
              <a:avLst/>
            </a:prstGeom>
            <a:noFill/>
            <a:ln w="28575" cap="flat" cmpd="sng" algn="ctr">
              <a:solidFill>
                <a:schemeClr val="bg1">
                  <a:lumMod val="65000"/>
                </a:schemeClr>
              </a:solidFill>
              <a:prstDash val="solid"/>
              <a:round/>
              <a:headEnd type="none" w="med" len="med"/>
              <a:tailEnd type="arrow" w="med" len="med"/>
            </a:ln>
            <a:effectLst/>
          </p:spPr>
        </p:cxnSp>
        <p:cxnSp>
          <p:nvCxnSpPr>
            <p:cNvPr id="72" name="直接连接符 71"/>
            <p:cNvCxnSpPr/>
            <p:nvPr/>
          </p:nvCxnSpPr>
          <p:spPr bwMode="auto">
            <a:xfrm>
              <a:off x="1714500" y="1847850"/>
              <a:ext cx="676275" cy="685800"/>
            </a:xfrm>
            <a:prstGeom prst="line">
              <a:avLst/>
            </a:prstGeom>
            <a:noFill/>
            <a:ln w="28575" cap="flat" cmpd="sng" algn="ctr">
              <a:solidFill>
                <a:schemeClr val="bg1">
                  <a:lumMod val="50000"/>
                </a:schemeClr>
              </a:solidFill>
              <a:prstDash val="solid"/>
              <a:round/>
              <a:headEnd type="none" w="med" len="med"/>
              <a:tailEnd type="none" w="med" len="med"/>
            </a:ln>
            <a:effectLst/>
          </p:spPr>
        </p:cxnSp>
        <p:cxnSp>
          <p:nvCxnSpPr>
            <p:cNvPr id="73" name="直接连接符 72"/>
            <p:cNvCxnSpPr/>
            <p:nvPr/>
          </p:nvCxnSpPr>
          <p:spPr bwMode="auto">
            <a:xfrm flipV="1">
              <a:off x="1562100" y="2952750"/>
              <a:ext cx="600075" cy="168285"/>
            </a:xfrm>
            <a:prstGeom prst="line">
              <a:avLst/>
            </a:prstGeom>
            <a:noFill/>
            <a:ln w="28575" cap="flat" cmpd="sng" algn="ctr">
              <a:solidFill>
                <a:schemeClr val="bg1">
                  <a:lumMod val="65000"/>
                </a:schemeClr>
              </a:solidFill>
              <a:prstDash val="solid"/>
              <a:round/>
              <a:headEnd type="none" w="med" len="med"/>
              <a:tailEnd type="none" w="med" len="med"/>
            </a:ln>
            <a:effectLst/>
          </p:spPr>
        </p:cxnSp>
        <p:sp>
          <p:nvSpPr>
            <p:cNvPr id="74" name="Text Box 84"/>
            <p:cNvSpPr txBox="1">
              <a:spLocks noChangeArrowheads="1"/>
            </p:cNvSpPr>
            <p:nvPr/>
          </p:nvSpPr>
          <p:spPr bwMode="auto">
            <a:xfrm>
              <a:off x="8486427" y="3022431"/>
              <a:ext cx="573875" cy="138499"/>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900" kern="0" dirty="0" smtClean="0">
                  <a:solidFill>
                    <a:srgbClr val="000000"/>
                  </a:solidFill>
                  <a:latin typeface="华文细黑"/>
                  <a:ea typeface="华文细黑"/>
                  <a:cs typeface="Times New Roman" pitchFamily="18" charset="0"/>
                  <a:sym typeface="Lucida Grande"/>
                </a:rPr>
                <a:t>IPSEC VPN</a:t>
              </a:r>
              <a:endParaRPr lang="en-US" altLang="zh-CN" sz="900" kern="0" dirty="0">
                <a:solidFill>
                  <a:srgbClr val="000000"/>
                </a:solidFill>
                <a:latin typeface="华文细黑"/>
                <a:ea typeface="华文细黑"/>
                <a:cs typeface="Times New Roman" pitchFamily="18" charset="0"/>
                <a:sym typeface="Lucida Grande"/>
              </a:endParaRPr>
            </a:p>
          </p:txBody>
        </p:sp>
        <p:sp>
          <p:nvSpPr>
            <p:cNvPr id="75" name="Text Box 84"/>
            <p:cNvSpPr txBox="1">
              <a:spLocks noChangeArrowheads="1"/>
            </p:cNvSpPr>
            <p:nvPr/>
          </p:nvSpPr>
          <p:spPr bwMode="auto">
            <a:xfrm>
              <a:off x="5169319" y="2407451"/>
              <a:ext cx="738127" cy="162384"/>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990000"/>
                  </a:solidFill>
                  <a:latin typeface="华文细黑"/>
                  <a:ea typeface="华文细黑"/>
                  <a:cs typeface="Times New Roman" pitchFamily="18" charset="0"/>
                  <a:sym typeface="Lucida Grande"/>
                </a:rPr>
                <a:t>流量识别</a:t>
              </a:r>
              <a:endParaRPr lang="en-US" altLang="zh-CN" sz="1200" kern="0" dirty="0">
                <a:solidFill>
                  <a:srgbClr val="990000"/>
                </a:solidFill>
                <a:latin typeface="华文细黑"/>
                <a:ea typeface="华文细黑"/>
                <a:cs typeface="Times New Roman" pitchFamily="18" charset="0"/>
                <a:sym typeface="Lucida Grande"/>
              </a:endParaRPr>
            </a:p>
          </p:txBody>
        </p:sp>
        <p:sp>
          <p:nvSpPr>
            <p:cNvPr id="76" name="Text Box 84"/>
            <p:cNvSpPr txBox="1">
              <a:spLocks noChangeArrowheads="1"/>
            </p:cNvSpPr>
            <p:nvPr/>
          </p:nvSpPr>
          <p:spPr bwMode="auto">
            <a:xfrm>
              <a:off x="7335000" y="3568437"/>
              <a:ext cx="461664" cy="18466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防火墙</a:t>
              </a:r>
              <a:endParaRPr lang="en-US" altLang="zh-CN" sz="1200" kern="0" dirty="0">
                <a:solidFill>
                  <a:srgbClr val="000000"/>
                </a:solidFill>
                <a:latin typeface="华文细黑"/>
                <a:ea typeface="华文细黑"/>
                <a:cs typeface="Times New Roman" pitchFamily="18" charset="0"/>
                <a:sym typeface="Lucida Grande"/>
              </a:endParaRPr>
            </a:p>
          </p:txBody>
        </p:sp>
        <p:pic>
          <p:nvPicPr>
            <p:cNvPr id="77" name="Picture 6" descr="图片11"/>
            <p:cNvPicPr>
              <a:picLocks noChangeAspect="1" noChangeArrowheads="1"/>
            </p:cNvPicPr>
            <p:nvPr/>
          </p:nvPicPr>
          <p:blipFill>
            <a:blip r:embed="rId6" cstate="print"/>
            <a:srcRect/>
            <a:stretch>
              <a:fillRect/>
            </a:stretch>
          </p:blipFill>
          <p:spPr bwMode="auto">
            <a:xfrm>
              <a:off x="5341938" y="2552700"/>
              <a:ext cx="427950" cy="447675"/>
            </a:xfrm>
            <a:prstGeom prst="rect">
              <a:avLst/>
            </a:prstGeom>
            <a:noFill/>
            <a:ln w="9525">
              <a:noFill/>
              <a:miter lim="800000"/>
              <a:headEnd/>
              <a:tailEnd/>
            </a:ln>
          </p:spPr>
        </p:pic>
        <p:sp>
          <p:nvSpPr>
            <p:cNvPr id="78" name="Text Box 84"/>
            <p:cNvSpPr txBox="1">
              <a:spLocks noChangeArrowheads="1"/>
            </p:cNvSpPr>
            <p:nvPr/>
          </p:nvSpPr>
          <p:spPr bwMode="auto">
            <a:xfrm>
              <a:off x="8380030" y="2521587"/>
              <a:ext cx="615553" cy="18466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病毒扫描</a:t>
              </a:r>
              <a:endParaRPr lang="en-US" altLang="zh-CN" sz="1200" kern="0" dirty="0">
                <a:solidFill>
                  <a:srgbClr val="000000"/>
                </a:solidFill>
                <a:latin typeface="华文细黑"/>
                <a:ea typeface="华文细黑"/>
                <a:cs typeface="Times New Roman" pitchFamily="18" charset="0"/>
                <a:sym typeface="Lucida Grande"/>
              </a:endParaRPr>
            </a:p>
          </p:txBody>
        </p:sp>
        <p:sp>
          <p:nvSpPr>
            <p:cNvPr id="79" name="Text Box 84"/>
            <p:cNvSpPr txBox="1">
              <a:spLocks noChangeArrowheads="1"/>
            </p:cNvSpPr>
            <p:nvPr/>
          </p:nvSpPr>
          <p:spPr bwMode="auto">
            <a:xfrm>
              <a:off x="2236512" y="2823336"/>
              <a:ext cx="256480" cy="153888"/>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000" dirty="0" smtClean="0">
                  <a:solidFill>
                    <a:srgbClr val="000000"/>
                  </a:solidFill>
                  <a:latin typeface="Arial" pitchFamily="34" charset="0"/>
                  <a:ea typeface="微软雅黑" pitchFamily="34" charset="-122"/>
                  <a:sym typeface="Lucida Grande"/>
                </a:rPr>
                <a:t>基站</a:t>
              </a:r>
              <a:endParaRPr lang="en-US" altLang="zh-CN" sz="1000" dirty="0">
                <a:solidFill>
                  <a:srgbClr val="000000"/>
                </a:solidFill>
                <a:latin typeface="Arial" pitchFamily="34" charset="0"/>
                <a:ea typeface="微软雅黑" pitchFamily="34" charset="-122"/>
                <a:sym typeface="Lucida Grande"/>
              </a:endParaRPr>
            </a:p>
          </p:txBody>
        </p:sp>
        <p:grpSp>
          <p:nvGrpSpPr>
            <p:cNvPr id="80" name="组合 178"/>
            <p:cNvGrpSpPr/>
            <p:nvPr/>
          </p:nvGrpSpPr>
          <p:grpSpPr>
            <a:xfrm>
              <a:off x="6560042" y="1557653"/>
              <a:ext cx="517033" cy="366397"/>
              <a:chOff x="10325100" y="1325563"/>
              <a:chExt cx="922338" cy="465138"/>
            </a:xfrm>
          </p:grpSpPr>
          <p:sp>
            <p:nvSpPr>
              <p:cNvPr id="81" name="Freeform 20"/>
              <p:cNvSpPr>
                <a:spLocks/>
              </p:cNvSpPr>
              <p:nvPr/>
            </p:nvSpPr>
            <p:spPr bwMode="auto">
              <a:xfrm>
                <a:off x="10664825" y="1476375"/>
                <a:ext cx="393700" cy="314325"/>
              </a:xfrm>
              <a:custGeom>
                <a:avLst/>
                <a:gdLst>
                  <a:gd name="T0" fmla="*/ 248 w 248"/>
                  <a:gd name="T1" fmla="*/ 0 h 198"/>
                  <a:gd name="T2" fmla="*/ 13 w 248"/>
                  <a:gd name="T3" fmla="*/ 154 h 198"/>
                  <a:gd name="T4" fmla="*/ 13 w 248"/>
                  <a:gd name="T5" fmla="*/ 154 h 198"/>
                  <a:gd name="T6" fmla="*/ 7 w 248"/>
                  <a:gd name="T7" fmla="*/ 158 h 198"/>
                  <a:gd name="T8" fmla="*/ 6 w 248"/>
                  <a:gd name="T9" fmla="*/ 159 h 198"/>
                  <a:gd name="T10" fmla="*/ 6 w 248"/>
                  <a:gd name="T11" fmla="*/ 159 h 198"/>
                  <a:gd name="T12" fmla="*/ 6 w 248"/>
                  <a:gd name="T13" fmla="*/ 159 h 198"/>
                  <a:gd name="T14" fmla="*/ 3 w 248"/>
                  <a:gd name="T15" fmla="*/ 162 h 198"/>
                  <a:gd name="T16" fmla="*/ 1 w 248"/>
                  <a:gd name="T17" fmla="*/ 166 h 198"/>
                  <a:gd name="T18" fmla="*/ 0 w 248"/>
                  <a:gd name="T19" fmla="*/ 171 h 198"/>
                  <a:gd name="T20" fmla="*/ 0 w 248"/>
                  <a:gd name="T21" fmla="*/ 175 h 198"/>
                  <a:gd name="T22" fmla="*/ 0 w 248"/>
                  <a:gd name="T23" fmla="*/ 175 h 198"/>
                  <a:gd name="T24" fmla="*/ 0 w 248"/>
                  <a:gd name="T25" fmla="*/ 180 h 198"/>
                  <a:gd name="T26" fmla="*/ 1 w 248"/>
                  <a:gd name="T27" fmla="*/ 183 h 198"/>
                  <a:gd name="T28" fmla="*/ 3 w 248"/>
                  <a:gd name="T29" fmla="*/ 188 h 198"/>
                  <a:gd name="T30" fmla="*/ 6 w 248"/>
                  <a:gd name="T31" fmla="*/ 190 h 198"/>
                  <a:gd name="T32" fmla="*/ 9 w 248"/>
                  <a:gd name="T33" fmla="*/ 194 h 198"/>
                  <a:gd name="T34" fmla="*/ 14 w 248"/>
                  <a:gd name="T35" fmla="*/ 195 h 198"/>
                  <a:gd name="T36" fmla="*/ 17 w 248"/>
                  <a:gd name="T37" fmla="*/ 198 h 198"/>
                  <a:gd name="T38" fmla="*/ 22 w 248"/>
                  <a:gd name="T39" fmla="*/ 198 h 198"/>
                  <a:gd name="T40" fmla="*/ 22 w 248"/>
                  <a:gd name="T41" fmla="*/ 198 h 198"/>
                  <a:gd name="T42" fmla="*/ 29 w 248"/>
                  <a:gd name="T43" fmla="*/ 196 h 198"/>
                  <a:gd name="T44" fmla="*/ 36 w 248"/>
                  <a:gd name="T45" fmla="*/ 193 h 198"/>
                  <a:gd name="T46" fmla="*/ 36 w 248"/>
                  <a:gd name="T47" fmla="*/ 193 h 198"/>
                  <a:gd name="T48" fmla="*/ 248 w 248"/>
                  <a:gd name="T4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98">
                    <a:moveTo>
                      <a:pt x="248" y="0"/>
                    </a:moveTo>
                    <a:lnTo>
                      <a:pt x="13" y="154"/>
                    </a:lnTo>
                    <a:lnTo>
                      <a:pt x="13" y="154"/>
                    </a:lnTo>
                    <a:lnTo>
                      <a:pt x="7" y="158"/>
                    </a:lnTo>
                    <a:lnTo>
                      <a:pt x="6" y="159"/>
                    </a:lnTo>
                    <a:lnTo>
                      <a:pt x="6" y="159"/>
                    </a:lnTo>
                    <a:lnTo>
                      <a:pt x="6" y="159"/>
                    </a:lnTo>
                    <a:lnTo>
                      <a:pt x="3" y="162"/>
                    </a:lnTo>
                    <a:lnTo>
                      <a:pt x="1" y="166"/>
                    </a:lnTo>
                    <a:lnTo>
                      <a:pt x="0" y="171"/>
                    </a:lnTo>
                    <a:lnTo>
                      <a:pt x="0" y="175"/>
                    </a:lnTo>
                    <a:lnTo>
                      <a:pt x="0" y="175"/>
                    </a:lnTo>
                    <a:lnTo>
                      <a:pt x="0" y="180"/>
                    </a:lnTo>
                    <a:lnTo>
                      <a:pt x="1" y="183"/>
                    </a:lnTo>
                    <a:lnTo>
                      <a:pt x="3" y="188"/>
                    </a:lnTo>
                    <a:lnTo>
                      <a:pt x="6" y="190"/>
                    </a:lnTo>
                    <a:lnTo>
                      <a:pt x="9" y="194"/>
                    </a:lnTo>
                    <a:lnTo>
                      <a:pt x="14" y="195"/>
                    </a:lnTo>
                    <a:lnTo>
                      <a:pt x="17" y="198"/>
                    </a:lnTo>
                    <a:lnTo>
                      <a:pt x="22" y="198"/>
                    </a:lnTo>
                    <a:lnTo>
                      <a:pt x="22" y="198"/>
                    </a:lnTo>
                    <a:lnTo>
                      <a:pt x="29" y="196"/>
                    </a:lnTo>
                    <a:lnTo>
                      <a:pt x="36" y="193"/>
                    </a:lnTo>
                    <a:lnTo>
                      <a:pt x="36" y="193"/>
                    </a:lnTo>
                    <a:lnTo>
                      <a:pt x="248"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82" name="Freeform 21"/>
              <p:cNvSpPr>
                <a:spLocks/>
              </p:cNvSpPr>
              <p:nvPr/>
            </p:nvSpPr>
            <p:spPr bwMode="auto">
              <a:xfrm>
                <a:off x="10364788" y="1525588"/>
                <a:ext cx="115888" cy="117475"/>
              </a:xfrm>
              <a:custGeom>
                <a:avLst/>
                <a:gdLst>
                  <a:gd name="T0" fmla="*/ 0 w 73"/>
                  <a:gd name="T1" fmla="*/ 47 h 74"/>
                  <a:gd name="T2" fmla="*/ 50 w 73"/>
                  <a:gd name="T3" fmla="*/ 74 h 74"/>
                  <a:gd name="T4" fmla="*/ 50 w 73"/>
                  <a:gd name="T5" fmla="*/ 74 h 74"/>
                  <a:gd name="T6" fmla="*/ 61 w 73"/>
                  <a:gd name="T7" fmla="*/ 59 h 74"/>
                  <a:gd name="T8" fmla="*/ 73 w 73"/>
                  <a:gd name="T9" fmla="*/ 44 h 74"/>
                  <a:gd name="T10" fmla="*/ 26 w 73"/>
                  <a:gd name="T11" fmla="*/ 0 h 74"/>
                  <a:gd name="T12" fmla="*/ 26 w 73"/>
                  <a:gd name="T13" fmla="*/ 0 h 74"/>
                  <a:gd name="T14" fmla="*/ 11 w 73"/>
                  <a:gd name="T15" fmla="*/ 22 h 74"/>
                  <a:gd name="T16" fmla="*/ 0 w 73"/>
                  <a:gd name="T17" fmla="*/ 4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4">
                    <a:moveTo>
                      <a:pt x="0" y="47"/>
                    </a:moveTo>
                    <a:lnTo>
                      <a:pt x="50" y="74"/>
                    </a:lnTo>
                    <a:lnTo>
                      <a:pt x="50" y="74"/>
                    </a:lnTo>
                    <a:lnTo>
                      <a:pt x="61" y="59"/>
                    </a:lnTo>
                    <a:lnTo>
                      <a:pt x="73" y="44"/>
                    </a:lnTo>
                    <a:lnTo>
                      <a:pt x="26" y="0"/>
                    </a:lnTo>
                    <a:lnTo>
                      <a:pt x="26" y="0"/>
                    </a:lnTo>
                    <a:lnTo>
                      <a:pt x="11" y="22"/>
                    </a:lnTo>
                    <a:lnTo>
                      <a:pt x="0" y="47"/>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83" name="Freeform 22"/>
              <p:cNvSpPr>
                <a:spLocks/>
              </p:cNvSpPr>
              <p:nvPr/>
            </p:nvSpPr>
            <p:spPr bwMode="auto">
              <a:xfrm>
                <a:off x="10364788" y="1525588"/>
                <a:ext cx="115888" cy="117475"/>
              </a:xfrm>
              <a:custGeom>
                <a:avLst/>
                <a:gdLst>
                  <a:gd name="T0" fmla="*/ 0 w 73"/>
                  <a:gd name="T1" fmla="*/ 47 h 74"/>
                  <a:gd name="T2" fmla="*/ 50 w 73"/>
                  <a:gd name="T3" fmla="*/ 74 h 74"/>
                  <a:gd name="T4" fmla="*/ 50 w 73"/>
                  <a:gd name="T5" fmla="*/ 74 h 74"/>
                  <a:gd name="T6" fmla="*/ 61 w 73"/>
                  <a:gd name="T7" fmla="*/ 59 h 74"/>
                  <a:gd name="T8" fmla="*/ 73 w 73"/>
                  <a:gd name="T9" fmla="*/ 44 h 74"/>
                  <a:gd name="T10" fmla="*/ 26 w 73"/>
                  <a:gd name="T11" fmla="*/ 0 h 74"/>
                  <a:gd name="T12" fmla="*/ 26 w 73"/>
                  <a:gd name="T13" fmla="*/ 0 h 74"/>
                  <a:gd name="T14" fmla="*/ 11 w 73"/>
                  <a:gd name="T15" fmla="*/ 22 h 74"/>
                  <a:gd name="T16" fmla="*/ 0 w 73"/>
                  <a:gd name="T17" fmla="*/ 4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4">
                    <a:moveTo>
                      <a:pt x="0" y="47"/>
                    </a:moveTo>
                    <a:lnTo>
                      <a:pt x="50" y="74"/>
                    </a:lnTo>
                    <a:lnTo>
                      <a:pt x="50" y="74"/>
                    </a:lnTo>
                    <a:lnTo>
                      <a:pt x="61" y="59"/>
                    </a:lnTo>
                    <a:lnTo>
                      <a:pt x="73" y="44"/>
                    </a:lnTo>
                    <a:lnTo>
                      <a:pt x="26" y="0"/>
                    </a:lnTo>
                    <a:lnTo>
                      <a:pt x="26" y="0"/>
                    </a:lnTo>
                    <a:lnTo>
                      <a:pt x="11" y="22"/>
                    </a:lnTo>
                    <a:lnTo>
                      <a:pt x="0" y="47"/>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84" name="Freeform 23"/>
              <p:cNvSpPr>
                <a:spLocks/>
              </p:cNvSpPr>
              <p:nvPr/>
            </p:nvSpPr>
            <p:spPr bwMode="auto">
              <a:xfrm>
                <a:off x="10334625" y="1625600"/>
                <a:ext cx="95250" cy="85725"/>
              </a:xfrm>
              <a:custGeom>
                <a:avLst/>
                <a:gdLst>
                  <a:gd name="T0" fmla="*/ 0 w 60"/>
                  <a:gd name="T1" fmla="*/ 42 h 54"/>
                  <a:gd name="T2" fmla="*/ 49 w 60"/>
                  <a:gd name="T3" fmla="*/ 54 h 54"/>
                  <a:gd name="T4" fmla="*/ 49 w 60"/>
                  <a:gd name="T5" fmla="*/ 54 h 54"/>
                  <a:gd name="T6" fmla="*/ 54 w 60"/>
                  <a:gd name="T7" fmla="*/ 40 h 54"/>
                  <a:gd name="T8" fmla="*/ 60 w 60"/>
                  <a:gd name="T9" fmla="*/ 26 h 54"/>
                  <a:gd name="T10" fmla="*/ 12 w 60"/>
                  <a:gd name="T11" fmla="*/ 0 h 54"/>
                  <a:gd name="T12" fmla="*/ 12 w 60"/>
                  <a:gd name="T13" fmla="*/ 0 h 54"/>
                  <a:gd name="T14" fmla="*/ 5 w 60"/>
                  <a:gd name="T15" fmla="*/ 21 h 54"/>
                  <a:gd name="T16" fmla="*/ 0 w 60"/>
                  <a:gd name="T1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4">
                    <a:moveTo>
                      <a:pt x="0" y="42"/>
                    </a:moveTo>
                    <a:lnTo>
                      <a:pt x="49" y="54"/>
                    </a:lnTo>
                    <a:lnTo>
                      <a:pt x="49" y="54"/>
                    </a:lnTo>
                    <a:lnTo>
                      <a:pt x="54" y="40"/>
                    </a:lnTo>
                    <a:lnTo>
                      <a:pt x="60" y="26"/>
                    </a:lnTo>
                    <a:lnTo>
                      <a:pt x="12" y="0"/>
                    </a:lnTo>
                    <a:lnTo>
                      <a:pt x="12" y="0"/>
                    </a:lnTo>
                    <a:lnTo>
                      <a:pt x="5" y="21"/>
                    </a:lnTo>
                    <a:lnTo>
                      <a:pt x="0" y="42"/>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85" name="Freeform 24"/>
              <p:cNvSpPr>
                <a:spLocks/>
              </p:cNvSpPr>
              <p:nvPr/>
            </p:nvSpPr>
            <p:spPr bwMode="auto">
              <a:xfrm>
                <a:off x="10334625" y="1625600"/>
                <a:ext cx="95250" cy="85725"/>
              </a:xfrm>
              <a:custGeom>
                <a:avLst/>
                <a:gdLst>
                  <a:gd name="T0" fmla="*/ 0 w 60"/>
                  <a:gd name="T1" fmla="*/ 42 h 54"/>
                  <a:gd name="T2" fmla="*/ 49 w 60"/>
                  <a:gd name="T3" fmla="*/ 54 h 54"/>
                  <a:gd name="T4" fmla="*/ 49 w 60"/>
                  <a:gd name="T5" fmla="*/ 54 h 54"/>
                  <a:gd name="T6" fmla="*/ 54 w 60"/>
                  <a:gd name="T7" fmla="*/ 40 h 54"/>
                  <a:gd name="T8" fmla="*/ 60 w 60"/>
                  <a:gd name="T9" fmla="*/ 26 h 54"/>
                  <a:gd name="T10" fmla="*/ 12 w 60"/>
                  <a:gd name="T11" fmla="*/ 0 h 54"/>
                  <a:gd name="T12" fmla="*/ 12 w 60"/>
                  <a:gd name="T13" fmla="*/ 0 h 54"/>
                  <a:gd name="T14" fmla="*/ 5 w 60"/>
                  <a:gd name="T15" fmla="*/ 21 h 54"/>
                  <a:gd name="T16" fmla="*/ 0 w 60"/>
                  <a:gd name="T1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4">
                    <a:moveTo>
                      <a:pt x="0" y="42"/>
                    </a:moveTo>
                    <a:lnTo>
                      <a:pt x="49" y="54"/>
                    </a:lnTo>
                    <a:lnTo>
                      <a:pt x="49" y="54"/>
                    </a:lnTo>
                    <a:lnTo>
                      <a:pt x="54" y="40"/>
                    </a:lnTo>
                    <a:lnTo>
                      <a:pt x="60" y="26"/>
                    </a:lnTo>
                    <a:lnTo>
                      <a:pt x="12" y="0"/>
                    </a:lnTo>
                    <a:lnTo>
                      <a:pt x="12" y="0"/>
                    </a:lnTo>
                    <a:lnTo>
                      <a:pt x="5" y="21"/>
                    </a:lnTo>
                    <a:lnTo>
                      <a:pt x="0" y="4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86" name="Freeform 25"/>
              <p:cNvSpPr>
                <a:spLocks/>
              </p:cNvSpPr>
              <p:nvPr/>
            </p:nvSpPr>
            <p:spPr bwMode="auto">
              <a:xfrm>
                <a:off x="10423525" y="1441450"/>
                <a:ext cx="119063" cy="134938"/>
              </a:xfrm>
              <a:custGeom>
                <a:avLst/>
                <a:gdLst>
                  <a:gd name="T0" fmla="*/ 0 w 75"/>
                  <a:gd name="T1" fmla="*/ 39 h 85"/>
                  <a:gd name="T2" fmla="*/ 48 w 75"/>
                  <a:gd name="T3" fmla="*/ 85 h 85"/>
                  <a:gd name="T4" fmla="*/ 48 w 75"/>
                  <a:gd name="T5" fmla="*/ 85 h 85"/>
                  <a:gd name="T6" fmla="*/ 61 w 75"/>
                  <a:gd name="T7" fmla="*/ 74 h 85"/>
                  <a:gd name="T8" fmla="*/ 75 w 75"/>
                  <a:gd name="T9" fmla="*/ 66 h 85"/>
                  <a:gd name="T10" fmla="*/ 37 w 75"/>
                  <a:gd name="T11" fmla="*/ 0 h 85"/>
                  <a:gd name="T12" fmla="*/ 37 w 75"/>
                  <a:gd name="T13" fmla="*/ 0 h 85"/>
                  <a:gd name="T14" fmla="*/ 17 w 75"/>
                  <a:gd name="T15" fmla="*/ 18 h 85"/>
                  <a:gd name="T16" fmla="*/ 0 w 75"/>
                  <a:gd name="T17"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5">
                    <a:moveTo>
                      <a:pt x="0" y="39"/>
                    </a:moveTo>
                    <a:lnTo>
                      <a:pt x="48" y="85"/>
                    </a:lnTo>
                    <a:lnTo>
                      <a:pt x="48" y="85"/>
                    </a:lnTo>
                    <a:lnTo>
                      <a:pt x="61" y="74"/>
                    </a:lnTo>
                    <a:lnTo>
                      <a:pt x="75" y="66"/>
                    </a:lnTo>
                    <a:lnTo>
                      <a:pt x="37" y="0"/>
                    </a:lnTo>
                    <a:lnTo>
                      <a:pt x="37" y="0"/>
                    </a:lnTo>
                    <a:lnTo>
                      <a:pt x="17" y="18"/>
                    </a:lnTo>
                    <a:lnTo>
                      <a:pt x="0" y="39"/>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87" name="Freeform 26"/>
              <p:cNvSpPr>
                <a:spLocks/>
              </p:cNvSpPr>
              <p:nvPr/>
            </p:nvSpPr>
            <p:spPr bwMode="auto">
              <a:xfrm>
                <a:off x="10423525" y="1441450"/>
                <a:ext cx="119063" cy="134938"/>
              </a:xfrm>
              <a:custGeom>
                <a:avLst/>
                <a:gdLst>
                  <a:gd name="T0" fmla="*/ 0 w 75"/>
                  <a:gd name="T1" fmla="*/ 39 h 85"/>
                  <a:gd name="T2" fmla="*/ 48 w 75"/>
                  <a:gd name="T3" fmla="*/ 85 h 85"/>
                  <a:gd name="T4" fmla="*/ 48 w 75"/>
                  <a:gd name="T5" fmla="*/ 85 h 85"/>
                  <a:gd name="T6" fmla="*/ 61 w 75"/>
                  <a:gd name="T7" fmla="*/ 74 h 85"/>
                  <a:gd name="T8" fmla="*/ 75 w 75"/>
                  <a:gd name="T9" fmla="*/ 66 h 85"/>
                  <a:gd name="T10" fmla="*/ 37 w 75"/>
                  <a:gd name="T11" fmla="*/ 0 h 85"/>
                  <a:gd name="T12" fmla="*/ 37 w 75"/>
                  <a:gd name="T13" fmla="*/ 0 h 85"/>
                  <a:gd name="T14" fmla="*/ 17 w 75"/>
                  <a:gd name="T15" fmla="*/ 18 h 85"/>
                  <a:gd name="T16" fmla="*/ 0 w 75"/>
                  <a:gd name="T17"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5">
                    <a:moveTo>
                      <a:pt x="0" y="39"/>
                    </a:moveTo>
                    <a:lnTo>
                      <a:pt x="48" y="85"/>
                    </a:lnTo>
                    <a:lnTo>
                      <a:pt x="48" y="85"/>
                    </a:lnTo>
                    <a:lnTo>
                      <a:pt x="61" y="74"/>
                    </a:lnTo>
                    <a:lnTo>
                      <a:pt x="75" y="66"/>
                    </a:lnTo>
                    <a:lnTo>
                      <a:pt x="37" y="0"/>
                    </a:lnTo>
                    <a:lnTo>
                      <a:pt x="37" y="0"/>
                    </a:lnTo>
                    <a:lnTo>
                      <a:pt x="17" y="18"/>
                    </a:lnTo>
                    <a:lnTo>
                      <a:pt x="0" y="39"/>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88" name="Freeform 27"/>
              <p:cNvSpPr>
                <a:spLocks/>
              </p:cNvSpPr>
              <p:nvPr/>
            </p:nvSpPr>
            <p:spPr bwMode="auto">
              <a:xfrm>
                <a:off x="10504488" y="1363663"/>
                <a:ext cx="112713" cy="166688"/>
              </a:xfrm>
              <a:custGeom>
                <a:avLst/>
                <a:gdLst>
                  <a:gd name="T0" fmla="*/ 0 w 71"/>
                  <a:gd name="T1" fmla="*/ 37 h 105"/>
                  <a:gd name="T2" fmla="*/ 40 w 71"/>
                  <a:gd name="T3" fmla="*/ 105 h 105"/>
                  <a:gd name="T4" fmla="*/ 40 w 71"/>
                  <a:gd name="T5" fmla="*/ 105 h 105"/>
                  <a:gd name="T6" fmla="*/ 55 w 71"/>
                  <a:gd name="T7" fmla="*/ 100 h 105"/>
                  <a:gd name="T8" fmla="*/ 71 w 71"/>
                  <a:gd name="T9" fmla="*/ 95 h 105"/>
                  <a:gd name="T10" fmla="*/ 63 w 71"/>
                  <a:gd name="T11" fmla="*/ 0 h 105"/>
                  <a:gd name="T12" fmla="*/ 63 w 71"/>
                  <a:gd name="T13" fmla="*/ 0 h 105"/>
                  <a:gd name="T14" fmla="*/ 46 w 71"/>
                  <a:gd name="T15" fmla="*/ 8 h 105"/>
                  <a:gd name="T16" fmla="*/ 30 w 71"/>
                  <a:gd name="T17" fmla="*/ 16 h 105"/>
                  <a:gd name="T18" fmla="*/ 14 w 71"/>
                  <a:gd name="T19" fmla="*/ 27 h 105"/>
                  <a:gd name="T20" fmla="*/ 0 w 71"/>
                  <a:gd name="T21" fmla="*/ 3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05">
                    <a:moveTo>
                      <a:pt x="0" y="37"/>
                    </a:moveTo>
                    <a:lnTo>
                      <a:pt x="40" y="105"/>
                    </a:lnTo>
                    <a:lnTo>
                      <a:pt x="40" y="105"/>
                    </a:lnTo>
                    <a:lnTo>
                      <a:pt x="55" y="100"/>
                    </a:lnTo>
                    <a:lnTo>
                      <a:pt x="71" y="95"/>
                    </a:lnTo>
                    <a:lnTo>
                      <a:pt x="63" y="0"/>
                    </a:lnTo>
                    <a:lnTo>
                      <a:pt x="63" y="0"/>
                    </a:lnTo>
                    <a:lnTo>
                      <a:pt x="46" y="8"/>
                    </a:lnTo>
                    <a:lnTo>
                      <a:pt x="30" y="16"/>
                    </a:lnTo>
                    <a:lnTo>
                      <a:pt x="14" y="27"/>
                    </a:lnTo>
                    <a:lnTo>
                      <a:pt x="0" y="37"/>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89" name="Freeform 28"/>
              <p:cNvSpPr>
                <a:spLocks/>
              </p:cNvSpPr>
              <p:nvPr/>
            </p:nvSpPr>
            <p:spPr bwMode="auto">
              <a:xfrm>
                <a:off x="10504488" y="1363663"/>
                <a:ext cx="112713" cy="166688"/>
              </a:xfrm>
              <a:custGeom>
                <a:avLst/>
                <a:gdLst>
                  <a:gd name="T0" fmla="*/ 0 w 71"/>
                  <a:gd name="T1" fmla="*/ 37 h 105"/>
                  <a:gd name="T2" fmla="*/ 40 w 71"/>
                  <a:gd name="T3" fmla="*/ 105 h 105"/>
                  <a:gd name="T4" fmla="*/ 40 w 71"/>
                  <a:gd name="T5" fmla="*/ 105 h 105"/>
                  <a:gd name="T6" fmla="*/ 55 w 71"/>
                  <a:gd name="T7" fmla="*/ 100 h 105"/>
                  <a:gd name="T8" fmla="*/ 71 w 71"/>
                  <a:gd name="T9" fmla="*/ 95 h 105"/>
                  <a:gd name="T10" fmla="*/ 63 w 71"/>
                  <a:gd name="T11" fmla="*/ 0 h 105"/>
                  <a:gd name="T12" fmla="*/ 63 w 71"/>
                  <a:gd name="T13" fmla="*/ 0 h 105"/>
                  <a:gd name="T14" fmla="*/ 46 w 71"/>
                  <a:gd name="T15" fmla="*/ 8 h 105"/>
                  <a:gd name="T16" fmla="*/ 30 w 71"/>
                  <a:gd name="T17" fmla="*/ 16 h 105"/>
                  <a:gd name="T18" fmla="*/ 14 w 71"/>
                  <a:gd name="T19" fmla="*/ 27 h 105"/>
                  <a:gd name="T20" fmla="*/ 0 w 71"/>
                  <a:gd name="T21" fmla="*/ 3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05">
                    <a:moveTo>
                      <a:pt x="0" y="37"/>
                    </a:moveTo>
                    <a:lnTo>
                      <a:pt x="40" y="105"/>
                    </a:lnTo>
                    <a:lnTo>
                      <a:pt x="40" y="105"/>
                    </a:lnTo>
                    <a:lnTo>
                      <a:pt x="55" y="100"/>
                    </a:lnTo>
                    <a:lnTo>
                      <a:pt x="71" y="95"/>
                    </a:lnTo>
                    <a:lnTo>
                      <a:pt x="63" y="0"/>
                    </a:lnTo>
                    <a:lnTo>
                      <a:pt x="63" y="0"/>
                    </a:lnTo>
                    <a:lnTo>
                      <a:pt x="46" y="8"/>
                    </a:lnTo>
                    <a:lnTo>
                      <a:pt x="30" y="16"/>
                    </a:lnTo>
                    <a:lnTo>
                      <a:pt x="14" y="27"/>
                    </a:lnTo>
                    <a:lnTo>
                      <a:pt x="0" y="37"/>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0" name="Freeform 29"/>
              <p:cNvSpPr>
                <a:spLocks/>
              </p:cNvSpPr>
              <p:nvPr/>
            </p:nvSpPr>
            <p:spPr bwMode="auto">
              <a:xfrm>
                <a:off x="10756900" y="1325563"/>
                <a:ext cx="201613" cy="215900"/>
              </a:xfrm>
              <a:custGeom>
                <a:avLst/>
                <a:gdLst>
                  <a:gd name="T0" fmla="*/ 20 w 127"/>
                  <a:gd name="T1" fmla="*/ 0 h 136"/>
                  <a:gd name="T2" fmla="*/ 0 w 127"/>
                  <a:gd name="T3" fmla="*/ 115 h 136"/>
                  <a:gd name="T4" fmla="*/ 0 w 127"/>
                  <a:gd name="T5" fmla="*/ 115 h 136"/>
                  <a:gd name="T6" fmla="*/ 14 w 127"/>
                  <a:gd name="T7" fmla="*/ 120 h 136"/>
                  <a:gd name="T8" fmla="*/ 29 w 127"/>
                  <a:gd name="T9" fmla="*/ 125 h 136"/>
                  <a:gd name="T10" fmla="*/ 41 w 127"/>
                  <a:gd name="T11" fmla="*/ 129 h 136"/>
                  <a:gd name="T12" fmla="*/ 54 w 127"/>
                  <a:gd name="T13" fmla="*/ 136 h 136"/>
                  <a:gd name="T14" fmla="*/ 127 w 127"/>
                  <a:gd name="T15" fmla="*/ 21 h 136"/>
                  <a:gd name="T16" fmla="*/ 127 w 127"/>
                  <a:gd name="T17" fmla="*/ 21 h 136"/>
                  <a:gd name="T18" fmla="*/ 101 w 127"/>
                  <a:gd name="T19" fmla="*/ 12 h 136"/>
                  <a:gd name="T20" fmla="*/ 75 w 127"/>
                  <a:gd name="T21" fmla="*/ 6 h 136"/>
                  <a:gd name="T22" fmla="*/ 48 w 127"/>
                  <a:gd name="T23" fmla="*/ 1 h 136"/>
                  <a:gd name="T24" fmla="*/ 20 w 127"/>
                  <a:gd name="T2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36">
                    <a:moveTo>
                      <a:pt x="20" y="0"/>
                    </a:moveTo>
                    <a:lnTo>
                      <a:pt x="0" y="115"/>
                    </a:lnTo>
                    <a:lnTo>
                      <a:pt x="0" y="115"/>
                    </a:lnTo>
                    <a:lnTo>
                      <a:pt x="14" y="120"/>
                    </a:lnTo>
                    <a:lnTo>
                      <a:pt x="29" y="125"/>
                    </a:lnTo>
                    <a:lnTo>
                      <a:pt x="41" y="129"/>
                    </a:lnTo>
                    <a:lnTo>
                      <a:pt x="54" y="136"/>
                    </a:lnTo>
                    <a:lnTo>
                      <a:pt x="127" y="21"/>
                    </a:lnTo>
                    <a:lnTo>
                      <a:pt x="127" y="21"/>
                    </a:lnTo>
                    <a:lnTo>
                      <a:pt x="101" y="12"/>
                    </a:lnTo>
                    <a:lnTo>
                      <a:pt x="75" y="6"/>
                    </a:lnTo>
                    <a:lnTo>
                      <a:pt x="48" y="1"/>
                    </a:lnTo>
                    <a:lnTo>
                      <a:pt x="20" y="0"/>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1" name="Freeform 30"/>
              <p:cNvSpPr>
                <a:spLocks/>
              </p:cNvSpPr>
              <p:nvPr/>
            </p:nvSpPr>
            <p:spPr bwMode="auto">
              <a:xfrm>
                <a:off x="10756900" y="1325563"/>
                <a:ext cx="201613" cy="215900"/>
              </a:xfrm>
              <a:custGeom>
                <a:avLst/>
                <a:gdLst>
                  <a:gd name="T0" fmla="*/ 20 w 127"/>
                  <a:gd name="T1" fmla="*/ 0 h 136"/>
                  <a:gd name="T2" fmla="*/ 0 w 127"/>
                  <a:gd name="T3" fmla="*/ 115 h 136"/>
                  <a:gd name="T4" fmla="*/ 0 w 127"/>
                  <a:gd name="T5" fmla="*/ 115 h 136"/>
                  <a:gd name="T6" fmla="*/ 14 w 127"/>
                  <a:gd name="T7" fmla="*/ 120 h 136"/>
                  <a:gd name="T8" fmla="*/ 29 w 127"/>
                  <a:gd name="T9" fmla="*/ 125 h 136"/>
                  <a:gd name="T10" fmla="*/ 41 w 127"/>
                  <a:gd name="T11" fmla="*/ 129 h 136"/>
                  <a:gd name="T12" fmla="*/ 54 w 127"/>
                  <a:gd name="T13" fmla="*/ 136 h 136"/>
                  <a:gd name="T14" fmla="*/ 127 w 127"/>
                  <a:gd name="T15" fmla="*/ 21 h 136"/>
                  <a:gd name="T16" fmla="*/ 127 w 127"/>
                  <a:gd name="T17" fmla="*/ 21 h 136"/>
                  <a:gd name="T18" fmla="*/ 101 w 127"/>
                  <a:gd name="T19" fmla="*/ 12 h 136"/>
                  <a:gd name="T20" fmla="*/ 75 w 127"/>
                  <a:gd name="T21" fmla="*/ 6 h 136"/>
                  <a:gd name="T22" fmla="*/ 48 w 127"/>
                  <a:gd name="T23" fmla="*/ 1 h 136"/>
                  <a:gd name="T24" fmla="*/ 20 w 127"/>
                  <a:gd name="T2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36">
                    <a:moveTo>
                      <a:pt x="20" y="0"/>
                    </a:moveTo>
                    <a:lnTo>
                      <a:pt x="0" y="115"/>
                    </a:lnTo>
                    <a:lnTo>
                      <a:pt x="0" y="115"/>
                    </a:lnTo>
                    <a:lnTo>
                      <a:pt x="14" y="120"/>
                    </a:lnTo>
                    <a:lnTo>
                      <a:pt x="29" y="125"/>
                    </a:lnTo>
                    <a:lnTo>
                      <a:pt x="41" y="129"/>
                    </a:lnTo>
                    <a:lnTo>
                      <a:pt x="54" y="136"/>
                    </a:lnTo>
                    <a:lnTo>
                      <a:pt x="127" y="21"/>
                    </a:lnTo>
                    <a:lnTo>
                      <a:pt x="127" y="21"/>
                    </a:lnTo>
                    <a:lnTo>
                      <a:pt x="101" y="12"/>
                    </a:lnTo>
                    <a:lnTo>
                      <a:pt x="75" y="6"/>
                    </a:lnTo>
                    <a:lnTo>
                      <a:pt x="48" y="1"/>
                    </a:lnTo>
                    <a:lnTo>
                      <a:pt x="2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2" name="Freeform 31"/>
              <p:cNvSpPr>
                <a:spLocks/>
              </p:cNvSpPr>
              <p:nvPr/>
            </p:nvSpPr>
            <p:spPr bwMode="auto">
              <a:xfrm>
                <a:off x="10961688" y="1538288"/>
                <a:ext cx="285750" cy="252413"/>
              </a:xfrm>
              <a:custGeom>
                <a:avLst/>
                <a:gdLst>
                  <a:gd name="T0" fmla="*/ 134 w 180"/>
                  <a:gd name="T1" fmla="*/ 0 h 159"/>
                  <a:gd name="T2" fmla="*/ 0 w 180"/>
                  <a:gd name="T3" fmla="*/ 82 h 159"/>
                  <a:gd name="T4" fmla="*/ 0 w 180"/>
                  <a:gd name="T5" fmla="*/ 82 h 159"/>
                  <a:gd name="T6" fmla="*/ 8 w 180"/>
                  <a:gd name="T7" fmla="*/ 100 h 159"/>
                  <a:gd name="T8" fmla="*/ 13 w 180"/>
                  <a:gd name="T9" fmla="*/ 119 h 159"/>
                  <a:gd name="T10" fmla="*/ 18 w 180"/>
                  <a:gd name="T11" fmla="*/ 139 h 159"/>
                  <a:gd name="T12" fmla="*/ 19 w 180"/>
                  <a:gd name="T13" fmla="*/ 159 h 159"/>
                  <a:gd name="T14" fmla="*/ 180 w 180"/>
                  <a:gd name="T15" fmla="*/ 159 h 159"/>
                  <a:gd name="T16" fmla="*/ 180 w 180"/>
                  <a:gd name="T17" fmla="*/ 159 h 159"/>
                  <a:gd name="T18" fmla="*/ 180 w 180"/>
                  <a:gd name="T19" fmla="*/ 156 h 159"/>
                  <a:gd name="T20" fmla="*/ 180 w 180"/>
                  <a:gd name="T21" fmla="*/ 156 h 159"/>
                  <a:gd name="T22" fmla="*/ 179 w 180"/>
                  <a:gd name="T23" fmla="*/ 135 h 159"/>
                  <a:gd name="T24" fmla="*/ 176 w 180"/>
                  <a:gd name="T25" fmla="*/ 114 h 159"/>
                  <a:gd name="T26" fmla="*/ 173 w 180"/>
                  <a:gd name="T27" fmla="*/ 94 h 159"/>
                  <a:gd name="T28" fmla="*/ 168 w 180"/>
                  <a:gd name="T29" fmla="*/ 74 h 159"/>
                  <a:gd name="T30" fmla="*/ 161 w 180"/>
                  <a:gd name="T31" fmla="*/ 54 h 159"/>
                  <a:gd name="T32" fmla="*/ 153 w 180"/>
                  <a:gd name="T33" fmla="*/ 35 h 159"/>
                  <a:gd name="T34" fmla="*/ 145 w 180"/>
                  <a:gd name="T35" fmla="*/ 18 h 159"/>
                  <a:gd name="T36" fmla="*/ 134 w 180"/>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59">
                    <a:moveTo>
                      <a:pt x="134" y="0"/>
                    </a:moveTo>
                    <a:lnTo>
                      <a:pt x="0" y="82"/>
                    </a:lnTo>
                    <a:lnTo>
                      <a:pt x="0" y="82"/>
                    </a:lnTo>
                    <a:lnTo>
                      <a:pt x="8" y="100"/>
                    </a:lnTo>
                    <a:lnTo>
                      <a:pt x="13" y="119"/>
                    </a:lnTo>
                    <a:lnTo>
                      <a:pt x="18" y="139"/>
                    </a:lnTo>
                    <a:lnTo>
                      <a:pt x="19" y="159"/>
                    </a:lnTo>
                    <a:lnTo>
                      <a:pt x="180" y="159"/>
                    </a:lnTo>
                    <a:lnTo>
                      <a:pt x="180" y="159"/>
                    </a:lnTo>
                    <a:lnTo>
                      <a:pt x="180" y="156"/>
                    </a:lnTo>
                    <a:lnTo>
                      <a:pt x="180" y="156"/>
                    </a:lnTo>
                    <a:lnTo>
                      <a:pt x="179" y="135"/>
                    </a:lnTo>
                    <a:lnTo>
                      <a:pt x="176" y="114"/>
                    </a:lnTo>
                    <a:lnTo>
                      <a:pt x="173" y="94"/>
                    </a:lnTo>
                    <a:lnTo>
                      <a:pt x="168" y="74"/>
                    </a:lnTo>
                    <a:lnTo>
                      <a:pt x="161" y="54"/>
                    </a:lnTo>
                    <a:lnTo>
                      <a:pt x="153" y="35"/>
                    </a:lnTo>
                    <a:lnTo>
                      <a:pt x="145" y="18"/>
                    </a:lnTo>
                    <a:lnTo>
                      <a:pt x="134" y="0"/>
                    </a:lnTo>
                    <a:close/>
                  </a:path>
                </a:pathLst>
              </a:custGeom>
              <a:solidFill>
                <a:srgbClr val="0063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3" name="Freeform 32"/>
              <p:cNvSpPr>
                <a:spLocks/>
              </p:cNvSpPr>
              <p:nvPr/>
            </p:nvSpPr>
            <p:spPr bwMode="auto">
              <a:xfrm>
                <a:off x="10961688" y="1538288"/>
                <a:ext cx="285750" cy="252413"/>
              </a:xfrm>
              <a:custGeom>
                <a:avLst/>
                <a:gdLst>
                  <a:gd name="T0" fmla="*/ 134 w 180"/>
                  <a:gd name="T1" fmla="*/ 0 h 159"/>
                  <a:gd name="T2" fmla="*/ 0 w 180"/>
                  <a:gd name="T3" fmla="*/ 82 h 159"/>
                  <a:gd name="T4" fmla="*/ 0 w 180"/>
                  <a:gd name="T5" fmla="*/ 82 h 159"/>
                  <a:gd name="T6" fmla="*/ 8 w 180"/>
                  <a:gd name="T7" fmla="*/ 100 h 159"/>
                  <a:gd name="T8" fmla="*/ 13 w 180"/>
                  <a:gd name="T9" fmla="*/ 119 h 159"/>
                  <a:gd name="T10" fmla="*/ 18 w 180"/>
                  <a:gd name="T11" fmla="*/ 139 h 159"/>
                  <a:gd name="T12" fmla="*/ 19 w 180"/>
                  <a:gd name="T13" fmla="*/ 159 h 159"/>
                  <a:gd name="T14" fmla="*/ 180 w 180"/>
                  <a:gd name="T15" fmla="*/ 159 h 159"/>
                  <a:gd name="T16" fmla="*/ 180 w 180"/>
                  <a:gd name="T17" fmla="*/ 159 h 159"/>
                  <a:gd name="T18" fmla="*/ 180 w 180"/>
                  <a:gd name="T19" fmla="*/ 156 h 159"/>
                  <a:gd name="T20" fmla="*/ 180 w 180"/>
                  <a:gd name="T21" fmla="*/ 156 h 159"/>
                  <a:gd name="T22" fmla="*/ 179 w 180"/>
                  <a:gd name="T23" fmla="*/ 135 h 159"/>
                  <a:gd name="T24" fmla="*/ 176 w 180"/>
                  <a:gd name="T25" fmla="*/ 114 h 159"/>
                  <a:gd name="T26" fmla="*/ 173 w 180"/>
                  <a:gd name="T27" fmla="*/ 94 h 159"/>
                  <a:gd name="T28" fmla="*/ 168 w 180"/>
                  <a:gd name="T29" fmla="*/ 74 h 159"/>
                  <a:gd name="T30" fmla="*/ 161 w 180"/>
                  <a:gd name="T31" fmla="*/ 54 h 159"/>
                  <a:gd name="T32" fmla="*/ 153 w 180"/>
                  <a:gd name="T33" fmla="*/ 35 h 159"/>
                  <a:gd name="T34" fmla="*/ 145 w 180"/>
                  <a:gd name="T35" fmla="*/ 18 h 159"/>
                  <a:gd name="T36" fmla="*/ 134 w 180"/>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59">
                    <a:moveTo>
                      <a:pt x="134" y="0"/>
                    </a:moveTo>
                    <a:lnTo>
                      <a:pt x="0" y="82"/>
                    </a:lnTo>
                    <a:lnTo>
                      <a:pt x="0" y="82"/>
                    </a:lnTo>
                    <a:lnTo>
                      <a:pt x="8" y="100"/>
                    </a:lnTo>
                    <a:lnTo>
                      <a:pt x="13" y="119"/>
                    </a:lnTo>
                    <a:lnTo>
                      <a:pt x="18" y="139"/>
                    </a:lnTo>
                    <a:lnTo>
                      <a:pt x="19" y="159"/>
                    </a:lnTo>
                    <a:lnTo>
                      <a:pt x="180" y="159"/>
                    </a:lnTo>
                    <a:lnTo>
                      <a:pt x="180" y="159"/>
                    </a:lnTo>
                    <a:lnTo>
                      <a:pt x="180" y="156"/>
                    </a:lnTo>
                    <a:lnTo>
                      <a:pt x="180" y="156"/>
                    </a:lnTo>
                    <a:lnTo>
                      <a:pt x="179" y="135"/>
                    </a:lnTo>
                    <a:lnTo>
                      <a:pt x="176" y="114"/>
                    </a:lnTo>
                    <a:lnTo>
                      <a:pt x="173" y="94"/>
                    </a:lnTo>
                    <a:lnTo>
                      <a:pt x="168" y="74"/>
                    </a:lnTo>
                    <a:lnTo>
                      <a:pt x="161" y="54"/>
                    </a:lnTo>
                    <a:lnTo>
                      <a:pt x="153" y="35"/>
                    </a:lnTo>
                    <a:lnTo>
                      <a:pt x="145" y="18"/>
                    </a:lnTo>
                    <a:lnTo>
                      <a:pt x="134"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4" name="Freeform 33"/>
              <p:cNvSpPr>
                <a:spLocks/>
              </p:cNvSpPr>
              <p:nvPr/>
            </p:nvSpPr>
            <p:spPr bwMode="auto">
              <a:xfrm>
                <a:off x="10325100" y="1722438"/>
                <a:ext cx="80963" cy="68263"/>
              </a:xfrm>
              <a:custGeom>
                <a:avLst/>
                <a:gdLst>
                  <a:gd name="T0" fmla="*/ 0 w 51"/>
                  <a:gd name="T1" fmla="*/ 40 h 43"/>
                  <a:gd name="T2" fmla="*/ 0 w 51"/>
                  <a:gd name="T3" fmla="*/ 40 h 43"/>
                  <a:gd name="T4" fmla="*/ 0 w 51"/>
                  <a:gd name="T5" fmla="*/ 43 h 43"/>
                  <a:gd name="T6" fmla="*/ 47 w 51"/>
                  <a:gd name="T7" fmla="*/ 43 h 43"/>
                  <a:gd name="T8" fmla="*/ 47 w 51"/>
                  <a:gd name="T9" fmla="*/ 43 h 43"/>
                  <a:gd name="T10" fmla="*/ 48 w 51"/>
                  <a:gd name="T11" fmla="*/ 26 h 43"/>
                  <a:gd name="T12" fmla="*/ 51 w 51"/>
                  <a:gd name="T13" fmla="*/ 11 h 43"/>
                  <a:gd name="T14" fmla="*/ 2 w 51"/>
                  <a:gd name="T15" fmla="*/ 0 h 43"/>
                  <a:gd name="T16" fmla="*/ 2 w 51"/>
                  <a:gd name="T17" fmla="*/ 0 h 43"/>
                  <a:gd name="T18" fmla="*/ 0 w 51"/>
                  <a:gd name="T19" fmla="*/ 20 h 43"/>
                  <a:gd name="T20" fmla="*/ 0 w 51"/>
                  <a:gd name="T21" fmla="*/ 4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3">
                    <a:moveTo>
                      <a:pt x="0" y="40"/>
                    </a:moveTo>
                    <a:lnTo>
                      <a:pt x="0" y="40"/>
                    </a:lnTo>
                    <a:lnTo>
                      <a:pt x="0" y="43"/>
                    </a:lnTo>
                    <a:lnTo>
                      <a:pt x="47" y="43"/>
                    </a:lnTo>
                    <a:lnTo>
                      <a:pt x="47" y="43"/>
                    </a:lnTo>
                    <a:lnTo>
                      <a:pt x="48" y="26"/>
                    </a:lnTo>
                    <a:lnTo>
                      <a:pt x="51" y="11"/>
                    </a:lnTo>
                    <a:lnTo>
                      <a:pt x="2" y="0"/>
                    </a:lnTo>
                    <a:lnTo>
                      <a:pt x="2" y="0"/>
                    </a:lnTo>
                    <a:lnTo>
                      <a:pt x="0" y="20"/>
                    </a:lnTo>
                    <a:lnTo>
                      <a:pt x="0" y="40"/>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5" name="Freeform 34"/>
              <p:cNvSpPr>
                <a:spLocks/>
              </p:cNvSpPr>
              <p:nvPr/>
            </p:nvSpPr>
            <p:spPr bwMode="auto">
              <a:xfrm>
                <a:off x="10325100" y="1722438"/>
                <a:ext cx="80963" cy="68263"/>
              </a:xfrm>
              <a:custGeom>
                <a:avLst/>
                <a:gdLst>
                  <a:gd name="T0" fmla="*/ 0 w 51"/>
                  <a:gd name="T1" fmla="*/ 40 h 43"/>
                  <a:gd name="T2" fmla="*/ 0 w 51"/>
                  <a:gd name="T3" fmla="*/ 40 h 43"/>
                  <a:gd name="T4" fmla="*/ 0 w 51"/>
                  <a:gd name="T5" fmla="*/ 43 h 43"/>
                  <a:gd name="T6" fmla="*/ 47 w 51"/>
                  <a:gd name="T7" fmla="*/ 43 h 43"/>
                  <a:gd name="T8" fmla="*/ 47 w 51"/>
                  <a:gd name="T9" fmla="*/ 43 h 43"/>
                  <a:gd name="T10" fmla="*/ 48 w 51"/>
                  <a:gd name="T11" fmla="*/ 26 h 43"/>
                  <a:gd name="T12" fmla="*/ 51 w 51"/>
                  <a:gd name="T13" fmla="*/ 11 h 43"/>
                  <a:gd name="T14" fmla="*/ 2 w 51"/>
                  <a:gd name="T15" fmla="*/ 0 h 43"/>
                  <a:gd name="T16" fmla="*/ 2 w 51"/>
                  <a:gd name="T17" fmla="*/ 0 h 43"/>
                  <a:gd name="T18" fmla="*/ 0 w 51"/>
                  <a:gd name="T19" fmla="*/ 20 h 43"/>
                  <a:gd name="T20" fmla="*/ 0 w 51"/>
                  <a:gd name="T21" fmla="*/ 4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3">
                    <a:moveTo>
                      <a:pt x="0" y="40"/>
                    </a:moveTo>
                    <a:lnTo>
                      <a:pt x="0" y="40"/>
                    </a:lnTo>
                    <a:lnTo>
                      <a:pt x="0" y="43"/>
                    </a:lnTo>
                    <a:lnTo>
                      <a:pt x="47" y="43"/>
                    </a:lnTo>
                    <a:lnTo>
                      <a:pt x="47" y="43"/>
                    </a:lnTo>
                    <a:lnTo>
                      <a:pt x="48" y="26"/>
                    </a:lnTo>
                    <a:lnTo>
                      <a:pt x="51" y="11"/>
                    </a:lnTo>
                    <a:lnTo>
                      <a:pt x="2" y="0"/>
                    </a:lnTo>
                    <a:lnTo>
                      <a:pt x="2" y="0"/>
                    </a:lnTo>
                    <a:lnTo>
                      <a:pt x="0" y="20"/>
                    </a:lnTo>
                    <a:lnTo>
                      <a:pt x="0" y="4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6" name="Freeform 35"/>
              <p:cNvSpPr>
                <a:spLocks/>
              </p:cNvSpPr>
              <p:nvPr/>
            </p:nvSpPr>
            <p:spPr bwMode="auto">
              <a:xfrm>
                <a:off x="10868025" y="1370013"/>
                <a:ext cx="290513" cy="274638"/>
              </a:xfrm>
              <a:custGeom>
                <a:avLst/>
                <a:gdLst>
                  <a:gd name="T0" fmla="*/ 74 w 183"/>
                  <a:gd name="T1" fmla="*/ 0 h 173"/>
                  <a:gd name="T2" fmla="*/ 0 w 183"/>
                  <a:gd name="T3" fmla="*/ 118 h 173"/>
                  <a:gd name="T4" fmla="*/ 0 w 183"/>
                  <a:gd name="T5" fmla="*/ 118 h 173"/>
                  <a:gd name="T6" fmla="*/ 14 w 183"/>
                  <a:gd name="T7" fmla="*/ 130 h 173"/>
                  <a:gd name="T8" fmla="*/ 28 w 183"/>
                  <a:gd name="T9" fmla="*/ 142 h 173"/>
                  <a:gd name="T10" fmla="*/ 40 w 183"/>
                  <a:gd name="T11" fmla="*/ 157 h 173"/>
                  <a:gd name="T12" fmla="*/ 50 w 183"/>
                  <a:gd name="T13" fmla="*/ 173 h 173"/>
                  <a:gd name="T14" fmla="*/ 183 w 183"/>
                  <a:gd name="T15" fmla="*/ 91 h 173"/>
                  <a:gd name="T16" fmla="*/ 183 w 183"/>
                  <a:gd name="T17" fmla="*/ 91 h 173"/>
                  <a:gd name="T18" fmla="*/ 172 w 183"/>
                  <a:gd name="T19" fmla="*/ 77 h 173"/>
                  <a:gd name="T20" fmla="*/ 160 w 183"/>
                  <a:gd name="T21" fmla="*/ 64 h 173"/>
                  <a:gd name="T22" fmla="*/ 147 w 183"/>
                  <a:gd name="T23" fmla="*/ 51 h 173"/>
                  <a:gd name="T24" fmla="*/ 135 w 183"/>
                  <a:gd name="T25" fmla="*/ 39 h 173"/>
                  <a:gd name="T26" fmla="*/ 120 w 183"/>
                  <a:gd name="T27" fmla="*/ 29 h 173"/>
                  <a:gd name="T28" fmla="*/ 105 w 183"/>
                  <a:gd name="T29" fmla="*/ 18 h 173"/>
                  <a:gd name="T30" fmla="*/ 90 w 183"/>
                  <a:gd name="T31" fmla="*/ 9 h 173"/>
                  <a:gd name="T32" fmla="*/ 74 w 183"/>
                  <a:gd name="T3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173">
                    <a:moveTo>
                      <a:pt x="74" y="0"/>
                    </a:moveTo>
                    <a:lnTo>
                      <a:pt x="0" y="118"/>
                    </a:lnTo>
                    <a:lnTo>
                      <a:pt x="0" y="118"/>
                    </a:lnTo>
                    <a:lnTo>
                      <a:pt x="14" y="130"/>
                    </a:lnTo>
                    <a:lnTo>
                      <a:pt x="28" y="142"/>
                    </a:lnTo>
                    <a:lnTo>
                      <a:pt x="40" y="157"/>
                    </a:lnTo>
                    <a:lnTo>
                      <a:pt x="50" y="173"/>
                    </a:lnTo>
                    <a:lnTo>
                      <a:pt x="183" y="91"/>
                    </a:lnTo>
                    <a:lnTo>
                      <a:pt x="183" y="91"/>
                    </a:lnTo>
                    <a:lnTo>
                      <a:pt x="172" y="77"/>
                    </a:lnTo>
                    <a:lnTo>
                      <a:pt x="160" y="64"/>
                    </a:lnTo>
                    <a:lnTo>
                      <a:pt x="147" y="51"/>
                    </a:lnTo>
                    <a:lnTo>
                      <a:pt x="135" y="39"/>
                    </a:lnTo>
                    <a:lnTo>
                      <a:pt x="120" y="29"/>
                    </a:lnTo>
                    <a:lnTo>
                      <a:pt x="105" y="18"/>
                    </a:lnTo>
                    <a:lnTo>
                      <a:pt x="90" y="9"/>
                    </a:lnTo>
                    <a:lnTo>
                      <a:pt x="74" y="0"/>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7" name="Freeform 36"/>
              <p:cNvSpPr>
                <a:spLocks/>
              </p:cNvSpPr>
              <p:nvPr/>
            </p:nvSpPr>
            <p:spPr bwMode="auto">
              <a:xfrm>
                <a:off x="10868025" y="1370013"/>
                <a:ext cx="290513" cy="274638"/>
              </a:xfrm>
              <a:custGeom>
                <a:avLst/>
                <a:gdLst>
                  <a:gd name="T0" fmla="*/ 74 w 183"/>
                  <a:gd name="T1" fmla="*/ 0 h 173"/>
                  <a:gd name="T2" fmla="*/ 0 w 183"/>
                  <a:gd name="T3" fmla="*/ 118 h 173"/>
                  <a:gd name="T4" fmla="*/ 0 w 183"/>
                  <a:gd name="T5" fmla="*/ 118 h 173"/>
                  <a:gd name="T6" fmla="*/ 14 w 183"/>
                  <a:gd name="T7" fmla="*/ 130 h 173"/>
                  <a:gd name="T8" fmla="*/ 28 w 183"/>
                  <a:gd name="T9" fmla="*/ 142 h 173"/>
                  <a:gd name="T10" fmla="*/ 40 w 183"/>
                  <a:gd name="T11" fmla="*/ 157 h 173"/>
                  <a:gd name="T12" fmla="*/ 50 w 183"/>
                  <a:gd name="T13" fmla="*/ 173 h 173"/>
                  <a:gd name="T14" fmla="*/ 183 w 183"/>
                  <a:gd name="T15" fmla="*/ 91 h 173"/>
                  <a:gd name="T16" fmla="*/ 183 w 183"/>
                  <a:gd name="T17" fmla="*/ 91 h 173"/>
                  <a:gd name="T18" fmla="*/ 172 w 183"/>
                  <a:gd name="T19" fmla="*/ 77 h 173"/>
                  <a:gd name="T20" fmla="*/ 160 w 183"/>
                  <a:gd name="T21" fmla="*/ 64 h 173"/>
                  <a:gd name="T22" fmla="*/ 147 w 183"/>
                  <a:gd name="T23" fmla="*/ 51 h 173"/>
                  <a:gd name="T24" fmla="*/ 135 w 183"/>
                  <a:gd name="T25" fmla="*/ 39 h 173"/>
                  <a:gd name="T26" fmla="*/ 120 w 183"/>
                  <a:gd name="T27" fmla="*/ 29 h 173"/>
                  <a:gd name="T28" fmla="*/ 105 w 183"/>
                  <a:gd name="T29" fmla="*/ 18 h 173"/>
                  <a:gd name="T30" fmla="*/ 90 w 183"/>
                  <a:gd name="T31" fmla="*/ 9 h 173"/>
                  <a:gd name="T32" fmla="*/ 74 w 183"/>
                  <a:gd name="T3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173">
                    <a:moveTo>
                      <a:pt x="74" y="0"/>
                    </a:moveTo>
                    <a:lnTo>
                      <a:pt x="0" y="118"/>
                    </a:lnTo>
                    <a:lnTo>
                      <a:pt x="0" y="118"/>
                    </a:lnTo>
                    <a:lnTo>
                      <a:pt x="14" y="130"/>
                    </a:lnTo>
                    <a:lnTo>
                      <a:pt x="28" y="142"/>
                    </a:lnTo>
                    <a:lnTo>
                      <a:pt x="40" y="157"/>
                    </a:lnTo>
                    <a:lnTo>
                      <a:pt x="50" y="173"/>
                    </a:lnTo>
                    <a:lnTo>
                      <a:pt x="183" y="91"/>
                    </a:lnTo>
                    <a:lnTo>
                      <a:pt x="183" y="91"/>
                    </a:lnTo>
                    <a:lnTo>
                      <a:pt x="172" y="77"/>
                    </a:lnTo>
                    <a:lnTo>
                      <a:pt x="160" y="64"/>
                    </a:lnTo>
                    <a:lnTo>
                      <a:pt x="147" y="51"/>
                    </a:lnTo>
                    <a:lnTo>
                      <a:pt x="135" y="39"/>
                    </a:lnTo>
                    <a:lnTo>
                      <a:pt x="120" y="29"/>
                    </a:lnTo>
                    <a:lnTo>
                      <a:pt x="105" y="18"/>
                    </a:lnTo>
                    <a:lnTo>
                      <a:pt x="90" y="9"/>
                    </a:lnTo>
                    <a:lnTo>
                      <a:pt x="74"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8" name="Freeform 37"/>
              <p:cNvSpPr>
                <a:spLocks/>
              </p:cNvSpPr>
              <p:nvPr/>
            </p:nvSpPr>
            <p:spPr bwMode="auto">
              <a:xfrm>
                <a:off x="10633075" y="1325563"/>
                <a:ext cx="128588" cy="180975"/>
              </a:xfrm>
              <a:custGeom>
                <a:avLst/>
                <a:gdLst>
                  <a:gd name="T0" fmla="*/ 0 w 81"/>
                  <a:gd name="T1" fmla="*/ 17 h 114"/>
                  <a:gd name="T2" fmla="*/ 8 w 81"/>
                  <a:gd name="T3" fmla="*/ 114 h 114"/>
                  <a:gd name="T4" fmla="*/ 8 w 81"/>
                  <a:gd name="T5" fmla="*/ 114 h 114"/>
                  <a:gd name="T6" fmla="*/ 23 w 81"/>
                  <a:gd name="T7" fmla="*/ 113 h 114"/>
                  <a:gd name="T8" fmla="*/ 40 w 81"/>
                  <a:gd name="T9" fmla="*/ 112 h 114"/>
                  <a:gd name="T10" fmla="*/ 40 w 81"/>
                  <a:gd name="T11" fmla="*/ 112 h 114"/>
                  <a:gd name="T12" fmla="*/ 61 w 81"/>
                  <a:gd name="T13" fmla="*/ 113 h 114"/>
                  <a:gd name="T14" fmla="*/ 81 w 81"/>
                  <a:gd name="T15" fmla="*/ 0 h 114"/>
                  <a:gd name="T16" fmla="*/ 81 w 81"/>
                  <a:gd name="T17" fmla="*/ 0 h 114"/>
                  <a:gd name="T18" fmla="*/ 60 w 81"/>
                  <a:gd name="T19" fmla="*/ 3 h 114"/>
                  <a:gd name="T20" fmla="*/ 38 w 81"/>
                  <a:gd name="T21" fmla="*/ 6 h 114"/>
                  <a:gd name="T22" fmla="*/ 19 w 81"/>
                  <a:gd name="T23" fmla="*/ 11 h 114"/>
                  <a:gd name="T24" fmla="*/ 0 w 81"/>
                  <a:gd name="T25" fmla="*/ 1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4">
                    <a:moveTo>
                      <a:pt x="0" y="17"/>
                    </a:moveTo>
                    <a:lnTo>
                      <a:pt x="8" y="114"/>
                    </a:lnTo>
                    <a:lnTo>
                      <a:pt x="8" y="114"/>
                    </a:lnTo>
                    <a:lnTo>
                      <a:pt x="23" y="113"/>
                    </a:lnTo>
                    <a:lnTo>
                      <a:pt x="40" y="112"/>
                    </a:lnTo>
                    <a:lnTo>
                      <a:pt x="40" y="112"/>
                    </a:lnTo>
                    <a:lnTo>
                      <a:pt x="61" y="113"/>
                    </a:lnTo>
                    <a:lnTo>
                      <a:pt x="81" y="0"/>
                    </a:lnTo>
                    <a:lnTo>
                      <a:pt x="81" y="0"/>
                    </a:lnTo>
                    <a:lnTo>
                      <a:pt x="60" y="3"/>
                    </a:lnTo>
                    <a:lnTo>
                      <a:pt x="38" y="6"/>
                    </a:lnTo>
                    <a:lnTo>
                      <a:pt x="19" y="11"/>
                    </a:lnTo>
                    <a:lnTo>
                      <a:pt x="0" y="17"/>
                    </a:lnTo>
                    <a:close/>
                  </a:path>
                </a:pathLst>
              </a:custGeom>
              <a:solidFill>
                <a:srgbClr val="65A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99" name="Freeform 38"/>
              <p:cNvSpPr>
                <a:spLocks/>
              </p:cNvSpPr>
              <p:nvPr/>
            </p:nvSpPr>
            <p:spPr bwMode="auto">
              <a:xfrm>
                <a:off x="10633075" y="1325563"/>
                <a:ext cx="128588" cy="180975"/>
              </a:xfrm>
              <a:custGeom>
                <a:avLst/>
                <a:gdLst>
                  <a:gd name="T0" fmla="*/ 0 w 81"/>
                  <a:gd name="T1" fmla="*/ 17 h 114"/>
                  <a:gd name="T2" fmla="*/ 8 w 81"/>
                  <a:gd name="T3" fmla="*/ 114 h 114"/>
                  <a:gd name="T4" fmla="*/ 8 w 81"/>
                  <a:gd name="T5" fmla="*/ 114 h 114"/>
                  <a:gd name="T6" fmla="*/ 23 w 81"/>
                  <a:gd name="T7" fmla="*/ 113 h 114"/>
                  <a:gd name="T8" fmla="*/ 40 w 81"/>
                  <a:gd name="T9" fmla="*/ 112 h 114"/>
                  <a:gd name="T10" fmla="*/ 40 w 81"/>
                  <a:gd name="T11" fmla="*/ 112 h 114"/>
                  <a:gd name="T12" fmla="*/ 61 w 81"/>
                  <a:gd name="T13" fmla="*/ 113 h 114"/>
                  <a:gd name="T14" fmla="*/ 81 w 81"/>
                  <a:gd name="T15" fmla="*/ 0 h 114"/>
                  <a:gd name="T16" fmla="*/ 81 w 81"/>
                  <a:gd name="T17" fmla="*/ 0 h 114"/>
                  <a:gd name="T18" fmla="*/ 60 w 81"/>
                  <a:gd name="T19" fmla="*/ 3 h 114"/>
                  <a:gd name="T20" fmla="*/ 38 w 81"/>
                  <a:gd name="T21" fmla="*/ 6 h 114"/>
                  <a:gd name="T22" fmla="*/ 19 w 81"/>
                  <a:gd name="T23" fmla="*/ 11 h 114"/>
                  <a:gd name="T24" fmla="*/ 0 w 81"/>
                  <a:gd name="T25" fmla="*/ 1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4">
                    <a:moveTo>
                      <a:pt x="0" y="17"/>
                    </a:moveTo>
                    <a:lnTo>
                      <a:pt x="8" y="114"/>
                    </a:lnTo>
                    <a:lnTo>
                      <a:pt x="8" y="114"/>
                    </a:lnTo>
                    <a:lnTo>
                      <a:pt x="23" y="113"/>
                    </a:lnTo>
                    <a:lnTo>
                      <a:pt x="40" y="112"/>
                    </a:lnTo>
                    <a:lnTo>
                      <a:pt x="40" y="112"/>
                    </a:lnTo>
                    <a:lnTo>
                      <a:pt x="61" y="113"/>
                    </a:lnTo>
                    <a:lnTo>
                      <a:pt x="81" y="0"/>
                    </a:lnTo>
                    <a:lnTo>
                      <a:pt x="81" y="0"/>
                    </a:lnTo>
                    <a:lnTo>
                      <a:pt x="60" y="3"/>
                    </a:lnTo>
                    <a:lnTo>
                      <a:pt x="38" y="6"/>
                    </a:lnTo>
                    <a:lnTo>
                      <a:pt x="19" y="11"/>
                    </a:lnTo>
                    <a:lnTo>
                      <a:pt x="0" y="17"/>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00" name="Freeform 39"/>
              <p:cNvSpPr>
                <a:spLocks/>
              </p:cNvSpPr>
              <p:nvPr/>
            </p:nvSpPr>
            <p:spPr bwMode="auto">
              <a:xfrm>
                <a:off x="10664825" y="1476375"/>
                <a:ext cx="393700" cy="314325"/>
              </a:xfrm>
              <a:custGeom>
                <a:avLst/>
                <a:gdLst>
                  <a:gd name="T0" fmla="*/ 248 w 248"/>
                  <a:gd name="T1" fmla="*/ 0 h 198"/>
                  <a:gd name="T2" fmla="*/ 13 w 248"/>
                  <a:gd name="T3" fmla="*/ 154 h 198"/>
                  <a:gd name="T4" fmla="*/ 13 w 248"/>
                  <a:gd name="T5" fmla="*/ 154 h 198"/>
                  <a:gd name="T6" fmla="*/ 7 w 248"/>
                  <a:gd name="T7" fmla="*/ 158 h 198"/>
                  <a:gd name="T8" fmla="*/ 6 w 248"/>
                  <a:gd name="T9" fmla="*/ 159 h 198"/>
                  <a:gd name="T10" fmla="*/ 6 w 248"/>
                  <a:gd name="T11" fmla="*/ 159 h 198"/>
                  <a:gd name="T12" fmla="*/ 6 w 248"/>
                  <a:gd name="T13" fmla="*/ 159 h 198"/>
                  <a:gd name="T14" fmla="*/ 3 w 248"/>
                  <a:gd name="T15" fmla="*/ 162 h 198"/>
                  <a:gd name="T16" fmla="*/ 1 w 248"/>
                  <a:gd name="T17" fmla="*/ 166 h 198"/>
                  <a:gd name="T18" fmla="*/ 0 w 248"/>
                  <a:gd name="T19" fmla="*/ 171 h 198"/>
                  <a:gd name="T20" fmla="*/ 0 w 248"/>
                  <a:gd name="T21" fmla="*/ 175 h 198"/>
                  <a:gd name="T22" fmla="*/ 0 w 248"/>
                  <a:gd name="T23" fmla="*/ 175 h 198"/>
                  <a:gd name="T24" fmla="*/ 0 w 248"/>
                  <a:gd name="T25" fmla="*/ 180 h 198"/>
                  <a:gd name="T26" fmla="*/ 1 w 248"/>
                  <a:gd name="T27" fmla="*/ 183 h 198"/>
                  <a:gd name="T28" fmla="*/ 3 w 248"/>
                  <a:gd name="T29" fmla="*/ 188 h 198"/>
                  <a:gd name="T30" fmla="*/ 6 w 248"/>
                  <a:gd name="T31" fmla="*/ 190 h 198"/>
                  <a:gd name="T32" fmla="*/ 9 w 248"/>
                  <a:gd name="T33" fmla="*/ 194 h 198"/>
                  <a:gd name="T34" fmla="*/ 14 w 248"/>
                  <a:gd name="T35" fmla="*/ 195 h 198"/>
                  <a:gd name="T36" fmla="*/ 17 w 248"/>
                  <a:gd name="T37" fmla="*/ 198 h 198"/>
                  <a:gd name="T38" fmla="*/ 22 w 248"/>
                  <a:gd name="T39" fmla="*/ 198 h 198"/>
                  <a:gd name="T40" fmla="*/ 22 w 248"/>
                  <a:gd name="T41" fmla="*/ 198 h 198"/>
                  <a:gd name="T42" fmla="*/ 29 w 248"/>
                  <a:gd name="T43" fmla="*/ 196 h 198"/>
                  <a:gd name="T44" fmla="*/ 36 w 248"/>
                  <a:gd name="T45" fmla="*/ 193 h 198"/>
                  <a:gd name="T46" fmla="*/ 36 w 248"/>
                  <a:gd name="T47" fmla="*/ 193 h 198"/>
                  <a:gd name="T48" fmla="*/ 248 w 248"/>
                  <a:gd name="T4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98">
                    <a:moveTo>
                      <a:pt x="248" y="0"/>
                    </a:moveTo>
                    <a:lnTo>
                      <a:pt x="13" y="154"/>
                    </a:lnTo>
                    <a:lnTo>
                      <a:pt x="13" y="154"/>
                    </a:lnTo>
                    <a:lnTo>
                      <a:pt x="7" y="158"/>
                    </a:lnTo>
                    <a:lnTo>
                      <a:pt x="6" y="159"/>
                    </a:lnTo>
                    <a:lnTo>
                      <a:pt x="6" y="159"/>
                    </a:lnTo>
                    <a:lnTo>
                      <a:pt x="6" y="159"/>
                    </a:lnTo>
                    <a:lnTo>
                      <a:pt x="3" y="162"/>
                    </a:lnTo>
                    <a:lnTo>
                      <a:pt x="1" y="166"/>
                    </a:lnTo>
                    <a:lnTo>
                      <a:pt x="0" y="171"/>
                    </a:lnTo>
                    <a:lnTo>
                      <a:pt x="0" y="175"/>
                    </a:lnTo>
                    <a:lnTo>
                      <a:pt x="0" y="175"/>
                    </a:lnTo>
                    <a:lnTo>
                      <a:pt x="0" y="180"/>
                    </a:lnTo>
                    <a:lnTo>
                      <a:pt x="1" y="183"/>
                    </a:lnTo>
                    <a:lnTo>
                      <a:pt x="3" y="188"/>
                    </a:lnTo>
                    <a:lnTo>
                      <a:pt x="6" y="190"/>
                    </a:lnTo>
                    <a:lnTo>
                      <a:pt x="9" y="194"/>
                    </a:lnTo>
                    <a:lnTo>
                      <a:pt x="14" y="195"/>
                    </a:lnTo>
                    <a:lnTo>
                      <a:pt x="17" y="198"/>
                    </a:lnTo>
                    <a:lnTo>
                      <a:pt x="22" y="198"/>
                    </a:lnTo>
                    <a:lnTo>
                      <a:pt x="22" y="198"/>
                    </a:lnTo>
                    <a:lnTo>
                      <a:pt x="29" y="196"/>
                    </a:lnTo>
                    <a:lnTo>
                      <a:pt x="36" y="193"/>
                    </a:lnTo>
                    <a:lnTo>
                      <a:pt x="36" y="193"/>
                    </a:lnTo>
                    <a:lnTo>
                      <a:pt x="248" y="0"/>
                    </a:lnTo>
                    <a:close/>
                  </a:path>
                </a:pathLst>
              </a:custGeom>
              <a:solidFill>
                <a:srgbClr val="0063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grpSp>
          <p:nvGrpSpPr>
            <p:cNvPr id="101" name="组合 199"/>
            <p:cNvGrpSpPr/>
            <p:nvPr/>
          </p:nvGrpSpPr>
          <p:grpSpPr>
            <a:xfrm>
              <a:off x="7368674" y="2162175"/>
              <a:ext cx="413251" cy="529418"/>
              <a:chOff x="4225424" y="3936193"/>
              <a:chExt cx="687388" cy="688975"/>
            </a:xfrm>
          </p:grpSpPr>
          <p:sp>
            <p:nvSpPr>
              <p:cNvPr id="102" name="Freeform 39"/>
              <p:cNvSpPr>
                <a:spLocks noEditPoints="1"/>
              </p:cNvSpPr>
              <p:nvPr/>
            </p:nvSpPr>
            <p:spPr bwMode="auto">
              <a:xfrm>
                <a:off x="4225424" y="3936193"/>
                <a:ext cx="687388" cy="688975"/>
              </a:xfrm>
              <a:custGeom>
                <a:avLst/>
                <a:gdLst/>
                <a:ahLst/>
                <a:cxnLst>
                  <a:cxn ang="0">
                    <a:pos x="293" y="18"/>
                  </a:cxn>
                  <a:cxn ang="0">
                    <a:pos x="216" y="0"/>
                  </a:cxn>
                  <a:cxn ang="0">
                    <a:pos x="179" y="9"/>
                  </a:cxn>
                  <a:cxn ang="0">
                    <a:pos x="139" y="18"/>
                  </a:cxn>
                  <a:cxn ang="0">
                    <a:pos x="65" y="29"/>
                  </a:cxn>
                  <a:cxn ang="0">
                    <a:pos x="0" y="37"/>
                  </a:cxn>
                  <a:cxn ang="0">
                    <a:pos x="6" y="69"/>
                  </a:cxn>
                  <a:cxn ang="0">
                    <a:pos x="15" y="102"/>
                  </a:cxn>
                  <a:cxn ang="0">
                    <a:pos x="33" y="165"/>
                  </a:cxn>
                  <a:cxn ang="0">
                    <a:pos x="55" y="222"/>
                  </a:cxn>
                  <a:cxn ang="0">
                    <a:pos x="81" y="275"/>
                  </a:cxn>
                  <a:cxn ang="0">
                    <a:pos x="107" y="322"/>
                  </a:cxn>
                  <a:cxn ang="0">
                    <a:pos x="137" y="363"/>
                  </a:cxn>
                  <a:cxn ang="0">
                    <a:pos x="169" y="397"/>
                  </a:cxn>
                  <a:cxn ang="0">
                    <a:pos x="201" y="423"/>
                  </a:cxn>
                  <a:cxn ang="0">
                    <a:pos x="216" y="434"/>
                  </a:cxn>
                  <a:cxn ang="0">
                    <a:pos x="248" y="411"/>
                  </a:cxn>
                  <a:cxn ang="0">
                    <a:pos x="280" y="381"/>
                  </a:cxn>
                  <a:cxn ang="0">
                    <a:pos x="311" y="344"/>
                  </a:cxn>
                  <a:cxn ang="0">
                    <a:pos x="339" y="299"/>
                  </a:cxn>
                  <a:cxn ang="0">
                    <a:pos x="366" y="249"/>
                  </a:cxn>
                  <a:cxn ang="0">
                    <a:pos x="390" y="194"/>
                  </a:cxn>
                  <a:cxn ang="0">
                    <a:pos x="409" y="133"/>
                  </a:cxn>
                  <a:cxn ang="0">
                    <a:pos x="427" y="69"/>
                  </a:cxn>
                  <a:cxn ang="0">
                    <a:pos x="433" y="37"/>
                  </a:cxn>
                  <a:cxn ang="0">
                    <a:pos x="401" y="33"/>
                  </a:cxn>
                  <a:cxn ang="0">
                    <a:pos x="332" y="23"/>
                  </a:cxn>
                  <a:cxn ang="0">
                    <a:pos x="293" y="18"/>
                  </a:cxn>
                  <a:cxn ang="0">
                    <a:pos x="409" y="66"/>
                  </a:cxn>
                  <a:cxn ang="0">
                    <a:pos x="401" y="96"/>
                  </a:cxn>
                  <a:cxn ang="0">
                    <a:pos x="386" y="153"/>
                  </a:cxn>
                  <a:cxn ang="0">
                    <a:pos x="364" y="206"/>
                  </a:cxn>
                  <a:cxn ang="0">
                    <a:pos x="343" y="255"/>
                  </a:cxn>
                  <a:cxn ang="0">
                    <a:pos x="317" y="300"/>
                  </a:cxn>
                  <a:cxn ang="0">
                    <a:pos x="290" y="340"/>
                  </a:cxn>
                  <a:cxn ang="0">
                    <a:pos x="262" y="374"/>
                  </a:cxn>
                  <a:cxn ang="0">
                    <a:pos x="233" y="401"/>
                  </a:cxn>
                  <a:cxn ang="0">
                    <a:pos x="216" y="413"/>
                  </a:cxn>
                  <a:cxn ang="0">
                    <a:pos x="187" y="390"/>
                  </a:cxn>
                  <a:cxn ang="0">
                    <a:pos x="156" y="358"/>
                  </a:cxn>
                  <a:cxn ang="0">
                    <a:pos x="129" y="321"/>
                  </a:cxn>
                  <a:cxn ang="0">
                    <a:pos x="102" y="280"/>
                  </a:cxn>
                  <a:cxn ang="0">
                    <a:pos x="79" y="231"/>
                  </a:cxn>
                  <a:cxn ang="0">
                    <a:pos x="58" y="180"/>
                  </a:cxn>
                  <a:cxn ang="0">
                    <a:pos x="38" y="124"/>
                  </a:cxn>
                  <a:cxn ang="0">
                    <a:pos x="24" y="66"/>
                  </a:cxn>
                  <a:cxn ang="0">
                    <a:pos x="21" y="53"/>
                  </a:cxn>
                  <a:cxn ang="0">
                    <a:pos x="81" y="46"/>
                  </a:cxn>
                  <a:cxn ang="0">
                    <a:pos x="143" y="36"/>
                  </a:cxn>
                  <a:cxn ang="0">
                    <a:pos x="216" y="18"/>
                  </a:cxn>
                  <a:cxn ang="0">
                    <a:pos x="253" y="27"/>
                  </a:cxn>
                  <a:cxn ang="0">
                    <a:pos x="290" y="36"/>
                  </a:cxn>
                  <a:cxn ang="0">
                    <a:pos x="413" y="53"/>
                  </a:cxn>
                  <a:cxn ang="0">
                    <a:pos x="409" y="66"/>
                  </a:cxn>
                  <a:cxn ang="0">
                    <a:pos x="409" y="66"/>
                  </a:cxn>
                </a:cxnLst>
                <a:rect l="0" t="0" r="r" b="b"/>
                <a:pathLst>
                  <a:path w="433" h="434">
                    <a:moveTo>
                      <a:pt x="293" y="18"/>
                    </a:moveTo>
                    <a:lnTo>
                      <a:pt x="293" y="18"/>
                    </a:lnTo>
                    <a:lnTo>
                      <a:pt x="253" y="9"/>
                    </a:lnTo>
                    <a:lnTo>
                      <a:pt x="216" y="0"/>
                    </a:lnTo>
                    <a:lnTo>
                      <a:pt x="216" y="0"/>
                    </a:lnTo>
                    <a:lnTo>
                      <a:pt x="179" y="9"/>
                    </a:lnTo>
                    <a:lnTo>
                      <a:pt x="139" y="18"/>
                    </a:lnTo>
                    <a:lnTo>
                      <a:pt x="139" y="18"/>
                    </a:lnTo>
                    <a:lnTo>
                      <a:pt x="101" y="23"/>
                    </a:lnTo>
                    <a:lnTo>
                      <a:pt x="65" y="29"/>
                    </a:lnTo>
                    <a:lnTo>
                      <a:pt x="31" y="33"/>
                    </a:lnTo>
                    <a:lnTo>
                      <a:pt x="0" y="37"/>
                    </a:lnTo>
                    <a:lnTo>
                      <a:pt x="0" y="37"/>
                    </a:lnTo>
                    <a:lnTo>
                      <a:pt x="6" y="69"/>
                    </a:lnTo>
                    <a:lnTo>
                      <a:pt x="6" y="69"/>
                    </a:lnTo>
                    <a:lnTo>
                      <a:pt x="15" y="102"/>
                    </a:lnTo>
                    <a:lnTo>
                      <a:pt x="24" y="133"/>
                    </a:lnTo>
                    <a:lnTo>
                      <a:pt x="33" y="165"/>
                    </a:lnTo>
                    <a:lnTo>
                      <a:pt x="44" y="194"/>
                    </a:lnTo>
                    <a:lnTo>
                      <a:pt x="55" y="222"/>
                    </a:lnTo>
                    <a:lnTo>
                      <a:pt x="67" y="249"/>
                    </a:lnTo>
                    <a:lnTo>
                      <a:pt x="81" y="275"/>
                    </a:lnTo>
                    <a:lnTo>
                      <a:pt x="93" y="299"/>
                    </a:lnTo>
                    <a:lnTo>
                      <a:pt x="107" y="322"/>
                    </a:lnTo>
                    <a:lnTo>
                      <a:pt x="121" y="344"/>
                    </a:lnTo>
                    <a:lnTo>
                      <a:pt x="137" y="363"/>
                    </a:lnTo>
                    <a:lnTo>
                      <a:pt x="152" y="381"/>
                    </a:lnTo>
                    <a:lnTo>
                      <a:pt x="169" y="397"/>
                    </a:lnTo>
                    <a:lnTo>
                      <a:pt x="184" y="411"/>
                    </a:lnTo>
                    <a:lnTo>
                      <a:pt x="201" y="423"/>
                    </a:lnTo>
                    <a:lnTo>
                      <a:pt x="216" y="434"/>
                    </a:lnTo>
                    <a:lnTo>
                      <a:pt x="216" y="434"/>
                    </a:lnTo>
                    <a:lnTo>
                      <a:pt x="233" y="423"/>
                    </a:lnTo>
                    <a:lnTo>
                      <a:pt x="248" y="411"/>
                    </a:lnTo>
                    <a:lnTo>
                      <a:pt x="265" y="397"/>
                    </a:lnTo>
                    <a:lnTo>
                      <a:pt x="280" y="381"/>
                    </a:lnTo>
                    <a:lnTo>
                      <a:pt x="297" y="363"/>
                    </a:lnTo>
                    <a:lnTo>
                      <a:pt x="311" y="344"/>
                    </a:lnTo>
                    <a:lnTo>
                      <a:pt x="326" y="322"/>
                    </a:lnTo>
                    <a:lnTo>
                      <a:pt x="339" y="299"/>
                    </a:lnTo>
                    <a:lnTo>
                      <a:pt x="353" y="275"/>
                    </a:lnTo>
                    <a:lnTo>
                      <a:pt x="366" y="249"/>
                    </a:lnTo>
                    <a:lnTo>
                      <a:pt x="378" y="222"/>
                    </a:lnTo>
                    <a:lnTo>
                      <a:pt x="390" y="194"/>
                    </a:lnTo>
                    <a:lnTo>
                      <a:pt x="400" y="165"/>
                    </a:lnTo>
                    <a:lnTo>
                      <a:pt x="409" y="133"/>
                    </a:lnTo>
                    <a:lnTo>
                      <a:pt x="418" y="102"/>
                    </a:lnTo>
                    <a:lnTo>
                      <a:pt x="427" y="69"/>
                    </a:lnTo>
                    <a:lnTo>
                      <a:pt x="427" y="69"/>
                    </a:lnTo>
                    <a:lnTo>
                      <a:pt x="433" y="37"/>
                    </a:lnTo>
                    <a:lnTo>
                      <a:pt x="433" y="37"/>
                    </a:lnTo>
                    <a:lnTo>
                      <a:pt x="401" y="33"/>
                    </a:lnTo>
                    <a:lnTo>
                      <a:pt x="368" y="29"/>
                    </a:lnTo>
                    <a:lnTo>
                      <a:pt x="332" y="23"/>
                    </a:lnTo>
                    <a:lnTo>
                      <a:pt x="293" y="18"/>
                    </a:lnTo>
                    <a:lnTo>
                      <a:pt x="293" y="18"/>
                    </a:lnTo>
                    <a:lnTo>
                      <a:pt x="293" y="18"/>
                    </a:lnTo>
                    <a:close/>
                    <a:moveTo>
                      <a:pt x="409" y="66"/>
                    </a:moveTo>
                    <a:lnTo>
                      <a:pt x="409" y="66"/>
                    </a:lnTo>
                    <a:lnTo>
                      <a:pt x="401" y="96"/>
                    </a:lnTo>
                    <a:lnTo>
                      <a:pt x="392" y="124"/>
                    </a:lnTo>
                    <a:lnTo>
                      <a:pt x="386" y="153"/>
                    </a:lnTo>
                    <a:lnTo>
                      <a:pt x="375" y="180"/>
                    </a:lnTo>
                    <a:lnTo>
                      <a:pt x="364" y="206"/>
                    </a:lnTo>
                    <a:lnTo>
                      <a:pt x="354" y="231"/>
                    </a:lnTo>
                    <a:lnTo>
                      <a:pt x="343" y="255"/>
                    </a:lnTo>
                    <a:lnTo>
                      <a:pt x="330" y="280"/>
                    </a:lnTo>
                    <a:lnTo>
                      <a:pt x="317" y="300"/>
                    </a:lnTo>
                    <a:lnTo>
                      <a:pt x="304" y="321"/>
                    </a:lnTo>
                    <a:lnTo>
                      <a:pt x="290" y="340"/>
                    </a:lnTo>
                    <a:lnTo>
                      <a:pt x="275" y="358"/>
                    </a:lnTo>
                    <a:lnTo>
                      <a:pt x="262" y="374"/>
                    </a:lnTo>
                    <a:lnTo>
                      <a:pt x="247" y="390"/>
                    </a:lnTo>
                    <a:lnTo>
                      <a:pt x="233" y="401"/>
                    </a:lnTo>
                    <a:lnTo>
                      <a:pt x="216" y="413"/>
                    </a:lnTo>
                    <a:lnTo>
                      <a:pt x="216" y="413"/>
                    </a:lnTo>
                    <a:lnTo>
                      <a:pt x="201" y="401"/>
                    </a:lnTo>
                    <a:lnTo>
                      <a:pt x="187" y="390"/>
                    </a:lnTo>
                    <a:lnTo>
                      <a:pt x="171" y="374"/>
                    </a:lnTo>
                    <a:lnTo>
                      <a:pt x="156" y="358"/>
                    </a:lnTo>
                    <a:lnTo>
                      <a:pt x="143" y="340"/>
                    </a:lnTo>
                    <a:lnTo>
                      <a:pt x="129" y="321"/>
                    </a:lnTo>
                    <a:lnTo>
                      <a:pt x="116" y="300"/>
                    </a:lnTo>
                    <a:lnTo>
                      <a:pt x="102" y="280"/>
                    </a:lnTo>
                    <a:lnTo>
                      <a:pt x="91" y="255"/>
                    </a:lnTo>
                    <a:lnTo>
                      <a:pt x="79" y="231"/>
                    </a:lnTo>
                    <a:lnTo>
                      <a:pt x="69" y="206"/>
                    </a:lnTo>
                    <a:lnTo>
                      <a:pt x="58" y="180"/>
                    </a:lnTo>
                    <a:lnTo>
                      <a:pt x="47" y="153"/>
                    </a:lnTo>
                    <a:lnTo>
                      <a:pt x="38" y="124"/>
                    </a:lnTo>
                    <a:lnTo>
                      <a:pt x="31" y="96"/>
                    </a:lnTo>
                    <a:lnTo>
                      <a:pt x="24" y="66"/>
                    </a:lnTo>
                    <a:lnTo>
                      <a:pt x="24" y="66"/>
                    </a:lnTo>
                    <a:lnTo>
                      <a:pt x="21" y="53"/>
                    </a:lnTo>
                    <a:lnTo>
                      <a:pt x="21" y="53"/>
                    </a:lnTo>
                    <a:lnTo>
                      <a:pt x="81" y="46"/>
                    </a:lnTo>
                    <a:lnTo>
                      <a:pt x="143" y="36"/>
                    </a:lnTo>
                    <a:lnTo>
                      <a:pt x="143" y="36"/>
                    </a:lnTo>
                    <a:lnTo>
                      <a:pt x="180" y="27"/>
                    </a:lnTo>
                    <a:lnTo>
                      <a:pt x="216" y="18"/>
                    </a:lnTo>
                    <a:lnTo>
                      <a:pt x="216" y="18"/>
                    </a:lnTo>
                    <a:lnTo>
                      <a:pt x="253" y="27"/>
                    </a:lnTo>
                    <a:lnTo>
                      <a:pt x="290" y="36"/>
                    </a:lnTo>
                    <a:lnTo>
                      <a:pt x="290" y="36"/>
                    </a:lnTo>
                    <a:lnTo>
                      <a:pt x="353" y="46"/>
                    </a:lnTo>
                    <a:lnTo>
                      <a:pt x="413" y="53"/>
                    </a:lnTo>
                    <a:lnTo>
                      <a:pt x="413" y="53"/>
                    </a:lnTo>
                    <a:lnTo>
                      <a:pt x="409" y="66"/>
                    </a:lnTo>
                    <a:lnTo>
                      <a:pt x="409" y="66"/>
                    </a:lnTo>
                    <a:lnTo>
                      <a:pt x="409" y="66"/>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03" name="Freeform 41"/>
              <p:cNvSpPr>
                <a:spLocks/>
              </p:cNvSpPr>
              <p:nvPr/>
            </p:nvSpPr>
            <p:spPr bwMode="auto">
              <a:xfrm>
                <a:off x="4295274" y="3994930"/>
                <a:ext cx="549275" cy="561975"/>
              </a:xfrm>
              <a:custGeom>
                <a:avLst/>
                <a:gdLst/>
                <a:ahLst/>
                <a:cxnLst>
                  <a:cxn ang="0">
                    <a:pos x="242" y="16"/>
                  </a:cxn>
                  <a:cxn ang="0">
                    <a:pos x="242" y="16"/>
                  </a:cxn>
                  <a:cxn ang="0">
                    <a:pos x="207" y="7"/>
                  </a:cxn>
                  <a:cxn ang="0">
                    <a:pos x="172" y="0"/>
                  </a:cxn>
                  <a:cxn ang="0">
                    <a:pos x="172" y="0"/>
                  </a:cxn>
                  <a:cxn ang="0">
                    <a:pos x="138" y="9"/>
                  </a:cxn>
                  <a:cxn ang="0">
                    <a:pos x="103" y="14"/>
                  </a:cxn>
                  <a:cxn ang="0">
                    <a:pos x="103" y="14"/>
                  </a:cxn>
                  <a:cxn ang="0">
                    <a:pos x="57" y="23"/>
                  </a:cxn>
                  <a:cxn ang="0">
                    <a:pos x="12" y="29"/>
                  </a:cxn>
                  <a:cxn ang="0">
                    <a:pos x="12" y="29"/>
                  </a:cxn>
                  <a:cxn ang="0">
                    <a:pos x="0" y="30"/>
                  </a:cxn>
                  <a:cxn ang="0">
                    <a:pos x="0" y="30"/>
                  </a:cxn>
                  <a:cxn ang="0">
                    <a:pos x="3" y="47"/>
                  </a:cxn>
                  <a:cxn ang="0">
                    <a:pos x="3" y="47"/>
                  </a:cxn>
                  <a:cxn ang="0">
                    <a:pos x="19" y="93"/>
                  </a:cxn>
                  <a:cxn ang="0">
                    <a:pos x="35" y="139"/>
                  </a:cxn>
                  <a:cxn ang="0">
                    <a:pos x="56" y="185"/>
                  </a:cxn>
                  <a:cxn ang="0">
                    <a:pos x="76" y="229"/>
                  </a:cxn>
                  <a:cxn ang="0">
                    <a:pos x="100" y="267"/>
                  </a:cxn>
                  <a:cxn ang="0">
                    <a:pos x="111" y="285"/>
                  </a:cxn>
                  <a:cxn ang="0">
                    <a:pos x="125" y="303"/>
                  </a:cxn>
                  <a:cxn ang="0">
                    <a:pos x="136" y="318"/>
                  </a:cxn>
                  <a:cxn ang="0">
                    <a:pos x="148" y="331"/>
                  </a:cxn>
                  <a:cxn ang="0">
                    <a:pos x="161" y="344"/>
                  </a:cxn>
                  <a:cxn ang="0">
                    <a:pos x="172" y="354"/>
                  </a:cxn>
                  <a:cxn ang="0">
                    <a:pos x="172" y="354"/>
                  </a:cxn>
                  <a:cxn ang="0">
                    <a:pos x="189" y="340"/>
                  </a:cxn>
                  <a:cxn ang="0">
                    <a:pos x="207" y="321"/>
                  </a:cxn>
                  <a:cxn ang="0">
                    <a:pos x="224" y="301"/>
                  </a:cxn>
                  <a:cxn ang="0">
                    <a:pos x="238" y="282"/>
                  </a:cxn>
                  <a:cxn ang="0">
                    <a:pos x="238" y="282"/>
                  </a:cxn>
                  <a:cxn ang="0">
                    <a:pos x="249" y="267"/>
                  </a:cxn>
                  <a:cxn ang="0">
                    <a:pos x="249" y="267"/>
                  </a:cxn>
                  <a:cxn ang="0">
                    <a:pos x="264" y="244"/>
                  </a:cxn>
                  <a:cxn ang="0">
                    <a:pos x="278" y="217"/>
                  </a:cxn>
                  <a:cxn ang="0">
                    <a:pos x="291" y="189"/>
                  </a:cxn>
                  <a:cxn ang="0">
                    <a:pos x="304" y="158"/>
                  </a:cxn>
                  <a:cxn ang="0">
                    <a:pos x="316" y="128"/>
                  </a:cxn>
                  <a:cxn ang="0">
                    <a:pos x="328" y="94"/>
                  </a:cxn>
                  <a:cxn ang="0">
                    <a:pos x="337" y="64"/>
                  </a:cxn>
                  <a:cxn ang="0">
                    <a:pos x="346" y="30"/>
                  </a:cxn>
                  <a:cxn ang="0">
                    <a:pos x="346" y="30"/>
                  </a:cxn>
                  <a:cxn ang="0">
                    <a:pos x="295" y="25"/>
                  </a:cxn>
                  <a:cxn ang="0">
                    <a:pos x="242" y="16"/>
                  </a:cxn>
                  <a:cxn ang="0">
                    <a:pos x="242" y="16"/>
                  </a:cxn>
                  <a:cxn ang="0">
                    <a:pos x="242" y="16"/>
                  </a:cxn>
                </a:cxnLst>
                <a:rect l="0" t="0" r="r" b="b"/>
                <a:pathLst>
                  <a:path w="346" h="354">
                    <a:moveTo>
                      <a:pt x="242" y="16"/>
                    </a:moveTo>
                    <a:lnTo>
                      <a:pt x="242" y="16"/>
                    </a:lnTo>
                    <a:lnTo>
                      <a:pt x="207" y="7"/>
                    </a:lnTo>
                    <a:lnTo>
                      <a:pt x="172" y="0"/>
                    </a:lnTo>
                    <a:lnTo>
                      <a:pt x="172" y="0"/>
                    </a:lnTo>
                    <a:lnTo>
                      <a:pt x="138" y="9"/>
                    </a:lnTo>
                    <a:lnTo>
                      <a:pt x="103" y="14"/>
                    </a:lnTo>
                    <a:lnTo>
                      <a:pt x="103" y="14"/>
                    </a:lnTo>
                    <a:lnTo>
                      <a:pt x="57" y="23"/>
                    </a:lnTo>
                    <a:lnTo>
                      <a:pt x="12" y="29"/>
                    </a:lnTo>
                    <a:lnTo>
                      <a:pt x="12" y="29"/>
                    </a:lnTo>
                    <a:lnTo>
                      <a:pt x="0" y="30"/>
                    </a:lnTo>
                    <a:lnTo>
                      <a:pt x="0" y="30"/>
                    </a:lnTo>
                    <a:lnTo>
                      <a:pt x="3" y="47"/>
                    </a:lnTo>
                    <a:lnTo>
                      <a:pt x="3" y="47"/>
                    </a:lnTo>
                    <a:lnTo>
                      <a:pt x="19" y="93"/>
                    </a:lnTo>
                    <a:lnTo>
                      <a:pt x="35" y="139"/>
                    </a:lnTo>
                    <a:lnTo>
                      <a:pt x="56" y="185"/>
                    </a:lnTo>
                    <a:lnTo>
                      <a:pt x="76" y="229"/>
                    </a:lnTo>
                    <a:lnTo>
                      <a:pt x="100" y="267"/>
                    </a:lnTo>
                    <a:lnTo>
                      <a:pt x="111" y="285"/>
                    </a:lnTo>
                    <a:lnTo>
                      <a:pt x="125" y="303"/>
                    </a:lnTo>
                    <a:lnTo>
                      <a:pt x="136" y="318"/>
                    </a:lnTo>
                    <a:lnTo>
                      <a:pt x="148" y="331"/>
                    </a:lnTo>
                    <a:lnTo>
                      <a:pt x="161" y="344"/>
                    </a:lnTo>
                    <a:lnTo>
                      <a:pt x="172" y="354"/>
                    </a:lnTo>
                    <a:lnTo>
                      <a:pt x="172" y="354"/>
                    </a:lnTo>
                    <a:lnTo>
                      <a:pt x="189" y="340"/>
                    </a:lnTo>
                    <a:lnTo>
                      <a:pt x="207" y="321"/>
                    </a:lnTo>
                    <a:lnTo>
                      <a:pt x="224" y="301"/>
                    </a:lnTo>
                    <a:lnTo>
                      <a:pt x="238" y="282"/>
                    </a:lnTo>
                    <a:lnTo>
                      <a:pt x="238" y="282"/>
                    </a:lnTo>
                    <a:lnTo>
                      <a:pt x="249" y="267"/>
                    </a:lnTo>
                    <a:lnTo>
                      <a:pt x="249" y="267"/>
                    </a:lnTo>
                    <a:lnTo>
                      <a:pt x="264" y="244"/>
                    </a:lnTo>
                    <a:lnTo>
                      <a:pt x="278" y="217"/>
                    </a:lnTo>
                    <a:lnTo>
                      <a:pt x="291" y="189"/>
                    </a:lnTo>
                    <a:lnTo>
                      <a:pt x="304" y="158"/>
                    </a:lnTo>
                    <a:lnTo>
                      <a:pt x="316" y="128"/>
                    </a:lnTo>
                    <a:lnTo>
                      <a:pt x="328" y="94"/>
                    </a:lnTo>
                    <a:lnTo>
                      <a:pt x="337" y="64"/>
                    </a:lnTo>
                    <a:lnTo>
                      <a:pt x="346" y="30"/>
                    </a:lnTo>
                    <a:lnTo>
                      <a:pt x="346" y="30"/>
                    </a:lnTo>
                    <a:lnTo>
                      <a:pt x="295" y="25"/>
                    </a:lnTo>
                    <a:lnTo>
                      <a:pt x="242" y="16"/>
                    </a:lnTo>
                    <a:lnTo>
                      <a:pt x="242" y="16"/>
                    </a:lnTo>
                    <a:lnTo>
                      <a:pt x="242" y="16"/>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04" name="Freeform 42"/>
              <p:cNvSpPr>
                <a:spLocks/>
              </p:cNvSpPr>
              <p:nvPr/>
            </p:nvSpPr>
            <p:spPr bwMode="auto">
              <a:xfrm>
                <a:off x="4441324" y="4056843"/>
                <a:ext cx="330200" cy="309563"/>
              </a:xfrm>
              <a:custGeom>
                <a:avLst/>
                <a:gdLst/>
                <a:ahLst/>
                <a:cxnLst>
                  <a:cxn ang="0">
                    <a:pos x="208" y="0"/>
                  </a:cxn>
                  <a:cxn ang="0">
                    <a:pos x="112" y="146"/>
                  </a:cxn>
                  <a:cxn ang="0">
                    <a:pos x="90" y="99"/>
                  </a:cxn>
                  <a:cxn ang="0">
                    <a:pos x="0" y="195"/>
                  </a:cxn>
                  <a:cxn ang="0">
                    <a:pos x="94" y="59"/>
                  </a:cxn>
                  <a:cxn ang="0">
                    <a:pos x="115" y="100"/>
                  </a:cxn>
                  <a:cxn ang="0">
                    <a:pos x="208" y="0"/>
                  </a:cxn>
                  <a:cxn ang="0">
                    <a:pos x="208" y="0"/>
                  </a:cxn>
                </a:cxnLst>
                <a:rect l="0" t="0" r="r" b="b"/>
                <a:pathLst>
                  <a:path w="208" h="195">
                    <a:moveTo>
                      <a:pt x="208" y="0"/>
                    </a:moveTo>
                    <a:lnTo>
                      <a:pt x="112" y="146"/>
                    </a:lnTo>
                    <a:lnTo>
                      <a:pt x="90" y="99"/>
                    </a:lnTo>
                    <a:lnTo>
                      <a:pt x="0" y="195"/>
                    </a:lnTo>
                    <a:lnTo>
                      <a:pt x="94" y="59"/>
                    </a:lnTo>
                    <a:lnTo>
                      <a:pt x="115" y="100"/>
                    </a:lnTo>
                    <a:lnTo>
                      <a:pt x="208" y="0"/>
                    </a:lnTo>
                    <a:lnTo>
                      <a:pt x="20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grpSp>
          <p:nvGrpSpPr>
            <p:cNvPr id="105" name="组合 205"/>
            <p:cNvGrpSpPr/>
            <p:nvPr/>
          </p:nvGrpSpPr>
          <p:grpSpPr>
            <a:xfrm>
              <a:off x="8178295" y="2057399"/>
              <a:ext cx="539638" cy="623915"/>
              <a:chOff x="1211201" y="2513040"/>
              <a:chExt cx="679445" cy="692150"/>
            </a:xfrm>
          </p:grpSpPr>
          <p:sp>
            <p:nvSpPr>
              <p:cNvPr id="106" name="Freeform 210"/>
              <p:cNvSpPr>
                <a:spLocks/>
              </p:cNvSpPr>
              <p:nvPr/>
            </p:nvSpPr>
            <p:spPr bwMode="auto">
              <a:xfrm>
                <a:off x="1475688" y="2835302"/>
                <a:ext cx="131763" cy="130175"/>
              </a:xfrm>
              <a:custGeom>
                <a:avLst/>
                <a:gdLst/>
                <a:ahLst/>
                <a:cxnLst>
                  <a:cxn ang="0">
                    <a:pos x="83" y="31"/>
                  </a:cxn>
                  <a:cxn ang="0">
                    <a:pos x="31" y="82"/>
                  </a:cxn>
                  <a:cxn ang="0">
                    <a:pos x="0" y="51"/>
                  </a:cxn>
                  <a:cxn ang="0">
                    <a:pos x="52" y="0"/>
                  </a:cxn>
                  <a:cxn ang="0">
                    <a:pos x="83" y="31"/>
                  </a:cxn>
                </a:cxnLst>
                <a:rect l="0" t="0" r="r" b="b"/>
                <a:pathLst>
                  <a:path w="83" h="82">
                    <a:moveTo>
                      <a:pt x="83" y="31"/>
                    </a:moveTo>
                    <a:lnTo>
                      <a:pt x="31" y="82"/>
                    </a:lnTo>
                    <a:lnTo>
                      <a:pt x="0" y="51"/>
                    </a:lnTo>
                    <a:lnTo>
                      <a:pt x="52" y="0"/>
                    </a:lnTo>
                    <a:lnTo>
                      <a:pt x="83" y="31"/>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07" name="Freeform 211"/>
              <p:cNvSpPr>
                <a:spLocks noEditPoints="1"/>
              </p:cNvSpPr>
              <p:nvPr/>
            </p:nvSpPr>
            <p:spPr bwMode="auto">
              <a:xfrm>
                <a:off x="1465198" y="2513040"/>
                <a:ext cx="425448" cy="423863"/>
              </a:xfrm>
              <a:custGeom>
                <a:avLst/>
                <a:gdLst/>
                <a:ahLst/>
                <a:cxnLst>
                  <a:cxn ang="0">
                    <a:pos x="120" y="0"/>
                  </a:cxn>
                  <a:cxn ang="0">
                    <a:pos x="82" y="10"/>
                  </a:cxn>
                  <a:cxn ang="0">
                    <a:pos x="48" y="30"/>
                  </a:cxn>
                  <a:cxn ang="0">
                    <a:pos x="23" y="59"/>
                  </a:cxn>
                  <a:cxn ang="0">
                    <a:pos x="6" y="93"/>
                  </a:cxn>
                  <a:cxn ang="0">
                    <a:pos x="0" y="133"/>
                  </a:cxn>
                  <a:cxn ang="0">
                    <a:pos x="2" y="159"/>
                  </a:cxn>
                  <a:cxn ang="0">
                    <a:pos x="16" y="197"/>
                  </a:cxn>
                  <a:cxn ang="0">
                    <a:pos x="39" y="227"/>
                  </a:cxn>
                  <a:cxn ang="0">
                    <a:pos x="70" y="250"/>
                  </a:cxn>
                  <a:cxn ang="0">
                    <a:pos x="107" y="264"/>
                  </a:cxn>
                  <a:cxn ang="0">
                    <a:pos x="134" y="267"/>
                  </a:cxn>
                  <a:cxn ang="0">
                    <a:pos x="174" y="260"/>
                  </a:cxn>
                  <a:cxn ang="0">
                    <a:pos x="209" y="244"/>
                  </a:cxn>
                  <a:cxn ang="0">
                    <a:pos x="238" y="218"/>
                  </a:cxn>
                  <a:cxn ang="0">
                    <a:pos x="258" y="185"/>
                  </a:cxn>
                  <a:cxn ang="0">
                    <a:pos x="267" y="147"/>
                  </a:cxn>
                  <a:cxn ang="0">
                    <a:pos x="267" y="120"/>
                  </a:cxn>
                  <a:cxn ang="0">
                    <a:pos x="258" y="82"/>
                  </a:cxn>
                  <a:cxn ang="0">
                    <a:pos x="238" y="48"/>
                  </a:cxn>
                  <a:cxn ang="0">
                    <a:pos x="209" y="23"/>
                  </a:cxn>
                  <a:cxn ang="0">
                    <a:pos x="174" y="5"/>
                  </a:cxn>
                  <a:cxn ang="0">
                    <a:pos x="134" y="0"/>
                  </a:cxn>
                  <a:cxn ang="0">
                    <a:pos x="134" y="229"/>
                  </a:cxn>
                  <a:cxn ang="0">
                    <a:pos x="106" y="225"/>
                  </a:cxn>
                  <a:cxn ang="0">
                    <a:pos x="80" y="212"/>
                  </a:cxn>
                  <a:cxn ang="0">
                    <a:pos x="60" y="194"/>
                  </a:cxn>
                  <a:cxn ang="0">
                    <a:pos x="46" y="170"/>
                  </a:cxn>
                  <a:cxn ang="0">
                    <a:pos x="39" y="143"/>
                  </a:cxn>
                  <a:cxn ang="0">
                    <a:pos x="39" y="124"/>
                  </a:cxn>
                  <a:cxn ang="0">
                    <a:pos x="46" y="96"/>
                  </a:cxn>
                  <a:cxn ang="0">
                    <a:pos x="60" y="73"/>
                  </a:cxn>
                  <a:cxn ang="0">
                    <a:pos x="80" y="53"/>
                  </a:cxn>
                  <a:cxn ang="0">
                    <a:pos x="106" y="42"/>
                  </a:cxn>
                  <a:cxn ang="0">
                    <a:pos x="134" y="38"/>
                  </a:cxn>
                  <a:cxn ang="0">
                    <a:pos x="153" y="39"/>
                  </a:cxn>
                  <a:cxn ang="0">
                    <a:pos x="180" y="50"/>
                  </a:cxn>
                  <a:cxn ang="0">
                    <a:pos x="202" y="65"/>
                  </a:cxn>
                  <a:cxn ang="0">
                    <a:pos x="218" y="88"/>
                  </a:cxn>
                  <a:cxn ang="0">
                    <a:pos x="227" y="113"/>
                  </a:cxn>
                  <a:cxn ang="0">
                    <a:pos x="230" y="133"/>
                  </a:cxn>
                  <a:cxn ang="0">
                    <a:pos x="226" y="161"/>
                  </a:cxn>
                  <a:cxn ang="0">
                    <a:pos x="213" y="186"/>
                  </a:cxn>
                  <a:cxn ang="0">
                    <a:pos x="195" y="207"/>
                  </a:cxn>
                  <a:cxn ang="0">
                    <a:pos x="171" y="221"/>
                  </a:cxn>
                  <a:cxn ang="0">
                    <a:pos x="144" y="229"/>
                  </a:cxn>
                </a:cxnLst>
                <a:rect l="0" t="0" r="r" b="b"/>
                <a:pathLst>
                  <a:path w="268" h="267">
                    <a:moveTo>
                      <a:pt x="134" y="0"/>
                    </a:moveTo>
                    <a:lnTo>
                      <a:pt x="134" y="0"/>
                    </a:lnTo>
                    <a:lnTo>
                      <a:pt x="120" y="0"/>
                    </a:lnTo>
                    <a:lnTo>
                      <a:pt x="107" y="2"/>
                    </a:lnTo>
                    <a:lnTo>
                      <a:pt x="94" y="5"/>
                    </a:lnTo>
                    <a:lnTo>
                      <a:pt x="82" y="10"/>
                    </a:lnTo>
                    <a:lnTo>
                      <a:pt x="70" y="15"/>
                    </a:lnTo>
                    <a:lnTo>
                      <a:pt x="59" y="23"/>
                    </a:lnTo>
                    <a:lnTo>
                      <a:pt x="48" y="30"/>
                    </a:lnTo>
                    <a:lnTo>
                      <a:pt x="39" y="38"/>
                    </a:lnTo>
                    <a:lnTo>
                      <a:pt x="31" y="48"/>
                    </a:lnTo>
                    <a:lnTo>
                      <a:pt x="23" y="59"/>
                    </a:lnTo>
                    <a:lnTo>
                      <a:pt x="16" y="69"/>
                    </a:lnTo>
                    <a:lnTo>
                      <a:pt x="10" y="82"/>
                    </a:lnTo>
                    <a:lnTo>
                      <a:pt x="6" y="93"/>
                    </a:lnTo>
                    <a:lnTo>
                      <a:pt x="2" y="106"/>
                    </a:lnTo>
                    <a:lnTo>
                      <a:pt x="1" y="120"/>
                    </a:lnTo>
                    <a:lnTo>
                      <a:pt x="0" y="133"/>
                    </a:lnTo>
                    <a:lnTo>
                      <a:pt x="0" y="133"/>
                    </a:lnTo>
                    <a:lnTo>
                      <a:pt x="1" y="147"/>
                    </a:lnTo>
                    <a:lnTo>
                      <a:pt x="2" y="159"/>
                    </a:lnTo>
                    <a:lnTo>
                      <a:pt x="6" y="172"/>
                    </a:lnTo>
                    <a:lnTo>
                      <a:pt x="10" y="185"/>
                    </a:lnTo>
                    <a:lnTo>
                      <a:pt x="16" y="197"/>
                    </a:lnTo>
                    <a:lnTo>
                      <a:pt x="23" y="208"/>
                    </a:lnTo>
                    <a:lnTo>
                      <a:pt x="31" y="218"/>
                    </a:lnTo>
                    <a:lnTo>
                      <a:pt x="39" y="227"/>
                    </a:lnTo>
                    <a:lnTo>
                      <a:pt x="48" y="236"/>
                    </a:lnTo>
                    <a:lnTo>
                      <a:pt x="59" y="244"/>
                    </a:lnTo>
                    <a:lnTo>
                      <a:pt x="70" y="250"/>
                    </a:lnTo>
                    <a:lnTo>
                      <a:pt x="82" y="257"/>
                    </a:lnTo>
                    <a:lnTo>
                      <a:pt x="94" y="260"/>
                    </a:lnTo>
                    <a:lnTo>
                      <a:pt x="107" y="264"/>
                    </a:lnTo>
                    <a:lnTo>
                      <a:pt x="120" y="266"/>
                    </a:lnTo>
                    <a:lnTo>
                      <a:pt x="134" y="267"/>
                    </a:lnTo>
                    <a:lnTo>
                      <a:pt x="134" y="267"/>
                    </a:lnTo>
                    <a:lnTo>
                      <a:pt x="148" y="266"/>
                    </a:lnTo>
                    <a:lnTo>
                      <a:pt x="161" y="264"/>
                    </a:lnTo>
                    <a:lnTo>
                      <a:pt x="174" y="260"/>
                    </a:lnTo>
                    <a:lnTo>
                      <a:pt x="186" y="257"/>
                    </a:lnTo>
                    <a:lnTo>
                      <a:pt x="198" y="250"/>
                    </a:lnTo>
                    <a:lnTo>
                      <a:pt x="209" y="244"/>
                    </a:lnTo>
                    <a:lnTo>
                      <a:pt x="220" y="236"/>
                    </a:lnTo>
                    <a:lnTo>
                      <a:pt x="229" y="227"/>
                    </a:lnTo>
                    <a:lnTo>
                      <a:pt x="238" y="218"/>
                    </a:lnTo>
                    <a:lnTo>
                      <a:pt x="245" y="208"/>
                    </a:lnTo>
                    <a:lnTo>
                      <a:pt x="252" y="197"/>
                    </a:lnTo>
                    <a:lnTo>
                      <a:pt x="258" y="185"/>
                    </a:lnTo>
                    <a:lnTo>
                      <a:pt x="262" y="172"/>
                    </a:lnTo>
                    <a:lnTo>
                      <a:pt x="266" y="159"/>
                    </a:lnTo>
                    <a:lnTo>
                      <a:pt x="267" y="147"/>
                    </a:lnTo>
                    <a:lnTo>
                      <a:pt x="268" y="133"/>
                    </a:lnTo>
                    <a:lnTo>
                      <a:pt x="268" y="133"/>
                    </a:lnTo>
                    <a:lnTo>
                      <a:pt x="267" y="120"/>
                    </a:lnTo>
                    <a:lnTo>
                      <a:pt x="266" y="106"/>
                    </a:lnTo>
                    <a:lnTo>
                      <a:pt x="262" y="93"/>
                    </a:lnTo>
                    <a:lnTo>
                      <a:pt x="258" y="82"/>
                    </a:lnTo>
                    <a:lnTo>
                      <a:pt x="252" y="69"/>
                    </a:lnTo>
                    <a:lnTo>
                      <a:pt x="245" y="59"/>
                    </a:lnTo>
                    <a:lnTo>
                      <a:pt x="238" y="48"/>
                    </a:lnTo>
                    <a:lnTo>
                      <a:pt x="229" y="38"/>
                    </a:lnTo>
                    <a:lnTo>
                      <a:pt x="220" y="30"/>
                    </a:lnTo>
                    <a:lnTo>
                      <a:pt x="209" y="23"/>
                    </a:lnTo>
                    <a:lnTo>
                      <a:pt x="198" y="15"/>
                    </a:lnTo>
                    <a:lnTo>
                      <a:pt x="186" y="10"/>
                    </a:lnTo>
                    <a:lnTo>
                      <a:pt x="174" y="5"/>
                    </a:lnTo>
                    <a:lnTo>
                      <a:pt x="161" y="2"/>
                    </a:lnTo>
                    <a:lnTo>
                      <a:pt x="148" y="0"/>
                    </a:lnTo>
                    <a:lnTo>
                      <a:pt x="134" y="0"/>
                    </a:lnTo>
                    <a:lnTo>
                      <a:pt x="134" y="0"/>
                    </a:lnTo>
                    <a:close/>
                    <a:moveTo>
                      <a:pt x="134" y="229"/>
                    </a:moveTo>
                    <a:lnTo>
                      <a:pt x="134" y="229"/>
                    </a:lnTo>
                    <a:lnTo>
                      <a:pt x="124" y="229"/>
                    </a:lnTo>
                    <a:lnTo>
                      <a:pt x="115" y="226"/>
                    </a:lnTo>
                    <a:lnTo>
                      <a:pt x="106" y="225"/>
                    </a:lnTo>
                    <a:lnTo>
                      <a:pt x="97" y="221"/>
                    </a:lnTo>
                    <a:lnTo>
                      <a:pt x="88" y="217"/>
                    </a:lnTo>
                    <a:lnTo>
                      <a:pt x="80" y="212"/>
                    </a:lnTo>
                    <a:lnTo>
                      <a:pt x="73" y="207"/>
                    </a:lnTo>
                    <a:lnTo>
                      <a:pt x="66" y="200"/>
                    </a:lnTo>
                    <a:lnTo>
                      <a:pt x="60" y="194"/>
                    </a:lnTo>
                    <a:lnTo>
                      <a:pt x="55" y="186"/>
                    </a:lnTo>
                    <a:lnTo>
                      <a:pt x="50" y="179"/>
                    </a:lnTo>
                    <a:lnTo>
                      <a:pt x="46" y="170"/>
                    </a:lnTo>
                    <a:lnTo>
                      <a:pt x="43" y="161"/>
                    </a:lnTo>
                    <a:lnTo>
                      <a:pt x="41" y="152"/>
                    </a:lnTo>
                    <a:lnTo>
                      <a:pt x="39" y="143"/>
                    </a:lnTo>
                    <a:lnTo>
                      <a:pt x="38" y="133"/>
                    </a:lnTo>
                    <a:lnTo>
                      <a:pt x="38" y="133"/>
                    </a:lnTo>
                    <a:lnTo>
                      <a:pt x="39" y="124"/>
                    </a:lnTo>
                    <a:lnTo>
                      <a:pt x="41" y="113"/>
                    </a:lnTo>
                    <a:lnTo>
                      <a:pt x="43" y="105"/>
                    </a:lnTo>
                    <a:lnTo>
                      <a:pt x="46" y="96"/>
                    </a:lnTo>
                    <a:lnTo>
                      <a:pt x="50" y="88"/>
                    </a:lnTo>
                    <a:lnTo>
                      <a:pt x="55" y="80"/>
                    </a:lnTo>
                    <a:lnTo>
                      <a:pt x="60" y="73"/>
                    </a:lnTo>
                    <a:lnTo>
                      <a:pt x="66" y="65"/>
                    </a:lnTo>
                    <a:lnTo>
                      <a:pt x="73" y="60"/>
                    </a:lnTo>
                    <a:lnTo>
                      <a:pt x="80" y="53"/>
                    </a:lnTo>
                    <a:lnTo>
                      <a:pt x="88" y="50"/>
                    </a:lnTo>
                    <a:lnTo>
                      <a:pt x="97" y="44"/>
                    </a:lnTo>
                    <a:lnTo>
                      <a:pt x="106" y="42"/>
                    </a:lnTo>
                    <a:lnTo>
                      <a:pt x="115" y="39"/>
                    </a:lnTo>
                    <a:lnTo>
                      <a:pt x="124" y="38"/>
                    </a:lnTo>
                    <a:lnTo>
                      <a:pt x="134" y="38"/>
                    </a:lnTo>
                    <a:lnTo>
                      <a:pt x="134" y="38"/>
                    </a:lnTo>
                    <a:lnTo>
                      <a:pt x="144" y="38"/>
                    </a:lnTo>
                    <a:lnTo>
                      <a:pt x="153" y="39"/>
                    </a:lnTo>
                    <a:lnTo>
                      <a:pt x="162" y="42"/>
                    </a:lnTo>
                    <a:lnTo>
                      <a:pt x="171" y="44"/>
                    </a:lnTo>
                    <a:lnTo>
                      <a:pt x="180" y="50"/>
                    </a:lnTo>
                    <a:lnTo>
                      <a:pt x="188" y="53"/>
                    </a:lnTo>
                    <a:lnTo>
                      <a:pt x="195" y="60"/>
                    </a:lnTo>
                    <a:lnTo>
                      <a:pt x="202" y="65"/>
                    </a:lnTo>
                    <a:lnTo>
                      <a:pt x="208" y="73"/>
                    </a:lnTo>
                    <a:lnTo>
                      <a:pt x="213" y="80"/>
                    </a:lnTo>
                    <a:lnTo>
                      <a:pt x="218" y="88"/>
                    </a:lnTo>
                    <a:lnTo>
                      <a:pt x="222" y="96"/>
                    </a:lnTo>
                    <a:lnTo>
                      <a:pt x="226" y="105"/>
                    </a:lnTo>
                    <a:lnTo>
                      <a:pt x="227" y="113"/>
                    </a:lnTo>
                    <a:lnTo>
                      <a:pt x="230" y="124"/>
                    </a:lnTo>
                    <a:lnTo>
                      <a:pt x="230" y="133"/>
                    </a:lnTo>
                    <a:lnTo>
                      <a:pt x="230" y="133"/>
                    </a:lnTo>
                    <a:lnTo>
                      <a:pt x="230" y="143"/>
                    </a:lnTo>
                    <a:lnTo>
                      <a:pt x="227" y="152"/>
                    </a:lnTo>
                    <a:lnTo>
                      <a:pt x="226" y="161"/>
                    </a:lnTo>
                    <a:lnTo>
                      <a:pt x="222" y="170"/>
                    </a:lnTo>
                    <a:lnTo>
                      <a:pt x="218" y="179"/>
                    </a:lnTo>
                    <a:lnTo>
                      <a:pt x="213" y="186"/>
                    </a:lnTo>
                    <a:lnTo>
                      <a:pt x="208" y="194"/>
                    </a:lnTo>
                    <a:lnTo>
                      <a:pt x="202" y="200"/>
                    </a:lnTo>
                    <a:lnTo>
                      <a:pt x="195" y="207"/>
                    </a:lnTo>
                    <a:lnTo>
                      <a:pt x="188" y="212"/>
                    </a:lnTo>
                    <a:lnTo>
                      <a:pt x="180" y="217"/>
                    </a:lnTo>
                    <a:lnTo>
                      <a:pt x="171" y="221"/>
                    </a:lnTo>
                    <a:lnTo>
                      <a:pt x="162" y="225"/>
                    </a:lnTo>
                    <a:lnTo>
                      <a:pt x="153" y="226"/>
                    </a:lnTo>
                    <a:lnTo>
                      <a:pt x="144" y="229"/>
                    </a:lnTo>
                    <a:lnTo>
                      <a:pt x="134" y="229"/>
                    </a:lnTo>
                    <a:lnTo>
                      <a:pt x="134" y="229"/>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08" name="Freeform 212"/>
              <p:cNvSpPr>
                <a:spLocks/>
              </p:cNvSpPr>
              <p:nvPr/>
            </p:nvSpPr>
            <p:spPr bwMode="auto">
              <a:xfrm>
                <a:off x="1546162" y="2597177"/>
                <a:ext cx="153987" cy="155575"/>
              </a:xfrm>
              <a:custGeom>
                <a:avLst/>
                <a:gdLst/>
                <a:ahLst/>
                <a:cxnLst>
                  <a:cxn ang="0">
                    <a:pos x="91" y="0"/>
                  </a:cxn>
                  <a:cxn ang="0">
                    <a:pos x="91" y="0"/>
                  </a:cxn>
                  <a:cxn ang="0">
                    <a:pos x="91" y="0"/>
                  </a:cxn>
                  <a:cxn ang="0">
                    <a:pos x="82" y="2"/>
                  </a:cxn>
                  <a:cxn ang="0">
                    <a:pos x="73" y="3"/>
                  </a:cxn>
                  <a:cxn ang="0">
                    <a:pos x="64" y="6"/>
                  </a:cxn>
                  <a:cxn ang="0">
                    <a:pos x="56" y="9"/>
                  </a:cxn>
                  <a:cxn ang="0">
                    <a:pos x="49" y="13"/>
                  </a:cxn>
                  <a:cxn ang="0">
                    <a:pos x="41" y="17"/>
                  </a:cxn>
                  <a:cxn ang="0">
                    <a:pos x="28" y="29"/>
                  </a:cxn>
                  <a:cxn ang="0">
                    <a:pos x="18" y="41"/>
                  </a:cxn>
                  <a:cxn ang="0">
                    <a:pos x="13" y="49"/>
                  </a:cxn>
                  <a:cxn ang="0">
                    <a:pos x="9" y="57"/>
                  </a:cxn>
                  <a:cxn ang="0">
                    <a:pos x="6" y="64"/>
                  </a:cxn>
                  <a:cxn ang="0">
                    <a:pos x="4" y="72"/>
                  </a:cxn>
                  <a:cxn ang="0">
                    <a:pos x="1" y="81"/>
                  </a:cxn>
                  <a:cxn ang="0">
                    <a:pos x="0" y="90"/>
                  </a:cxn>
                  <a:cxn ang="0">
                    <a:pos x="0" y="90"/>
                  </a:cxn>
                  <a:cxn ang="0">
                    <a:pos x="0" y="90"/>
                  </a:cxn>
                  <a:cxn ang="0">
                    <a:pos x="0" y="90"/>
                  </a:cxn>
                  <a:cxn ang="0">
                    <a:pos x="0" y="90"/>
                  </a:cxn>
                  <a:cxn ang="0">
                    <a:pos x="0" y="90"/>
                  </a:cxn>
                  <a:cxn ang="0">
                    <a:pos x="0" y="90"/>
                  </a:cxn>
                  <a:cxn ang="0">
                    <a:pos x="0" y="90"/>
                  </a:cxn>
                  <a:cxn ang="0">
                    <a:pos x="0" y="90"/>
                  </a:cxn>
                  <a:cxn ang="0">
                    <a:pos x="1" y="92"/>
                  </a:cxn>
                  <a:cxn ang="0">
                    <a:pos x="3" y="95"/>
                  </a:cxn>
                  <a:cxn ang="0">
                    <a:pos x="5" y="96"/>
                  </a:cxn>
                  <a:cxn ang="0">
                    <a:pos x="8" y="98"/>
                  </a:cxn>
                  <a:cxn ang="0">
                    <a:pos x="8" y="98"/>
                  </a:cxn>
                  <a:cxn ang="0">
                    <a:pos x="10" y="96"/>
                  </a:cxn>
                  <a:cxn ang="0">
                    <a:pos x="13" y="95"/>
                  </a:cxn>
                  <a:cxn ang="0">
                    <a:pos x="14" y="92"/>
                  </a:cxn>
                  <a:cxn ang="0">
                    <a:pos x="14" y="90"/>
                  </a:cxn>
                  <a:cxn ang="0">
                    <a:pos x="15" y="90"/>
                  </a:cxn>
                  <a:cxn ang="0">
                    <a:pos x="15" y="90"/>
                  </a:cxn>
                  <a:cxn ang="0">
                    <a:pos x="17" y="76"/>
                  </a:cxn>
                  <a:cxn ang="0">
                    <a:pos x="22" y="62"/>
                  </a:cxn>
                  <a:cxn ang="0">
                    <a:pos x="29" y="49"/>
                  </a:cxn>
                  <a:cxn ang="0">
                    <a:pos x="38" y="39"/>
                  </a:cxn>
                  <a:cxn ang="0">
                    <a:pos x="50" y="30"/>
                  </a:cxn>
                  <a:cxn ang="0">
                    <a:pos x="61" y="22"/>
                  </a:cxn>
                  <a:cxn ang="0">
                    <a:pos x="75" y="17"/>
                  </a:cxn>
                  <a:cxn ang="0">
                    <a:pos x="91" y="14"/>
                  </a:cxn>
                  <a:cxn ang="0">
                    <a:pos x="91" y="14"/>
                  </a:cxn>
                  <a:cxn ang="0">
                    <a:pos x="91" y="14"/>
                  </a:cxn>
                  <a:cxn ang="0">
                    <a:pos x="93" y="14"/>
                  </a:cxn>
                  <a:cxn ang="0">
                    <a:pos x="95" y="13"/>
                  </a:cxn>
                  <a:cxn ang="0">
                    <a:pos x="97" y="11"/>
                  </a:cxn>
                  <a:cxn ang="0">
                    <a:pos x="97" y="8"/>
                  </a:cxn>
                  <a:cxn ang="0">
                    <a:pos x="97" y="8"/>
                  </a:cxn>
                  <a:cxn ang="0">
                    <a:pos x="97" y="6"/>
                  </a:cxn>
                  <a:cxn ang="0">
                    <a:pos x="95" y="3"/>
                  </a:cxn>
                  <a:cxn ang="0">
                    <a:pos x="93" y="2"/>
                  </a:cxn>
                  <a:cxn ang="0">
                    <a:pos x="91" y="0"/>
                  </a:cxn>
                  <a:cxn ang="0">
                    <a:pos x="91" y="0"/>
                  </a:cxn>
                </a:cxnLst>
                <a:rect l="0" t="0" r="r" b="b"/>
                <a:pathLst>
                  <a:path w="97" h="98">
                    <a:moveTo>
                      <a:pt x="91" y="0"/>
                    </a:moveTo>
                    <a:lnTo>
                      <a:pt x="91" y="0"/>
                    </a:lnTo>
                    <a:lnTo>
                      <a:pt x="91" y="0"/>
                    </a:lnTo>
                    <a:lnTo>
                      <a:pt x="82" y="2"/>
                    </a:lnTo>
                    <a:lnTo>
                      <a:pt x="73" y="3"/>
                    </a:lnTo>
                    <a:lnTo>
                      <a:pt x="64" y="6"/>
                    </a:lnTo>
                    <a:lnTo>
                      <a:pt x="56" y="9"/>
                    </a:lnTo>
                    <a:lnTo>
                      <a:pt x="49" y="13"/>
                    </a:lnTo>
                    <a:lnTo>
                      <a:pt x="41" y="17"/>
                    </a:lnTo>
                    <a:lnTo>
                      <a:pt x="28" y="29"/>
                    </a:lnTo>
                    <a:lnTo>
                      <a:pt x="18" y="41"/>
                    </a:lnTo>
                    <a:lnTo>
                      <a:pt x="13" y="49"/>
                    </a:lnTo>
                    <a:lnTo>
                      <a:pt x="9" y="57"/>
                    </a:lnTo>
                    <a:lnTo>
                      <a:pt x="6" y="64"/>
                    </a:lnTo>
                    <a:lnTo>
                      <a:pt x="4" y="72"/>
                    </a:lnTo>
                    <a:lnTo>
                      <a:pt x="1" y="81"/>
                    </a:lnTo>
                    <a:lnTo>
                      <a:pt x="0" y="90"/>
                    </a:lnTo>
                    <a:lnTo>
                      <a:pt x="0" y="90"/>
                    </a:lnTo>
                    <a:lnTo>
                      <a:pt x="0" y="90"/>
                    </a:lnTo>
                    <a:lnTo>
                      <a:pt x="0" y="90"/>
                    </a:lnTo>
                    <a:lnTo>
                      <a:pt x="0" y="90"/>
                    </a:lnTo>
                    <a:lnTo>
                      <a:pt x="0" y="90"/>
                    </a:lnTo>
                    <a:lnTo>
                      <a:pt x="0" y="90"/>
                    </a:lnTo>
                    <a:lnTo>
                      <a:pt x="0" y="90"/>
                    </a:lnTo>
                    <a:lnTo>
                      <a:pt x="0" y="90"/>
                    </a:lnTo>
                    <a:lnTo>
                      <a:pt x="1" y="92"/>
                    </a:lnTo>
                    <a:lnTo>
                      <a:pt x="3" y="95"/>
                    </a:lnTo>
                    <a:lnTo>
                      <a:pt x="5" y="96"/>
                    </a:lnTo>
                    <a:lnTo>
                      <a:pt x="8" y="98"/>
                    </a:lnTo>
                    <a:lnTo>
                      <a:pt x="8" y="98"/>
                    </a:lnTo>
                    <a:lnTo>
                      <a:pt x="10" y="96"/>
                    </a:lnTo>
                    <a:lnTo>
                      <a:pt x="13" y="95"/>
                    </a:lnTo>
                    <a:lnTo>
                      <a:pt x="14" y="92"/>
                    </a:lnTo>
                    <a:lnTo>
                      <a:pt x="14" y="90"/>
                    </a:lnTo>
                    <a:lnTo>
                      <a:pt x="15" y="90"/>
                    </a:lnTo>
                    <a:lnTo>
                      <a:pt x="15" y="90"/>
                    </a:lnTo>
                    <a:lnTo>
                      <a:pt x="17" y="76"/>
                    </a:lnTo>
                    <a:lnTo>
                      <a:pt x="22" y="62"/>
                    </a:lnTo>
                    <a:lnTo>
                      <a:pt x="29" y="49"/>
                    </a:lnTo>
                    <a:lnTo>
                      <a:pt x="38" y="39"/>
                    </a:lnTo>
                    <a:lnTo>
                      <a:pt x="50" y="30"/>
                    </a:lnTo>
                    <a:lnTo>
                      <a:pt x="61" y="22"/>
                    </a:lnTo>
                    <a:lnTo>
                      <a:pt x="75" y="17"/>
                    </a:lnTo>
                    <a:lnTo>
                      <a:pt x="91" y="14"/>
                    </a:lnTo>
                    <a:lnTo>
                      <a:pt x="91" y="14"/>
                    </a:lnTo>
                    <a:lnTo>
                      <a:pt x="91" y="14"/>
                    </a:lnTo>
                    <a:lnTo>
                      <a:pt x="93" y="14"/>
                    </a:lnTo>
                    <a:lnTo>
                      <a:pt x="95" y="13"/>
                    </a:lnTo>
                    <a:lnTo>
                      <a:pt x="97" y="11"/>
                    </a:lnTo>
                    <a:lnTo>
                      <a:pt x="97" y="8"/>
                    </a:lnTo>
                    <a:lnTo>
                      <a:pt x="97" y="8"/>
                    </a:lnTo>
                    <a:lnTo>
                      <a:pt x="97" y="6"/>
                    </a:lnTo>
                    <a:lnTo>
                      <a:pt x="95" y="3"/>
                    </a:lnTo>
                    <a:lnTo>
                      <a:pt x="93" y="2"/>
                    </a:lnTo>
                    <a:lnTo>
                      <a:pt x="91" y="0"/>
                    </a:lnTo>
                    <a:lnTo>
                      <a:pt x="91" y="0"/>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09" name="Freeform 213"/>
              <p:cNvSpPr>
                <a:spLocks/>
              </p:cNvSpPr>
              <p:nvPr/>
            </p:nvSpPr>
            <p:spPr bwMode="auto">
              <a:xfrm>
                <a:off x="1211201" y="2917852"/>
                <a:ext cx="290511" cy="287338"/>
              </a:xfrm>
              <a:custGeom>
                <a:avLst/>
                <a:gdLst/>
                <a:ahLst/>
                <a:cxnLst>
                  <a:cxn ang="0">
                    <a:pos x="130" y="0"/>
                  </a:cxn>
                  <a:cxn ang="0">
                    <a:pos x="12" y="115"/>
                  </a:cxn>
                  <a:cxn ang="0">
                    <a:pos x="12" y="115"/>
                  </a:cxn>
                  <a:cxn ang="0">
                    <a:pos x="6" y="122"/>
                  </a:cxn>
                  <a:cxn ang="0">
                    <a:pos x="3" y="128"/>
                  </a:cxn>
                  <a:cxn ang="0">
                    <a:pos x="0" y="135"/>
                  </a:cxn>
                  <a:cxn ang="0">
                    <a:pos x="0" y="142"/>
                  </a:cxn>
                  <a:cxn ang="0">
                    <a:pos x="0" y="150"/>
                  </a:cxn>
                  <a:cxn ang="0">
                    <a:pos x="3" y="156"/>
                  </a:cxn>
                  <a:cxn ang="0">
                    <a:pos x="6" y="164"/>
                  </a:cxn>
                  <a:cxn ang="0">
                    <a:pos x="10" y="169"/>
                  </a:cxn>
                  <a:cxn ang="0">
                    <a:pos x="10" y="169"/>
                  </a:cxn>
                  <a:cxn ang="0">
                    <a:pos x="17" y="174"/>
                  </a:cxn>
                  <a:cxn ang="0">
                    <a:pos x="23" y="178"/>
                  </a:cxn>
                  <a:cxn ang="0">
                    <a:pos x="31" y="181"/>
                  </a:cxn>
                  <a:cxn ang="0">
                    <a:pos x="37" y="181"/>
                  </a:cxn>
                  <a:cxn ang="0">
                    <a:pos x="45" y="181"/>
                  </a:cxn>
                  <a:cxn ang="0">
                    <a:pos x="52" y="178"/>
                  </a:cxn>
                  <a:cxn ang="0">
                    <a:pos x="59" y="175"/>
                  </a:cxn>
                  <a:cxn ang="0">
                    <a:pos x="65" y="170"/>
                  </a:cxn>
                  <a:cxn ang="0">
                    <a:pos x="183" y="55"/>
                  </a:cxn>
                  <a:cxn ang="0">
                    <a:pos x="130" y="0"/>
                  </a:cxn>
                </a:cxnLst>
                <a:rect l="0" t="0" r="r" b="b"/>
                <a:pathLst>
                  <a:path w="183" h="181">
                    <a:moveTo>
                      <a:pt x="130" y="0"/>
                    </a:moveTo>
                    <a:lnTo>
                      <a:pt x="12" y="115"/>
                    </a:lnTo>
                    <a:lnTo>
                      <a:pt x="12" y="115"/>
                    </a:lnTo>
                    <a:lnTo>
                      <a:pt x="6" y="122"/>
                    </a:lnTo>
                    <a:lnTo>
                      <a:pt x="3" y="128"/>
                    </a:lnTo>
                    <a:lnTo>
                      <a:pt x="0" y="135"/>
                    </a:lnTo>
                    <a:lnTo>
                      <a:pt x="0" y="142"/>
                    </a:lnTo>
                    <a:lnTo>
                      <a:pt x="0" y="150"/>
                    </a:lnTo>
                    <a:lnTo>
                      <a:pt x="3" y="156"/>
                    </a:lnTo>
                    <a:lnTo>
                      <a:pt x="6" y="164"/>
                    </a:lnTo>
                    <a:lnTo>
                      <a:pt x="10" y="169"/>
                    </a:lnTo>
                    <a:lnTo>
                      <a:pt x="10" y="169"/>
                    </a:lnTo>
                    <a:lnTo>
                      <a:pt x="17" y="174"/>
                    </a:lnTo>
                    <a:lnTo>
                      <a:pt x="23" y="178"/>
                    </a:lnTo>
                    <a:lnTo>
                      <a:pt x="31" y="181"/>
                    </a:lnTo>
                    <a:lnTo>
                      <a:pt x="37" y="181"/>
                    </a:lnTo>
                    <a:lnTo>
                      <a:pt x="45" y="181"/>
                    </a:lnTo>
                    <a:lnTo>
                      <a:pt x="52" y="178"/>
                    </a:lnTo>
                    <a:lnTo>
                      <a:pt x="59" y="175"/>
                    </a:lnTo>
                    <a:lnTo>
                      <a:pt x="65" y="170"/>
                    </a:lnTo>
                    <a:lnTo>
                      <a:pt x="183" y="55"/>
                    </a:lnTo>
                    <a:lnTo>
                      <a:pt x="130" y="0"/>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0" name="Freeform 214"/>
              <p:cNvSpPr>
                <a:spLocks/>
              </p:cNvSpPr>
              <p:nvPr/>
            </p:nvSpPr>
            <p:spPr bwMode="auto">
              <a:xfrm>
                <a:off x="1693798" y="2692427"/>
                <a:ext cx="109537" cy="109538"/>
              </a:xfrm>
              <a:custGeom>
                <a:avLst/>
                <a:gdLst/>
                <a:ahLst/>
                <a:cxnLst>
                  <a:cxn ang="0">
                    <a:pos x="64" y="25"/>
                  </a:cxn>
                  <a:cxn ang="0">
                    <a:pos x="44" y="25"/>
                  </a:cxn>
                  <a:cxn ang="0">
                    <a:pos x="44" y="6"/>
                  </a:cxn>
                  <a:cxn ang="0">
                    <a:pos x="44" y="6"/>
                  </a:cxn>
                  <a:cxn ang="0">
                    <a:pos x="44" y="3"/>
                  </a:cxn>
                  <a:cxn ang="0">
                    <a:pos x="42" y="2"/>
                  </a:cxn>
                  <a:cxn ang="0">
                    <a:pos x="39" y="0"/>
                  </a:cxn>
                  <a:cxn ang="0">
                    <a:pos x="30" y="0"/>
                  </a:cxn>
                  <a:cxn ang="0">
                    <a:pos x="30" y="0"/>
                  </a:cxn>
                  <a:cxn ang="0">
                    <a:pos x="26" y="2"/>
                  </a:cxn>
                  <a:cxn ang="0">
                    <a:pos x="26" y="3"/>
                  </a:cxn>
                  <a:cxn ang="0">
                    <a:pos x="25" y="6"/>
                  </a:cxn>
                  <a:cxn ang="0">
                    <a:pos x="25" y="25"/>
                  </a:cxn>
                  <a:cxn ang="0">
                    <a:pos x="4" y="25"/>
                  </a:cxn>
                  <a:cxn ang="0">
                    <a:pos x="4" y="25"/>
                  </a:cxn>
                  <a:cxn ang="0">
                    <a:pos x="3" y="26"/>
                  </a:cxn>
                  <a:cxn ang="0">
                    <a:pos x="2" y="27"/>
                  </a:cxn>
                  <a:cxn ang="0">
                    <a:pos x="0" y="30"/>
                  </a:cxn>
                  <a:cxn ang="0">
                    <a:pos x="0" y="40"/>
                  </a:cxn>
                  <a:cxn ang="0">
                    <a:pos x="0" y="40"/>
                  </a:cxn>
                  <a:cxn ang="0">
                    <a:pos x="2" y="43"/>
                  </a:cxn>
                  <a:cxn ang="0">
                    <a:pos x="3" y="44"/>
                  </a:cxn>
                  <a:cxn ang="0">
                    <a:pos x="4" y="45"/>
                  </a:cxn>
                  <a:cxn ang="0">
                    <a:pos x="25" y="45"/>
                  </a:cxn>
                  <a:cxn ang="0">
                    <a:pos x="25" y="64"/>
                  </a:cxn>
                  <a:cxn ang="0">
                    <a:pos x="25" y="64"/>
                  </a:cxn>
                  <a:cxn ang="0">
                    <a:pos x="26" y="67"/>
                  </a:cxn>
                  <a:cxn ang="0">
                    <a:pos x="26" y="68"/>
                  </a:cxn>
                  <a:cxn ang="0">
                    <a:pos x="30" y="69"/>
                  </a:cxn>
                  <a:cxn ang="0">
                    <a:pos x="39" y="69"/>
                  </a:cxn>
                  <a:cxn ang="0">
                    <a:pos x="39" y="69"/>
                  </a:cxn>
                  <a:cxn ang="0">
                    <a:pos x="42" y="68"/>
                  </a:cxn>
                  <a:cxn ang="0">
                    <a:pos x="44" y="67"/>
                  </a:cxn>
                  <a:cxn ang="0">
                    <a:pos x="44" y="64"/>
                  </a:cxn>
                  <a:cxn ang="0">
                    <a:pos x="44" y="45"/>
                  </a:cxn>
                  <a:cxn ang="0">
                    <a:pos x="64" y="45"/>
                  </a:cxn>
                  <a:cxn ang="0">
                    <a:pos x="64" y="45"/>
                  </a:cxn>
                  <a:cxn ang="0">
                    <a:pos x="67" y="44"/>
                  </a:cxn>
                  <a:cxn ang="0">
                    <a:pos x="68" y="43"/>
                  </a:cxn>
                  <a:cxn ang="0">
                    <a:pos x="69" y="40"/>
                  </a:cxn>
                  <a:cxn ang="0">
                    <a:pos x="69" y="30"/>
                  </a:cxn>
                  <a:cxn ang="0">
                    <a:pos x="69" y="30"/>
                  </a:cxn>
                  <a:cxn ang="0">
                    <a:pos x="68" y="27"/>
                  </a:cxn>
                  <a:cxn ang="0">
                    <a:pos x="67" y="26"/>
                  </a:cxn>
                  <a:cxn ang="0">
                    <a:pos x="64" y="25"/>
                  </a:cxn>
                  <a:cxn ang="0">
                    <a:pos x="64" y="25"/>
                  </a:cxn>
                </a:cxnLst>
                <a:rect l="0" t="0" r="r" b="b"/>
                <a:pathLst>
                  <a:path w="69" h="69">
                    <a:moveTo>
                      <a:pt x="64" y="25"/>
                    </a:moveTo>
                    <a:lnTo>
                      <a:pt x="44" y="25"/>
                    </a:lnTo>
                    <a:lnTo>
                      <a:pt x="44" y="6"/>
                    </a:lnTo>
                    <a:lnTo>
                      <a:pt x="44" y="6"/>
                    </a:lnTo>
                    <a:lnTo>
                      <a:pt x="44" y="3"/>
                    </a:lnTo>
                    <a:lnTo>
                      <a:pt x="42" y="2"/>
                    </a:lnTo>
                    <a:lnTo>
                      <a:pt x="39" y="0"/>
                    </a:lnTo>
                    <a:lnTo>
                      <a:pt x="30" y="0"/>
                    </a:lnTo>
                    <a:lnTo>
                      <a:pt x="30" y="0"/>
                    </a:lnTo>
                    <a:lnTo>
                      <a:pt x="26" y="2"/>
                    </a:lnTo>
                    <a:lnTo>
                      <a:pt x="26" y="3"/>
                    </a:lnTo>
                    <a:lnTo>
                      <a:pt x="25" y="6"/>
                    </a:lnTo>
                    <a:lnTo>
                      <a:pt x="25" y="25"/>
                    </a:lnTo>
                    <a:lnTo>
                      <a:pt x="4" y="25"/>
                    </a:lnTo>
                    <a:lnTo>
                      <a:pt x="4" y="25"/>
                    </a:lnTo>
                    <a:lnTo>
                      <a:pt x="3" y="26"/>
                    </a:lnTo>
                    <a:lnTo>
                      <a:pt x="2" y="27"/>
                    </a:lnTo>
                    <a:lnTo>
                      <a:pt x="0" y="30"/>
                    </a:lnTo>
                    <a:lnTo>
                      <a:pt x="0" y="40"/>
                    </a:lnTo>
                    <a:lnTo>
                      <a:pt x="0" y="40"/>
                    </a:lnTo>
                    <a:lnTo>
                      <a:pt x="2" y="43"/>
                    </a:lnTo>
                    <a:lnTo>
                      <a:pt x="3" y="44"/>
                    </a:lnTo>
                    <a:lnTo>
                      <a:pt x="4" y="45"/>
                    </a:lnTo>
                    <a:lnTo>
                      <a:pt x="25" y="45"/>
                    </a:lnTo>
                    <a:lnTo>
                      <a:pt x="25" y="64"/>
                    </a:lnTo>
                    <a:lnTo>
                      <a:pt x="25" y="64"/>
                    </a:lnTo>
                    <a:lnTo>
                      <a:pt x="26" y="67"/>
                    </a:lnTo>
                    <a:lnTo>
                      <a:pt x="26" y="68"/>
                    </a:lnTo>
                    <a:lnTo>
                      <a:pt x="30" y="69"/>
                    </a:lnTo>
                    <a:lnTo>
                      <a:pt x="39" y="69"/>
                    </a:lnTo>
                    <a:lnTo>
                      <a:pt x="39" y="69"/>
                    </a:lnTo>
                    <a:lnTo>
                      <a:pt x="42" y="68"/>
                    </a:lnTo>
                    <a:lnTo>
                      <a:pt x="44" y="67"/>
                    </a:lnTo>
                    <a:lnTo>
                      <a:pt x="44" y="64"/>
                    </a:lnTo>
                    <a:lnTo>
                      <a:pt x="44" y="45"/>
                    </a:lnTo>
                    <a:lnTo>
                      <a:pt x="64" y="45"/>
                    </a:lnTo>
                    <a:lnTo>
                      <a:pt x="64" y="45"/>
                    </a:lnTo>
                    <a:lnTo>
                      <a:pt x="67" y="44"/>
                    </a:lnTo>
                    <a:lnTo>
                      <a:pt x="68" y="43"/>
                    </a:lnTo>
                    <a:lnTo>
                      <a:pt x="69" y="40"/>
                    </a:lnTo>
                    <a:lnTo>
                      <a:pt x="69" y="30"/>
                    </a:lnTo>
                    <a:lnTo>
                      <a:pt x="69" y="30"/>
                    </a:lnTo>
                    <a:lnTo>
                      <a:pt x="68" y="27"/>
                    </a:lnTo>
                    <a:lnTo>
                      <a:pt x="67" y="26"/>
                    </a:lnTo>
                    <a:lnTo>
                      <a:pt x="64" y="25"/>
                    </a:lnTo>
                    <a:lnTo>
                      <a:pt x="64" y="25"/>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grpSp>
          <p:nvGrpSpPr>
            <p:cNvPr id="111" name="组合 92"/>
            <p:cNvGrpSpPr/>
            <p:nvPr/>
          </p:nvGrpSpPr>
          <p:grpSpPr>
            <a:xfrm>
              <a:off x="7795630" y="1528447"/>
              <a:ext cx="408141" cy="482561"/>
              <a:chOff x="8212538" y="2513040"/>
              <a:chExt cx="628650" cy="631825"/>
            </a:xfrm>
          </p:grpSpPr>
          <p:sp>
            <p:nvSpPr>
              <p:cNvPr id="112" name="Freeform 44"/>
              <p:cNvSpPr>
                <a:spLocks noEditPoints="1"/>
              </p:cNvSpPr>
              <p:nvPr/>
            </p:nvSpPr>
            <p:spPr bwMode="auto">
              <a:xfrm>
                <a:off x="8212538" y="2513040"/>
                <a:ext cx="628650" cy="631825"/>
              </a:xfrm>
              <a:custGeom>
                <a:avLst/>
                <a:gdLst/>
                <a:ahLst/>
                <a:cxnLst>
                  <a:cxn ang="0">
                    <a:pos x="268" y="17"/>
                  </a:cxn>
                  <a:cxn ang="0">
                    <a:pos x="198" y="0"/>
                  </a:cxn>
                  <a:cxn ang="0">
                    <a:pos x="163" y="8"/>
                  </a:cxn>
                  <a:cxn ang="0">
                    <a:pos x="128" y="17"/>
                  </a:cxn>
                  <a:cxn ang="0">
                    <a:pos x="60" y="27"/>
                  </a:cxn>
                  <a:cxn ang="0">
                    <a:pos x="0" y="35"/>
                  </a:cxn>
                  <a:cxn ang="0">
                    <a:pos x="6" y="65"/>
                  </a:cxn>
                  <a:cxn ang="0">
                    <a:pos x="14" y="93"/>
                  </a:cxn>
                  <a:cxn ang="0">
                    <a:pos x="30" y="151"/>
                  </a:cxn>
                  <a:cxn ang="0">
                    <a:pos x="51" y="205"/>
                  </a:cxn>
                  <a:cxn ang="0">
                    <a:pos x="74" y="252"/>
                  </a:cxn>
                  <a:cxn ang="0">
                    <a:pos x="98" y="295"/>
                  </a:cxn>
                  <a:cxn ang="0">
                    <a:pos x="125" y="332"/>
                  </a:cxn>
                  <a:cxn ang="0">
                    <a:pos x="154" y="363"/>
                  </a:cxn>
                  <a:cxn ang="0">
                    <a:pos x="184" y="387"/>
                  </a:cxn>
                  <a:cxn ang="0">
                    <a:pos x="198" y="398"/>
                  </a:cxn>
                  <a:cxn ang="0">
                    <a:pos x="227" y="377"/>
                  </a:cxn>
                  <a:cxn ang="0">
                    <a:pos x="255" y="348"/>
                  </a:cxn>
                  <a:cxn ang="0">
                    <a:pos x="285" y="315"/>
                  </a:cxn>
                  <a:cxn ang="0">
                    <a:pos x="310" y="274"/>
                  </a:cxn>
                  <a:cxn ang="0">
                    <a:pos x="335" y="229"/>
                  </a:cxn>
                  <a:cxn ang="0">
                    <a:pos x="356" y="178"/>
                  </a:cxn>
                  <a:cxn ang="0">
                    <a:pos x="374" y="124"/>
                  </a:cxn>
                  <a:cxn ang="0">
                    <a:pos x="391" y="65"/>
                  </a:cxn>
                  <a:cxn ang="0">
                    <a:pos x="396" y="35"/>
                  </a:cxn>
                  <a:cxn ang="0">
                    <a:pos x="368" y="31"/>
                  </a:cxn>
                  <a:cxn ang="0">
                    <a:pos x="304" y="22"/>
                  </a:cxn>
                  <a:cxn ang="0">
                    <a:pos x="268" y="17"/>
                  </a:cxn>
                  <a:cxn ang="0">
                    <a:pos x="374" y="61"/>
                  </a:cxn>
                  <a:cxn ang="0">
                    <a:pos x="368" y="88"/>
                  </a:cxn>
                  <a:cxn ang="0">
                    <a:pos x="353" y="141"/>
                  </a:cxn>
                  <a:cxn ang="0">
                    <a:pos x="333" y="189"/>
                  </a:cxn>
                  <a:cxn ang="0">
                    <a:pos x="313" y="234"/>
                  </a:cxn>
                  <a:cxn ang="0">
                    <a:pos x="290" y="276"/>
                  </a:cxn>
                  <a:cxn ang="0">
                    <a:pos x="266" y="312"/>
                  </a:cxn>
                  <a:cxn ang="0">
                    <a:pos x="240" y="343"/>
                  </a:cxn>
                  <a:cxn ang="0">
                    <a:pos x="212" y="368"/>
                  </a:cxn>
                  <a:cxn ang="0">
                    <a:pos x="198" y="378"/>
                  </a:cxn>
                  <a:cxn ang="0">
                    <a:pos x="170" y="357"/>
                  </a:cxn>
                  <a:cxn ang="0">
                    <a:pos x="143" y="327"/>
                  </a:cxn>
                  <a:cxn ang="0">
                    <a:pos x="119" y="294"/>
                  </a:cxn>
                  <a:cxn ang="0">
                    <a:pos x="94" y="256"/>
                  </a:cxn>
                  <a:cxn ang="0">
                    <a:pos x="73" y="212"/>
                  </a:cxn>
                  <a:cxn ang="0">
                    <a:pos x="53" y="165"/>
                  </a:cxn>
                  <a:cxn ang="0">
                    <a:pos x="36" y="114"/>
                  </a:cxn>
                  <a:cxn ang="0">
                    <a:pos x="22" y="61"/>
                  </a:cxn>
                  <a:cxn ang="0">
                    <a:pos x="19" y="49"/>
                  </a:cxn>
                  <a:cxn ang="0">
                    <a:pos x="74" y="42"/>
                  </a:cxn>
                  <a:cxn ang="0">
                    <a:pos x="130" y="32"/>
                  </a:cxn>
                  <a:cxn ang="0">
                    <a:pos x="198" y="18"/>
                  </a:cxn>
                  <a:cxn ang="0">
                    <a:pos x="231" y="24"/>
                  </a:cxn>
                  <a:cxn ang="0">
                    <a:pos x="266" y="32"/>
                  </a:cxn>
                  <a:cxn ang="0">
                    <a:pos x="377" y="49"/>
                  </a:cxn>
                  <a:cxn ang="0">
                    <a:pos x="374" y="61"/>
                  </a:cxn>
                  <a:cxn ang="0">
                    <a:pos x="374" y="61"/>
                  </a:cxn>
                </a:cxnLst>
                <a:rect l="0" t="0" r="r" b="b"/>
                <a:pathLst>
                  <a:path w="396" h="398">
                    <a:moveTo>
                      <a:pt x="268" y="17"/>
                    </a:moveTo>
                    <a:lnTo>
                      <a:pt x="268" y="17"/>
                    </a:lnTo>
                    <a:lnTo>
                      <a:pt x="231" y="8"/>
                    </a:lnTo>
                    <a:lnTo>
                      <a:pt x="198" y="0"/>
                    </a:lnTo>
                    <a:lnTo>
                      <a:pt x="198" y="0"/>
                    </a:lnTo>
                    <a:lnTo>
                      <a:pt x="163" y="8"/>
                    </a:lnTo>
                    <a:lnTo>
                      <a:pt x="128" y="17"/>
                    </a:lnTo>
                    <a:lnTo>
                      <a:pt x="128" y="17"/>
                    </a:lnTo>
                    <a:lnTo>
                      <a:pt x="93" y="22"/>
                    </a:lnTo>
                    <a:lnTo>
                      <a:pt x="60" y="27"/>
                    </a:lnTo>
                    <a:lnTo>
                      <a:pt x="29" y="31"/>
                    </a:lnTo>
                    <a:lnTo>
                      <a:pt x="0" y="35"/>
                    </a:lnTo>
                    <a:lnTo>
                      <a:pt x="0" y="35"/>
                    </a:lnTo>
                    <a:lnTo>
                      <a:pt x="6" y="65"/>
                    </a:lnTo>
                    <a:lnTo>
                      <a:pt x="6" y="65"/>
                    </a:lnTo>
                    <a:lnTo>
                      <a:pt x="14" y="93"/>
                    </a:lnTo>
                    <a:lnTo>
                      <a:pt x="22" y="124"/>
                    </a:lnTo>
                    <a:lnTo>
                      <a:pt x="30" y="151"/>
                    </a:lnTo>
                    <a:lnTo>
                      <a:pt x="39" y="178"/>
                    </a:lnTo>
                    <a:lnTo>
                      <a:pt x="51" y="205"/>
                    </a:lnTo>
                    <a:lnTo>
                      <a:pt x="61" y="229"/>
                    </a:lnTo>
                    <a:lnTo>
                      <a:pt x="74" y="252"/>
                    </a:lnTo>
                    <a:lnTo>
                      <a:pt x="85" y="274"/>
                    </a:lnTo>
                    <a:lnTo>
                      <a:pt x="98" y="295"/>
                    </a:lnTo>
                    <a:lnTo>
                      <a:pt x="112" y="315"/>
                    </a:lnTo>
                    <a:lnTo>
                      <a:pt x="125" y="332"/>
                    </a:lnTo>
                    <a:lnTo>
                      <a:pt x="139" y="348"/>
                    </a:lnTo>
                    <a:lnTo>
                      <a:pt x="154" y="363"/>
                    </a:lnTo>
                    <a:lnTo>
                      <a:pt x="168" y="377"/>
                    </a:lnTo>
                    <a:lnTo>
                      <a:pt x="184" y="387"/>
                    </a:lnTo>
                    <a:lnTo>
                      <a:pt x="198" y="398"/>
                    </a:lnTo>
                    <a:lnTo>
                      <a:pt x="198" y="398"/>
                    </a:lnTo>
                    <a:lnTo>
                      <a:pt x="212" y="387"/>
                    </a:lnTo>
                    <a:lnTo>
                      <a:pt x="227" y="377"/>
                    </a:lnTo>
                    <a:lnTo>
                      <a:pt x="243" y="363"/>
                    </a:lnTo>
                    <a:lnTo>
                      <a:pt x="255" y="348"/>
                    </a:lnTo>
                    <a:lnTo>
                      <a:pt x="271" y="332"/>
                    </a:lnTo>
                    <a:lnTo>
                      <a:pt x="285" y="315"/>
                    </a:lnTo>
                    <a:lnTo>
                      <a:pt x="298" y="295"/>
                    </a:lnTo>
                    <a:lnTo>
                      <a:pt x="310" y="274"/>
                    </a:lnTo>
                    <a:lnTo>
                      <a:pt x="322" y="252"/>
                    </a:lnTo>
                    <a:lnTo>
                      <a:pt x="335" y="229"/>
                    </a:lnTo>
                    <a:lnTo>
                      <a:pt x="346" y="205"/>
                    </a:lnTo>
                    <a:lnTo>
                      <a:pt x="356" y="178"/>
                    </a:lnTo>
                    <a:lnTo>
                      <a:pt x="367" y="151"/>
                    </a:lnTo>
                    <a:lnTo>
                      <a:pt x="374" y="124"/>
                    </a:lnTo>
                    <a:lnTo>
                      <a:pt x="382" y="93"/>
                    </a:lnTo>
                    <a:lnTo>
                      <a:pt x="391" y="65"/>
                    </a:lnTo>
                    <a:lnTo>
                      <a:pt x="391" y="65"/>
                    </a:lnTo>
                    <a:lnTo>
                      <a:pt x="396" y="35"/>
                    </a:lnTo>
                    <a:lnTo>
                      <a:pt x="396" y="35"/>
                    </a:lnTo>
                    <a:lnTo>
                      <a:pt x="368" y="31"/>
                    </a:lnTo>
                    <a:lnTo>
                      <a:pt x="336" y="27"/>
                    </a:lnTo>
                    <a:lnTo>
                      <a:pt x="304" y="22"/>
                    </a:lnTo>
                    <a:lnTo>
                      <a:pt x="268" y="17"/>
                    </a:lnTo>
                    <a:lnTo>
                      <a:pt x="268" y="17"/>
                    </a:lnTo>
                    <a:lnTo>
                      <a:pt x="268" y="17"/>
                    </a:lnTo>
                    <a:close/>
                    <a:moveTo>
                      <a:pt x="374" y="61"/>
                    </a:moveTo>
                    <a:lnTo>
                      <a:pt x="374" y="61"/>
                    </a:lnTo>
                    <a:lnTo>
                      <a:pt x="368" y="88"/>
                    </a:lnTo>
                    <a:lnTo>
                      <a:pt x="359" y="114"/>
                    </a:lnTo>
                    <a:lnTo>
                      <a:pt x="353" y="141"/>
                    </a:lnTo>
                    <a:lnTo>
                      <a:pt x="342" y="165"/>
                    </a:lnTo>
                    <a:lnTo>
                      <a:pt x="333" y="189"/>
                    </a:lnTo>
                    <a:lnTo>
                      <a:pt x="324" y="212"/>
                    </a:lnTo>
                    <a:lnTo>
                      <a:pt x="313" y="234"/>
                    </a:lnTo>
                    <a:lnTo>
                      <a:pt x="303" y="256"/>
                    </a:lnTo>
                    <a:lnTo>
                      <a:pt x="290" y="276"/>
                    </a:lnTo>
                    <a:lnTo>
                      <a:pt x="277" y="294"/>
                    </a:lnTo>
                    <a:lnTo>
                      <a:pt x="266" y="312"/>
                    </a:lnTo>
                    <a:lnTo>
                      <a:pt x="252" y="327"/>
                    </a:lnTo>
                    <a:lnTo>
                      <a:pt x="240" y="343"/>
                    </a:lnTo>
                    <a:lnTo>
                      <a:pt x="226" y="357"/>
                    </a:lnTo>
                    <a:lnTo>
                      <a:pt x="212" y="368"/>
                    </a:lnTo>
                    <a:lnTo>
                      <a:pt x="198" y="378"/>
                    </a:lnTo>
                    <a:lnTo>
                      <a:pt x="198" y="378"/>
                    </a:lnTo>
                    <a:lnTo>
                      <a:pt x="184" y="368"/>
                    </a:lnTo>
                    <a:lnTo>
                      <a:pt x="170" y="357"/>
                    </a:lnTo>
                    <a:lnTo>
                      <a:pt x="157" y="343"/>
                    </a:lnTo>
                    <a:lnTo>
                      <a:pt x="143" y="327"/>
                    </a:lnTo>
                    <a:lnTo>
                      <a:pt x="130" y="312"/>
                    </a:lnTo>
                    <a:lnTo>
                      <a:pt x="119" y="294"/>
                    </a:lnTo>
                    <a:lnTo>
                      <a:pt x="106" y="276"/>
                    </a:lnTo>
                    <a:lnTo>
                      <a:pt x="94" y="256"/>
                    </a:lnTo>
                    <a:lnTo>
                      <a:pt x="83" y="234"/>
                    </a:lnTo>
                    <a:lnTo>
                      <a:pt x="73" y="212"/>
                    </a:lnTo>
                    <a:lnTo>
                      <a:pt x="62" y="189"/>
                    </a:lnTo>
                    <a:lnTo>
                      <a:pt x="53" y="165"/>
                    </a:lnTo>
                    <a:lnTo>
                      <a:pt x="43" y="141"/>
                    </a:lnTo>
                    <a:lnTo>
                      <a:pt x="36" y="114"/>
                    </a:lnTo>
                    <a:lnTo>
                      <a:pt x="29" y="88"/>
                    </a:lnTo>
                    <a:lnTo>
                      <a:pt x="22" y="61"/>
                    </a:lnTo>
                    <a:lnTo>
                      <a:pt x="22" y="61"/>
                    </a:lnTo>
                    <a:lnTo>
                      <a:pt x="19" y="49"/>
                    </a:lnTo>
                    <a:lnTo>
                      <a:pt x="19" y="49"/>
                    </a:lnTo>
                    <a:lnTo>
                      <a:pt x="74" y="42"/>
                    </a:lnTo>
                    <a:lnTo>
                      <a:pt x="130" y="32"/>
                    </a:lnTo>
                    <a:lnTo>
                      <a:pt x="130" y="32"/>
                    </a:lnTo>
                    <a:lnTo>
                      <a:pt x="165" y="24"/>
                    </a:lnTo>
                    <a:lnTo>
                      <a:pt x="198" y="18"/>
                    </a:lnTo>
                    <a:lnTo>
                      <a:pt x="198" y="18"/>
                    </a:lnTo>
                    <a:lnTo>
                      <a:pt x="231" y="24"/>
                    </a:lnTo>
                    <a:lnTo>
                      <a:pt x="266" y="32"/>
                    </a:lnTo>
                    <a:lnTo>
                      <a:pt x="266" y="32"/>
                    </a:lnTo>
                    <a:lnTo>
                      <a:pt x="322" y="42"/>
                    </a:lnTo>
                    <a:lnTo>
                      <a:pt x="377" y="49"/>
                    </a:lnTo>
                    <a:lnTo>
                      <a:pt x="377" y="49"/>
                    </a:lnTo>
                    <a:lnTo>
                      <a:pt x="374" y="61"/>
                    </a:lnTo>
                    <a:lnTo>
                      <a:pt x="374" y="61"/>
                    </a:lnTo>
                    <a:lnTo>
                      <a:pt x="374" y="61"/>
                    </a:lnTo>
                    <a:close/>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3" name="Freeform 45"/>
              <p:cNvSpPr>
                <a:spLocks noEditPoints="1"/>
              </p:cNvSpPr>
              <p:nvPr/>
            </p:nvSpPr>
            <p:spPr bwMode="auto">
              <a:xfrm>
                <a:off x="8283379" y="2568603"/>
                <a:ext cx="503238" cy="512762"/>
              </a:xfrm>
              <a:custGeom>
                <a:avLst/>
                <a:gdLst/>
                <a:ahLst/>
                <a:cxnLst>
                  <a:cxn ang="0">
                    <a:pos x="223" y="14"/>
                  </a:cxn>
                  <a:cxn ang="0">
                    <a:pos x="159" y="0"/>
                  </a:cxn>
                  <a:cxn ang="0">
                    <a:pos x="127" y="7"/>
                  </a:cxn>
                  <a:cxn ang="0">
                    <a:pos x="96" y="14"/>
                  </a:cxn>
                  <a:cxn ang="0">
                    <a:pos x="13" y="26"/>
                  </a:cxn>
                  <a:cxn ang="0">
                    <a:pos x="0" y="29"/>
                  </a:cxn>
                  <a:cxn ang="0">
                    <a:pos x="4" y="43"/>
                  </a:cxn>
                  <a:cxn ang="0">
                    <a:pos x="18" y="85"/>
                  </a:cxn>
                  <a:cxn ang="0">
                    <a:pos x="53" y="170"/>
                  </a:cxn>
                  <a:cxn ang="0">
                    <a:pos x="94" y="244"/>
                  </a:cxn>
                  <a:cxn ang="0">
                    <a:pos x="115" y="277"/>
                  </a:cxn>
                  <a:cxn ang="0">
                    <a:pos x="137" y="303"/>
                  </a:cxn>
                  <a:cxn ang="0">
                    <a:pos x="159" y="323"/>
                  </a:cxn>
                  <a:cxn ang="0">
                    <a:pos x="173" y="310"/>
                  </a:cxn>
                  <a:cxn ang="0">
                    <a:pos x="206" y="276"/>
                  </a:cxn>
                  <a:cxn ang="0">
                    <a:pos x="219" y="258"/>
                  </a:cxn>
                  <a:cxn ang="0">
                    <a:pos x="229" y="244"/>
                  </a:cxn>
                  <a:cxn ang="0">
                    <a:pos x="255" y="198"/>
                  </a:cxn>
                  <a:cxn ang="0">
                    <a:pos x="279" y="144"/>
                  </a:cxn>
                  <a:cxn ang="0">
                    <a:pos x="301" y="87"/>
                  </a:cxn>
                  <a:cxn ang="0">
                    <a:pos x="317" y="29"/>
                  </a:cxn>
                  <a:cxn ang="0">
                    <a:pos x="271" y="23"/>
                  </a:cxn>
                  <a:cxn ang="0">
                    <a:pos x="223" y="14"/>
                  </a:cxn>
                  <a:cxn ang="0">
                    <a:pos x="229" y="134"/>
                  </a:cxn>
                  <a:cxn ang="0">
                    <a:pos x="228" y="138"/>
                  </a:cxn>
                  <a:cxn ang="0">
                    <a:pos x="223" y="143"/>
                  </a:cxn>
                  <a:cxn ang="0">
                    <a:pos x="179" y="144"/>
                  </a:cxn>
                  <a:cxn ang="0">
                    <a:pos x="179" y="185"/>
                  </a:cxn>
                  <a:cxn ang="0">
                    <a:pos x="175" y="193"/>
                  </a:cxn>
                  <a:cxn ang="0">
                    <a:pos x="168" y="195"/>
                  </a:cxn>
                  <a:cxn ang="0">
                    <a:pos x="150" y="195"/>
                  </a:cxn>
                  <a:cxn ang="0">
                    <a:pos x="142" y="193"/>
                  </a:cxn>
                  <a:cxn ang="0">
                    <a:pos x="140" y="185"/>
                  </a:cxn>
                  <a:cxn ang="0">
                    <a:pos x="99" y="144"/>
                  </a:cxn>
                  <a:cxn ang="0">
                    <a:pos x="95" y="143"/>
                  </a:cxn>
                  <a:cxn ang="0">
                    <a:pos x="90" y="138"/>
                  </a:cxn>
                  <a:cxn ang="0">
                    <a:pos x="89" y="116"/>
                  </a:cxn>
                  <a:cxn ang="0">
                    <a:pos x="90" y="112"/>
                  </a:cxn>
                  <a:cxn ang="0">
                    <a:pos x="95" y="107"/>
                  </a:cxn>
                  <a:cxn ang="0">
                    <a:pos x="140" y="106"/>
                  </a:cxn>
                  <a:cxn ang="0">
                    <a:pos x="140" y="65"/>
                  </a:cxn>
                  <a:cxn ang="0">
                    <a:pos x="142" y="57"/>
                  </a:cxn>
                  <a:cxn ang="0">
                    <a:pos x="150" y="55"/>
                  </a:cxn>
                  <a:cxn ang="0">
                    <a:pos x="168" y="55"/>
                  </a:cxn>
                  <a:cxn ang="0">
                    <a:pos x="175" y="57"/>
                  </a:cxn>
                  <a:cxn ang="0">
                    <a:pos x="179" y="65"/>
                  </a:cxn>
                  <a:cxn ang="0">
                    <a:pos x="219" y="106"/>
                  </a:cxn>
                  <a:cxn ang="0">
                    <a:pos x="223" y="107"/>
                  </a:cxn>
                  <a:cxn ang="0">
                    <a:pos x="228" y="112"/>
                  </a:cxn>
                  <a:cxn ang="0">
                    <a:pos x="229" y="134"/>
                  </a:cxn>
                </a:cxnLst>
                <a:rect l="0" t="0" r="r" b="b"/>
                <a:pathLst>
                  <a:path w="317" h="323">
                    <a:moveTo>
                      <a:pt x="223" y="14"/>
                    </a:moveTo>
                    <a:lnTo>
                      <a:pt x="223" y="14"/>
                    </a:lnTo>
                    <a:lnTo>
                      <a:pt x="190" y="7"/>
                    </a:lnTo>
                    <a:lnTo>
                      <a:pt x="159" y="0"/>
                    </a:lnTo>
                    <a:lnTo>
                      <a:pt x="159" y="0"/>
                    </a:lnTo>
                    <a:lnTo>
                      <a:pt x="127" y="7"/>
                    </a:lnTo>
                    <a:lnTo>
                      <a:pt x="96" y="14"/>
                    </a:lnTo>
                    <a:lnTo>
                      <a:pt x="96" y="14"/>
                    </a:lnTo>
                    <a:lnTo>
                      <a:pt x="54" y="21"/>
                    </a:lnTo>
                    <a:lnTo>
                      <a:pt x="13" y="26"/>
                    </a:lnTo>
                    <a:lnTo>
                      <a:pt x="13" y="26"/>
                    </a:lnTo>
                    <a:lnTo>
                      <a:pt x="0" y="29"/>
                    </a:lnTo>
                    <a:lnTo>
                      <a:pt x="0" y="29"/>
                    </a:lnTo>
                    <a:lnTo>
                      <a:pt x="4" y="43"/>
                    </a:lnTo>
                    <a:lnTo>
                      <a:pt x="4" y="43"/>
                    </a:lnTo>
                    <a:lnTo>
                      <a:pt x="18" y="85"/>
                    </a:lnTo>
                    <a:lnTo>
                      <a:pt x="34" y="129"/>
                    </a:lnTo>
                    <a:lnTo>
                      <a:pt x="53" y="170"/>
                    </a:lnTo>
                    <a:lnTo>
                      <a:pt x="72" y="208"/>
                    </a:lnTo>
                    <a:lnTo>
                      <a:pt x="94" y="244"/>
                    </a:lnTo>
                    <a:lnTo>
                      <a:pt x="103" y="260"/>
                    </a:lnTo>
                    <a:lnTo>
                      <a:pt x="115" y="277"/>
                    </a:lnTo>
                    <a:lnTo>
                      <a:pt x="126" y="290"/>
                    </a:lnTo>
                    <a:lnTo>
                      <a:pt x="137" y="303"/>
                    </a:lnTo>
                    <a:lnTo>
                      <a:pt x="147" y="313"/>
                    </a:lnTo>
                    <a:lnTo>
                      <a:pt x="159" y="323"/>
                    </a:lnTo>
                    <a:lnTo>
                      <a:pt x="159" y="323"/>
                    </a:lnTo>
                    <a:lnTo>
                      <a:pt x="173" y="310"/>
                    </a:lnTo>
                    <a:lnTo>
                      <a:pt x="190" y="294"/>
                    </a:lnTo>
                    <a:lnTo>
                      <a:pt x="206" y="276"/>
                    </a:lnTo>
                    <a:lnTo>
                      <a:pt x="219" y="258"/>
                    </a:lnTo>
                    <a:lnTo>
                      <a:pt x="219" y="258"/>
                    </a:lnTo>
                    <a:lnTo>
                      <a:pt x="229" y="244"/>
                    </a:lnTo>
                    <a:lnTo>
                      <a:pt x="229" y="244"/>
                    </a:lnTo>
                    <a:lnTo>
                      <a:pt x="243" y="222"/>
                    </a:lnTo>
                    <a:lnTo>
                      <a:pt x="255" y="198"/>
                    </a:lnTo>
                    <a:lnTo>
                      <a:pt x="268" y="172"/>
                    </a:lnTo>
                    <a:lnTo>
                      <a:pt x="279" y="144"/>
                    </a:lnTo>
                    <a:lnTo>
                      <a:pt x="291" y="116"/>
                    </a:lnTo>
                    <a:lnTo>
                      <a:pt x="301" y="87"/>
                    </a:lnTo>
                    <a:lnTo>
                      <a:pt x="310" y="57"/>
                    </a:lnTo>
                    <a:lnTo>
                      <a:pt x="317" y="29"/>
                    </a:lnTo>
                    <a:lnTo>
                      <a:pt x="317" y="29"/>
                    </a:lnTo>
                    <a:lnTo>
                      <a:pt x="271" y="23"/>
                    </a:lnTo>
                    <a:lnTo>
                      <a:pt x="223" y="14"/>
                    </a:lnTo>
                    <a:lnTo>
                      <a:pt x="223" y="14"/>
                    </a:lnTo>
                    <a:lnTo>
                      <a:pt x="223" y="14"/>
                    </a:lnTo>
                    <a:close/>
                    <a:moveTo>
                      <a:pt x="229" y="134"/>
                    </a:moveTo>
                    <a:lnTo>
                      <a:pt x="229" y="134"/>
                    </a:lnTo>
                    <a:lnTo>
                      <a:pt x="228" y="138"/>
                    </a:lnTo>
                    <a:lnTo>
                      <a:pt x="227" y="142"/>
                    </a:lnTo>
                    <a:lnTo>
                      <a:pt x="223" y="143"/>
                    </a:lnTo>
                    <a:lnTo>
                      <a:pt x="219" y="144"/>
                    </a:lnTo>
                    <a:lnTo>
                      <a:pt x="179" y="144"/>
                    </a:lnTo>
                    <a:lnTo>
                      <a:pt x="179" y="185"/>
                    </a:lnTo>
                    <a:lnTo>
                      <a:pt x="179" y="185"/>
                    </a:lnTo>
                    <a:lnTo>
                      <a:pt x="178" y="190"/>
                    </a:lnTo>
                    <a:lnTo>
                      <a:pt x="175" y="193"/>
                    </a:lnTo>
                    <a:lnTo>
                      <a:pt x="172" y="194"/>
                    </a:lnTo>
                    <a:lnTo>
                      <a:pt x="168" y="195"/>
                    </a:lnTo>
                    <a:lnTo>
                      <a:pt x="150" y="195"/>
                    </a:lnTo>
                    <a:lnTo>
                      <a:pt x="150" y="195"/>
                    </a:lnTo>
                    <a:lnTo>
                      <a:pt x="146" y="194"/>
                    </a:lnTo>
                    <a:lnTo>
                      <a:pt x="142" y="193"/>
                    </a:lnTo>
                    <a:lnTo>
                      <a:pt x="141" y="190"/>
                    </a:lnTo>
                    <a:lnTo>
                      <a:pt x="140" y="185"/>
                    </a:lnTo>
                    <a:lnTo>
                      <a:pt x="140" y="144"/>
                    </a:lnTo>
                    <a:lnTo>
                      <a:pt x="99" y="144"/>
                    </a:lnTo>
                    <a:lnTo>
                      <a:pt x="99" y="144"/>
                    </a:lnTo>
                    <a:lnTo>
                      <a:pt x="95" y="143"/>
                    </a:lnTo>
                    <a:lnTo>
                      <a:pt x="91" y="142"/>
                    </a:lnTo>
                    <a:lnTo>
                      <a:pt x="90" y="138"/>
                    </a:lnTo>
                    <a:lnTo>
                      <a:pt x="89" y="134"/>
                    </a:lnTo>
                    <a:lnTo>
                      <a:pt x="89" y="116"/>
                    </a:lnTo>
                    <a:lnTo>
                      <a:pt x="89" y="116"/>
                    </a:lnTo>
                    <a:lnTo>
                      <a:pt x="90" y="112"/>
                    </a:lnTo>
                    <a:lnTo>
                      <a:pt x="91" y="108"/>
                    </a:lnTo>
                    <a:lnTo>
                      <a:pt x="95" y="107"/>
                    </a:lnTo>
                    <a:lnTo>
                      <a:pt x="99" y="106"/>
                    </a:lnTo>
                    <a:lnTo>
                      <a:pt x="140" y="106"/>
                    </a:lnTo>
                    <a:lnTo>
                      <a:pt x="140" y="65"/>
                    </a:lnTo>
                    <a:lnTo>
                      <a:pt x="140" y="65"/>
                    </a:lnTo>
                    <a:lnTo>
                      <a:pt x="141" y="60"/>
                    </a:lnTo>
                    <a:lnTo>
                      <a:pt x="142" y="57"/>
                    </a:lnTo>
                    <a:lnTo>
                      <a:pt x="146" y="56"/>
                    </a:lnTo>
                    <a:lnTo>
                      <a:pt x="150" y="55"/>
                    </a:lnTo>
                    <a:lnTo>
                      <a:pt x="168" y="55"/>
                    </a:lnTo>
                    <a:lnTo>
                      <a:pt x="168" y="55"/>
                    </a:lnTo>
                    <a:lnTo>
                      <a:pt x="172" y="56"/>
                    </a:lnTo>
                    <a:lnTo>
                      <a:pt x="175" y="57"/>
                    </a:lnTo>
                    <a:lnTo>
                      <a:pt x="178" y="60"/>
                    </a:lnTo>
                    <a:lnTo>
                      <a:pt x="179" y="65"/>
                    </a:lnTo>
                    <a:lnTo>
                      <a:pt x="179" y="106"/>
                    </a:lnTo>
                    <a:lnTo>
                      <a:pt x="219" y="106"/>
                    </a:lnTo>
                    <a:lnTo>
                      <a:pt x="219" y="106"/>
                    </a:lnTo>
                    <a:lnTo>
                      <a:pt x="223" y="107"/>
                    </a:lnTo>
                    <a:lnTo>
                      <a:pt x="227" y="108"/>
                    </a:lnTo>
                    <a:lnTo>
                      <a:pt x="228" y="112"/>
                    </a:lnTo>
                    <a:lnTo>
                      <a:pt x="229" y="116"/>
                    </a:lnTo>
                    <a:lnTo>
                      <a:pt x="229" y="134"/>
                    </a:lnTo>
                    <a:lnTo>
                      <a:pt x="229" y="134"/>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sp>
          <p:nvSpPr>
            <p:cNvPr id="114" name="Text Box 84"/>
            <p:cNvSpPr txBox="1">
              <a:spLocks noChangeArrowheads="1"/>
            </p:cNvSpPr>
            <p:nvPr/>
          </p:nvSpPr>
          <p:spPr bwMode="auto">
            <a:xfrm>
              <a:off x="7769921" y="1372987"/>
              <a:ext cx="461664" cy="18466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防火墙</a:t>
              </a:r>
              <a:endParaRPr lang="en-US" altLang="zh-CN" sz="1200" kern="0" dirty="0">
                <a:solidFill>
                  <a:srgbClr val="000000"/>
                </a:solidFill>
                <a:latin typeface="华文细黑"/>
                <a:ea typeface="华文细黑"/>
                <a:cs typeface="Times New Roman" pitchFamily="18" charset="0"/>
                <a:sym typeface="Lucida Grande"/>
              </a:endParaRPr>
            </a:p>
          </p:txBody>
        </p:sp>
        <p:sp>
          <p:nvSpPr>
            <p:cNvPr id="115" name="Text Box 84"/>
            <p:cNvSpPr txBox="1">
              <a:spLocks noChangeArrowheads="1"/>
            </p:cNvSpPr>
            <p:nvPr/>
          </p:nvSpPr>
          <p:spPr bwMode="auto">
            <a:xfrm>
              <a:off x="6546257" y="1897634"/>
              <a:ext cx="625171" cy="18466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1200" kern="0" dirty="0" smtClean="0">
                  <a:solidFill>
                    <a:srgbClr val="000000"/>
                  </a:solidFill>
                  <a:latin typeface="华文细黑"/>
                  <a:ea typeface="华文细黑"/>
                  <a:cs typeface="Times New Roman" pitchFamily="18" charset="0"/>
                  <a:sym typeface="Lucida Grande"/>
                </a:rPr>
                <a:t>WEB</a:t>
              </a:r>
              <a:r>
                <a:rPr lang="zh-CN" altLang="en-US" sz="1200" kern="0" dirty="0" smtClean="0">
                  <a:solidFill>
                    <a:srgbClr val="000000"/>
                  </a:solidFill>
                  <a:latin typeface="华文细黑"/>
                  <a:ea typeface="华文细黑"/>
                  <a:cs typeface="Times New Roman" pitchFamily="18" charset="0"/>
                  <a:sym typeface="Lucida Grande"/>
                </a:rPr>
                <a:t>优化</a:t>
              </a:r>
              <a:endParaRPr lang="en-US" altLang="zh-CN" sz="1200" kern="0" dirty="0">
                <a:solidFill>
                  <a:srgbClr val="000000"/>
                </a:solidFill>
                <a:latin typeface="华文细黑"/>
                <a:ea typeface="华文细黑"/>
                <a:cs typeface="Times New Roman" pitchFamily="18" charset="0"/>
                <a:sym typeface="Lucida Grande"/>
              </a:endParaRPr>
            </a:p>
          </p:txBody>
        </p:sp>
        <p:grpSp>
          <p:nvGrpSpPr>
            <p:cNvPr id="116" name="组合 243"/>
            <p:cNvGrpSpPr/>
            <p:nvPr/>
          </p:nvGrpSpPr>
          <p:grpSpPr>
            <a:xfrm>
              <a:off x="6673515" y="3000375"/>
              <a:ext cx="536910" cy="487883"/>
              <a:chOff x="2511090" y="3956570"/>
              <a:chExt cx="795338" cy="722313"/>
            </a:xfrm>
          </p:grpSpPr>
          <p:sp>
            <p:nvSpPr>
              <p:cNvPr id="117" name="Freeform 98"/>
              <p:cNvSpPr>
                <a:spLocks/>
              </p:cNvSpPr>
              <p:nvPr/>
            </p:nvSpPr>
            <p:spPr bwMode="auto">
              <a:xfrm>
                <a:off x="2665077" y="3956570"/>
                <a:ext cx="473075" cy="722313"/>
              </a:xfrm>
              <a:custGeom>
                <a:avLst/>
                <a:gdLst/>
                <a:ahLst/>
                <a:cxnLst>
                  <a:cxn ang="0">
                    <a:pos x="165" y="129"/>
                  </a:cxn>
                  <a:cxn ang="0">
                    <a:pos x="164" y="101"/>
                  </a:cxn>
                  <a:cxn ang="0">
                    <a:pos x="159" y="92"/>
                  </a:cxn>
                  <a:cxn ang="0">
                    <a:pos x="143" y="88"/>
                  </a:cxn>
                  <a:cxn ang="0">
                    <a:pos x="133" y="89"/>
                  </a:cxn>
                  <a:cxn ang="0">
                    <a:pos x="124" y="99"/>
                  </a:cxn>
                  <a:cxn ang="0">
                    <a:pos x="122" y="115"/>
                  </a:cxn>
                  <a:cxn ang="0">
                    <a:pos x="128" y="140"/>
                  </a:cxn>
                  <a:cxn ang="0">
                    <a:pos x="141" y="152"/>
                  </a:cxn>
                  <a:cxn ang="0">
                    <a:pos x="197" y="181"/>
                  </a:cxn>
                  <a:cxn ang="0">
                    <a:pos x="258" y="216"/>
                  </a:cxn>
                  <a:cxn ang="0">
                    <a:pos x="284" y="242"/>
                  </a:cxn>
                  <a:cxn ang="0">
                    <a:pos x="296" y="277"/>
                  </a:cxn>
                  <a:cxn ang="0">
                    <a:pos x="298" y="301"/>
                  </a:cxn>
                  <a:cxn ang="0">
                    <a:pos x="294" y="337"/>
                  </a:cxn>
                  <a:cxn ang="0">
                    <a:pos x="281" y="366"/>
                  </a:cxn>
                  <a:cxn ang="0">
                    <a:pos x="267" y="382"/>
                  </a:cxn>
                  <a:cxn ang="0">
                    <a:pos x="241" y="401"/>
                  </a:cxn>
                  <a:cxn ang="0">
                    <a:pos x="205" y="414"/>
                  </a:cxn>
                  <a:cxn ang="0">
                    <a:pos x="175" y="455"/>
                  </a:cxn>
                  <a:cxn ang="0">
                    <a:pos x="122" y="417"/>
                  </a:cxn>
                  <a:cxn ang="0">
                    <a:pos x="67" y="403"/>
                  </a:cxn>
                  <a:cxn ang="0">
                    <a:pos x="37" y="387"/>
                  </a:cxn>
                  <a:cxn ang="0">
                    <a:pos x="22" y="373"/>
                  </a:cxn>
                  <a:cxn ang="0">
                    <a:pos x="8" y="341"/>
                  </a:cxn>
                  <a:cxn ang="0">
                    <a:pos x="3" y="297"/>
                  </a:cxn>
                  <a:cxn ang="0">
                    <a:pos x="122" y="302"/>
                  </a:cxn>
                  <a:cxn ang="0">
                    <a:pos x="123" y="343"/>
                  </a:cxn>
                  <a:cxn ang="0">
                    <a:pos x="127" y="355"/>
                  </a:cxn>
                  <a:cxn ang="0">
                    <a:pos x="142" y="360"/>
                  </a:cxn>
                  <a:cxn ang="0">
                    <a:pos x="154" y="359"/>
                  </a:cxn>
                  <a:cxn ang="0">
                    <a:pos x="163" y="350"/>
                  </a:cxn>
                  <a:cxn ang="0">
                    <a:pos x="166" y="334"/>
                  </a:cxn>
                  <a:cxn ang="0">
                    <a:pos x="165" y="306"/>
                  </a:cxn>
                  <a:cxn ang="0">
                    <a:pos x="161" y="288"/>
                  </a:cxn>
                  <a:cxn ang="0">
                    <a:pos x="137" y="265"/>
                  </a:cxn>
                  <a:cxn ang="0">
                    <a:pos x="99" y="246"/>
                  </a:cxn>
                  <a:cxn ang="0">
                    <a:pos x="46" y="216"/>
                  </a:cxn>
                  <a:cxn ang="0">
                    <a:pos x="26" y="196"/>
                  </a:cxn>
                  <a:cxn ang="0">
                    <a:pos x="11" y="173"/>
                  </a:cxn>
                  <a:cxn ang="0">
                    <a:pos x="2" y="145"/>
                  </a:cxn>
                  <a:cxn ang="0">
                    <a:pos x="0" y="117"/>
                  </a:cxn>
                  <a:cxn ang="0">
                    <a:pos x="7" y="90"/>
                  </a:cxn>
                  <a:cxn ang="0">
                    <a:pos x="23" y="67"/>
                  </a:cxn>
                  <a:cxn ang="0">
                    <a:pos x="39" y="55"/>
                  </a:cxn>
                  <a:cxn ang="0">
                    <a:pos x="68" y="41"/>
                  </a:cxn>
                  <a:cxn ang="0">
                    <a:pos x="122" y="30"/>
                  </a:cxn>
                  <a:cxn ang="0">
                    <a:pos x="175" y="30"/>
                  </a:cxn>
                  <a:cxn ang="0">
                    <a:pos x="216" y="38"/>
                  </a:cxn>
                  <a:cxn ang="0">
                    <a:pos x="252" y="55"/>
                  </a:cxn>
                  <a:cxn ang="0">
                    <a:pos x="271" y="75"/>
                  </a:cxn>
                  <a:cxn ang="0">
                    <a:pos x="283" y="103"/>
                  </a:cxn>
                  <a:cxn ang="0">
                    <a:pos x="285" y="126"/>
                  </a:cxn>
                </a:cxnLst>
                <a:rect l="0" t="0" r="r" b="b"/>
                <a:pathLst>
                  <a:path w="298" h="455">
                    <a:moveTo>
                      <a:pt x="284" y="144"/>
                    </a:moveTo>
                    <a:lnTo>
                      <a:pt x="165" y="144"/>
                    </a:lnTo>
                    <a:lnTo>
                      <a:pt x="165" y="129"/>
                    </a:lnTo>
                    <a:lnTo>
                      <a:pt x="165" y="129"/>
                    </a:lnTo>
                    <a:lnTo>
                      <a:pt x="165" y="107"/>
                    </a:lnTo>
                    <a:lnTo>
                      <a:pt x="164" y="101"/>
                    </a:lnTo>
                    <a:lnTo>
                      <a:pt x="161" y="95"/>
                    </a:lnTo>
                    <a:lnTo>
                      <a:pt x="161" y="95"/>
                    </a:lnTo>
                    <a:lnTo>
                      <a:pt x="159" y="92"/>
                    </a:lnTo>
                    <a:lnTo>
                      <a:pt x="155" y="89"/>
                    </a:lnTo>
                    <a:lnTo>
                      <a:pt x="150" y="88"/>
                    </a:lnTo>
                    <a:lnTo>
                      <a:pt x="143" y="88"/>
                    </a:lnTo>
                    <a:lnTo>
                      <a:pt x="143" y="88"/>
                    </a:lnTo>
                    <a:lnTo>
                      <a:pt x="138" y="88"/>
                    </a:lnTo>
                    <a:lnTo>
                      <a:pt x="133" y="89"/>
                    </a:lnTo>
                    <a:lnTo>
                      <a:pt x="129" y="92"/>
                    </a:lnTo>
                    <a:lnTo>
                      <a:pt x="127" y="95"/>
                    </a:lnTo>
                    <a:lnTo>
                      <a:pt x="124" y="99"/>
                    </a:lnTo>
                    <a:lnTo>
                      <a:pt x="123" y="103"/>
                    </a:lnTo>
                    <a:lnTo>
                      <a:pt x="122" y="115"/>
                    </a:lnTo>
                    <a:lnTo>
                      <a:pt x="122" y="115"/>
                    </a:lnTo>
                    <a:lnTo>
                      <a:pt x="123" y="125"/>
                    </a:lnTo>
                    <a:lnTo>
                      <a:pt x="124" y="134"/>
                    </a:lnTo>
                    <a:lnTo>
                      <a:pt x="128" y="140"/>
                    </a:lnTo>
                    <a:lnTo>
                      <a:pt x="133" y="147"/>
                    </a:lnTo>
                    <a:lnTo>
                      <a:pt x="133" y="147"/>
                    </a:lnTo>
                    <a:lnTo>
                      <a:pt x="141" y="152"/>
                    </a:lnTo>
                    <a:lnTo>
                      <a:pt x="155" y="159"/>
                    </a:lnTo>
                    <a:lnTo>
                      <a:pt x="197" y="181"/>
                    </a:lnTo>
                    <a:lnTo>
                      <a:pt x="197" y="181"/>
                    </a:lnTo>
                    <a:lnTo>
                      <a:pt x="235" y="200"/>
                    </a:lnTo>
                    <a:lnTo>
                      <a:pt x="258" y="216"/>
                    </a:lnTo>
                    <a:lnTo>
                      <a:pt x="258" y="216"/>
                    </a:lnTo>
                    <a:lnTo>
                      <a:pt x="269" y="223"/>
                    </a:lnTo>
                    <a:lnTo>
                      <a:pt x="276" y="232"/>
                    </a:lnTo>
                    <a:lnTo>
                      <a:pt x="284" y="242"/>
                    </a:lnTo>
                    <a:lnTo>
                      <a:pt x="289" y="253"/>
                    </a:lnTo>
                    <a:lnTo>
                      <a:pt x="293" y="264"/>
                    </a:lnTo>
                    <a:lnTo>
                      <a:pt x="296" y="277"/>
                    </a:lnTo>
                    <a:lnTo>
                      <a:pt x="298" y="288"/>
                    </a:lnTo>
                    <a:lnTo>
                      <a:pt x="298" y="301"/>
                    </a:lnTo>
                    <a:lnTo>
                      <a:pt x="298" y="301"/>
                    </a:lnTo>
                    <a:lnTo>
                      <a:pt x="298" y="314"/>
                    </a:lnTo>
                    <a:lnTo>
                      <a:pt x="297" y="325"/>
                    </a:lnTo>
                    <a:lnTo>
                      <a:pt x="294" y="337"/>
                    </a:lnTo>
                    <a:lnTo>
                      <a:pt x="290" y="347"/>
                    </a:lnTo>
                    <a:lnTo>
                      <a:pt x="287" y="357"/>
                    </a:lnTo>
                    <a:lnTo>
                      <a:pt x="281" y="366"/>
                    </a:lnTo>
                    <a:lnTo>
                      <a:pt x="275" y="374"/>
                    </a:lnTo>
                    <a:lnTo>
                      <a:pt x="267" y="382"/>
                    </a:lnTo>
                    <a:lnTo>
                      <a:pt x="267" y="382"/>
                    </a:lnTo>
                    <a:lnTo>
                      <a:pt x="260" y="389"/>
                    </a:lnTo>
                    <a:lnTo>
                      <a:pt x="251" y="396"/>
                    </a:lnTo>
                    <a:lnTo>
                      <a:pt x="241" y="401"/>
                    </a:lnTo>
                    <a:lnTo>
                      <a:pt x="229" y="406"/>
                    </a:lnTo>
                    <a:lnTo>
                      <a:pt x="218" y="410"/>
                    </a:lnTo>
                    <a:lnTo>
                      <a:pt x="205" y="414"/>
                    </a:lnTo>
                    <a:lnTo>
                      <a:pt x="191" y="416"/>
                    </a:lnTo>
                    <a:lnTo>
                      <a:pt x="175" y="419"/>
                    </a:lnTo>
                    <a:lnTo>
                      <a:pt x="175" y="455"/>
                    </a:lnTo>
                    <a:lnTo>
                      <a:pt x="122" y="455"/>
                    </a:lnTo>
                    <a:lnTo>
                      <a:pt x="122" y="417"/>
                    </a:lnTo>
                    <a:lnTo>
                      <a:pt x="122" y="417"/>
                    </a:lnTo>
                    <a:lnTo>
                      <a:pt x="99" y="414"/>
                    </a:lnTo>
                    <a:lnTo>
                      <a:pt x="77" y="407"/>
                    </a:lnTo>
                    <a:lnTo>
                      <a:pt x="67" y="403"/>
                    </a:lnTo>
                    <a:lnTo>
                      <a:pt x="57" y="398"/>
                    </a:lnTo>
                    <a:lnTo>
                      <a:pt x="48" y="393"/>
                    </a:lnTo>
                    <a:lnTo>
                      <a:pt x="37" y="387"/>
                    </a:lnTo>
                    <a:lnTo>
                      <a:pt x="37" y="387"/>
                    </a:lnTo>
                    <a:lnTo>
                      <a:pt x="30" y="380"/>
                    </a:lnTo>
                    <a:lnTo>
                      <a:pt x="22" y="373"/>
                    </a:lnTo>
                    <a:lnTo>
                      <a:pt x="17" y="363"/>
                    </a:lnTo>
                    <a:lnTo>
                      <a:pt x="12" y="352"/>
                    </a:lnTo>
                    <a:lnTo>
                      <a:pt x="8" y="341"/>
                    </a:lnTo>
                    <a:lnTo>
                      <a:pt x="4" y="327"/>
                    </a:lnTo>
                    <a:lnTo>
                      <a:pt x="3" y="313"/>
                    </a:lnTo>
                    <a:lnTo>
                      <a:pt x="3" y="297"/>
                    </a:lnTo>
                    <a:lnTo>
                      <a:pt x="3" y="279"/>
                    </a:lnTo>
                    <a:lnTo>
                      <a:pt x="122" y="279"/>
                    </a:lnTo>
                    <a:lnTo>
                      <a:pt x="122" y="302"/>
                    </a:lnTo>
                    <a:lnTo>
                      <a:pt x="122" y="302"/>
                    </a:lnTo>
                    <a:lnTo>
                      <a:pt x="122" y="333"/>
                    </a:lnTo>
                    <a:lnTo>
                      <a:pt x="123" y="343"/>
                    </a:lnTo>
                    <a:lnTo>
                      <a:pt x="124" y="350"/>
                    </a:lnTo>
                    <a:lnTo>
                      <a:pt x="124" y="350"/>
                    </a:lnTo>
                    <a:lnTo>
                      <a:pt x="127" y="355"/>
                    </a:lnTo>
                    <a:lnTo>
                      <a:pt x="131" y="357"/>
                    </a:lnTo>
                    <a:lnTo>
                      <a:pt x="136" y="359"/>
                    </a:lnTo>
                    <a:lnTo>
                      <a:pt x="142" y="360"/>
                    </a:lnTo>
                    <a:lnTo>
                      <a:pt x="142" y="360"/>
                    </a:lnTo>
                    <a:lnTo>
                      <a:pt x="149" y="360"/>
                    </a:lnTo>
                    <a:lnTo>
                      <a:pt x="154" y="359"/>
                    </a:lnTo>
                    <a:lnTo>
                      <a:pt x="158" y="356"/>
                    </a:lnTo>
                    <a:lnTo>
                      <a:pt x="160" y="354"/>
                    </a:lnTo>
                    <a:lnTo>
                      <a:pt x="163" y="350"/>
                    </a:lnTo>
                    <a:lnTo>
                      <a:pt x="165" y="345"/>
                    </a:lnTo>
                    <a:lnTo>
                      <a:pt x="166" y="340"/>
                    </a:lnTo>
                    <a:lnTo>
                      <a:pt x="166" y="334"/>
                    </a:lnTo>
                    <a:lnTo>
                      <a:pt x="166" y="334"/>
                    </a:lnTo>
                    <a:lnTo>
                      <a:pt x="166" y="319"/>
                    </a:lnTo>
                    <a:lnTo>
                      <a:pt x="165" y="306"/>
                    </a:lnTo>
                    <a:lnTo>
                      <a:pt x="164" y="296"/>
                    </a:lnTo>
                    <a:lnTo>
                      <a:pt x="161" y="288"/>
                    </a:lnTo>
                    <a:lnTo>
                      <a:pt x="161" y="288"/>
                    </a:lnTo>
                    <a:lnTo>
                      <a:pt x="156" y="281"/>
                    </a:lnTo>
                    <a:lnTo>
                      <a:pt x="149" y="273"/>
                    </a:lnTo>
                    <a:lnTo>
                      <a:pt x="137" y="265"/>
                    </a:lnTo>
                    <a:lnTo>
                      <a:pt x="123" y="258"/>
                    </a:lnTo>
                    <a:lnTo>
                      <a:pt x="123" y="258"/>
                    </a:lnTo>
                    <a:lnTo>
                      <a:pt x="99" y="246"/>
                    </a:lnTo>
                    <a:lnTo>
                      <a:pt x="72" y="231"/>
                    </a:lnTo>
                    <a:lnTo>
                      <a:pt x="59" y="223"/>
                    </a:lnTo>
                    <a:lnTo>
                      <a:pt x="46" y="216"/>
                    </a:lnTo>
                    <a:lnTo>
                      <a:pt x="36" y="207"/>
                    </a:lnTo>
                    <a:lnTo>
                      <a:pt x="26" y="196"/>
                    </a:lnTo>
                    <a:lnTo>
                      <a:pt x="26" y="196"/>
                    </a:lnTo>
                    <a:lnTo>
                      <a:pt x="21" y="189"/>
                    </a:lnTo>
                    <a:lnTo>
                      <a:pt x="16" y="181"/>
                    </a:lnTo>
                    <a:lnTo>
                      <a:pt x="11" y="173"/>
                    </a:lnTo>
                    <a:lnTo>
                      <a:pt x="8" y="164"/>
                    </a:lnTo>
                    <a:lnTo>
                      <a:pt x="4" y="156"/>
                    </a:lnTo>
                    <a:lnTo>
                      <a:pt x="2" y="145"/>
                    </a:lnTo>
                    <a:lnTo>
                      <a:pt x="0" y="136"/>
                    </a:lnTo>
                    <a:lnTo>
                      <a:pt x="0" y="127"/>
                    </a:lnTo>
                    <a:lnTo>
                      <a:pt x="0" y="117"/>
                    </a:lnTo>
                    <a:lnTo>
                      <a:pt x="2" y="108"/>
                    </a:lnTo>
                    <a:lnTo>
                      <a:pt x="4" y="99"/>
                    </a:lnTo>
                    <a:lnTo>
                      <a:pt x="7" y="90"/>
                    </a:lnTo>
                    <a:lnTo>
                      <a:pt x="12" y="83"/>
                    </a:lnTo>
                    <a:lnTo>
                      <a:pt x="17" y="75"/>
                    </a:lnTo>
                    <a:lnTo>
                      <a:pt x="23" y="67"/>
                    </a:lnTo>
                    <a:lnTo>
                      <a:pt x="31" y="60"/>
                    </a:lnTo>
                    <a:lnTo>
                      <a:pt x="31" y="60"/>
                    </a:lnTo>
                    <a:lnTo>
                      <a:pt x="39" y="55"/>
                    </a:lnTo>
                    <a:lnTo>
                      <a:pt x="48" y="49"/>
                    </a:lnTo>
                    <a:lnTo>
                      <a:pt x="58" y="44"/>
                    </a:lnTo>
                    <a:lnTo>
                      <a:pt x="68" y="41"/>
                    </a:lnTo>
                    <a:lnTo>
                      <a:pt x="81" y="37"/>
                    </a:lnTo>
                    <a:lnTo>
                      <a:pt x="92" y="34"/>
                    </a:lnTo>
                    <a:lnTo>
                      <a:pt x="122" y="30"/>
                    </a:lnTo>
                    <a:lnTo>
                      <a:pt x="122" y="0"/>
                    </a:lnTo>
                    <a:lnTo>
                      <a:pt x="175" y="0"/>
                    </a:lnTo>
                    <a:lnTo>
                      <a:pt x="175" y="30"/>
                    </a:lnTo>
                    <a:lnTo>
                      <a:pt x="175" y="30"/>
                    </a:lnTo>
                    <a:lnTo>
                      <a:pt x="197" y="33"/>
                    </a:lnTo>
                    <a:lnTo>
                      <a:pt x="216" y="38"/>
                    </a:lnTo>
                    <a:lnTo>
                      <a:pt x="235" y="44"/>
                    </a:lnTo>
                    <a:lnTo>
                      <a:pt x="243" y="49"/>
                    </a:lnTo>
                    <a:lnTo>
                      <a:pt x="252" y="55"/>
                    </a:lnTo>
                    <a:lnTo>
                      <a:pt x="258" y="61"/>
                    </a:lnTo>
                    <a:lnTo>
                      <a:pt x="266" y="67"/>
                    </a:lnTo>
                    <a:lnTo>
                      <a:pt x="271" y="75"/>
                    </a:lnTo>
                    <a:lnTo>
                      <a:pt x="276" y="83"/>
                    </a:lnTo>
                    <a:lnTo>
                      <a:pt x="280" y="93"/>
                    </a:lnTo>
                    <a:lnTo>
                      <a:pt x="283" y="103"/>
                    </a:lnTo>
                    <a:lnTo>
                      <a:pt x="285" y="115"/>
                    </a:lnTo>
                    <a:lnTo>
                      <a:pt x="285" y="126"/>
                    </a:lnTo>
                    <a:lnTo>
                      <a:pt x="285" y="126"/>
                    </a:lnTo>
                    <a:lnTo>
                      <a:pt x="284" y="144"/>
                    </a:lnTo>
                    <a:lnTo>
                      <a:pt x="284" y="144"/>
                    </a:lnTo>
                    <a:close/>
                  </a:path>
                </a:pathLst>
              </a:custGeom>
              <a:solidFill>
                <a:srgbClr val="65AADD"/>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8" name="Freeform 99"/>
              <p:cNvSpPr>
                <a:spLocks/>
              </p:cNvSpPr>
              <p:nvPr/>
            </p:nvSpPr>
            <p:spPr bwMode="auto">
              <a:xfrm>
                <a:off x="2525377" y="4161358"/>
                <a:ext cx="766763" cy="446088"/>
              </a:xfrm>
              <a:custGeom>
                <a:avLst/>
                <a:gdLst/>
                <a:ahLst/>
                <a:cxnLst>
                  <a:cxn ang="0">
                    <a:pos x="26" y="281"/>
                  </a:cxn>
                  <a:cxn ang="0">
                    <a:pos x="23" y="277"/>
                  </a:cxn>
                  <a:cxn ang="0">
                    <a:pos x="4" y="254"/>
                  </a:cxn>
                  <a:cxn ang="0">
                    <a:pos x="0" y="249"/>
                  </a:cxn>
                  <a:cxn ang="0">
                    <a:pos x="4" y="245"/>
                  </a:cxn>
                  <a:cxn ang="0">
                    <a:pos x="156" y="124"/>
                  </a:cxn>
                  <a:cxn ang="0">
                    <a:pos x="156" y="122"/>
                  </a:cxn>
                  <a:cxn ang="0">
                    <a:pos x="157" y="122"/>
                  </a:cxn>
                  <a:cxn ang="0">
                    <a:pos x="169" y="116"/>
                  </a:cxn>
                  <a:cxn ang="0">
                    <a:pos x="171" y="115"/>
                  </a:cxn>
                  <a:cxn ang="0">
                    <a:pos x="175" y="116"/>
                  </a:cxn>
                  <a:cxn ang="0">
                    <a:pos x="187" y="122"/>
                  </a:cxn>
                  <a:cxn ang="0">
                    <a:pos x="188" y="124"/>
                  </a:cxn>
                  <a:cxn ang="0">
                    <a:pos x="188" y="124"/>
                  </a:cxn>
                  <a:cxn ang="0">
                    <a:pos x="239" y="162"/>
                  </a:cxn>
                  <a:cxn ang="0">
                    <a:pos x="408" y="32"/>
                  </a:cxn>
                  <a:cxn ang="0">
                    <a:pos x="394" y="12"/>
                  </a:cxn>
                  <a:cxn ang="0">
                    <a:pos x="387" y="4"/>
                  </a:cxn>
                  <a:cxn ang="0">
                    <a:pos x="399" y="4"/>
                  </a:cxn>
                  <a:cxn ang="0">
                    <a:pos x="474" y="0"/>
                  </a:cxn>
                  <a:cxn ang="0">
                    <a:pos x="483" y="0"/>
                  </a:cxn>
                  <a:cxn ang="0">
                    <a:pos x="481" y="9"/>
                  </a:cxn>
                  <a:cxn ang="0">
                    <a:pos x="449" y="79"/>
                  </a:cxn>
                  <a:cxn ang="0">
                    <a:pos x="445" y="89"/>
                  </a:cxn>
                  <a:cxn ang="0">
                    <a:pos x="439" y="79"/>
                  </a:cxn>
                  <a:cxn ang="0">
                    <a:pos x="431" y="65"/>
                  </a:cxn>
                  <a:cxn ang="0">
                    <a:pos x="256" y="199"/>
                  </a:cxn>
                  <a:cxn ang="0">
                    <a:pos x="256" y="199"/>
                  </a:cxn>
                  <a:cxn ang="0">
                    <a:pos x="256" y="199"/>
                  </a:cxn>
                  <a:cxn ang="0">
                    <a:pos x="243" y="207"/>
                  </a:cxn>
                  <a:cxn ang="0">
                    <a:pos x="240" y="208"/>
                  </a:cxn>
                  <a:cxn ang="0">
                    <a:pos x="238" y="207"/>
                  </a:cxn>
                  <a:cxn ang="0">
                    <a:pos x="224" y="199"/>
                  </a:cxn>
                  <a:cxn ang="0">
                    <a:pos x="224" y="199"/>
                  </a:cxn>
                  <a:cxn ang="0">
                    <a:pos x="224" y="199"/>
                  </a:cxn>
                  <a:cxn ang="0">
                    <a:pos x="173" y="159"/>
                  </a:cxn>
                  <a:cxn ang="0">
                    <a:pos x="31" y="277"/>
                  </a:cxn>
                  <a:cxn ang="0">
                    <a:pos x="26" y="281"/>
                  </a:cxn>
                  <a:cxn ang="0">
                    <a:pos x="26" y="281"/>
                  </a:cxn>
                </a:cxnLst>
                <a:rect l="0" t="0" r="r" b="b"/>
                <a:pathLst>
                  <a:path w="483" h="281">
                    <a:moveTo>
                      <a:pt x="26" y="281"/>
                    </a:moveTo>
                    <a:lnTo>
                      <a:pt x="23" y="277"/>
                    </a:lnTo>
                    <a:lnTo>
                      <a:pt x="4" y="254"/>
                    </a:lnTo>
                    <a:lnTo>
                      <a:pt x="0" y="249"/>
                    </a:lnTo>
                    <a:lnTo>
                      <a:pt x="4" y="245"/>
                    </a:lnTo>
                    <a:lnTo>
                      <a:pt x="156" y="124"/>
                    </a:lnTo>
                    <a:lnTo>
                      <a:pt x="156" y="122"/>
                    </a:lnTo>
                    <a:lnTo>
                      <a:pt x="157" y="122"/>
                    </a:lnTo>
                    <a:lnTo>
                      <a:pt x="169" y="116"/>
                    </a:lnTo>
                    <a:lnTo>
                      <a:pt x="171" y="115"/>
                    </a:lnTo>
                    <a:lnTo>
                      <a:pt x="175" y="116"/>
                    </a:lnTo>
                    <a:lnTo>
                      <a:pt x="187" y="122"/>
                    </a:lnTo>
                    <a:lnTo>
                      <a:pt x="188" y="124"/>
                    </a:lnTo>
                    <a:lnTo>
                      <a:pt x="188" y="124"/>
                    </a:lnTo>
                    <a:lnTo>
                      <a:pt x="239" y="162"/>
                    </a:lnTo>
                    <a:lnTo>
                      <a:pt x="408" y="32"/>
                    </a:lnTo>
                    <a:lnTo>
                      <a:pt x="394" y="12"/>
                    </a:lnTo>
                    <a:lnTo>
                      <a:pt x="387" y="4"/>
                    </a:lnTo>
                    <a:lnTo>
                      <a:pt x="399" y="4"/>
                    </a:lnTo>
                    <a:lnTo>
                      <a:pt x="474" y="0"/>
                    </a:lnTo>
                    <a:lnTo>
                      <a:pt x="483" y="0"/>
                    </a:lnTo>
                    <a:lnTo>
                      <a:pt x="481" y="9"/>
                    </a:lnTo>
                    <a:lnTo>
                      <a:pt x="449" y="79"/>
                    </a:lnTo>
                    <a:lnTo>
                      <a:pt x="445" y="89"/>
                    </a:lnTo>
                    <a:lnTo>
                      <a:pt x="439" y="79"/>
                    </a:lnTo>
                    <a:lnTo>
                      <a:pt x="431" y="65"/>
                    </a:lnTo>
                    <a:lnTo>
                      <a:pt x="256" y="199"/>
                    </a:lnTo>
                    <a:lnTo>
                      <a:pt x="256" y="199"/>
                    </a:lnTo>
                    <a:lnTo>
                      <a:pt x="256" y="199"/>
                    </a:lnTo>
                    <a:lnTo>
                      <a:pt x="243" y="207"/>
                    </a:lnTo>
                    <a:lnTo>
                      <a:pt x="240" y="208"/>
                    </a:lnTo>
                    <a:lnTo>
                      <a:pt x="238" y="207"/>
                    </a:lnTo>
                    <a:lnTo>
                      <a:pt x="224" y="199"/>
                    </a:lnTo>
                    <a:lnTo>
                      <a:pt x="224" y="199"/>
                    </a:lnTo>
                    <a:lnTo>
                      <a:pt x="224" y="199"/>
                    </a:lnTo>
                    <a:lnTo>
                      <a:pt x="173" y="159"/>
                    </a:lnTo>
                    <a:lnTo>
                      <a:pt x="31" y="277"/>
                    </a:lnTo>
                    <a:lnTo>
                      <a:pt x="26" y="281"/>
                    </a:lnTo>
                    <a:lnTo>
                      <a:pt x="26" y="281"/>
                    </a:lnTo>
                    <a:close/>
                  </a:path>
                </a:pathLst>
              </a:custGeom>
              <a:solidFill>
                <a:srgbClr val="595757"/>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19" name="Freeform 100"/>
              <p:cNvSpPr>
                <a:spLocks noEditPoints="1"/>
              </p:cNvSpPr>
              <p:nvPr/>
            </p:nvSpPr>
            <p:spPr bwMode="auto">
              <a:xfrm>
                <a:off x="2511090" y="4150245"/>
                <a:ext cx="795338" cy="468313"/>
              </a:xfrm>
              <a:custGeom>
                <a:avLst/>
                <a:gdLst/>
                <a:ahLst/>
                <a:cxnLst>
                  <a:cxn ang="0">
                    <a:pos x="483" y="13"/>
                  </a:cxn>
                  <a:cxn ang="0">
                    <a:pos x="453" y="83"/>
                  </a:cxn>
                  <a:cxn ang="0">
                    <a:pos x="441" y="63"/>
                  </a:cxn>
                  <a:cxn ang="0">
                    <a:pos x="262" y="201"/>
                  </a:cxn>
                  <a:cxn ang="0">
                    <a:pos x="249" y="209"/>
                  </a:cxn>
                  <a:cxn ang="0">
                    <a:pos x="237" y="201"/>
                  </a:cxn>
                  <a:cxn ang="0">
                    <a:pos x="180" y="159"/>
                  </a:cxn>
                  <a:cxn ang="0">
                    <a:pos x="36" y="280"/>
                  </a:cxn>
                  <a:cxn ang="0">
                    <a:pos x="17" y="257"/>
                  </a:cxn>
                  <a:cxn ang="0">
                    <a:pos x="169" y="134"/>
                  </a:cxn>
                  <a:cxn ang="0">
                    <a:pos x="180" y="128"/>
                  </a:cxn>
                  <a:cxn ang="0">
                    <a:pos x="193" y="134"/>
                  </a:cxn>
                  <a:cxn ang="0">
                    <a:pos x="248" y="177"/>
                  </a:cxn>
                  <a:cxn ang="0">
                    <a:pos x="424" y="40"/>
                  </a:cxn>
                  <a:cxn ang="0">
                    <a:pos x="408" y="16"/>
                  </a:cxn>
                  <a:cxn ang="0">
                    <a:pos x="483" y="13"/>
                  </a:cxn>
                  <a:cxn ang="0">
                    <a:pos x="501" y="0"/>
                  </a:cxn>
                  <a:cxn ang="0">
                    <a:pos x="483" y="2"/>
                  </a:cxn>
                  <a:cxn ang="0">
                    <a:pos x="407" y="4"/>
                  </a:cxn>
                  <a:cxn ang="0">
                    <a:pos x="385" y="5"/>
                  </a:cxn>
                  <a:cxn ang="0">
                    <a:pos x="398" y="22"/>
                  </a:cxn>
                  <a:cxn ang="0">
                    <a:pos x="409" y="37"/>
                  </a:cxn>
                  <a:cxn ang="0">
                    <a:pos x="248" y="161"/>
                  </a:cxn>
                  <a:cxn ang="0">
                    <a:pos x="201" y="126"/>
                  </a:cxn>
                  <a:cxn ang="0">
                    <a:pos x="200" y="126"/>
                  </a:cxn>
                  <a:cxn ang="0">
                    <a:pos x="200" y="124"/>
                  </a:cxn>
                  <a:cxn ang="0">
                    <a:pos x="187" y="118"/>
                  </a:cxn>
                  <a:cxn ang="0">
                    <a:pos x="180" y="114"/>
                  </a:cxn>
                  <a:cxn ang="0">
                    <a:pos x="175" y="118"/>
                  </a:cxn>
                  <a:cxn ang="0">
                    <a:pos x="164" y="124"/>
                  </a:cxn>
                  <a:cxn ang="0">
                    <a:pos x="163" y="126"/>
                  </a:cxn>
                  <a:cxn ang="0">
                    <a:pos x="161" y="126"/>
                  </a:cxn>
                  <a:cxn ang="0">
                    <a:pos x="9" y="248"/>
                  </a:cxn>
                  <a:cxn ang="0">
                    <a:pos x="0" y="256"/>
                  </a:cxn>
                  <a:cxn ang="0">
                    <a:pos x="8" y="265"/>
                  </a:cxn>
                  <a:cxn ang="0">
                    <a:pos x="27" y="287"/>
                  </a:cxn>
                  <a:cxn ang="0">
                    <a:pos x="35" y="295"/>
                  </a:cxn>
                  <a:cxn ang="0">
                    <a:pos x="44" y="289"/>
                  </a:cxn>
                  <a:cxn ang="0">
                    <a:pos x="182" y="174"/>
                  </a:cxn>
                  <a:cxn ang="0">
                    <a:pos x="229" y="211"/>
                  </a:cxn>
                  <a:cxn ang="0">
                    <a:pos x="230" y="211"/>
                  </a:cxn>
                  <a:cxn ang="0">
                    <a:pos x="230" y="211"/>
                  </a:cxn>
                  <a:cxn ang="0">
                    <a:pos x="243" y="219"/>
                  </a:cxn>
                  <a:cxn ang="0">
                    <a:pos x="249" y="223"/>
                  </a:cxn>
                  <a:cxn ang="0">
                    <a:pos x="256" y="219"/>
                  </a:cxn>
                  <a:cxn ang="0">
                    <a:pos x="267" y="211"/>
                  </a:cxn>
                  <a:cxn ang="0">
                    <a:pos x="269" y="210"/>
                  </a:cxn>
                  <a:cxn ang="0">
                    <a:pos x="269" y="210"/>
                  </a:cxn>
                  <a:cxn ang="0">
                    <a:pos x="439" y="81"/>
                  </a:cxn>
                  <a:cxn ang="0">
                    <a:pos x="442" y="90"/>
                  </a:cxn>
                  <a:cxn ang="0">
                    <a:pos x="455" y="109"/>
                  </a:cxn>
                  <a:cxn ang="0">
                    <a:pos x="464" y="88"/>
                  </a:cxn>
                  <a:cxn ang="0">
                    <a:pos x="495" y="17"/>
                  </a:cxn>
                  <a:cxn ang="0">
                    <a:pos x="501" y="0"/>
                  </a:cxn>
                  <a:cxn ang="0">
                    <a:pos x="501" y="0"/>
                  </a:cxn>
                </a:cxnLst>
                <a:rect l="0" t="0" r="r" b="b"/>
                <a:pathLst>
                  <a:path w="501" h="295">
                    <a:moveTo>
                      <a:pt x="483" y="13"/>
                    </a:moveTo>
                    <a:lnTo>
                      <a:pt x="453" y="83"/>
                    </a:lnTo>
                    <a:lnTo>
                      <a:pt x="441" y="63"/>
                    </a:lnTo>
                    <a:lnTo>
                      <a:pt x="262" y="201"/>
                    </a:lnTo>
                    <a:lnTo>
                      <a:pt x="249" y="209"/>
                    </a:lnTo>
                    <a:lnTo>
                      <a:pt x="237" y="201"/>
                    </a:lnTo>
                    <a:lnTo>
                      <a:pt x="180" y="159"/>
                    </a:lnTo>
                    <a:lnTo>
                      <a:pt x="36" y="280"/>
                    </a:lnTo>
                    <a:lnTo>
                      <a:pt x="17" y="257"/>
                    </a:lnTo>
                    <a:lnTo>
                      <a:pt x="169" y="134"/>
                    </a:lnTo>
                    <a:lnTo>
                      <a:pt x="180" y="128"/>
                    </a:lnTo>
                    <a:lnTo>
                      <a:pt x="193" y="134"/>
                    </a:lnTo>
                    <a:lnTo>
                      <a:pt x="248" y="177"/>
                    </a:lnTo>
                    <a:lnTo>
                      <a:pt x="424" y="40"/>
                    </a:lnTo>
                    <a:lnTo>
                      <a:pt x="408" y="16"/>
                    </a:lnTo>
                    <a:lnTo>
                      <a:pt x="483" y="13"/>
                    </a:lnTo>
                    <a:close/>
                    <a:moveTo>
                      <a:pt x="501" y="0"/>
                    </a:moveTo>
                    <a:lnTo>
                      <a:pt x="483" y="2"/>
                    </a:lnTo>
                    <a:lnTo>
                      <a:pt x="407" y="4"/>
                    </a:lnTo>
                    <a:lnTo>
                      <a:pt x="385" y="5"/>
                    </a:lnTo>
                    <a:lnTo>
                      <a:pt x="398" y="22"/>
                    </a:lnTo>
                    <a:lnTo>
                      <a:pt x="409" y="37"/>
                    </a:lnTo>
                    <a:lnTo>
                      <a:pt x="248" y="161"/>
                    </a:lnTo>
                    <a:lnTo>
                      <a:pt x="201" y="126"/>
                    </a:lnTo>
                    <a:lnTo>
                      <a:pt x="200" y="126"/>
                    </a:lnTo>
                    <a:lnTo>
                      <a:pt x="200" y="124"/>
                    </a:lnTo>
                    <a:lnTo>
                      <a:pt x="187" y="118"/>
                    </a:lnTo>
                    <a:lnTo>
                      <a:pt x="180" y="114"/>
                    </a:lnTo>
                    <a:lnTo>
                      <a:pt x="175" y="118"/>
                    </a:lnTo>
                    <a:lnTo>
                      <a:pt x="164" y="124"/>
                    </a:lnTo>
                    <a:lnTo>
                      <a:pt x="163" y="126"/>
                    </a:lnTo>
                    <a:lnTo>
                      <a:pt x="161" y="126"/>
                    </a:lnTo>
                    <a:lnTo>
                      <a:pt x="9" y="248"/>
                    </a:lnTo>
                    <a:lnTo>
                      <a:pt x="0" y="256"/>
                    </a:lnTo>
                    <a:lnTo>
                      <a:pt x="8" y="265"/>
                    </a:lnTo>
                    <a:lnTo>
                      <a:pt x="27" y="287"/>
                    </a:lnTo>
                    <a:lnTo>
                      <a:pt x="35" y="295"/>
                    </a:lnTo>
                    <a:lnTo>
                      <a:pt x="44" y="289"/>
                    </a:lnTo>
                    <a:lnTo>
                      <a:pt x="182" y="174"/>
                    </a:lnTo>
                    <a:lnTo>
                      <a:pt x="229" y="211"/>
                    </a:lnTo>
                    <a:lnTo>
                      <a:pt x="230" y="211"/>
                    </a:lnTo>
                    <a:lnTo>
                      <a:pt x="230" y="211"/>
                    </a:lnTo>
                    <a:lnTo>
                      <a:pt x="243" y="219"/>
                    </a:lnTo>
                    <a:lnTo>
                      <a:pt x="249" y="223"/>
                    </a:lnTo>
                    <a:lnTo>
                      <a:pt x="256" y="219"/>
                    </a:lnTo>
                    <a:lnTo>
                      <a:pt x="267" y="211"/>
                    </a:lnTo>
                    <a:lnTo>
                      <a:pt x="269" y="210"/>
                    </a:lnTo>
                    <a:lnTo>
                      <a:pt x="269" y="210"/>
                    </a:lnTo>
                    <a:lnTo>
                      <a:pt x="439" y="81"/>
                    </a:lnTo>
                    <a:lnTo>
                      <a:pt x="442" y="90"/>
                    </a:lnTo>
                    <a:lnTo>
                      <a:pt x="455" y="109"/>
                    </a:lnTo>
                    <a:lnTo>
                      <a:pt x="464" y="88"/>
                    </a:lnTo>
                    <a:lnTo>
                      <a:pt x="495" y="17"/>
                    </a:lnTo>
                    <a:lnTo>
                      <a:pt x="501" y="0"/>
                    </a:lnTo>
                    <a:lnTo>
                      <a:pt x="50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0" name="Freeform 101"/>
              <p:cNvSpPr>
                <a:spLocks/>
              </p:cNvSpPr>
              <p:nvPr/>
            </p:nvSpPr>
            <p:spPr bwMode="auto">
              <a:xfrm>
                <a:off x="2538077" y="4170883"/>
                <a:ext cx="739775" cy="423863"/>
              </a:xfrm>
              <a:custGeom>
                <a:avLst/>
                <a:gdLst/>
                <a:ahLst/>
                <a:cxnLst>
                  <a:cxn ang="0">
                    <a:pos x="466" y="0"/>
                  </a:cxn>
                  <a:cxn ang="0">
                    <a:pos x="436" y="70"/>
                  </a:cxn>
                  <a:cxn ang="0">
                    <a:pos x="424" y="50"/>
                  </a:cxn>
                  <a:cxn ang="0">
                    <a:pos x="245" y="188"/>
                  </a:cxn>
                  <a:cxn ang="0">
                    <a:pos x="232" y="196"/>
                  </a:cxn>
                  <a:cxn ang="0">
                    <a:pos x="220" y="188"/>
                  </a:cxn>
                  <a:cxn ang="0">
                    <a:pos x="163" y="146"/>
                  </a:cxn>
                  <a:cxn ang="0">
                    <a:pos x="19" y="267"/>
                  </a:cxn>
                  <a:cxn ang="0">
                    <a:pos x="0" y="244"/>
                  </a:cxn>
                  <a:cxn ang="0">
                    <a:pos x="152" y="121"/>
                  </a:cxn>
                  <a:cxn ang="0">
                    <a:pos x="163" y="115"/>
                  </a:cxn>
                  <a:cxn ang="0">
                    <a:pos x="176" y="121"/>
                  </a:cxn>
                  <a:cxn ang="0">
                    <a:pos x="231" y="164"/>
                  </a:cxn>
                  <a:cxn ang="0">
                    <a:pos x="407" y="27"/>
                  </a:cxn>
                  <a:cxn ang="0">
                    <a:pos x="391" y="3"/>
                  </a:cxn>
                  <a:cxn ang="0">
                    <a:pos x="466" y="0"/>
                  </a:cxn>
                </a:cxnLst>
                <a:rect l="0" t="0" r="r" b="b"/>
                <a:pathLst>
                  <a:path w="466" h="267">
                    <a:moveTo>
                      <a:pt x="466" y="0"/>
                    </a:moveTo>
                    <a:lnTo>
                      <a:pt x="436" y="70"/>
                    </a:lnTo>
                    <a:lnTo>
                      <a:pt x="424" y="50"/>
                    </a:lnTo>
                    <a:lnTo>
                      <a:pt x="245" y="188"/>
                    </a:lnTo>
                    <a:lnTo>
                      <a:pt x="232" y="196"/>
                    </a:lnTo>
                    <a:lnTo>
                      <a:pt x="220" y="188"/>
                    </a:lnTo>
                    <a:lnTo>
                      <a:pt x="163" y="146"/>
                    </a:lnTo>
                    <a:lnTo>
                      <a:pt x="19" y="267"/>
                    </a:lnTo>
                    <a:lnTo>
                      <a:pt x="0" y="244"/>
                    </a:lnTo>
                    <a:lnTo>
                      <a:pt x="152" y="121"/>
                    </a:lnTo>
                    <a:lnTo>
                      <a:pt x="163" y="115"/>
                    </a:lnTo>
                    <a:lnTo>
                      <a:pt x="176" y="121"/>
                    </a:lnTo>
                    <a:lnTo>
                      <a:pt x="231" y="164"/>
                    </a:lnTo>
                    <a:lnTo>
                      <a:pt x="407" y="27"/>
                    </a:lnTo>
                    <a:lnTo>
                      <a:pt x="391" y="3"/>
                    </a:lnTo>
                    <a:lnTo>
                      <a:pt x="466" y="0"/>
                    </a:lnTo>
                  </a:path>
                </a:pathLst>
              </a:custGeom>
              <a:solidFill>
                <a:srgbClr val="0063B0"/>
              </a:solid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sp>
            <p:nvSpPr>
              <p:cNvPr id="121" name="Freeform 102"/>
              <p:cNvSpPr>
                <a:spLocks/>
              </p:cNvSpPr>
              <p:nvPr/>
            </p:nvSpPr>
            <p:spPr bwMode="auto">
              <a:xfrm>
                <a:off x="2511090" y="4150245"/>
                <a:ext cx="795338" cy="468313"/>
              </a:xfrm>
              <a:custGeom>
                <a:avLst/>
                <a:gdLst/>
                <a:ahLst/>
                <a:cxnLst>
                  <a:cxn ang="0">
                    <a:pos x="501" y="0"/>
                  </a:cxn>
                  <a:cxn ang="0">
                    <a:pos x="483" y="2"/>
                  </a:cxn>
                  <a:cxn ang="0">
                    <a:pos x="407" y="4"/>
                  </a:cxn>
                  <a:cxn ang="0">
                    <a:pos x="385" y="5"/>
                  </a:cxn>
                  <a:cxn ang="0">
                    <a:pos x="398" y="22"/>
                  </a:cxn>
                  <a:cxn ang="0">
                    <a:pos x="409" y="37"/>
                  </a:cxn>
                  <a:cxn ang="0">
                    <a:pos x="248" y="161"/>
                  </a:cxn>
                  <a:cxn ang="0">
                    <a:pos x="201" y="126"/>
                  </a:cxn>
                  <a:cxn ang="0">
                    <a:pos x="200" y="126"/>
                  </a:cxn>
                  <a:cxn ang="0">
                    <a:pos x="200" y="124"/>
                  </a:cxn>
                  <a:cxn ang="0">
                    <a:pos x="187" y="118"/>
                  </a:cxn>
                  <a:cxn ang="0">
                    <a:pos x="180" y="114"/>
                  </a:cxn>
                  <a:cxn ang="0">
                    <a:pos x="175" y="118"/>
                  </a:cxn>
                  <a:cxn ang="0">
                    <a:pos x="164" y="124"/>
                  </a:cxn>
                  <a:cxn ang="0">
                    <a:pos x="163" y="126"/>
                  </a:cxn>
                  <a:cxn ang="0">
                    <a:pos x="161" y="126"/>
                  </a:cxn>
                  <a:cxn ang="0">
                    <a:pos x="9" y="248"/>
                  </a:cxn>
                  <a:cxn ang="0">
                    <a:pos x="0" y="256"/>
                  </a:cxn>
                  <a:cxn ang="0">
                    <a:pos x="8" y="265"/>
                  </a:cxn>
                  <a:cxn ang="0">
                    <a:pos x="27" y="287"/>
                  </a:cxn>
                  <a:cxn ang="0">
                    <a:pos x="35" y="295"/>
                  </a:cxn>
                  <a:cxn ang="0">
                    <a:pos x="44" y="289"/>
                  </a:cxn>
                  <a:cxn ang="0">
                    <a:pos x="182" y="174"/>
                  </a:cxn>
                  <a:cxn ang="0">
                    <a:pos x="229" y="211"/>
                  </a:cxn>
                  <a:cxn ang="0">
                    <a:pos x="230" y="211"/>
                  </a:cxn>
                  <a:cxn ang="0">
                    <a:pos x="230" y="211"/>
                  </a:cxn>
                  <a:cxn ang="0">
                    <a:pos x="243" y="219"/>
                  </a:cxn>
                  <a:cxn ang="0">
                    <a:pos x="249" y="223"/>
                  </a:cxn>
                  <a:cxn ang="0">
                    <a:pos x="256" y="219"/>
                  </a:cxn>
                  <a:cxn ang="0">
                    <a:pos x="267" y="211"/>
                  </a:cxn>
                  <a:cxn ang="0">
                    <a:pos x="269" y="210"/>
                  </a:cxn>
                  <a:cxn ang="0">
                    <a:pos x="269" y="210"/>
                  </a:cxn>
                  <a:cxn ang="0">
                    <a:pos x="439" y="81"/>
                  </a:cxn>
                  <a:cxn ang="0">
                    <a:pos x="442" y="90"/>
                  </a:cxn>
                  <a:cxn ang="0">
                    <a:pos x="455" y="109"/>
                  </a:cxn>
                  <a:cxn ang="0">
                    <a:pos x="464" y="88"/>
                  </a:cxn>
                  <a:cxn ang="0">
                    <a:pos x="495" y="17"/>
                  </a:cxn>
                  <a:cxn ang="0">
                    <a:pos x="501" y="0"/>
                  </a:cxn>
                  <a:cxn ang="0">
                    <a:pos x="501" y="0"/>
                  </a:cxn>
                </a:cxnLst>
                <a:rect l="0" t="0" r="r" b="b"/>
                <a:pathLst>
                  <a:path w="501" h="295">
                    <a:moveTo>
                      <a:pt x="501" y="0"/>
                    </a:moveTo>
                    <a:lnTo>
                      <a:pt x="483" y="2"/>
                    </a:lnTo>
                    <a:lnTo>
                      <a:pt x="407" y="4"/>
                    </a:lnTo>
                    <a:lnTo>
                      <a:pt x="385" y="5"/>
                    </a:lnTo>
                    <a:lnTo>
                      <a:pt x="398" y="22"/>
                    </a:lnTo>
                    <a:lnTo>
                      <a:pt x="409" y="37"/>
                    </a:lnTo>
                    <a:lnTo>
                      <a:pt x="248" y="161"/>
                    </a:lnTo>
                    <a:lnTo>
                      <a:pt x="201" y="126"/>
                    </a:lnTo>
                    <a:lnTo>
                      <a:pt x="200" y="126"/>
                    </a:lnTo>
                    <a:lnTo>
                      <a:pt x="200" y="124"/>
                    </a:lnTo>
                    <a:lnTo>
                      <a:pt x="187" y="118"/>
                    </a:lnTo>
                    <a:lnTo>
                      <a:pt x="180" y="114"/>
                    </a:lnTo>
                    <a:lnTo>
                      <a:pt x="175" y="118"/>
                    </a:lnTo>
                    <a:lnTo>
                      <a:pt x="164" y="124"/>
                    </a:lnTo>
                    <a:lnTo>
                      <a:pt x="163" y="126"/>
                    </a:lnTo>
                    <a:lnTo>
                      <a:pt x="161" y="126"/>
                    </a:lnTo>
                    <a:lnTo>
                      <a:pt x="9" y="248"/>
                    </a:lnTo>
                    <a:lnTo>
                      <a:pt x="0" y="256"/>
                    </a:lnTo>
                    <a:lnTo>
                      <a:pt x="8" y="265"/>
                    </a:lnTo>
                    <a:lnTo>
                      <a:pt x="27" y="287"/>
                    </a:lnTo>
                    <a:lnTo>
                      <a:pt x="35" y="295"/>
                    </a:lnTo>
                    <a:lnTo>
                      <a:pt x="44" y="289"/>
                    </a:lnTo>
                    <a:lnTo>
                      <a:pt x="182" y="174"/>
                    </a:lnTo>
                    <a:lnTo>
                      <a:pt x="229" y="211"/>
                    </a:lnTo>
                    <a:lnTo>
                      <a:pt x="230" y="211"/>
                    </a:lnTo>
                    <a:lnTo>
                      <a:pt x="230" y="211"/>
                    </a:lnTo>
                    <a:lnTo>
                      <a:pt x="243" y="219"/>
                    </a:lnTo>
                    <a:lnTo>
                      <a:pt x="249" y="223"/>
                    </a:lnTo>
                    <a:lnTo>
                      <a:pt x="256" y="219"/>
                    </a:lnTo>
                    <a:lnTo>
                      <a:pt x="267" y="211"/>
                    </a:lnTo>
                    <a:lnTo>
                      <a:pt x="269" y="210"/>
                    </a:lnTo>
                    <a:lnTo>
                      <a:pt x="269" y="210"/>
                    </a:lnTo>
                    <a:lnTo>
                      <a:pt x="439" y="81"/>
                    </a:lnTo>
                    <a:lnTo>
                      <a:pt x="442" y="90"/>
                    </a:lnTo>
                    <a:lnTo>
                      <a:pt x="455" y="109"/>
                    </a:lnTo>
                    <a:lnTo>
                      <a:pt x="464" y="88"/>
                    </a:lnTo>
                    <a:lnTo>
                      <a:pt x="495" y="17"/>
                    </a:lnTo>
                    <a:lnTo>
                      <a:pt x="501" y="0"/>
                    </a:lnTo>
                    <a:lnTo>
                      <a:pt x="50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zh-CN" altLang="en-US">
                  <a:solidFill>
                    <a:srgbClr val="000000"/>
                  </a:solidFill>
                  <a:ea typeface="宋体"/>
                </a:endParaRPr>
              </a:p>
            </p:txBody>
          </p:sp>
        </p:grpSp>
        <p:sp>
          <p:nvSpPr>
            <p:cNvPr id="122" name="Text Box 84"/>
            <p:cNvSpPr txBox="1">
              <a:spLocks noChangeArrowheads="1"/>
            </p:cNvSpPr>
            <p:nvPr/>
          </p:nvSpPr>
          <p:spPr bwMode="auto">
            <a:xfrm>
              <a:off x="6496989" y="3577401"/>
              <a:ext cx="615553" cy="184666"/>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zh-CN" altLang="en-US" sz="1200" kern="0" dirty="0" smtClean="0">
                  <a:solidFill>
                    <a:srgbClr val="000000"/>
                  </a:solidFill>
                  <a:latin typeface="华文细黑"/>
                  <a:ea typeface="华文细黑"/>
                  <a:cs typeface="Times New Roman" pitchFamily="18" charset="0"/>
                  <a:sym typeface="Lucida Grande"/>
                </a:rPr>
                <a:t>流量统付</a:t>
              </a:r>
              <a:endParaRPr lang="en-US" altLang="zh-CN" sz="1200" kern="0" dirty="0">
                <a:solidFill>
                  <a:srgbClr val="000000"/>
                </a:solidFill>
                <a:latin typeface="华文细黑"/>
                <a:ea typeface="华文细黑"/>
                <a:cs typeface="Times New Roman" pitchFamily="18" charset="0"/>
                <a:sym typeface="Lucida Grande"/>
              </a:endParaRPr>
            </a:p>
          </p:txBody>
        </p:sp>
        <p:pic>
          <p:nvPicPr>
            <p:cNvPr id="123" name="Picture 1260" descr="图片201"/>
            <p:cNvPicPr>
              <a:picLocks noChangeAspect="1" noChangeArrowheads="1"/>
            </p:cNvPicPr>
            <p:nvPr/>
          </p:nvPicPr>
          <p:blipFill>
            <a:blip r:embed="rId7" cstate="print"/>
            <a:srcRect/>
            <a:stretch>
              <a:fillRect/>
            </a:stretch>
          </p:blipFill>
          <p:spPr bwMode="auto">
            <a:xfrm>
              <a:off x="5251956" y="1609725"/>
              <a:ext cx="376993" cy="422300"/>
            </a:xfrm>
            <a:prstGeom prst="rect">
              <a:avLst/>
            </a:prstGeom>
            <a:noFill/>
          </p:spPr>
        </p:pic>
        <p:sp>
          <p:nvSpPr>
            <p:cNvPr id="124" name="Text Box 84"/>
            <p:cNvSpPr txBox="1">
              <a:spLocks noChangeArrowheads="1"/>
            </p:cNvSpPr>
            <p:nvPr/>
          </p:nvSpPr>
          <p:spPr bwMode="auto">
            <a:xfrm>
              <a:off x="5265462" y="1451736"/>
              <a:ext cx="349455" cy="153888"/>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1000" dirty="0" smtClean="0">
                  <a:solidFill>
                    <a:srgbClr val="000000"/>
                  </a:solidFill>
                  <a:latin typeface="Arial" pitchFamily="34" charset="0"/>
                  <a:ea typeface="微软雅黑" pitchFamily="34" charset="-122"/>
                  <a:sym typeface="Lucida Grande"/>
                </a:rPr>
                <a:t>PCRF</a:t>
              </a:r>
              <a:endParaRPr lang="en-US" altLang="zh-CN" sz="1000" dirty="0">
                <a:solidFill>
                  <a:srgbClr val="000000"/>
                </a:solidFill>
                <a:latin typeface="Arial" pitchFamily="34" charset="0"/>
                <a:ea typeface="微软雅黑" pitchFamily="34" charset="-122"/>
                <a:sym typeface="Lucida Grande"/>
              </a:endParaRPr>
            </a:p>
          </p:txBody>
        </p:sp>
        <p:cxnSp>
          <p:nvCxnSpPr>
            <p:cNvPr id="125" name="直接箭头连接符 124"/>
            <p:cNvCxnSpPr/>
            <p:nvPr/>
          </p:nvCxnSpPr>
          <p:spPr bwMode="auto">
            <a:xfrm flipH="1">
              <a:off x="5429250" y="1993925"/>
              <a:ext cx="0" cy="606400"/>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sp>
          <p:nvSpPr>
            <p:cNvPr id="126" name="Text Box 84"/>
            <p:cNvSpPr txBox="1">
              <a:spLocks noChangeArrowheads="1"/>
            </p:cNvSpPr>
            <p:nvPr/>
          </p:nvSpPr>
          <p:spPr bwMode="auto">
            <a:xfrm>
              <a:off x="5246412" y="2089911"/>
              <a:ext cx="163506" cy="153888"/>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1000" dirty="0" err="1" smtClean="0">
                  <a:solidFill>
                    <a:srgbClr val="000000"/>
                  </a:solidFill>
                  <a:latin typeface="Arial" pitchFamily="34" charset="0"/>
                  <a:ea typeface="微软雅黑" pitchFamily="34" charset="-122"/>
                  <a:sym typeface="Lucida Grande"/>
                </a:rPr>
                <a:t>Gx</a:t>
              </a:r>
              <a:endParaRPr lang="en-US" altLang="zh-CN" sz="1000" dirty="0">
                <a:solidFill>
                  <a:srgbClr val="000000"/>
                </a:solidFill>
                <a:latin typeface="Arial" pitchFamily="34" charset="0"/>
                <a:ea typeface="微软雅黑" pitchFamily="34" charset="-122"/>
                <a:sym typeface="Lucida Grande"/>
              </a:endParaRPr>
            </a:p>
          </p:txBody>
        </p:sp>
        <p:cxnSp>
          <p:nvCxnSpPr>
            <p:cNvPr id="127" name="直接箭头连接符 126"/>
            <p:cNvCxnSpPr>
              <a:endCxn id="8" idx="0"/>
            </p:cNvCxnSpPr>
            <p:nvPr/>
          </p:nvCxnSpPr>
          <p:spPr bwMode="auto">
            <a:xfrm flipH="1">
              <a:off x="4474235" y="1924050"/>
              <a:ext cx="791227" cy="574130"/>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sp>
          <p:nvSpPr>
            <p:cNvPr id="128" name="Text Box 84"/>
            <p:cNvSpPr txBox="1">
              <a:spLocks noChangeArrowheads="1"/>
            </p:cNvSpPr>
            <p:nvPr/>
          </p:nvSpPr>
          <p:spPr bwMode="auto">
            <a:xfrm>
              <a:off x="5423272" y="2949585"/>
              <a:ext cx="205677" cy="135320"/>
            </a:xfrm>
            <a:prstGeom prst="rect">
              <a:avLst/>
            </a:prstGeom>
            <a:noFill/>
            <a:ln w="9525" algn="ctr">
              <a:noFill/>
              <a:miter lim="800000"/>
              <a:headEnd/>
              <a:tailEnd/>
            </a:ln>
            <a:effectLst/>
          </p:spPr>
          <p:txBody>
            <a:bodyPr wrap="none" lIns="0" tIns="0" rIns="0" bIns="0">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a:lstStyle>
            <a:p>
              <a:pPr defTabSz="718242" fontAlgn="auto">
                <a:spcBef>
                  <a:spcPts val="0"/>
                </a:spcBef>
                <a:spcAft>
                  <a:spcPts val="0"/>
                </a:spcAft>
                <a:defRPr/>
              </a:pPr>
              <a:r>
                <a:rPr lang="en-US" altLang="zh-CN" sz="1000" dirty="0" smtClean="0">
                  <a:solidFill>
                    <a:srgbClr val="000000"/>
                  </a:solidFill>
                  <a:latin typeface="Arial" pitchFamily="34" charset="0"/>
                  <a:ea typeface="微软雅黑" pitchFamily="34" charset="-122"/>
                  <a:sym typeface="Lucida Grande"/>
                </a:rPr>
                <a:t>TC</a:t>
              </a:r>
              <a:endParaRPr lang="en-US" altLang="zh-CN" sz="1000" dirty="0">
                <a:solidFill>
                  <a:srgbClr val="000000"/>
                </a:solidFill>
                <a:latin typeface="Arial" pitchFamily="34" charset="0"/>
                <a:ea typeface="微软雅黑" pitchFamily="34" charset="-122"/>
                <a:sym typeface="Lucida Grande"/>
              </a:endParaRPr>
            </a:p>
          </p:txBody>
        </p:sp>
      </p:grpSp>
      <p:sp>
        <p:nvSpPr>
          <p:cNvPr id="134" name="圆角矩形 133"/>
          <p:cNvSpPr/>
          <p:nvPr/>
        </p:nvSpPr>
        <p:spPr>
          <a:xfrm>
            <a:off x="4898220" y="3485332"/>
            <a:ext cx="687533" cy="666628"/>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31" name="Rectangle 64"/>
          <p:cNvSpPr>
            <a:spLocks noChangeArrowheads="1"/>
          </p:cNvSpPr>
          <p:nvPr/>
        </p:nvSpPr>
        <p:spPr bwMode="auto">
          <a:xfrm>
            <a:off x="4233225" y="2723533"/>
            <a:ext cx="757383" cy="338554"/>
          </a:xfrm>
          <a:prstGeom prst="rect">
            <a:avLst/>
          </a:prstGeom>
          <a:noFill/>
          <a:ln w="9525" algn="ctr">
            <a:noFill/>
            <a:miter lim="800000"/>
            <a:headEnd/>
            <a:tailEnd/>
          </a:ln>
        </p:spPr>
        <p:txBody>
          <a:bodyPr wrap="square" lIns="0" tIns="0" rIns="0" bIns="0">
            <a:spAutoFit/>
          </a:bodyPr>
          <a:lstStyle/>
          <a:p>
            <a:pPr algn="ctr" defTabSz="799205" fontAlgn="auto">
              <a:spcBef>
                <a:spcPts val="0"/>
              </a:spcBef>
              <a:spcAft>
                <a:spcPts val="0"/>
              </a:spcAft>
              <a:buFont typeface="Wingdings" pitchFamily="2" charset="2"/>
              <a:buNone/>
              <a:defRPr/>
            </a:pPr>
            <a:r>
              <a:rPr lang="en-US" altLang="zh-CN" sz="1100" b="1" kern="0" dirty="0" smtClean="0">
                <a:solidFill>
                  <a:srgbClr val="C00000"/>
                </a:solidFill>
                <a:latin typeface="Arial" pitchFamily="34" charset="0"/>
                <a:ea typeface="宋体"/>
                <a:cs typeface="Arial" pitchFamily="34" charset="0"/>
              </a:rPr>
              <a:t>SDN Controller</a:t>
            </a:r>
            <a:endParaRPr lang="en-US" altLang="zh-CN" sz="1100" b="1" kern="0" dirty="0">
              <a:solidFill>
                <a:srgbClr val="C00000"/>
              </a:solidFill>
              <a:latin typeface="Arial" pitchFamily="34" charset="0"/>
              <a:ea typeface="宋体"/>
              <a:cs typeface="Arial" pitchFamily="34" charset="0"/>
            </a:endParaRPr>
          </a:p>
        </p:txBody>
      </p:sp>
      <p:pic>
        <p:nvPicPr>
          <p:cNvPr id="132" name="Picture 132" descr="25"/>
          <p:cNvPicPr>
            <a:picLocks noChangeAspect="1" noChangeArrowheads="1"/>
          </p:cNvPicPr>
          <p:nvPr/>
        </p:nvPicPr>
        <p:blipFill>
          <a:blip r:embed="rId8" cstate="email"/>
          <a:srcRect/>
          <a:stretch>
            <a:fillRect/>
          </a:stretch>
        </p:blipFill>
        <p:spPr bwMode="auto">
          <a:xfrm>
            <a:off x="4322489" y="3025716"/>
            <a:ext cx="550255" cy="527325"/>
          </a:xfrm>
          <a:prstGeom prst="rect">
            <a:avLst/>
          </a:prstGeom>
          <a:noFill/>
          <a:ln w="9525">
            <a:noFill/>
            <a:miter lim="800000"/>
            <a:headEnd/>
            <a:tailEnd/>
          </a:ln>
        </p:spPr>
      </p:pic>
      <p:sp>
        <p:nvSpPr>
          <p:cNvPr id="135" name="圆角矩形 134"/>
          <p:cNvSpPr/>
          <p:nvPr/>
        </p:nvSpPr>
        <p:spPr>
          <a:xfrm>
            <a:off x="5806229" y="3359880"/>
            <a:ext cx="687533" cy="666628"/>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36" name="圆角矩形 135"/>
          <p:cNvSpPr/>
          <p:nvPr/>
        </p:nvSpPr>
        <p:spPr>
          <a:xfrm>
            <a:off x="5400404" y="4257359"/>
            <a:ext cx="716463" cy="752971"/>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37" name="圆角矩形 136"/>
          <p:cNvSpPr/>
          <p:nvPr/>
        </p:nvSpPr>
        <p:spPr>
          <a:xfrm>
            <a:off x="6278162" y="4121577"/>
            <a:ext cx="914372" cy="764920"/>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38" name="圆角矩形 137"/>
          <p:cNvSpPr/>
          <p:nvPr/>
        </p:nvSpPr>
        <p:spPr>
          <a:xfrm>
            <a:off x="5054431" y="5152817"/>
            <a:ext cx="452460" cy="614661"/>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40" name="圆角矩形 139"/>
          <p:cNvSpPr/>
          <p:nvPr/>
        </p:nvSpPr>
        <p:spPr>
          <a:xfrm>
            <a:off x="5479051" y="5162205"/>
            <a:ext cx="547525" cy="614661"/>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sp>
        <p:nvSpPr>
          <p:cNvPr id="141" name="圆角矩形 140"/>
          <p:cNvSpPr/>
          <p:nvPr/>
        </p:nvSpPr>
        <p:spPr>
          <a:xfrm>
            <a:off x="5947177" y="5152817"/>
            <a:ext cx="547525" cy="614661"/>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cxnSp>
        <p:nvCxnSpPr>
          <p:cNvPr id="142" name="直接箭头连接符 141"/>
          <p:cNvCxnSpPr>
            <a:stCxn id="132" idx="2"/>
            <a:endCxn id="134" idx="1"/>
          </p:cNvCxnSpPr>
          <p:nvPr/>
        </p:nvCxnSpPr>
        <p:spPr bwMode="auto">
          <a:xfrm>
            <a:off x="4597617" y="3553041"/>
            <a:ext cx="300603" cy="265605"/>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cxnSp>
        <p:nvCxnSpPr>
          <p:cNvPr id="145" name="直接箭头连接符 144"/>
          <p:cNvCxnSpPr>
            <a:endCxn id="132" idx="3"/>
          </p:cNvCxnSpPr>
          <p:nvPr/>
        </p:nvCxnSpPr>
        <p:spPr bwMode="auto">
          <a:xfrm flipH="1">
            <a:off x="4872744" y="2885564"/>
            <a:ext cx="1450785" cy="403815"/>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cxnSp>
        <p:nvCxnSpPr>
          <p:cNvPr id="148" name="直接箭头连接符 147"/>
          <p:cNvCxnSpPr>
            <a:stCxn id="132" idx="2"/>
            <a:endCxn id="136" idx="1"/>
          </p:cNvCxnSpPr>
          <p:nvPr/>
        </p:nvCxnSpPr>
        <p:spPr bwMode="auto">
          <a:xfrm>
            <a:off x="4597617" y="3553041"/>
            <a:ext cx="802787" cy="1080804"/>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cxnSp>
        <p:nvCxnSpPr>
          <p:cNvPr id="151" name="直接箭头连接符 150"/>
          <p:cNvCxnSpPr/>
          <p:nvPr/>
        </p:nvCxnSpPr>
        <p:spPr bwMode="auto">
          <a:xfrm>
            <a:off x="4813248" y="3387756"/>
            <a:ext cx="1489036" cy="869604"/>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cxnSp>
        <p:nvCxnSpPr>
          <p:cNvPr id="153" name="直接箭头连接符 152"/>
          <p:cNvCxnSpPr>
            <a:endCxn id="138" idx="0"/>
          </p:cNvCxnSpPr>
          <p:nvPr/>
        </p:nvCxnSpPr>
        <p:spPr bwMode="auto">
          <a:xfrm>
            <a:off x="4532484" y="3439084"/>
            <a:ext cx="748177" cy="1713733"/>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cxnSp>
        <p:nvCxnSpPr>
          <p:cNvPr id="155" name="直接箭头连接符 154"/>
          <p:cNvCxnSpPr>
            <a:stCxn id="132" idx="2"/>
            <a:endCxn id="140" idx="0"/>
          </p:cNvCxnSpPr>
          <p:nvPr/>
        </p:nvCxnSpPr>
        <p:spPr bwMode="auto">
          <a:xfrm>
            <a:off x="4597617" y="3553041"/>
            <a:ext cx="1155197" cy="1609164"/>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cxnSp>
        <p:nvCxnSpPr>
          <p:cNvPr id="158" name="直接箭头连接符 157"/>
          <p:cNvCxnSpPr>
            <a:stCxn id="132" idx="2"/>
            <a:endCxn id="141" idx="0"/>
          </p:cNvCxnSpPr>
          <p:nvPr/>
        </p:nvCxnSpPr>
        <p:spPr bwMode="auto">
          <a:xfrm>
            <a:off x="4597617" y="3553041"/>
            <a:ext cx="1623323" cy="1599776"/>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sp>
        <p:nvSpPr>
          <p:cNvPr id="161" name="矩形 160"/>
          <p:cNvSpPr/>
          <p:nvPr/>
        </p:nvSpPr>
        <p:spPr>
          <a:xfrm>
            <a:off x="5156843" y="2579517"/>
            <a:ext cx="2968037" cy="288032"/>
          </a:xfrm>
          <a:prstGeom prst="rect">
            <a:avLst/>
          </a:prstGeom>
          <a:solidFill>
            <a:schemeClr val="accent1">
              <a:lumMod val="75000"/>
            </a:schemeClr>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altLang="zh-CN" dirty="0" smtClean="0">
                <a:solidFill>
                  <a:prstClr val="white"/>
                </a:solidFill>
              </a:rPr>
              <a:t>Container Orchestration</a:t>
            </a:r>
            <a:endParaRPr lang="zh-CN" altLang="en-US" dirty="0">
              <a:solidFill>
                <a:prstClr val="white"/>
              </a:solidFill>
            </a:endParaRPr>
          </a:p>
        </p:txBody>
      </p:sp>
      <p:cxnSp>
        <p:nvCxnSpPr>
          <p:cNvPr id="162" name="直接箭头连接符 161"/>
          <p:cNvCxnSpPr/>
          <p:nvPr/>
        </p:nvCxnSpPr>
        <p:spPr bwMode="auto">
          <a:xfrm>
            <a:off x="5025144" y="3441779"/>
            <a:ext cx="933485" cy="403815"/>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cxnSp>
        <p:nvCxnSpPr>
          <p:cNvPr id="164" name="直接箭头连接符 163"/>
          <p:cNvCxnSpPr>
            <a:endCxn id="77" idx="0"/>
          </p:cNvCxnSpPr>
          <p:nvPr/>
        </p:nvCxnSpPr>
        <p:spPr bwMode="auto">
          <a:xfrm flipH="1">
            <a:off x="4115376" y="3439084"/>
            <a:ext cx="417108" cy="1262389"/>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sp>
        <p:nvSpPr>
          <p:cNvPr id="168" name="TextBox 167"/>
          <p:cNvSpPr txBox="1"/>
          <p:nvPr/>
        </p:nvSpPr>
        <p:spPr>
          <a:xfrm>
            <a:off x="5036619" y="1571999"/>
            <a:ext cx="2968037" cy="338554"/>
          </a:xfrm>
          <a:prstGeom prst="rect">
            <a:avLst/>
          </a:prstGeom>
          <a:noFill/>
          <a:ln>
            <a:solidFill>
              <a:schemeClr val="tx1"/>
            </a:solidFill>
          </a:ln>
        </p:spPr>
        <p:txBody>
          <a:bodyPr wrap="square" rtlCol="0">
            <a:spAutoFit/>
          </a:bodyPr>
          <a:lstStyle/>
          <a:p>
            <a:pPr algn="ctr" defTabSz="457200" fontAlgn="auto">
              <a:spcBef>
                <a:spcPts val="0"/>
              </a:spcBef>
              <a:spcAft>
                <a:spcPts val="0"/>
              </a:spcAft>
            </a:pPr>
            <a:r>
              <a:rPr lang="zh-CN" altLang="en-US" sz="1600" dirty="0" smtClean="0">
                <a:solidFill>
                  <a:prstClr val="black"/>
                </a:solidFill>
                <a:latin typeface="微软雅黑" pitchFamily="34" charset="-122"/>
                <a:ea typeface="微软雅黑" pitchFamily="34" charset="-122"/>
              </a:rPr>
              <a:t>第三方：</a:t>
            </a:r>
            <a:r>
              <a:rPr lang="en-US" altLang="zh-CN" sz="1600" dirty="0" smtClean="0">
                <a:solidFill>
                  <a:prstClr val="black"/>
                </a:solidFill>
                <a:latin typeface="微软雅黑" pitchFamily="34" charset="-122"/>
                <a:ea typeface="微软雅黑" pitchFamily="34" charset="-122"/>
                <a:cs typeface="Arial" pitchFamily="34" charset="0"/>
              </a:rPr>
              <a:t>BSS/OSS</a:t>
            </a:r>
            <a:endParaRPr lang="zh-CN" altLang="en-US" sz="1600" dirty="0" err="1" smtClean="0">
              <a:solidFill>
                <a:prstClr val="black"/>
              </a:solidFill>
              <a:latin typeface="微软雅黑" pitchFamily="34" charset="-122"/>
              <a:ea typeface="微软雅黑" pitchFamily="34" charset="-122"/>
              <a:cs typeface="Arial" pitchFamily="34" charset="0"/>
            </a:endParaRPr>
          </a:p>
        </p:txBody>
      </p:sp>
      <p:cxnSp>
        <p:nvCxnSpPr>
          <p:cNvPr id="169" name="直接箭头连接符 168"/>
          <p:cNvCxnSpPr>
            <a:stCxn id="168" idx="2"/>
          </p:cNvCxnSpPr>
          <p:nvPr/>
        </p:nvCxnSpPr>
        <p:spPr bwMode="auto">
          <a:xfrm>
            <a:off x="6520638" y="1910553"/>
            <a:ext cx="0" cy="655419"/>
          </a:xfrm>
          <a:prstGeom prst="straightConnector1">
            <a:avLst/>
          </a:prstGeom>
          <a:ln>
            <a:headEnd type="arrow"/>
            <a:tailEnd type="arrow"/>
          </a:ln>
        </p:spPr>
        <p:style>
          <a:lnRef idx="1">
            <a:schemeClr val="accent4"/>
          </a:lnRef>
          <a:fillRef idx="0">
            <a:schemeClr val="accent4"/>
          </a:fillRef>
          <a:effectRef idx="0">
            <a:schemeClr val="accent4"/>
          </a:effectRef>
          <a:fontRef idx="minor">
            <a:schemeClr val="tx1"/>
          </a:fontRef>
        </p:style>
      </p:cxnSp>
      <p:sp>
        <p:nvSpPr>
          <p:cNvPr id="170" name="TextBox 169"/>
          <p:cNvSpPr txBox="1"/>
          <p:nvPr/>
        </p:nvSpPr>
        <p:spPr>
          <a:xfrm>
            <a:off x="6530440" y="2055631"/>
            <a:ext cx="1594440" cy="276999"/>
          </a:xfrm>
          <a:prstGeom prst="rect">
            <a:avLst/>
          </a:prstGeom>
          <a:noFill/>
        </p:spPr>
        <p:txBody>
          <a:bodyPr wrap="square" rtlCol="0">
            <a:spAutoFit/>
          </a:bodyPr>
          <a:lstStyle/>
          <a:p>
            <a:pPr defTabSz="457200" fontAlgn="auto">
              <a:spcBef>
                <a:spcPts val="0"/>
              </a:spcBef>
              <a:spcAft>
                <a:spcPts val="0"/>
              </a:spcAft>
            </a:pPr>
            <a:r>
              <a:rPr lang="en-US" altLang="zh-CN" sz="1200" b="1" dirty="0" err="1" smtClean="0">
                <a:solidFill>
                  <a:prstClr val="black"/>
                </a:solidFill>
                <a:latin typeface="Arial" pitchFamily="34" charset="0"/>
                <a:ea typeface="宋体"/>
                <a:cs typeface="Arial" pitchFamily="34" charset="0"/>
              </a:rPr>
              <a:t>RESTful</a:t>
            </a:r>
            <a:r>
              <a:rPr lang="zh-CN" altLang="en-US" sz="1200" b="1" dirty="0" smtClean="0">
                <a:solidFill>
                  <a:prstClr val="black"/>
                </a:solidFill>
                <a:latin typeface="Arial" pitchFamily="34" charset="0"/>
                <a:ea typeface="宋体"/>
                <a:cs typeface="Arial" pitchFamily="34" charset="0"/>
              </a:rPr>
              <a:t>（业务需求）</a:t>
            </a:r>
          </a:p>
        </p:txBody>
      </p:sp>
      <p:sp>
        <p:nvSpPr>
          <p:cNvPr id="171" name="TextBox 170"/>
          <p:cNvSpPr txBox="1"/>
          <p:nvPr/>
        </p:nvSpPr>
        <p:spPr>
          <a:xfrm>
            <a:off x="5150590" y="2923587"/>
            <a:ext cx="832574" cy="276999"/>
          </a:xfrm>
          <a:prstGeom prst="rect">
            <a:avLst/>
          </a:prstGeom>
          <a:noFill/>
        </p:spPr>
        <p:txBody>
          <a:bodyPr wrap="square" rtlCol="0">
            <a:spAutoFit/>
          </a:bodyPr>
          <a:lstStyle/>
          <a:p>
            <a:pPr defTabSz="457200" fontAlgn="auto">
              <a:spcBef>
                <a:spcPts val="0"/>
              </a:spcBef>
              <a:spcAft>
                <a:spcPts val="0"/>
              </a:spcAft>
            </a:pPr>
            <a:r>
              <a:rPr lang="zh-CN" altLang="en-US" sz="1200" b="1" dirty="0" smtClean="0">
                <a:solidFill>
                  <a:prstClr val="black"/>
                </a:solidFill>
                <a:latin typeface="Arial" pitchFamily="34" charset="0"/>
                <a:ea typeface="宋体"/>
                <a:cs typeface="Arial" pitchFamily="34" charset="0"/>
              </a:rPr>
              <a:t>组网要求</a:t>
            </a:r>
          </a:p>
        </p:txBody>
      </p:sp>
      <p:sp>
        <p:nvSpPr>
          <p:cNvPr id="172" name="矩形 171"/>
          <p:cNvSpPr/>
          <p:nvPr/>
        </p:nvSpPr>
        <p:spPr>
          <a:xfrm>
            <a:off x="4813248" y="3359881"/>
            <a:ext cx="2569626" cy="2514123"/>
          </a:xfrm>
          <a:prstGeom prst="rect">
            <a:avLst/>
          </a:prstGeom>
          <a:noFill/>
          <a:ln w="12700">
            <a:solidFill>
              <a:schemeClr val="accent6">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zh-CN" altLang="en-US">
              <a:solidFill>
                <a:prstClr val="white"/>
              </a:solidFill>
            </a:endParaRPr>
          </a:p>
        </p:txBody>
      </p:sp>
      <p:cxnSp>
        <p:nvCxnSpPr>
          <p:cNvPr id="173" name="直接箭头连接符 172"/>
          <p:cNvCxnSpPr>
            <a:stCxn id="161" idx="2"/>
          </p:cNvCxnSpPr>
          <p:nvPr/>
        </p:nvCxnSpPr>
        <p:spPr bwMode="auto">
          <a:xfrm>
            <a:off x="6640862" y="2867549"/>
            <a:ext cx="0" cy="492331"/>
          </a:xfrm>
          <a:prstGeom prst="straightConnector1">
            <a:avLst/>
          </a:prstGeom>
          <a:noFill/>
          <a:ln w="28575" cap="flat" cmpd="sng" algn="ctr">
            <a:solidFill>
              <a:srgbClr val="000000">
                <a:lumMod val="50000"/>
                <a:lumOff val="50000"/>
              </a:srgbClr>
            </a:solidFill>
            <a:prstDash val="sysDash"/>
            <a:headEnd type="none" w="med" len="med"/>
            <a:tailEnd type="none" w="med" len="med"/>
          </a:ln>
          <a:effectLst/>
        </p:spPr>
      </p:cxnSp>
      <p:sp>
        <p:nvSpPr>
          <p:cNvPr id="176" name="TextBox 175"/>
          <p:cNvSpPr txBox="1"/>
          <p:nvPr/>
        </p:nvSpPr>
        <p:spPr>
          <a:xfrm>
            <a:off x="6621927" y="2937487"/>
            <a:ext cx="1298136" cy="276999"/>
          </a:xfrm>
          <a:prstGeom prst="rect">
            <a:avLst/>
          </a:prstGeom>
          <a:noFill/>
        </p:spPr>
        <p:txBody>
          <a:bodyPr wrap="square" rtlCol="0">
            <a:spAutoFit/>
          </a:bodyPr>
          <a:lstStyle/>
          <a:p>
            <a:pPr defTabSz="457200" fontAlgn="auto">
              <a:spcBef>
                <a:spcPts val="0"/>
              </a:spcBef>
              <a:spcAft>
                <a:spcPts val="0"/>
              </a:spcAft>
            </a:pPr>
            <a:r>
              <a:rPr lang="zh-CN" altLang="en-US" sz="1200" b="1" dirty="0" smtClean="0">
                <a:solidFill>
                  <a:prstClr val="black"/>
                </a:solidFill>
                <a:latin typeface="Arial" pitchFamily="34" charset="0"/>
                <a:ea typeface="宋体"/>
                <a:cs typeface="Arial" pitchFamily="34" charset="0"/>
              </a:rPr>
              <a:t>容器编排要求</a:t>
            </a:r>
          </a:p>
        </p:txBody>
      </p:sp>
      <p:grpSp>
        <p:nvGrpSpPr>
          <p:cNvPr id="129" name="组合 134"/>
          <p:cNvGrpSpPr/>
          <p:nvPr/>
        </p:nvGrpSpPr>
        <p:grpSpPr>
          <a:xfrm>
            <a:off x="450969" y="2008073"/>
            <a:ext cx="3384000" cy="1206413"/>
            <a:chOff x="8113313" y="4159187"/>
            <a:chExt cx="3384000" cy="1974913"/>
          </a:xfrm>
        </p:grpSpPr>
        <p:sp>
          <p:nvSpPr>
            <p:cNvPr id="178" name="Rectangle 27"/>
            <p:cNvSpPr>
              <a:spLocks noChangeArrowheads="1"/>
            </p:cNvSpPr>
            <p:nvPr/>
          </p:nvSpPr>
          <p:spPr bwMode="auto">
            <a:xfrm>
              <a:off x="8113313" y="4159187"/>
              <a:ext cx="3383362" cy="270000"/>
            </a:xfrm>
            <a:prstGeom prst="roundRect">
              <a:avLst>
                <a:gd name="adj" fmla="val 13794"/>
              </a:avLst>
            </a:prstGeom>
            <a:solidFill>
              <a:srgbClr val="3C0DB3"/>
            </a:solidFill>
            <a:ln w="9525" cap="flat" cmpd="sng" algn="ctr">
              <a:noFill/>
              <a:prstDash val="solid"/>
              <a:round/>
              <a:headEnd type="none" w="med" len="med"/>
              <a:tailEnd type="none" w="med" len="med"/>
            </a:ln>
            <a:effectLst>
              <a:outerShdw blurRad="63500" sx="101000" sy="101000" algn="ctr" rotWithShape="0">
                <a:srgbClr val="000000">
                  <a:alpha val="30000"/>
                </a:srgbClr>
              </a:outerShdw>
            </a:effectLst>
          </p:spPr>
          <p:txBody>
            <a:bodyPr vert="horz" wrap="square" lIns="68089" tIns="34046" rIns="68089" bIns="34046" numCol="1" rtlCol="0" anchor="ctr" anchorCtr="0" compatLnSpc="1">
              <a:prstTxWarp prst="textNoShape">
                <a:avLst/>
              </a:prstTxWarp>
            </a:bodyPr>
            <a:lstStyle/>
            <a:p>
              <a:pPr algn="ctr" defTabSz="678841" fontAlgn="auto">
                <a:spcBef>
                  <a:spcPts val="0"/>
                </a:spcBef>
                <a:spcAft>
                  <a:spcPts val="0"/>
                </a:spcAft>
                <a:defRPr/>
              </a:pPr>
              <a:r>
                <a:rPr lang="zh-CN" altLang="en-US" sz="1400" b="1" kern="0" dirty="0" smtClean="0">
                  <a:solidFill>
                    <a:prstClr val="white"/>
                  </a:solidFill>
                  <a:latin typeface="Arial" pitchFamily="34" charset="0"/>
                  <a:ea typeface="SimSun" pitchFamily="2" charset="-122"/>
                  <a:cs typeface="Arial" pitchFamily="34" charset="0"/>
                </a:rPr>
                <a:t>应用场景</a:t>
              </a:r>
            </a:p>
          </p:txBody>
        </p:sp>
        <p:sp>
          <p:nvSpPr>
            <p:cNvPr id="179" name="矩形 178"/>
            <p:cNvSpPr/>
            <p:nvPr/>
          </p:nvSpPr>
          <p:spPr bwMode="auto">
            <a:xfrm>
              <a:off x="8113313" y="4429125"/>
              <a:ext cx="3384000" cy="1704975"/>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85725" indent="-85725" defTabSz="457200" fontAlgn="auto">
                <a:spcBef>
                  <a:spcPts val="0"/>
                </a:spcBef>
                <a:spcAft>
                  <a:spcPts val="0"/>
                </a:spcAft>
                <a:buClr>
                  <a:srgbClr val="C00000"/>
                </a:buClr>
                <a:buFont typeface="Arial" pitchFamily="34" charset="0"/>
                <a:buChar char="•"/>
              </a:pPr>
              <a:endParaRPr lang="zh-CN" altLang="en-US" sz="1600" dirty="0" smtClean="0">
                <a:solidFill>
                  <a:srgbClr val="000000"/>
                </a:solidFill>
                <a:latin typeface="Calibri"/>
                <a:ea typeface="SimSun" pitchFamily="2" charset="-122"/>
              </a:endParaRPr>
            </a:p>
          </p:txBody>
        </p:sp>
      </p:grpSp>
      <p:sp>
        <p:nvSpPr>
          <p:cNvPr id="180" name="矩形 111"/>
          <p:cNvSpPr>
            <a:spLocks noChangeArrowheads="1"/>
          </p:cNvSpPr>
          <p:nvPr/>
        </p:nvSpPr>
        <p:spPr bwMode="auto">
          <a:xfrm>
            <a:off x="431271" y="2261871"/>
            <a:ext cx="3371851" cy="923324"/>
          </a:xfrm>
          <a:prstGeom prst="rect">
            <a:avLst/>
          </a:prstGeom>
          <a:noFill/>
          <a:ln w="9525">
            <a:noFill/>
            <a:miter lim="800000"/>
            <a:headEnd/>
            <a:tailEnd/>
          </a:ln>
        </p:spPr>
        <p:txBody>
          <a:bodyPr wrap="square" lIns="91434" tIns="45717" rIns="91434" bIns="45717">
            <a:spAutoFit/>
          </a:bodyPr>
          <a:lstStyle/>
          <a:p>
            <a:pPr marL="261938" lvl="1" indent="-174625" defTabSz="457200" fontAlgn="auto">
              <a:lnSpc>
                <a:spcPct val="150000"/>
              </a:lnSpc>
              <a:spcBef>
                <a:spcPts val="0"/>
              </a:spcBef>
              <a:spcAft>
                <a:spcPts val="0"/>
              </a:spcAft>
              <a:buClr>
                <a:srgbClr val="990000"/>
              </a:buClr>
              <a:buSzPct val="60000"/>
              <a:buFont typeface="Arial" pitchFamily="34" charset="0"/>
              <a:buChar char="•"/>
              <a:defRPr/>
            </a:pPr>
            <a:r>
              <a:rPr lang="zh-CN" altLang="en-US" sz="1200" dirty="0" smtClean="0">
                <a:solidFill>
                  <a:srgbClr val="000000"/>
                </a:solidFill>
                <a:latin typeface="华文细黑" pitchFamily="2" charset="-122"/>
                <a:ea typeface="华文细黑" pitchFamily="2" charset="-122"/>
              </a:rPr>
              <a:t>商务人士</a:t>
            </a:r>
            <a:r>
              <a:rPr lang="en-US" altLang="zh-CN" sz="1200" dirty="0" smtClean="0">
                <a:solidFill>
                  <a:srgbClr val="000000"/>
                </a:solidFill>
                <a:latin typeface="华文细黑" pitchFamily="2" charset="-122"/>
                <a:ea typeface="华文细黑" pitchFamily="2" charset="-122"/>
              </a:rPr>
              <a:t>: WEB</a:t>
            </a:r>
            <a:r>
              <a:rPr lang="zh-CN" altLang="en-US" sz="1200" dirty="0" smtClean="0">
                <a:solidFill>
                  <a:srgbClr val="000000"/>
                </a:solidFill>
                <a:latin typeface="华文细黑" pitchFamily="2" charset="-122"/>
                <a:ea typeface="华文细黑" pitchFamily="2" charset="-122"/>
              </a:rPr>
              <a:t>优化</a:t>
            </a:r>
            <a:r>
              <a:rPr lang="en-US" altLang="zh-CN" sz="1200" dirty="0" smtClean="0">
                <a:solidFill>
                  <a:srgbClr val="000000"/>
                </a:solidFill>
                <a:latin typeface="华文细黑" pitchFamily="2" charset="-122"/>
                <a:ea typeface="华文细黑" pitchFamily="2" charset="-122"/>
              </a:rPr>
              <a:t>+</a:t>
            </a:r>
            <a:r>
              <a:rPr lang="zh-CN" altLang="en-US" sz="1200" dirty="0" smtClean="0">
                <a:solidFill>
                  <a:srgbClr val="000000"/>
                </a:solidFill>
                <a:latin typeface="华文细黑" pitchFamily="2" charset="-122"/>
                <a:ea typeface="华文细黑" pitchFamily="2" charset="-122"/>
              </a:rPr>
              <a:t>个人防火墙</a:t>
            </a:r>
            <a:r>
              <a:rPr lang="en-US" altLang="zh-CN" sz="1200" dirty="0" smtClean="0">
                <a:solidFill>
                  <a:srgbClr val="000000"/>
                </a:solidFill>
                <a:latin typeface="华文细黑" pitchFamily="2" charset="-122"/>
                <a:ea typeface="华文细黑" pitchFamily="2" charset="-122"/>
              </a:rPr>
              <a:t>+</a:t>
            </a:r>
            <a:r>
              <a:rPr lang="zh-CN" altLang="en-US" sz="1200" dirty="0" smtClean="0">
                <a:solidFill>
                  <a:srgbClr val="000000"/>
                </a:solidFill>
                <a:latin typeface="华文细黑" pitchFamily="2" charset="-122"/>
                <a:ea typeface="华文细黑" pitchFamily="2" charset="-122"/>
              </a:rPr>
              <a:t>体验优化</a:t>
            </a:r>
            <a:endParaRPr lang="en-US" altLang="zh-CN" sz="1200" dirty="0" smtClean="0">
              <a:solidFill>
                <a:srgbClr val="000000"/>
              </a:solidFill>
              <a:latin typeface="华文细黑" pitchFamily="2" charset="-122"/>
              <a:ea typeface="华文细黑" pitchFamily="2" charset="-122"/>
            </a:endParaRPr>
          </a:p>
          <a:p>
            <a:pPr marL="261938" lvl="1" indent="-174625" defTabSz="457200" fontAlgn="auto">
              <a:lnSpc>
                <a:spcPct val="150000"/>
              </a:lnSpc>
              <a:spcBef>
                <a:spcPts val="0"/>
              </a:spcBef>
              <a:spcAft>
                <a:spcPts val="0"/>
              </a:spcAft>
              <a:buClr>
                <a:srgbClr val="990000"/>
              </a:buClr>
              <a:buSzPct val="60000"/>
              <a:buFont typeface="Arial" pitchFamily="34" charset="0"/>
              <a:buChar char="•"/>
              <a:defRPr/>
            </a:pPr>
            <a:r>
              <a:rPr lang="zh-CN" altLang="en-US" sz="1200" dirty="0" smtClean="0">
                <a:solidFill>
                  <a:srgbClr val="000000"/>
                </a:solidFill>
                <a:latin typeface="华文细黑" pitchFamily="2" charset="-122"/>
                <a:ea typeface="华文细黑" pitchFamily="2" charset="-122"/>
              </a:rPr>
              <a:t>儿童</a:t>
            </a:r>
            <a:r>
              <a:rPr lang="en-US" altLang="zh-CN" sz="1200" dirty="0" smtClean="0">
                <a:solidFill>
                  <a:srgbClr val="000000"/>
                </a:solidFill>
                <a:latin typeface="华文细黑" pitchFamily="2" charset="-122"/>
                <a:ea typeface="华文细黑" pitchFamily="2" charset="-122"/>
              </a:rPr>
              <a:t>/</a:t>
            </a:r>
            <a:r>
              <a:rPr lang="zh-CN" altLang="en-US" sz="1200" dirty="0" smtClean="0">
                <a:solidFill>
                  <a:srgbClr val="000000"/>
                </a:solidFill>
                <a:latin typeface="华文细黑" pitchFamily="2" charset="-122"/>
                <a:ea typeface="华文细黑" pitchFamily="2" charset="-122"/>
              </a:rPr>
              <a:t>学生</a:t>
            </a:r>
            <a:r>
              <a:rPr lang="en-US" altLang="zh-CN" sz="1200" dirty="0" smtClean="0">
                <a:solidFill>
                  <a:srgbClr val="000000"/>
                </a:solidFill>
                <a:latin typeface="华文细黑" pitchFamily="2" charset="-122"/>
                <a:ea typeface="华文细黑" pitchFamily="2" charset="-122"/>
              </a:rPr>
              <a:t>:</a:t>
            </a:r>
            <a:r>
              <a:rPr lang="zh-CN" altLang="en-US" sz="1200" dirty="0" smtClean="0">
                <a:solidFill>
                  <a:srgbClr val="000000"/>
                </a:solidFill>
                <a:latin typeface="华文细黑" pitchFamily="2" charset="-122"/>
                <a:ea typeface="华文细黑" pitchFamily="2" charset="-122"/>
              </a:rPr>
              <a:t>网页过滤</a:t>
            </a:r>
            <a:r>
              <a:rPr lang="en-US" altLang="zh-CN" sz="1200" dirty="0" smtClean="0">
                <a:solidFill>
                  <a:srgbClr val="000000"/>
                </a:solidFill>
                <a:latin typeface="华文细黑" pitchFamily="2" charset="-122"/>
                <a:ea typeface="华文细黑" pitchFamily="2" charset="-122"/>
              </a:rPr>
              <a:t>+</a:t>
            </a:r>
            <a:r>
              <a:rPr lang="zh-CN" altLang="en-US" sz="1200" dirty="0" smtClean="0">
                <a:solidFill>
                  <a:srgbClr val="000000"/>
                </a:solidFill>
                <a:latin typeface="华文细黑" pitchFamily="2" charset="-122"/>
                <a:ea typeface="华文细黑" pitchFamily="2" charset="-122"/>
              </a:rPr>
              <a:t>病毒扫描</a:t>
            </a:r>
            <a:endParaRPr lang="en-US" altLang="zh-CN" sz="1200" dirty="0" smtClean="0">
              <a:solidFill>
                <a:srgbClr val="000000"/>
              </a:solidFill>
              <a:latin typeface="华文细黑" pitchFamily="2" charset="-122"/>
              <a:ea typeface="华文细黑" pitchFamily="2" charset="-122"/>
            </a:endParaRPr>
          </a:p>
          <a:p>
            <a:pPr marL="261938" lvl="1" indent="-174625" defTabSz="457200" fontAlgn="auto">
              <a:lnSpc>
                <a:spcPct val="150000"/>
              </a:lnSpc>
              <a:spcBef>
                <a:spcPts val="0"/>
              </a:spcBef>
              <a:spcAft>
                <a:spcPts val="0"/>
              </a:spcAft>
              <a:buClr>
                <a:srgbClr val="990000"/>
              </a:buClr>
              <a:buSzPct val="60000"/>
              <a:buFont typeface="Arial" pitchFamily="34" charset="0"/>
              <a:buChar char="•"/>
              <a:defRPr/>
            </a:pPr>
            <a:r>
              <a:rPr lang="zh-CN" altLang="en-US" sz="1200" dirty="0" smtClean="0">
                <a:solidFill>
                  <a:srgbClr val="000000"/>
                </a:solidFill>
                <a:latin typeface="华文细黑" pitchFamily="2" charset="-122"/>
                <a:ea typeface="华文细黑" pitchFamily="2" charset="-122"/>
              </a:rPr>
              <a:t>企业</a:t>
            </a:r>
            <a:r>
              <a:rPr lang="en-US" altLang="zh-CN" sz="1200" dirty="0" smtClean="0">
                <a:solidFill>
                  <a:srgbClr val="000000"/>
                </a:solidFill>
                <a:latin typeface="华文细黑" pitchFamily="2" charset="-122"/>
                <a:ea typeface="华文细黑" pitchFamily="2" charset="-122"/>
              </a:rPr>
              <a:t>/</a:t>
            </a:r>
            <a:r>
              <a:rPr lang="zh-CN" altLang="en-US" sz="1200" dirty="0" smtClean="0">
                <a:solidFill>
                  <a:srgbClr val="000000"/>
                </a:solidFill>
                <a:latin typeface="华文细黑" pitchFamily="2" charset="-122"/>
                <a:ea typeface="华文细黑" pitchFamily="2" charset="-122"/>
              </a:rPr>
              <a:t>政府客户</a:t>
            </a:r>
            <a:r>
              <a:rPr lang="en-US" altLang="zh-CN" sz="1200" dirty="0" smtClean="0">
                <a:solidFill>
                  <a:srgbClr val="000000"/>
                </a:solidFill>
                <a:latin typeface="华文细黑" pitchFamily="2" charset="-122"/>
                <a:ea typeface="华文细黑" pitchFamily="2" charset="-122"/>
              </a:rPr>
              <a:t>:</a:t>
            </a:r>
            <a:r>
              <a:rPr lang="zh-CN" altLang="en-US" sz="1200" dirty="0" smtClean="0">
                <a:solidFill>
                  <a:srgbClr val="000000"/>
                </a:solidFill>
                <a:latin typeface="华文细黑" pitchFamily="2" charset="-122"/>
                <a:ea typeface="华文细黑" pitchFamily="2" charset="-122"/>
              </a:rPr>
              <a:t>流量通付</a:t>
            </a:r>
            <a:r>
              <a:rPr lang="en-US" altLang="zh-CN" sz="1200" dirty="0" smtClean="0">
                <a:solidFill>
                  <a:srgbClr val="000000"/>
                </a:solidFill>
                <a:latin typeface="华文细黑" pitchFamily="2" charset="-122"/>
                <a:ea typeface="华文细黑" pitchFamily="2" charset="-122"/>
              </a:rPr>
              <a:t>+</a:t>
            </a:r>
            <a:r>
              <a:rPr lang="zh-CN" altLang="en-US" sz="1200" dirty="0" smtClean="0">
                <a:solidFill>
                  <a:srgbClr val="000000"/>
                </a:solidFill>
                <a:latin typeface="华文细黑" pitchFamily="2" charset="-122"/>
                <a:ea typeface="华文细黑" pitchFamily="2" charset="-122"/>
              </a:rPr>
              <a:t>防火墙</a:t>
            </a:r>
            <a:r>
              <a:rPr lang="en-US" altLang="zh-CN" sz="1200" dirty="0" smtClean="0">
                <a:solidFill>
                  <a:srgbClr val="000000"/>
                </a:solidFill>
                <a:latin typeface="华文细黑" pitchFamily="2" charset="-122"/>
                <a:ea typeface="华文细黑" pitchFamily="2" charset="-122"/>
              </a:rPr>
              <a:t>+VPN</a:t>
            </a:r>
            <a:endParaRPr lang="zh-CN" altLang="en-US" sz="1100" dirty="0" smtClean="0">
              <a:solidFill>
                <a:srgbClr val="000000"/>
              </a:solidFill>
              <a:latin typeface="华文细黑" pitchFamily="2" charset="-122"/>
              <a:ea typeface="华文细黑" pitchFamily="2" charset="-122"/>
            </a:endParaRPr>
          </a:p>
        </p:txBody>
      </p:sp>
    </p:spTree>
    <p:extLst>
      <p:ext uri="{BB962C8B-B14F-4D97-AF65-F5344CB8AC3E}">
        <p14:creationId xmlns:p14="http://schemas.microsoft.com/office/powerpoint/2010/main" xmlns="" val="3053279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7672"/>
            <a:ext cx="8229600" cy="647072"/>
          </a:xfrm>
        </p:spPr>
        <p:txBody>
          <a:bodyPr>
            <a:normAutofit/>
          </a:bodyPr>
          <a:lstStyle/>
          <a:p>
            <a:pPr algn="l"/>
            <a:r>
              <a:rPr kumimoji="1" lang="zh-CN" altLang="en-US" sz="2800" b="1" dirty="0" smtClean="0">
                <a:solidFill>
                  <a:srgbClr val="C00000"/>
                </a:solidFill>
                <a:latin typeface="微软雅黑" pitchFamily="34" charset="-122"/>
                <a:ea typeface="微软雅黑" pitchFamily="34" charset="-122"/>
              </a:rPr>
              <a:t>灵活组合，按需使用资源</a:t>
            </a:r>
            <a:endParaRPr kumimoji="1" lang="zh-CN" altLang="en-US" sz="2800" b="1" dirty="0">
              <a:solidFill>
                <a:srgbClr val="C00000"/>
              </a:solidFill>
              <a:latin typeface="微软雅黑" pitchFamily="34" charset="-122"/>
              <a:ea typeface="微软雅黑" pitchFamily="34" charset="-122"/>
            </a:endParaRPr>
          </a:p>
        </p:txBody>
      </p:sp>
      <p:grpSp>
        <p:nvGrpSpPr>
          <p:cNvPr id="3" name="组合 88"/>
          <p:cNvGrpSpPr/>
          <p:nvPr/>
        </p:nvGrpSpPr>
        <p:grpSpPr>
          <a:xfrm>
            <a:off x="488734" y="1505404"/>
            <a:ext cx="8043706" cy="4083836"/>
            <a:chOff x="793749" y="994680"/>
            <a:chExt cx="10380011" cy="5130323"/>
          </a:xfrm>
        </p:grpSpPr>
        <p:sp>
          <p:nvSpPr>
            <p:cNvPr id="4" name="矩形 3"/>
            <p:cNvSpPr/>
            <p:nvPr/>
          </p:nvSpPr>
          <p:spPr bwMode="auto">
            <a:xfrm>
              <a:off x="7442811" y="4288001"/>
              <a:ext cx="504000" cy="1380797"/>
            </a:xfrm>
            <a:prstGeom prst="rect">
              <a:avLst/>
            </a:prstGeom>
            <a:solidFill>
              <a:srgbClr val="92D05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solidFill>
                  <a:prstClr val="black"/>
                </a:solidFill>
                <a:latin typeface="Arial" charset="0"/>
                <a:ea typeface="SimSun" pitchFamily="2" charset="-122"/>
              </a:endParaRPr>
            </a:p>
          </p:txBody>
        </p:sp>
        <p:sp>
          <p:nvSpPr>
            <p:cNvPr id="5" name="Ellipse 3"/>
            <p:cNvSpPr/>
            <p:nvPr/>
          </p:nvSpPr>
          <p:spPr bwMode="auto">
            <a:xfrm>
              <a:off x="1475924" y="2041961"/>
              <a:ext cx="504000" cy="204787"/>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1</a:t>
              </a:r>
            </a:p>
          </p:txBody>
        </p:sp>
        <p:sp>
          <p:nvSpPr>
            <p:cNvPr id="6" name="Ellipse 46"/>
            <p:cNvSpPr/>
            <p:nvPr/>
          </p:nvSpPr>
          <p:spPr bwMode="auto">
            <a:xfrm>
              <a:off x="2407787" y="2041961"/>
              <a:ext cx="504000" cy="204787"/>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2</a:t>
              </a:r>
            </a:p>
          </p:txBody>
        </p:sp>
        <p:sp>
          <p:nvSpPr>
            <p:cNvPr id="7" name="Ellipse 47"/>
            <p:cNvSpPr/>
            <p:nvPr/>
          </p:nvSpPr>
          <p:spPr bwMode="auto">
            <a:xfrm>
              <a:off x="4220865" y="2041167"/>
              <a:ext cx="504000" cy="204787"/>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4</a:t>
              </a:r>
            </a:p>
          </p:txBody>
        </p:sp>
        <p:sp>
          <p:nvSpPr>
            <p:cNvPr id="8" name="Ellipse 48"/>
            <p:cNvSpPr/>
            <p:nvPr/>
          </p:nvSpPr>
          <p:spPr bwMode="auto">
            <a:xfrm>
              <a:off x="3304734" y="2048743"/>
              <a:ext cx="504000" cy="204787"/>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3</a:t>
              </a:r>
            </a:p>
          </p:txBody>
        </p:sp>
        <p:cxnSp>
          <p:nvCxnSpPr>
            <p:cNvPr id="9" name="Gerade Verbindung mit Pfeil 7"/>
            <p:cNvCxnSpPr>
              <a:endCxn id="5" idx="2"/>
            </p:cNvCxnSpPr>
            <p:nvPr/>
          </p:nvCxnSpPr>
          <p:spPr bwMode="auto">
            <a:xfrm>
              <a:off x="1093337" y="2143561"/>
              <a:ext cx="382587" cy="794"/>
            </a:xfrm>
            <a:prstGeom prst="straightConnector1">
              <a:avLst/>
            </a:prstGeom>
            <a:noFill/>
            <a:ln w="19050" cap="flat" cmpd="sng" algn="ctr">
              <a:solidFill>
                <a:srgbClr val="C00000"/>
              </a:solidFill>
              <a:prstDash val="solid"/>
              <a:headEnd type="none" w="med" len="med"/>
              <a:tailEnd type="none" w="med" len="med"/>
            </a:ln>
            <a:effectLst/>
          </p:spPr>
        </p:cxnSp>
        <p:cxnSp>
          <p:nvCxnSpPr>
            <p:cNvPr id="10" name="Gerade Verbindung mit Pfeil 53"/>
            <p:cNvCxnSpPr>
              <a:stCxn id="5" idx="6"/>
              <a:endCxn id="6" idx="2"/>
            </p:cNvCxnSpPr>
            <p:nvPr/>
          </p:nvCxnSpPr>
          <p:spPr bwMode="auto">
            <a:xfrm>
              <a:off x="1979924" y="2144355"/>
              <a:ext cx="392400" cy="0"/>
            </a:xfrm>
            <a:prstGeom prst="straightConnector1">
              <a:avLst/>
            </a:prstGeom>
            <a:noFill/>
            <a:ln w="19050" cap="flat" cmpd="sng" algn="ctr">
              <a:solidFill>
                <a:srgbClr val="C00000"/>
              </a:solidFill>
              <a:prstDash val="solid"/>
              <a:headEnd type="none" w="med" len="med"/>
              <a:tailEnd type="none" w="med" len="med"/>
            </a:ln>
            <a:effectLst/>
          </p:spPr>
        </p:cxnSp>
        <p:cxnSp>
          <p:nvCxnSpPr>
            <p:cNvPr id="11" name="Gerade Verbindung 9"/>
            <p:cNvCxnSpPr>
              <a:stCxn id="6" idx="6"/>
              <a:endCxn id="8" idx="2"/>
            </p:cNvCxnSpPr>
            <p:nvPr/>
          </p:nvCxnSpPr>
          <p:spPr bwMode="auto">
            <a:xfrm>
              <a:off x="2911787" y="2144355"/>
              <a:ext cx="392947" cy="6782"/>
            </a:xfrm>
            <a:prstGeom prst="line">
              <a:avLst/>
            </a:prstGeom>
            <a:noFill/>
            <a:ln w="19050" cap="flat" cmpd="sng" algn="ctr">
              <a:solidFill>
                <a:srgbClr val="C00000"/>
              </a:solidFill>
              <a:prstDash val="solid"/>
              <a:headEnd type="none" w="med" len="med"/>
              <a:tailEnd type="none" w="med" len="med"/>
            </a:ln>
            <a:effectLst/>
          </p:spPr>
        </p:cxnSp>
        <p:cxnSp>
          <p:nvCxnSpPr>
            <p:cNvPr id="12" name="Gerade Verbindung 17"/>
            <p:cNvCxnSpPr>
              <a:stCxn id="8" idx="6"/>
              <a:endCxn id="7" idx="2"/>
            </p:cNvCxnSpPr>
            <p:nvPr/>
          </p:nvCxnSpPr>
          <p:spPr bwMode="auto">
            <a:xfrm flipV="1">
              <a:off x="3808734" y="2143561"/>
              <a:ext cx="392400" cy="7576"/>
            </a:xfrm>
            <a:prstGeom prst="line">
              <a:avLst/>
            </a:prstGeom>
            <a:noFill/>
            <a:ln w="19050" cap="flat" cmpd="sng" algn="ctr">
              <a:solidFill>
                <a:srgbClr val="C00000"/>
              </a:solidFill>
              <a:prstDash val="solid"/>
              <a:headEnd type="none" w="med" len="med"/>
              <a:tailEnd type="none" w="med" len="med"/>
            </a:ln>
            <a:effectLst/>
          </p:spPr>
        </p:cxnSp>
        <p:sp>
          <p:nvSpPr>
            <p:cNvPr id="13" name="Ellipse 3"/>
            <p:cNvSpPr/>
            <p:nvPr/>
          </p:nvSpPr>
          <p:spPr bwMode="auto">
            <a:xfrm>
              <a:off x="1458689" y="4419600"/>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1</a:t>
              </a:r>
            </a:p>
          </p:txBody>
        </p:sp>
        <p:sp>
          <p:nvSpPr>
            <p:cNvPr id="14" name="Ellipse 46"/>
            <p:cNvSpPr/>
            <p:nvPr/>
          </p:nvSpPr>
          <p:spPr bwMode="auto">
            <a:xfrm>
              <a:off x="2355627" y="4419600"/>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2</a:t>
              </a:r>
            </a:p>
          </p:txBody>
        </p:sp>
        <p:sp>
          <p:nvSpPr>
            <p:cNvPr id="15" name="Ellipse 47"/>
            <p:cNvSpPr/>
            <p:nvPr/>
          </p:nvSpPr>
          <p:spPr bwMode="auto">
            <a:xfrm>
              <a:off x="3252565" y="4416425"/>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4</a:t>
              </a:r>
            </a:p>
          </p:txBody>
        </p:sp>
        <p:sp>
          <p:nvSpPr>
            <p:cNvPr id="16" name="Ellipse 48"/>
            <p:cNvSpPr/>
            <p:nvPr/>
          </p:nvSpPr>
          <p:spPr bwMode="auto">
            <a:xfrm>
              <a:off x="3233515" y="4940300"/>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smtClean="0">
                  <a:solidFill>
                    <a:sysClr val="window" lastClr="FFFFFF"/>
                  </a:solidFill>
                  <a:latin typeface="Calibri"/>
                  <a:ea typeface="+mn-ea"/>
                </a:rPr>
                <a:t>8</a:t>
              </a:r>
              <a:endParaRPr lang="en-US" sz="1200" b="1" kern="0" dirty="0">
                <a:solidFill>
                  <a:sysClr val="window" lastClr="FFFFFF"/>
                </a:solidFill>
                <a:latin typeface="Calibri"/>
                <a:ea typeface="+mn-ea"/>
              </a:endParaRPr>
            </a:p>
          </p:txBody>
        </p:sp>
        <p:sp>
          <p:nvSpPr>
            <p:cNvPr id="17" name="Ellipse 49"/>
            <p:cNvSpPr/>
            <p:nvPr/>
          </p:nvSpPr>
          <p:spPr bwMode="auto">
            <a:xfrm>
              <a:off x="4120927" y="4954587"/>
              <a:ext cx="504000" cy="204788"/>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smtClean="0">
                  <a:solidFill>
                    <a:sysClr val="window" lastClr="FFFFFF"/>
                  </a:solidFill>
                  <a:latin typeface="Calibri"/>
                  <a:ea typeface="+mn-ea"/>
                </a:rPr>
                <a:t>9</a:t>
              </a:r>
              <a:endParaRPr lang="en-US" sz="1200" b="1" kern="0" dirty="0">
                <a:solidFill>
                  <a:sysClr val="window" lastClr="FFFFFF"/>
                </a:solidFill>
                <a:latin typeface="Calibri"/>
                <a:ea typeface="+mn-ea"/>
              </a:endParaRPr>
            </a:p>
          </p:txBody>
        </p:sp>
        <p:sp>
          <p:nvSpPr>
            <p:cNvPr id="18" name="Ellipse 50"/>
            <p:cNvSpPr/>
            <p:nvPr/>
          </p:nvSpPr>
          <p:spPr bwMode="auto">
            <a:xfrm>
              <a:off x="4149502" y="4425950"/>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smtClean="0">
                  <a:solidFill>
                    <a:sysClr val="window" lastClr="FFFFFF"/>
                  </a:solidFill>
                  <a:latin typeface="Calibri"/>
                  <a:ea typeface="+mn-ea"/>
                </a:rPr>
                <a:t>5</a:t>
              </a:r>
              <a:endParaRPr lang="en-US" sz="1200" b="1" kern="0" dirty="0">
                <a:solidFill>
                  <a:sysClr val="window" lastClr="FFFFFF"/>
                </a:solidFill>
                <a:latin typeface="Calibri"/>
                <a:ea typeface="+mn-ea"/>
              </a:endParaRPr>
            </a:p>
          </p:txBody>
        </p:sp>
        <p:cxnSp>
          <p:nvCxnSpPr>
            <p:cNvPr id="19" name="Gerade Verbindung mit Pfeil 7"/>
            <p:cNvCxnSpPr/>
            <p:nvPr/>
          </p:nvCxnSpPr>
          <p:spPr bwMode="auto">
            <a:xfrm>
              <a:off x="1025793" y="4521200"/>
              <a:ext cx="392400" cy="794"/>
            </a:xfrm>
            <a:prstGeom prst="straightConnector1">
              <a:avLst/>
            </a:prstGeom>
            <a:noFill/>
            <a:ln w="19050" cap="flat" cmpd="sng" algn="ctr">
              <a:solidFill>
                <a:srgbClr val="C00000"/>
              </a:solidFill>
              <a:prstDash val="solid"/>
              <a:headEnd type="none" w="med" len="med"/>
              <a:tailEnd type="none" w="med" len="med"/>
            </a:ln>
            <a:effectLst/>
          </p:spPr>
        </p:cxnSp>
        <p:cxnSp>
          <p:nvCxnSpPr>
            <p:cNvPr id="20" name="Gerade Verbindung mit Pfeil 53"/>
            <p:cNvCxnSpPr>
              <a:stCxn id="13" idx="6"/>
              <a:endCxn id="14" idx="2"/>
            </p:cNvCxnSpPr>
            <p:nvPr/>
          </p:nvCxnSpPr>
          <p:spPr bwMode="auto">
            <a:xfrm>
              <a:off x="1962689" y="4521994"/>
              <a:ext cx="392938" cy="0"/>
            </a:xfrm>
            <a:prstGeom prst="straightConnector1">
              <a:avLst/>
            </a:prstGeom>
            <a:noFill/>
            <a:ln w="19050" cap="flat" cmpd="sng" algn="ctr">
              <a:solidFill>
                <a:srgbClr val="C00000"/>
              </a:solidFill>
              <a:prstDash val="solid"/>
              <a:headEnd type="none" w="med" len="med"/>
              <a:tailEnd type="none" w="med" len="med"/>
            </a:ln>
            <a:effectLst/>
          </p:spPr>
        </p:cxnSp>
        <p:cxnSp>
          <p:nvCxnSpPr>
            <p:cNvPr id="21" name="Gerade Verbindung 9"/>
            <p:cNvCxnSpPr>
              <a:stCxn id="47" idx="6"/>
              <a:endCxn id="16" idx="2"/>
            </p:cNvCxnSpPr>
            <p:nvPr/>
          </p:nvCxnSpPr>
          <p:spPr bwMode="auto">
            <a:xfrm flipV="1">
              <a:off x="2850102" y="5042694"/>
              <a:ext cx="383413" cy="3175"/>
            </a:xfrm>
            <a:prstGeom prst="line">
              <a:avLst/>
            </a:prstGeom>
            <a:noFill/>
            <a:ln w="19050" cap="flat" cmpd="sng" algn="ctr">
              <a:solidFill>
                <a:srgbClr val="C00000"/>
              </a:solidFill>
              <a:prstDash val="solid"/>
              <a:headEnd type="none" w="med" len="med"/>
              <a:tailEnd type="none" w="med" len="med"/>
            </a:ln>
            <a:effectLst/>
          </p:spPr>
        </p:cxnSp>
        <p:cxnSp>
          <p:nvCxnSpPr>
            <p:cNvPr id="22" name="Gerade Verbindung 11"/>
            <p:cNvCxnSpPr>
              <a:stCxn id="14" idx="6"/>
              <a:endCxn id="15" idx="2"/>
            </p:cNvCxnSpPr>
            <p:nvPr/>
          </p:nvCxnSpPr>
          <p:spPr bwMode="auto">
            <a:xfrm flipV="1">
              <a:off x="2859627" y="4518819"/>
              <a:ext cx="392938" cy="3175"/>
            </a:xfrm>
            <a:prstGeom prst="line">
              <a:avLst/>
            </a:prstGeom>
            <a:noFill/>
            <a:ln w="19050" cap="flat" cmpd="sng" algn="ctr">
              <a:solidFill>
                <a:srgbClr val="C00000"/>
              </a:solidFill>
              <a:prstDash val="solid"/>
              <a:headEnd type="none" w="med" len="med"/>
              <a:tailEnd type="none" w="med" len="med"/>
            </a:ln>
            <a:effectLst/>
          </p:spPr>
        </p:cxnSp>
        <p:cxnSp>
          <p:nvCxnSpPr>
            <p:cNvPr id="23" name="Gerade Verbindung 15"/>
            <p:cNvCxnSpPr>
              <a:stCxn id="15" idx="6"/>
              <a:endCxn id="18" idx="2"/>
            </p:cNvCxnSpPr>
            <p:nvPr/>
          </p:nvCxnSpPr>
          <p:spPr bwMode="auto">
            <a:xfrm>
              <a:off x="3756565" y="4518819"/>
              <a:ext cx="392937" cy="9525"/>
            </a:xfrm>
            <a:prstGeom prst="line">
              <a:avLst/>
            </a:prstGeom>
            <a:noFill/>
            <a:ln w="19050" cap="flat" cmpd="sng" algn="ctr">
              <a:solidFill>
                <a:srgbClr val="C00000"/>
              </a:solidFill>
              <a:prstDash val="solid"/>
              <a:headEnd type="none" w="med" len="med"/>
              <a:tailEnd type="none" w="med" len="med"/>
            </a:ln>
            <a:effectLst/>
          </p:spPr>
        </p:cxnSp>
        <p:cxnSp>
          <p:nvCxnSpPr>
            <p:cNvPr id="24" name="Gerade Verbindung 17"/>
            <p:cNvCxnSpPr>
              <a:stCxn id="16" idx="6"/>
              <a:endCxn id="17" idx="2"/>
            </p:cNvCxnSpPr>
            <p:nvPr/>
          </p:nvCxnSpPr>
          <p:spPr bwMode="auto">
            <a:xfrm>
              <a:off x="3737515" y="5042694"/>
              <a:ext cx="383412" cy="14287"/>
            </a:xfrm>
            <a:prstGeom prst="line">
              <a:avLst/>
            </a:prstGeom>
            <a:noFill/>
            <a:ln w="19050" cap="flat" cmpd="sng" algn="ctr">
              <a:solidFill>
                <a:srgbClr val="C00000"/>
              </a:solidFill>
              <a:prstDash val="solid"/>
              <a:headEnd type="none" w="med" len="med"/>
              <a:tailEnd type="none" w="med" len="med"/>
            </a:ln>
            <a:effectLst/>
          </p:spPr>
        </p:cxnSp>
        <p:cxnSp>
          <p:nvCxnSpPr>
            <p:cNvPr id="25" name="Gerade Verbindung 19"/>
            <p:cNvCxnSpPr>
              <a:stCxn id="18" idx="6"/>
            </p:cNvCxnSpPr>
            <p:nvPr/>
          </p:nvCxnSpPr>
          <p:spPr bwMode="auto">
            <a:xfrm>
              <a:off x="4653502" y="4528344"/>
              <a:ext cx="392400" cy="793"/>
            </a:xfrm>
            <a:prstGeom prst="line">
              <a:avLst/>
            </a:prstGeom>
            <a:noFill/>
            <a:ln w="19050" cap="flat" cmpd="sng" algn="ctr">
              <a:solidFill>
                <a:srgbClr val="C00000"/>
              </a:solidFill>
              <a:prstDash val="solid"/>
              <a:headEnd type="none" w="med" len="med"/>
              <a:tailEnd type="none" w="med" len="med"/>
            </a:ln>
            <a:effectLst/>
          </p:spPr>
        </p:cxnSp>
        <p:cxnSp>
          <p:nvCxnSpPr>
            <p:cNvPr id="26" name="Gerade Verbindung 22"/>
            <p:cNvCxnSpPr>
              <a:stCxn id="17" idx="6"/>
            </p:cNvCxnSpPr>
            <p:nvPr/>
          </p:nvCxnSpPr>
          <p:spPr bwMode="auto">
            <a:xfrm flipV="1">
              <a:off x="4624927" y="5056187"/>
              <a:ext cx="392400" cy="794"/>
            </a:xfrm>
            <a:prstGeom prst="line">
              <a:avLst/>
            </a:prstGeom>
            <a:noFill/>
            <a:ln w="19050" cap="flat" cmpd="sng" algn="ctr">
              <a:solidFill>
                <a:srgbClr val="C00000"/>
              </a:solidFill>
              <a:prstDash val="solid"/>
              <a:headEnd type="none" w="med" len="med"/>
              <a:tailEnd type="none" w="med" len="med"/>
            </a:ln>
            <a:effectLst/>
          </p:spPr>
        </p:cxnSp>
        <p:sp>
          <p:nvSpPr>
            <p:cNvPr id="27" name="Ellipse 48"/>
            <p:cNvSpPr/>
            <p:nvPr/>
          </p:nvSpPr>
          <p:spPr bwMode="auto">
            <a:xfrm>
              <a:off x="3252565" y="5483225"/>
              <a:ext cx="504000" cy="204787"/>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700" b="1" kern="0" dirty="0" smtClean="0">
                  <a:solidFill>
                    <a:sysClr val="window" lastClr="FFFFFF"/>
                  </a:solidFill>
                  <a:latin typeface="Calibri"/>
                  <a:ea typeface="+mn-ea"/>
                </a:rPr>
                <a:t>12</a:t>
              </a:r>
              <a:endParaRPr lang="en-US" sz="700" b="1" kern="0" dirty="0">
                <a:solidFill>
                  <a:sysClr val="window" lastClr="FFFFFF"/>
                </a:solidFill>
                <a:latin typeface="Calibri"/>
                <a:ea typeface="+mn-ea"/>
              </a:endParaRPr>
            </a:p>
          </p:txBody>
        </p:sp>
        <p:sp>
          <p:nvSpPr>
            <p:cNvPr id="28" name="Ellipse 49"/>
            <p:cNvSpPr/>
            <p:nvPr/>
          </p:nvSpPr>
          <p:spPr bwMode="auto">
            <a:xfrm>
              <a:off x="4149502" y="5497512"/>
              <a:ext cx="504000" cy="204788"/>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700" b="1" kern="0" dirty="0" smtClean="0">
                  <a:solidFill>
                    <a:sysClr val="window" lastClr="FFFFFF"/>
                  </a:solidFill>
                  <a:latin typeface="Calibri"/>
                  <a:ea typeface="+mn-ea"/>
                </a:rPr>
                <a:t>13</a:t>
              </a:r>
              <a:endParaRPr lang="en-US" sz="700" b="1" kern="0" dirty="0">
                <a:solidFill>
                  <a:sysClr val="window" lastClr="FFFFFF"/>
                </a:solidFill>
                <a:latin typeface="Calibri"/>
                <a:ea typeface="+mn-ea"/>
              </a:endParaRPr>
            </a:p>
          </p:txBody>
        </p:sp>
        <p:cxnSp>
          <p:nvCxnSpPr>
            <p:cNvPr id="29" name="Gerade Verbindung 17"/>
            <p:cNvCxnSpPr>
              <a:stCxn id="27" idx="6"/>
              <a:endCxn id="28" idx="2"/>
            </p:cNvCxnSpPr>
            <p:nvPr/>
          </p:nvCxnSpPr>
          <p:spPr bwMode="auto">
            <a:xfrm>
              <a:off x="3756565" y="5585619"/>
              <a:ext cx="392937" cy="14287"/>
            </a:xfrm>
            <a:prstGeom prst="line">
              <a:avLst/>
            </a:prstGeom>
            <a:noFill/>
            <a:ln w="19050" cap="flat" cmpd="sng" algn="ctr">
              <a:solidFill>
                <a:srgbClr val="C00000"/>
              </a:solidFill>
              <a:prstDash val="solid"/>
              <a:headEnd type="none" w="med" len="med"/>
              <a:tailEnd type="none" w="med" len="med"/>
            </a:ln>
            <a:effectLst/>
          </p:spPr>
        </p:cxnSp>
        <p:cxnSp>
          <p:nvCxnSpPr>
            <p:cNvPr id="30" name="Gerade Verbindung 9"/>
            <p:cNvCxnSpPr>
              <a:stCxn id="51" idx="6"/>
              <a:endCxn id="27" idx="2"/>
            </p:cNvCxnSpPr>
            <p:nvPr/>
          </p:nvCxnSpPr>
          <p:spPr bwMode="auto">
            <a:xfrm>
              <a:off x="2859627" y="5579269"/>
              <a:ext cx="392938" cy="6350"/>
            </a:xfrm>
            <a:prstGeom prst="line">
              <a:avLst/>
            </a:prstGeom>
            <a:noFill/>
            <a:ln w="19050" cap="flat" cmpd="sng" algn="ctr">
              <a:solidFill>
                <a:srgbClr val="C00000"/>
              </a:solidFill>
              <a:prstDash val="solid"/>
              <a:headEnd type="none" w="med" len="med"/>
              <a:tailEnd type="none" w="med" len="med"/>
            </a:ln>
            <a:effectLst/>
          </p:spPr>
        </p:cxnSp>
        <p:cxnSp>
          <p:nvCxnSpPr>
            <p:cNvPr id="31" name="Gerade Verbindung 22"/>
            <p:cNvCxnSpPr>
              <a:stCxn id="28" idx="6"/>
            </p:cNvCxnSpPr>
            <p:nvPr/>
          </p:nvCxnSpPr>
          <p:spPr bwMode="auto">
            <a:xfrm>
              <a:off x="4653502" y="5599906"/>
              <a:ext cx="392400" cy="0"/>
            </a:xfrm>
            <a:prstGeom prst="line">
              <a:avLst/>
            </a:prstGeom>
            <a:noFill/>
            <a:ln w="19050" cap="flat" cmpd="sng" algn="ctr">
              <a:solidFill>
                <a:srgbClr val="C00000"/>
              </a:solidFill>
              <a:prstDash val="solid"/>
              <a:headEnd type="none" w="med" len="med"/>
              <a:tailEnd type="none" w="med" len="med"/>
            </a:ln>
            <a:effectLst/>
          </p:spPr>
        </p:cxnSp>
        <p:sp>
          <p:nvSpPr>
            <p:cNvPr id="32" name="Ellipse 3"/>
            <p:cNvSpPr/>
            <p:nvPr/>
          </p:nvSpPr>
          <p:spPr bwMode="auto">
            <a:xfrm>
              <a:off x="6682398" y="4869224"/>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1</a:t>
              </a:r>
            </a:p>
          </p:txBody>
        </p:sp>
        <p:sp>
          <p:nvSpPr>
            <p:cNvPr id="33" name="Ellipse 46"/>
            <p:cNvSpPr/>
            <p:nvPr/>
          </p:nvSpPr>
          <p:spPr bwMode="auto">
            <a:xfrm>
              <a:off x="7442811" y="4869224"/>
              <a:ext cx="504000" cy="204787"/>
            </a:xfrm>
            <a:prstGeom prst="ellipse">
              <a:avLst/>
            </a:prstGeom>
            <a:solidFill>
              <a:schemeClr val="bg1">
                <a:lumMod val="95000"/>
              </a:schemeClr>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a:solidFill>
                    <a:prstClr val="black"/>
                  </a:solidFill>
                  <a:latin typeface="Calibri"/>
                  <a:ea typeface="+mn-ea"/>
                </a:rPr>
                <a:t>2</a:t>
              </a:r>
            </a:p>
          </p:txBody>
        </p:sp>
        <p:sp>
          <p:nvSpPr>
            <p:cNvPr id="34" name="Ellipse 47"/>
            <p:cNvSpPr/>
            <p:nvPr/>
          </p:nvSpPr>
          <p:spPr bwMode="auto">
            <a:xfrm>
              <a:off x="8998714" y="4868430"/>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4</a:t>
              </a:r>
            </a:p>
          </p:txBody>
        </p:sp>
        <p:sp>
          <p:nvSpPr>
            <p:cNvPr id="35" name="Ellipse 48"/>
            <p:cNvSpPr/>
            <p:nvPr/>
          </p:nvSpPr>
          <p:spPr bwMode="auto">
            <a:xfrm>
              <a:off x="8215933" y="4876006"/>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a:solidFill>
                    <a:sysClr val="window" lastClr="FFFFFF"/>
                  </a:solidFill>
                  <a:latin typeface="Calibri"/>
                  <a:ea typeface="+mn-ea"/>
                </a:rPr>
                <a:t>3</a:t>
              </a:r>
            </a:p>
          </p:txBody>
        </p:sp>
        <p:cxnSp>
          <p:nvCxnSpPr>
            <p:cNvPr id="36" name="Gerade Verbindung mit Pfeil 7"/>
            <p:cNvCxnSpPr>
              <a:endCxn id="32" idx="2"/>
            </p:cNvCxnSpPr>
            <p:nvPr/>
          </p:nvCxnSpPr>
          <p:spPr bwMode="auto">
            <a:xfrm>
              <a:off x="6299811" y="4970824"/>
              <a:ext cx="382587" cy="794"/>
            </a:xfrm>
            <a:prstGeom prst="straightConnector1">
              <a:avLst/>
            </a:prstGeom>
            <a:noFill/>
            <a:ln w="19050" cap="flat" cmpd="sng" algn="ctr">
              <a:solidFill>
                <a:srgbClr val="C00000"/>
              </a:solidFill>
              <a:prstDash val="solid"/>
              <a:headEnd type="none" w="med" len="med"/>
              <a:tailEnd type="none" w="med" len="med"/>
            </a:ln>
            <a:effectLst/>
          </p:spPr>
        </p:cxnSp>
        <p:cxnSp>
          <p:nvCxnSpPr>
            <p:cNvPr id="37" name="Gerade Verbindung mit Pfeil 53"/>
            <p:cNvCxnSpPr>
              <a:stCxn id="32" idx="6"/>
              <a:endCxn id="33" idx="2"/>
            </p:cNvCxnSpPr>
            <p:nvPr/>
          </p:nvCxnSpPr>
          <p:spPr bwMode="auto">
            <a:xfrm>
              <a:off x="7186398" y="4971618"/>
              <a:ext cx="256413" cy="0"/>
            </a:xfrm>
            <a:prstGeom prst="straightConnector1">
              <a:avLst/>
            </a:prstGeom>
            <a:noFill/>
            <a:ln w="19050" cap="flat" cmpd="sng" algn="ctr">
              <a:solidFill>
                <a:srgbClr val="C00000"/>
              </a:solidFill>
              <a:prstDash val="solid"/>
              <a:headEnd type="none" w="med" len="med"/>
              <a:tailEnd type="none" w="med" len="med"/>
            </a:ln>
            <a:effectLst/>
          </p:spPr>
        </p:cxnSp>
        <p:cxnSp>
          <p:nvCxnSpPr>
            <p:cNvPr id="38" name="Gerade Verbindung 9"/>
            <p:cNvCxnSpPr>
              <a:stCxn id="33" idx="6"/>
              <a:endCxn id="35" idx="2"/>
            </p:cNvCxnSpPr>
            <p:nvPr/>
          </p:nvCxnSpPr>
          <p:spPr bwMode="auto">
            <a:xfrm>
              <a:off x="7946811" y="4971618"/>
              <a:ext cx="269122" cy="6782"/>
            </a:xfrm>
            <a:prstGeom prst="line">
              <a:avLst/>
            </a:prstGeom>
            <a:noFill/>
            <a:ln w="19050" cap="flat" cmpd="sng" algn="ctr">
              <a:solidFill>
                <a:srgbClr val="C00000"/>
              </a:solidFill>
              <a:prstDash val="solid"/>
              <a:headEnd type="none" w="med" len="med"/>
              <a:tailEnd type="none" w="med" len="med"/>
            </a:ln>
            <a:effectLst/>
          </p:spPr>
        </p:cxnSp>
        <p:cxnSp>
          <p:nvCxnSpPr>
            <p:cNvPr id="39" name="Gerade Verbindung 17"/>
            <p:cNvCxnSpPr>
              <a:stCxn id="35" idx="6"/>
              <a:endCxn id="34" idx="2"/>
            </p:cNvCxnSpPr>
            <p:nvPr/>
          </p:nvCxnSpPr>
          <p:spPr bwMode="auto">
            <a:xfrm flipV="1">
              <a:off x="8719933" y="4970824"/>
              <a:ext cx="278781" cy="7576"/>
            </a:xfrm>
            <a:prstGeom prst="line">
              <a:avLst/>
            </a:prstGeom>
            <a:noFill/>
            <a:ln w="19050" cap="flat" cmpd="sng" algn="ctr">
              <a:solidFill>
                <a:srgbClr val="C00000"/>
              </a:solidFill>
              <a:prstDash val="solid"/>
              <a:headEnd type="none" w="med" len="med"/>
              <a:tailEnd type="none" w="med" len="med"/>
            </a:ln>
            <a:effectLst/>
          </p:spPr>
        </p:cxnSp>
        <p:sp>
          <p:nvSpPr>
            <p:cNvPr id="40" name="Ellipse 46"/>
            <p:cNvSpPr/>
            <p:nvPr/>
          </p:nvSpPr>
          <p:spPr bwMode="auto">
            <a:xfrm>
              <a:off x="7442811" y="4425444"/>
              <a:ext cx="504000" cy="204787"/>
            </a:xfrm>
            <a:prstGeom prst="ellipse">
              <a:avLst/>
            </a:prstGeom>
            <a:solidFill>
              <a:schemeClr val="bg1">
                <a:lumMod val="95000"/>
              </a:schemeClr>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1200" b="1" kern="0" dirty="0">
                  <a:solidFill>
                    <a:prstClr val="black"/>
                  </a:solidFill>
                  <a:latin typeface="Calibri"/>
                  <a:ea typeface="+mn-ea"/>
                </a:rPr>
                <a:t>2</a:t>
              </a:r>
            </a:p>
          </p:txBody>
        </p:sp>
        <p:sp>
          <p:nvSpPr>
            <p:cNvPr id="41" name="Ellipse 46"/>
            <p:cNvSpPr/>
            <p:nvPr/>
          </p:nvSpPr>
          <p:spPr bwMode="auto">
            <a:xfrm>
              <a:off x="7442811" y="5335081"/>
              <a:ext cx="504000" cy="204787"/>
            </a:xfrm>
            <a:prstGeom prst="ellipse">
              <a:avLst/>
            </a:prstGeom>
            <a:solidFill>
              <a:schemeClr val="bg1">
                <a:lumMod val="95000"/>
              </a:schemeClr>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1200" b="1" kern="0" dirty="0">
                  <a:solidFill>
                    <a:prstClr val="black"/>
                  </a:solidFill>
                  <a:latin typeface="Calibri"/>
                  <a:ea typeface="+mn-ea"/>
                </a:rPr>
                <a:t>2</a:t>
              </a:r>
            </a:p>
          </p:txBody>
        </p:sp>
        <p:cxnSp>
          <p:nvCxnSpPr>
            <p:cNvPr id="42" name="Gerade Verbindung mit Pfeil 53"/>
            <p:cNvCxnSpPr>
              <a:stCxn id="32" idx="6"/>
              <a:endCxn id="40" idx="2"/>
            </p:cNvCxnSpPr>
            <p:nvPr/>
          </p:nvCxnSpPr>
          <p:spPr bwMode="auto">
            <a:xfrm flipV="1">
              <a:off x="7186398" y="4527838"/>
              <a:ext cx="256413" cy="443780"/>
            </a:xfrm>
            <a:prstGeom prst="straightConnector1">
              <a:avLst/>
            </a:prstGeom>
            <a:noFill/>
            <a:ln w="19050" cap="flat" cmpd="sng" algn="ctr">
              <a:solidFill>
                <a:srgbClr val="C00000"/>
              </a:solidFill>
              <a:prstDash val="solid"/>
              <a:headEnd type="none" w="med" len="med"/>
              <a:tailEnd type="none" w="med" len="med"/>
            </a:ln>
            <a:effectLst/>
          </p:spPr>
        </p:cxnSp>
        <p:cxnSp>
          <p:nvCxnSpPr>
            <p:cNvPr id="43" name="Gerade Verbindung mit Pfeil 53"/>
            <p:cNvCxnSpPr>
              <a:stCxn id="32" idx="6"/>
              <a:endCxn id="41" idx="2"/>
            </p:cNvCxnSpPr>
            <p:nvPr/>
          </p:nvCxnSpPr>
          <p:spPr bwMode="auto">
            <a:xfrm>
              <a:off x="7186398" y="4971618"/>
              <a:ext cx="256413" cy="465857"/>
            </a:xfrm>
            <a:prstGeom prst="straightConnector1">
              <a:avLst/>
            </a:prstGeom>
            <a:noFill/>
            <a:ln w="19050" cap="flat" cmpd="sng" algn="ctr">
              <a:solidFill>
                <a:srgbClr val="C00000"/>
              </a:solidFill>
              <a:prstDash val="solid"/>
              <a:headEnd type="none" w="med" len="med"/>
              <a:tailEnd type="none" w="med" len="med"/>
            </a:ln>
            <a:effectLst/>
          </p:spPr>
        </p:cxnSp>
        <p:cxnSp>
          <p:nvCxnSpPr>
            <p:cNvPr id="44" name="Gerade Verbindung mit Pfeil 53"/>
            <p:cNvCxnSpPr>
              <a:stCxn id="35" idx="2"/>
              <a:endCxn id="40" idx="6"/>
            </p:cNvCxnSpPr>
            <p:nvPr/>
          </p:nvCxnSpPr>
          <p:spPr bwMode="auto">
            <a:xfrm flipH="1" flipV="1">
              <a:off x="7946811" y="4527838"/>
              <a:ext cx="269122" cy="450562"/>
            </a:xfrm>
            <a:prstGeom prst="straightConnector1">
              <a:avLst/>
            </a:prstGeom>
            <a:noFill/>
            <a:ln w="19050" cap="flat" cmpd="sng" algn="ctr">
              <a:solidFill>
                <a:srgbClr val="C00000"/>
              </a:solidFill>
              <a:prstDash val="solid"/>
              <a:headEnd type="none" w="med" len="med"/>
              <a:tailEnd type="none" w="med" len="med"/>
            </a:ln>
            <a:effectLst/>
          </p:spPr>
        </p:cxnSp>
        <p:cxnSp>
          <p:nvCxnSpPr>
            <p:cNvPr id="45" name="Gerade Verbindung mit Pfeil 53"/>
            <p:cNvCxnSpPr>
              <a:stCxn id="35" idx="2"/>
              <a:endCxn id="41" idx="6"/>
            </p:cNvCxnSpPr>
            <p:nvPr/>
          </p:nvCxnSpPr>
          <p:spPr bwMode="auto">
            <a:xfrm flipH="1">
              <a:off x="7946811" y="4978400"/>
              <a:ext cx="269122" cy="459075"/>
            </a:xfrm>
            <a:prstGeom prst="straightConnector1">
              <a:avLst/>
            </a:prstGeom>
            <a:noFill/>
            <a:ln w="19050" cap="flat" cmpd="sng" algn="ctr">
              <a:solidFill>
                <a:srgbClr val="C00000"/>
              </a:solidFill>
              <a:prstDash val="solid"/>
              <a:headEnd type="none" w="med" len="med"/>
              <a:tailEnd type="none" w="med" len="med"/>
            </a:ln>
            <a:effectLst/>
          </p:spPr>
        </p:cxnSp>
        <p:sp>
          <p:nvSpPr>
            <p:cNvPr id="46" name="Ellipse 3"/>
            <p:cNvSpPr/>
            <p:nvPr/>
          </p:nvSpPr>
          <p:spPr bwMode="auto">
            <a:xfrm>
              <a:off x="1458689" y="4943475"/>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smtClean="0">
                  <a:solidFill>
                    <a:sysClr val="window" lastClr="FFFFFF"/>
                  </a:solidFill>
                  <a:latin typeface="Calibri"/>
                  <a:ea typeface="+mn-ea"/>
                </a:rPr>
                <a:t>6</a:t>
              </a:r>
              <a:endParaRPr lang="en-US" sz="1200" b="1" kern="0" dirty="0">
                <a:solidFill>
                  <a:sysClr val="window" lastClr="FFFFFF"/>
                </a:solidFill>
                <a:latin typeface="Calibri"/>
                <a:ea typeface="+mn-ea"/>
              </a:endParaRPr>
            </a:p>
          </p:txBody>
        </p:sp>
        <p:sp>
          <p:nvSpPr>
            <p:cNvPr id="47" name="Ellipse 46"/>
            <p:cNvSpPr/>
            <p:nvPr/>
          </p:nvSpPr>
          <p:spPr bwMode="auto">
            <a:xfrm>
              <a:off x="2346102" y="4943475"/>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sz="1200" b="1" kern="0" dirty="0" smtClean="0">
                  <a:solidFill>
                    <a:sysClr val="window" lastClr="FFFFFF"/>
                  </a:solidFill>
                  <a:latin typeface="Calibri"/>
                  <a:ea typeface="+mn-ea"/>
                </a:rPr>
                <a:t>7</a:t>
              </a:r>
              <a:endParaRPr lang="en-US" sz="1200" b="1" kern="0" dirty="0">
                <a:solidFill>
                  <a:sysClr val="window" lastClr="FFFFFF"/>
                </a:solidFill>
                <a:latin typeface="Calibri"/>
                <a:ea typeface="+mn-ea"/>
              </a:endParaRPr>
            </a:p>
          </p:txBody>
        </p:sp>
        <p:cxnSp>
          <p:nvCxnSpPr>
            <p:cNvPr id="48" name="Gerade Verbindung mit Pfeil 7"/>
            <p:cNvCxnSpPr/>
            <p:nvPr/>
          </p:nvCxnSpPr>
          <p:spPr bwMode="auto">
            <a:xfrm>
              <a:off x="1054369" y="5045075"/>
              <a:ext cx="392400" cy="794"/>
            </a:xfrm>
            <a:prstGeom prst="straightConnector1">
              <a:avLst/>
            </a:prstGeom>
            <a:noFill/>
            <a:ln w="19050" cap="flat" cmpd="sng" algn="ctr">
              <a:solidFill>
                <a:srgbClr val="C00000"/>
              </a:solidFill>
              <a:prstDash val="solid"/>
              <a:headEnd type="none" w="med" len="med"/>
              <a:tailEnd type="none" w="med" len="med"/>
            </a:ln>
            <a:effectLst/>
          </p:spPr>
        </p:cxnSp>
        <p:cxnSp>
          <p:nvCxnSpPr>
            <p:cNvPr id="49" name="Gerade Verbindung mit Pfeil 53"/>
            <p:cNvCxnSpPr>
              <a:stCxn id="46" idx="6"/>
              <a:endCxn id="47" idx="2"/>
            </p:cNvCxnSpPr>
            <p:nvPr/>
          </p:nvCxnSpPr>
          <p:spPr bwMode="auto">
            <a:xfrm>
              <a:off x="1962689" y="5045869"/>
              <a:ext cx="383413" cy="0"/>
            </a:xfrm>
            <a:prstGeom prst="straightConnector1">
              <a:avLst/>
            </a:prstGeom>
            <a:noFill/>
            <a:ln w="19050" cap="flat" cmpd="sng" algn="ctr">
              <a:solidFill>
                <a:srgbClr val="C00000"/>
              </a:solidFill>
              <a:prstDash val="solid"/>
              <a:headEnd type="none" w="med" len="med"/>
              <a:tailEnd type="none" w="med" len="med"/>
            </a:ln>
            <a:effectLst/>
          </p:spPr>
        </p:cxnSp>
        <p:sp>
          <p:nvSpPr>
            <p:cNvPr id="50" name="Ellipse 3"/>
            <p:cNvSpPr/>
            <p:nvPr/>
          </p:nvSpPr>
          <p:spPr bwMode="auto">
            <a:xfrm>
              <a:off x="1458689" y="5476875"/>
              <a:ext cx="504000" cy="204787"/>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700" b="1" kern="0" dirty="0" smtClean="0">
                  <a:solidFill>
                    <a:sysClr val="window" lastClr="FFFFFF"/>
                  </a:solidFill>
                  <a:latin typeface="Calibri"/>
                  <a:ea typeface="+mn-ea"/>
                </a:rPr>
                <a:t>10</a:t>
              </a:r>
              <a:endParaRPr lang="en-US" sz="700" b="1" kern="0" dirty="0">
                <a:solidFill>
                  <a:sysClr val="window" lastClr="FFFFFF"/>
                </a:solidFill>
                <a:latin typeface="Calibri"/>
                <a:ea typeface="+mn-ea"/>
              </a:endParaRPr>
            </a:p>
          </p:txBody>
        </p:sp>
        <p:sp>
          <p:nvSpPr>
            <p:cNvPr id="51" name="Ellipse 46"/>
            <p:cNvSpPr/>
            <p:nvPr/>
          </p:nvSpPr>
          <p:spPr bwMode="auto">
            <a:xfrm>
              <a:off x="2355627" y="5476875"/>
              <a:ext cx="504000" cy="204787"/>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sz="700" b="1" kern="0" dirty="0" smtClean="0">
                  <a:solidFill>
                    <a:sysClr val="window" lastClr="FFFFFF"/>
                  </a:solidFill>
                  <a:latin typeface="Calibri"/>
                  <a:ea typeface="+mn-ea"/>
                </a:rPr>
                <a:t>11</a:t>
              </a:r>
              <a:endParaRPr lang="en-US" sz="700" b="1" kern="0" dirty="0">
                <a:solidFill>
                  <a:sysClr val="window" lastClr="FFFFFF"/>
                </a:solidFill>
                <a:latin typeface="Calibri"/>
                <a:ea typeface="+mn-ea"/>
              </a:endParaRPr>
            </a:p>
          </p:txBody>
        </p:sp>
        <p:cxnSp>
          <p:nvCxnSpPr>
            <p:cNvPr id="52" name="Gerade Verbindung mit Pfeil 7"/>
            <p:cNvCxnSpPr/>
            <p:nvPr/>
          </p:nvCxnSpPr>
          <p:spPr bwMode="auto">
            <a:xfrm>
              <a:off x="1054369" y="5578475"/>
              <a:ext cx="392400" cy="794"/>
            </a:xfrm>
            <a:prstGeom prst="straightConnector1">
              <a:avLst/>
            </a:prstGeom>
            <a:noFill/>
            <a:ln w="19050" cap="flat" cmpd="sng" algn="ctr">
              <a:solidFill>
                <a:srgbClr val="C00000"/>
              </a:solidFill>
              <a:prstDash val="solid"/>
              <a:headEnd type="none" w="med" len="med"/>
              <a:tailEnd type="none" w="med" len="med"/>
            </a:ln>
            <a:effectLst/>
          </p:spPr>
        </p:cxnSp>
        <p:cxnSp>
          <p:nvCxnSpPr>
            <p:cNvPr id="53" name="Gerade Verbindung mit Pfeil 53"/>
            <p:cNvCxnSpPr>
              <a:stCxn id="50" idx="6"/>
              <a:endCxn id="51" idx="2"/>
            </p:cNvCxnSpPr>
            <p:nvPr/>
          </p:nvCxnSpPr>
          <p:spPr bwMode="auto">
            <a:xfrm>
              <a:off x="1962689" y="5579269"/>
              <a:ext cx="392938" cy="0"/>
            </a:xfrm>
            <a:prstGeom prst="straightConnector1">
              <a:avLst/>
            </a:prstGeom>
            <a:noFill/>
            <a:ln w="19050" cap="flat" cmpd="sng" algn="ctr">
              <a:solidFill>
                <a:srgbClr val="C00000"/>
              </a:solidFill>
              <a:prstDash val="solid"/>
              <a:headEnd type="none" w="med" len="med"/>
              <a:tailEnd type="none" w="med" len="med"/>
            </a:ln>
            <a:effectLst/>
          </p:spPr>
        </p:cxnSp>
        <p:cxnSp>
          <p:nvCxnSpPr>
            <p:cNvPr id="54" name="Gerade Verbindung mit Pfeil 7"/>
            <p:cNvCxnSpPr>
              <a:stCxn id="7" idx="6"/>
            </p:cNvCxnSpPr>
            <p:nvPr/>
          </p:nvCxnSpPr>
          <p:spPr bwMode="auto">
            <a:xfrm>
              <a:off x="4724865" y="2143561"/>
              <a:ext cx="413112" cy="0"/>
            </a:xfrm>
            <a:prstGeom prst="straightConnector1">
              <a:avLst/>
            </a:prstGeom>
            <a:noFill/>
            <a:ln w="19050" cap="flat" cmpd="sng" algn="ctr">
              <a:solidFill>
                <a:srgbClr val="C00000"/>
              </a:solidFill>
              <a:prstDash val="solid"/>
              <a:headEnd type="none" w="med" len="med"/>
              <a:tailEnd type="none" w="med" len="med"/>
            </a:ln>
            <a:effectLst/>
          </p:spPr>
        </p:cxnSp>
        <p:sp>
          <p:nvSpPr>
            <p:cNvPr id="55" name="Ellipse 47"/>
            <p:cNvSpPr/>
            <p:nvPr/>
          </p:nvSpPr>
          <p:spPr bwMode="auto">
            <a:xfrm>
              <a:off x="8421808" y="1598255"/>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3</a:t>
              </a:r>
              <a:endParaRPr lang="en-US" sz="1200" b="1" kern="0" dirty="0">
                <a:solidFill>
                  <a:sysClr val="window" lastClr="FFFFFF"/>
                </a:solidFill>
                <a:latin typeface="Calibri"/>
                <a:ea typeface="+mn-ea"/>
              </a:endParaRPr>
            </a:p>
          </p:txBody>
        </p:sp>
        <p:sp>
          <p:nvSpPr>
            <p:cNvPr id="56" name="Ellipse 48"/>
            <p:cNvSpPr/>
            <p:nvPr/>
          </p:nvSpPr>
          <p:spPr bwMode="auto">
            <a:xfrm>
              <a:off x="8402758" y="2122130"/>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5</a:t>
              </a:r>
              <a:endParaRPr lang="en-US" sz="1200" b="1" kern="0" dirty="0">
                <a:solidFill>
                  <a:sysClr val="window" lastClr="FFFFFF"/>
                </a:solidFill>
                <a:latin typeface="Calibri"/>
                <a:ea typeface="+mn-ea"/>
              </a:endParaRPr>
            </a:p>
          </p:txBody>
        </p:sp>
        <p:sp>
          <p:nvSpPr>
            <p:cNvPr id="57" name="Ellipse 49"/>
            <p:cNvSpPr/>
            <p:nvPr/>
          </p:nvSpPr>
          <p:spPr bwMode="auto">
            <a:xfrm>
              <a:off x="9290170" y="2136417"/>
              <a:ext cx="504000" cy="204788"/>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6</a:t>
              </a:r>
              <a:endParaRPr lang="en-US" sz="1200" b="1" kern="0" dirty="0">
                <a:solidFill>
                  <a:sysClr val="window" lastClr="FFFFFF"/>
                </a:solidFill>
                <a:latin typeface="Calibri"/>
                <a:ea typeface="+mn-ea"/>
              </a:endParaRPr>
            </a:p>
          </p:txBody>
        </p:sp>
        <p:sp>
          <p:nvSpPr>
            <p:cNvPr id="58" name="Ellipse 50"/>
            <p:cNvSpPr/>
            <p:nvPr/>
          </p:nvSpPr>
          <p:spPr bwMode="auto">
            <a:xfrm>
              <a:off x="9318745" y="1607780"/>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4</a:t>
              </a:r>
              <a:endParaRPr lang="en-US" sz="1200" b="1" kern="0" dirty="0">
                <a:solidFill>
                  <a:sysClr val="window" lastClr="FFFFFF"/>
                </a:solidFill>
                <a:latin typeface="Calibri"/>
                <a:ea typeface="+mn-ea"/>
              </a:endParaRPr>
            </a:p>
          </p:txBody>
        </p:sp>
        <p:cxnSp>
          <p:nvCxnSpPr>
            <p:cNvPr id="59" name="Gerade Verbindung 9"/>
            <p:cNvCxnSpPr>
              <a:stCxn id="71" idx="6"/>
              <a:endCxn id="56" idx="2"/>
            </p:cNvCxnSpPr>
            <p:nvPr/>
          </p:nvCxnSpPr>
          <p:spPr bwMode="auto">
            <a:xfrm flipV="1">
              <a:off x="8019345" y="2224524"/>
              <a:ext cx="383413" cy="3175"/>
            </a:xfrm>
            <a:prstGeom prst="line">
              <a:avLst/>
            </a:prstGeom>
            <a:noFill/>
            <a:ln w="19050" cap="flat" cmpd="sng" algn="ctr">
              <a:solidFill>
                <a:srgbClr val="C00000"/>
              </a:solidFill>
              <a:prstDash val="solid"/>
              <a:headEnd type="none" w="med" len="med"/>
              <a:tailEnd type="none" w="med" len="med"/>
            </a:ln>
            <a:effectLst/>
          </p:spPr>
        </p:cxnSp>
        <p:cxnSp>
          <p:nvCxnSpPr>
            <p:cNvPr id="60" name="Gerade Verbindung 11"/>
            <p:cNvCxnSpPr>
              <a:stCxn id="71" idx="6"/>
              <a:endCxn id="55" idx="2"/>
            </p:cNvCxnSpPr>
            <p:nvPr/>
          </p:nvCxnSpPr>
          <p:spPr bwMode="auto">
            <a:xfrm flipV="1">
              <a:off x="8019345" y="1700649"/>
              <a:ext cx="402463" cy="527050"/>
            </a:xfrm>
            <a:prstGeom prst="line">
              <a:avLst/>
            </a:prstGeom>
            <a:noFill/>
            <a:ln w="19050" cap="flat" cmpd="sng" algn="ctr">
              <a:solidFill>
                <a:srgbClr val="3C0DB3"/>
              </a:solidFill>
              <a:prstDash val="solid"/>
              <a:headEnd type="none" w="med" len="med"/>
              <a:tailEnd type="none" w="med" len="med"/>
            </a:ln>
            <a:effectLst/>
          </p:spPr>
        </p:cxnSp>
        <p:cxnSp>
          <p:nvCxnSpPr>
            <p:cNvPr id="61" name="Gerade Verbindung 15"/>
            <p:cNvCxnSpPr>
              <a:stCxn id="55" idx="6"/>
              <a:endCxn id="58" idx="2"/>
            </p:cNvCxnSpPr>
            <p:nvPr/>
          </p:nvCxnSpPr>
          <p:spPr bwMode="auto">
            <a:xfrm>
              <a:off x="8925808" y="1700649"/>
              <a:ext cx="392937" cy="9525"/>
            </a:xfrm>
            <a:prstGeom prst="line">
              <a:avLst/>
            </a:prstGeom>
            <a:noFill/>
            <a:ln w="19050" cap="flat" cmpd="sng" algn="ctr">
              <a:solidFill>
                <a:srgbClr val="C00000"/>
              </a:solidFill>
              <a:prstDash val="solid"/>
              <a:headEnd type="none" w="med" len="med"/>
              <a:tailEnd type="none" w="med" len="med"/>
            </a:ln>
            <a:effectLst/>
          </p:spPr>
        </p:cxnSp>
        <p:cxnSp>
          <p:nvCxnSpPr>
            <p:cNvPr id="62" name="Gerade Verbindung 17"/>
            <p:cNvCxnSpPr>
              <a:stCxn id="56" idx="6"/>
              <a:endCxn id="57" idx="2"/>
            </p:cNvCxnSpPr>
            <p:nvPr/>
          </p:nvCxnSpPr>
          <p:spPr bwMode="auto">
            <a:xfrm>
              <a:off x="8906758" y="2224524"/>
              <a:ext cx="383412" cy="14287"/>
            </a:xfrm>
            <a:prstGeom prst="line">
              <a:avLst/>
            </a:prstGeom>
            <a:noFill/>
            <a:ln w="19050" cap="flat" cmpd="sng" algn="ctr">
              <a:solidFill>
                <a:srgbClr val="C00000"/>
              </a:solidFill>
              <a:prstDash val="solid"/>
              <a:headEnd type="none" w="med" len="med"/>
              <a:tailEnd type="none" w="med" len="med"/>
            </a:ln>
            <a:effectLst/>
          </p:spPr>
        </p:cxnSp>
        <p:cxnSp>
          <p:nvCxnSpPr>
            <p:cNvPr id="63" name="Gerade Verbindung 19"/>
            <p:cNvCxnSpPr>
              <a:stCxn id="58" idx="6"/>
            </p:cNvCxnSpPr>
            <p:nvPr/>
          </p:nvCxnSpPr>
          <p:spPr bwMode="auto">
            <a:xfrm>
              <a:off x="9822745" y="1710174"/>
              <a:ext cx="392400" cy="793"/>
            </a:xfrm>
            <a:prstGeom prst="line">
              <a:avLst/>
            </a:prstGeom>
            <a:noFill/>
            <a:ln w="19050" cap="flat" cmpd="sng" algn="ctr">
              <a:solidFill>
                <a:srgbClr val="C00000"/>
              </a:solidFill>
              <a:prstDash val="solid"/>
              <a:headEnd type="none" w="med" len="med"/>
              <a:tailEnd type="none" w="med" len="med"/>
            </a:ln>
            <a:effectLst/>
          </p:spPr>
        </p:cxnSp>
        <p:cxnSp>
          <p:nvCxnSpPr>
            <p:cNvPr id="64" name="Gerade Verbindung 22"/>
            <p:cNvCxnSpPr>
              <a:stCxn id="57" idx="6"/>
            </p:cNvCxnSpPr>
            <p:nvPr/>
          </p:nvCxnSpPr>
          <p:spPr bwMode="auto">
            <a:xfrm flipV="1">
              <a:off x="9794170" y="2238017"/>
              <a:ext cx="392400" cy="794"/>
            </a:xfrm>
            <a:prstGeom prst="line">
              <a:avLst/>
            </a:prstGeom>
            <a:noFill/>
            <a:ln w="19050" cap="flat" cmpd="sng" algn="ctr">
              <a:solidFill>
                <a:srgbClr val="C00000"/>
              </a:solidFill>
              <a:prstDash val="solid"/>
              <a:headEnd type="none" w="med" len="med"/>
              <a:tailEnd type="none" w="med" len="med"/>
            </a:ln>
            <a:effectLst/>
          </p:spPr>
        </p:cxnSp>
        <p:sp>
          <p:nvSpPr>
            <p:cNvPr id="65" name="Ellipse 48"/>
            <p:cNvSpPr/>
            <p:nvPr/>
          </p:nvSpPr>
          <p:spPr bwMode="auto">
            <a:xfrm>
              <a:off x="8421808" y="2665055"/>
              <a:ext cx="504000" cy="204787"/>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7</a:t>
              </a:r>
              <a:endParaRPr lang="en-US" sz="1200" b="1" kern="0" dirty="0">
                <a:solidFill>
                  <a:sysClr val="window" lastClr="FFFFFF"/>
                </a:solidFill>
                <a:latin typeface="Calibri"/>
                <a:ea typeface="+mn-ea"/>
              </a:endParaRPr>
            </a:p>
          </p:txBody>
        </p:sp>
        <p:sp>
          <p:nvSpPr>
            <p:cNvPr id="66" name="Ellipse 49"/>
            <p:cNvSpPr/>
            <p:nvPr/>
          </p:nvSpPr>
          <p:spPr bwMode="auto">
            <a:xfrm>
              <a:off x="9318745" y="2679342"/>
              <a:ext cx="504000" cy="204788"/>
            </a:xfrm>
            <a:prstGeom prst="ellipse">
              <a:avLst/>
            </a:prstGeom>
            <a:solidFill>
              <a:srgbClr val="3C0DB3"/>
            </a:solidFill>
            <a:ln w="25400" cap="flat" cmpd="sng" algn="ctr">
              <a:solidFill>
                <a:srgbClr val="3C0DB3"/>
              </a:solidFill>
              <a:prstDash val="soli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8</a:t>
              </a:r>
              <a:endParaRPr lang="en-US" sz="1200" b="1" kern="0" dirty="0">
                <a:solidFill>
                  <a:sysClr val="window" lastClr="FFFFFF"/>
                </a:solidFill>
                <a:latin typeface="Calibri"/>
                <a:ea typeface="+mn-ea"/>
              </a:endParaRPr>
            </a:p>
          </p:txBody>
        </p:sp>
        <p:cxnSp>
          <p:nvCxnSpPr>
            <p:cNvPr id="67" name="Gerade Verbindung 17"/>
            <p:cNvCxnSpPr>
              <a:stCxn id="65" idx="6"/>
              <a:endCxn id="66" idx="2"/>
            </p:cNvCxnSpPr>
            <p:nvPr/>
          </p:nvCxnSpPr>
          <p:spPr bwMode="auto">
            <a:xfrm>
              <a:off x="8925808" y="2767449"/>
              <a:ext cx="392937" cy="14287"/>
            </a:xfrm>
            <a:prstGeom prst="line">
              <a:avLst/>
            </a:prstGeom>
            <a:noFill/>
            <a:ln w="19050" cap="flat" cmpd="sng" algn="ctr">
              <a:solidFill>
                <a:srgbClr val="C00000"/>
              </a:solidFill>
              <a:prstDash val="solid"/>
              <a:headEnd type="none" w="med" len="med"/>
              <a:tailEnd type="none" w="med" len="med"/>
            </a:ln>
            <a:effectLst/>
          </p:spPr>
        </p:cxnSp>
        <p:cxnSp>
          <p:nvCxnSpPr>
            <p:cNvPr id="68" name="Gerade Verbindung 9"/>
            <p:cNvCxnSpPr>
              <a:stCxn id="71" idx="6"/>
              <a:endCxn id="65" idx="2"/>
            </p:cNvCxnSpPr>
            <p:nvPr/>
          </p:nvCxnSpPr>
          <p:spPr bwMode="auto">
            <a:xfrm>
              <a:off x="8019345" y="2227699"/>
              <a:ext cx="402463" cy="539750"/>
            </a:xfrm>
            <a:prstGeom prst="line">
              <a:avLst/>
            </a:prstGeom>
            <a:noFill/>
            <a:ln w="19050" cap="flat" cmpd="sng" algn="ctr">
              <a:solidFill>
                <a:srgbClr val="C00000"/>
              </a:solidFill>
              <a:prstDash val="solid"/>
              <a:headEnd type="none" w="med" len="med"/>
              <a:tailEnd type="none" w="med" len="med"/>
            </a:ln>
            <a:effectLst/>
          </p:spPr>
        </p:cxnSp>
        <p:cxnSp>
          <p:nvCxnSpPr>
            <p:cNvPr id="69" name="Gerade Verbindung 22"/>
            <p:cNvCxnSpPr>
              <a:stCxn id="66" idx="6"/>
            </p:cNvCxnSpPr>
            <p:nvPr/>
          </p:nvCxnSpPr>
          <p:spPr bwMode="auto">
            <a:xfrm>
              <a:off x="9822745" y="2781736"/>
              <a:ext cx="392400" cy="0"/>
            </a:xfrm>
            <a:prstGeom prst="line">
              <a:avLst/>
            </a:prstGeom>
            <a:noFill/>
            <a:ln w="19050" cap="flat" cmpd="sng" algn="ctr">
              <a:solidFill>
                <a:srgbClr val="C00000"/>
              </a:solidFill>
              <a:prstDash val="solid"/>
              <a:headEnd type="none" w="med" len="med"/>
              <a:tailEnd type="none" w="med" len="med"/>
            </a:ln>
            <a:effectLst/>
          </p:spPr>
        </p:cxnSp>
        <p:sp>
          <p:nvSpPr>
            <p:cNvPr id="70" name="Ellipse 3"/>
            <p:cNvSpPr/>
            <p:nvPr/>
          </p:nvSpPr>
          <p:spPr bwMode="auto">
            <a:xfrm>
              <a:off x="6627932" y="2125305"/>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1</a:t>
              </a:r>
              <a:endParaRPr lang="en-US" sz="1200" b="1" kern="0" dirty="0">
                <a:solidFill>
                  <a:sysClr val="window" lastClr="FFFFFF"/>
                </a:solidFill>
                <a:latin typeface="Calibri"/>
                <a:ea typeface="+mn-ea"/>
              </a:endParaRPr>
            </a:p>
          </p:txBody>
        </p:sp>
        <p:sp>
          <p:nvSpPr>
            <p:cNvPr id="71" name="Ellipse 46"/>
            <p:cNvSpPr/>
            <p:nvPr/>
          </p:nvSpPr>
          <p:spPr bwMode="auto">
            <a:xfrm>
              <a:off x="7515345" y="2125305"/>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2</a:t>
              </a:r>
              <a:endParaRPr lang="en-US" sz="1200" b="1" kern="0" dirty="0">
                <a:solidFill>
                  <a:sysClr val="window" lastClr="FFFFFF"/>
                </a:solidFill>
                <a:latin typeface="Calibri"/>
                <a:ea typeface="+mn-ea"/>
              </a:endParaRPr>
            </a:p>
          </p:txBody>
        </p:sp>
        <p:cxnSp>
          <p:nvCxnSpPr>
            <p:cNvPr id="72" name="Gerade Verbindung mit Pfeil 7"/>
            <p:cNvCxnSpPr/>
            <p:nvPr/>
          </p:nvCxnSpPr>
          <p:spPr bwMode="auto">
            <a:xfrm>
              <a:off x="6223612" y="2226905"/>
              <a:ext cx="392400" cy="794"/>
            </a:xfrm>
            <a:prstGeom prst="straightConnector1">
              <a:avLst/>
            </a:prstGeom>
            <a:noFill/>
            <a:ln w="19050" cap="flat" cmpd="sng" algn="ctr">
              <a:solidFill>
                <a:srgbClr val="C00000"/>
              </a:solidFill>
              <a:prstDash val="solid"/>
              <a:headEnd type="none" w="med" len="med"/>
              <a:tailEnd type="none" w="med" len="med"/>
            </a:ln>
            <a:effectLst/>
          </p:spPr>
        </p:cxnSp>
        <p:cxnSp>
          <p:nvCxnSpPr>
            <p:cNvPr id="73" name="Gerade Verbindung mit Pfeil 53"/>
            <p:cNvCxnSpPr>
              <a:stCxn id="70" idx="6"/>
              <a:endCxn id="71" idx="2"/>
            </p:cNvCxnSpPr>
            <p:nvPr/>
          </p:nvCxnSpPr>
          <p:spPr bwMode="auto">
            <a:xfrm>
              <a:off x="7131932" y="2227699"/>
              <a:ext cx="383413" cy="0"/>
            </a:xfrm>
            <a:prstGeom prst="straightConnector1">
              <a:avLst/>
            </a:prstGeom>
            <a:noFill/>
            <a:ln w="19050" cap="flat" cmpd="sng" algn="ctr">
              <a:solidFill>
                <a:srgbClr val="C00000"/>
              </a:solidFill>
              <a:prstDash val="solid"/>
              <a:headEnd type="none" w="med" len="med"/>
              <a:tailEnd type="none" w="med" len="med"/>
            </a:ln>
            <a:effectLst/>
          </p:spPr>
        </p:cxnSp>
        <p:cxnSp>
          <p:nvCxnSpPr>
            <p:cNvPr id="74" name="Gerade Verbindung 22"/>
            <p:cNvCxnSpPr>
              <a:stCxn id="34" idx="6"/>
            </p:cNvCxnSpPr>
            <p:nvPr/>
          </p:nvCxnSpPr>
          <p:spPr bwMode="auto">
            <a:xfrm>
              <a:off x="9502714" y="4970824"/>
              <a:ext cx="478131" cy="7576"/>
            </a:xfrm>
            <a:prstGeom prst="line">
              <a:avLst/>
            </a:prstGeom>
            <a:noFill/>
            <a:ln w="19050" cap="flat" cmpd="sng" algn="ctr">
              <a:solidFill>
                <a:srgbClr val="C00000"/>
              </a:solidFill>
              <a:prstDash val="solid"/>
              <a:headEnd type="none" w="med" len="med"/>
              <a:tailEnd type="none" w="med" len="med"/>
            </a:ln>
            <a:effectLst/>
          </p:spPr>
        </p:cxnSp>
        <p:sp>
          <p:nvSpPr>
            <p:cNvPr id="75" name="矩形 74"/>
            <p:cNvSpPr/>
            <p:nvPr/>
          </p:nvSpPr>
          <p:spPr bwMode="auto">
            <a:xfrm>
              <a:off x="793749" y="1419953"/>
              <a:ext cx="4908551" cy="2088421"/>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solidFill>
                  <a:prstClr val="black"/>
                </a:solidFill>
                <a:latin typeface="Arial" charset="0"/>
                <a:ea typeface="SimSun" pitchFamily="2" charset="-122"/>
              </a:endParaRPr>
            </a:p>
          </p:txBody>
        </p:sp>
        <p:sp>
          <p:nvSpPr>
            <p:cNvPr id="76" name="矩形 75"/>
            <p:cNvSpPr/>
            <p:nvPr/>
          </p:nvSpPr>
          <p:spPr bwMode="auto">
            <a:xfrm>
              <a:off x="6043003" y="1419953"/>
              <a:ext cx="5130755" cy="2088421"/>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solidFill>
                  <a:prstClr val="black"/>
                </a:solidFill>
                <a:latin typeface="Arial" charset="0"/>
                <a:ea typeface="SimSun" pitchFamily="2" charset="-122"/>
              </a:endParaRPr>
            </a:p>
          </p:txBody>
        </p:sp>
        <p:sp>
          <p:nvSpPr>
            <p:cNvPr id="77" name="矩形 76"/>
            <p:cNvSpPr/>
            <p:nvPr/>
          </p:nvSpPr>
          <p:spPr bwMode="auto">
            <a:xfrm>
              <a:off x="803274" y="4036582"/>
              <a:ext cx="4897276" cy="2088421"/>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solidFill>
                  <a:prstClr val="black"/>
                </a:solidFill>
                <a:latin typeface="Arial" charset="0"/>
                <a:ea typeface="SimSun" pitchFamily="2" charset="-122"/>
              </a:endParaRPr>
            </a:p>
          </p:txBody>
        </p:sp>
        <p:sp>
          <p:nvSpPr>
            <p:cNvPr id="78" name="矩形 77"/>
            <p:cNvSpPr/>
            <p:nvPr/>
          </p:nvSpPr>
          <p:spPr bwMode="auto">
            <a:xfrm>
              <a:off x="6052160" y="4036582"/>
              <a:ext cx="5121599" cy="2088421"/>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b="1" smtClean="0">
                <a:solidFill>
                  <a:prstClr val="black"/>
                </a:solidFill>
                <a:latin typeface="Arial" charset="0"/>
                <a:ea typeface="SimSun" pitchFamily="2" charset="-122"/>
              </a:endParaRPr>
            </a:p>
          </p:txBody>
        </p:sp>
        <p:sp>
          <p:nvSpPr>
            <p:cNvPr id="79" name="Ellipse 3"/>
            <p:cNvSpPr/>
            <p:nvPr/>
          </p:nvSpPr>
          <p:spPr bwMode="auto">
            <a:xfrm>
              <a:off x="8757767" y="5721350"/>
              <a:ext cx="504000" cy="204787"/>
            </a:xfrm>
            <a:prstGeom prst="ellipse">
              <a:avLst/>
            </a:prstGeom>
            <a:solidFill>
              <a:srgbClr val="3C0DB3"/>
            </a:solidFill>
            <a:ln w="25400" cap="flat" cmpd="sng" algn="ctr">
              <a:solidFill>
                <a:srgbClr val="3C0DB3"/>
              </a:solidFill>
              <a:prstDash val="solid"/>
              <a:headEnd type="none" w="med" len="med"/>
              <a:tailEnd type="none" w="med" len="med"/>
            </a:ln>
            <a:effectLst/>
          </p:spPr>
          <p:txBody>
            <a:bodyPr anchor="ctr"/>
            <a:lstStyle/>
            <a:p>
              <a:pPr algn="ctr" fontAlgn="auto">
                <a:spcBef>
                  <a:spcPts val="0"/>
                </a:spcBef>
                <a:spcAft>
                  <a:spcPts val="0"/>
                </a:spcAft>
                <a:defRPr/>
              </a:pPr>
              <a:r>
                <a:rPr lang="en-US" altLang="zh-CN" sz="1200" b="1" kern="0" dirty="0" smtClean="0">
                  <a:solidFill>
                    <a:sysClr val="window" lastClr="FFFFFF"/>
                  </a:solidFill>
                  <a:latin typeface="Calibri"/>
                  <a:ea typeface="宋体"/>
                </a:rPr>
                <a:t>N</a:t>
              </a:r>
              <a:endParaRPr lang="en-US" sz="1200" b="1" kern="0" dirty="0">
                <a:solidFill>
                  <a:sysClr val="window" lastClr="FFFFFF"/>
                </a:solidFill>
                <a:latin typeface="Calibri"/>
                <a:ea typeface="+mn-ea"/>
              </a:endParaRPr>
            </a:p>
          </p:txBody>
        </p:sp>
        <p:sp>
          <p:nvSpPr>
            <p:cNvPr id="80" name="TextBox 79"/>
            <p:cNvSpPr txBox="1"/>
            <p:nvPr/>
          </p:nvSpPr>
          <p:spPr>
            <a:xfrm>
              <a:off x="9408226" y="5702300"/>
              <a:ext cx="1765531" cy="328648"/>
            </a:xfrm>
            <a:prstGeom prst="rect">
              <a:avLst/>
            </a:prstGeom>
            <a:noFill/>
          </p:spPr>
          <p:txBody>
            <a:bodyPr wrap="square" rtlCol="0">
              <a:spAutoFit/>
            </a:bodyPr>
            <a:lstStyle/>
            <a:p>
              <a:pPr defTabSz="457200" fontAlgn="auto">
                <a:spcBef>
                  <a:spcPts val="0"/>
                </a:spcBef>
                <a:spcAft>
                  <a:spcPts val="0"/>
                </a:spcAft>
              </a:pPr>
              <a:r>
                <a:rPr lang="en-US" altLang="zh-CN" sz="1100" dirty="0" smtClean="0">
                  <a:solidFill>
                    <a:prstClr val="black"/>
                  </a:solidFill>
                  <a:latin typeface="Calibri"/>
                  <a:ea typeface="宋体"/>
                </a:rPr>
                <a:t>Container</a:t>
              </a:r>
              <a:r>
                <a:rPr lang="zh-CN" altLang="en-US" sz="1100" dirty="0" smtClean="0">
                  <a:solidFill>
                    <a:prstClr val="black"/>
                  </a:solidFill>
                  <a:latin typeface="Calibri"/>
                  <a:ea typeface="宋体"/>
                </a:rPr>
                <a:t>服务</a:t>
              </a:r>
            </a:p>
          </p:txBody>
        </p:sp>
        <p:sp>
          <p:nvSpPr>
            <p:cNvPr id="81" name="TextBox 80"/>
            <p:cNvSpPr txBox="1"/>
            <p:nvPr/>
          </p:nvSpPr>
          <p:spPr>
            <a:xfrm>
              <a:off x="889268" y="3088917"/>
              <a:ext cx="4249679" cy="276999"/>
            </a:xfrm>
            <a:prstGeom prst="rect">
              <a:avLst/>
            </a:prstGeom>
            <a:noFill/>
          </p:spPr>
          <p:txBody>
            <a:bodyPr wrap="square" rtlCol="0">
              <a:spAutoFit/>
            </a:bodyPr>
            <a:lstStyle/>
            <a:p>
              <a:pPr defTabSz="457200" fontAlgn="auto">
                <a:spcBef>
                  <a:spcPts val="0"/>
                </a:spcBef>
                <a:spcAft>
                  <a:spcPts val="0"/>
                </a:spcAft>
              </a:pPr>
              <a:r>
                <a:rPr lang="zh-CN" altLang="en-US" sz="1200" dirty="0" smtClean="0">
                  <a:solidFill>
                    <a:prstClr val="black"/>
                  </a:solidFill>
                  <a:latin typeface="Calibri"/>
                  <a:ea typeface="宋体"/>
                </a:rPr>
                <a:t>业务链</a:t>
              </a:r>
              <a:r>
                <a:rPr lang="en-US" altLang="zh-CN" sz="1200" dirty="0" smtClean="0">
                  <a:solidFill>
                    <a:prstClr val="black"/>
                  </a:solidFill>
                  <a:latin typeface="Calibri"/>
                  <a:ea typeface="宋体"/>
                </a:rPr>
                <a:t>1</a:t>
              </a:r>
              <a:r>
                <a:rPr lang="zh-CN" altLang="en-US" sz="1200" dirty="0" smtClean="0">
                  <a:solidFill>
                    <a:prstClr val="black"/>
                  </a:solidFill>
                  <a:latin typeface="Calibri"/>
                  <a:ea typeface="宋体"/>
                </a:rPr>
                <a:t>：</a:t>
              </a:r>
              <a:r>
                <a:rPr lang="en-US" altLang="zh-CN" sz="1200" dirty="0" smtClean="0">
                  <a:solidFill>
                    <a:prstClr val="black"/>
                  </a:solidFill>
                  <a:latin typeface="Calibri"/>
                  <a:ea typeface="宋体"/>
                </a:rPr>
                <a:t>1-2-3-4</a:t>
              </a:r>
              <a:endParaRPr lang="zh-CN" altLang="en-US" sz="1200" dirty="0" err="1" smtClean="0">
                <a:solidFill>
                  <a:prstClr val="black"/>
                </a:solidFill>
                <a:latin typeface="Calibri"/>
                <a:ea typeface="宋体"/>
              </a:endParaRPr>
            </a:p>
          </p:txBody>
        </p:sp>
        <p:sp>
          <p:nvSpPr>
            <p:cNvPr id="82" name="TextBox 81"/>
            <p:cNvSpPr txBox="1"/>
            <p:nvPr/>
          </p:nvSpPr>
          <p:spPr>
            <a:xfrm>
              <a:off x="799160" y="994680"/>
              <a:ext cx="4901694" cy="510531"/>
            </a:xfrm>
            <a:prstGeom prst="round2DiagRect">
              <a:avLst>
                <a:gd name="adj1" fmla="val 31913"/>
                <a:gd name="adj2" fmla="val 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b="1" i="0" u="none" strike="noStrike" kern="0" cap="none" spc="0" normalizeH="0" baseline="0">
                  <a:ln>
                    <a:noFill/>
                  </a:ln>
                  <a:solidFill>
                    <a:schemeClr val="bg1"/>
                  </a:solidFill>
                  <a:effectLst/>
                  <a:uLnTx/>
                  <a:uFillTx/>
                  <a:latin typeface="FrutigerNext LT Regular" pitchFamily="34" charset="0"/>
                </a:defRPr>
              </a:lvl1pPr>
            </a:lstStyle>
            <a:p>
              <a:pPr fontAlgn="base">
                <a:spcBef>
                  <a:spcPct val="0"/>
                </a:spcBef>
                <a:spcAft>
                  <a:spcPct val="0"/>
                </a:spcAft>
                <a:buClr>
                  <a:srgbClr val="CC9900"/>
                </a:buClr>
                <a:defRPr/>
              </a:pPr>
              <a:r>
                <a:rPr lang="zh-CN" altLang="en-US" sz="1400" dirty="0" smtClean="0">
                  <a:solidFill>
                    <a:srgbClr val="FFFFFF"/>
                  </a:solidFill>
                  <a:latin typeface="Arial" pitchFamily="34" charset="0"/>
                  <a:ea typeface="SimSun" pitchFamily="2" charset="-122"/>
                  <a:cs typeface="Arial" pitchFamily="34" charset="0"/>
                </a:rPr>
                <a:t>单链容器场景</a:t>
              </a:r>
              <a:endParaRPr lang="en-US" altLang="zh-CN" sz="1400" dirty="0" smtClean="0">
                <a:solidFill>
                  <a:srgbClr val="FFFFFF"/>
                </a:solidFill>
                <a:latin typeface="Arial" pitchFamily="34" charset="0"/>
                <a:ea typeface="SimSun" pitchFamily="2" charset="-122"/>
                <a:cs typeface="Arial" pitchFamily="34" charset="0"/>
              </a:endParaRPr>
            </a:p>
          </p:txBody>
        </p:sp>
        <p:sp>
          <p:nvSpPr>
            <p:cNvPr id="83" name="TextBox 82"/>
            <p:cNvSpPr txBox="1"/>
            <p:nvPr/>
          </p:nvSpPr>
          <p:spPr>
            <a:xfrm>
              <a:off x="799160" y="3632200"/>
              <a:ext cx="4890435" cy="510531"/>
            </a:xfrm>
            <a:prstGeom prst="round2DiagRect">
              <a:avLst>
                <a:gd name="adj1" fmla="val 31913"/>
                <a:gd name="adj2" fmla="val 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b="1" i="0" u="none" strike="noStrike" kern="0" cap="none" spc="0" normalizeH="0" baseline="0">
                  <a:ln>
                    <a:noFill/>
                  </a:ln>
                  <a:solidFill>
                    <a:schemeClr val="bg1"/>
                  </a:solidFill>
                  <a:effectLst/>
                  <a:uLnTx/>
                  <a:uFillTx/>
                  <a:latin typeface="FrutigerNext LT Regular" pitchFamily="34" charset="0"/>
                </a:defRPr>
              </a:lvl1pPr>
            </a:lstStyle>
            <a:p>
              <a:pPr fontAlgn="base">
                <a:spcBef>
                  <a:spcPct val="0"/>
                </a:spcBef>
                <a:spcAft>
                  <a:spcPct val="0"/>
                </a:spcAft>
                <a:buClr>
                  <a:srgbClr val="CC9900"/>
                </a:buClr>
                <a:defRPr/>
              </a:pPr>
              <a:r>
                <a:rPr lang="zh-CN" altLang="en-US" sz="1400" dirty="0" smtClean="0">
                  <a:solidFill>
                    <a:srgbClr val="FFFFFF"/>
                  </a:solidFill>
                  <a:latin typeface="Arial" pitchFamily="34" charset="0"/>
                  <a:ea typeface="SimSun" pitchFamily="2" charset="-122"/>
                  <a:cs typeface="Arial" pitchFamily="34" charset="0"/>
                </a:rPr>
                <a:t>多链容器场景</a:t>
              </a:r>
              <a:endParaRPr lang="en-US" altLang="zh-CN" sz="1400" dirty="0" smtClean="0">
                <a:solidFill>
                  <a:srgbClr val="FFFFFF"/>
                </a:solidFill>
                <a:latin typeface="Arial" pitchFamily="34" charset="0"/>
                <a:ea typeface="SimSun" pitchFamily="2" charset="-122"/>
                <a:cs typeface="Arial" pitchFamily="34" charset="0"/>
              </a:endParaRPr>
            </a:p>
          </p:txBody>
        </p:sp>
        <p:sp>
          <p:nvSpPr>
            <p:cNvPr id="84" name="TextBox 83"/>
            <p:cNvSpPr txBox="1"/>
            <p:nvPr/>
          </p:nvSpPr>
          <p:spPr>
            <a:xfrm>
              <a:off x="6046039" y="994680"/>
              <a:ext cx="5127721" cy="510531"/>
            </a:xfrm>
            <a:prstGeom prst="round2DiagRect">
              <a:avLst>
                <a:gd name="adj1" fmla="val 31913"/>
                <a:gd name="adj2" fmla="val 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b="1" i="0" u="none" strike="noStrike" kern="0" cap="none" spc="0" normalizeH="0" baseline="0">
                  <a:ln>
                    <a:noFill/>
                  </a:ln>
                  <a:solidFill>
                    <a:schemeClr val="bg1"/>
                  </a:solidFill>
                  <a:effectLst/>
                  <a:uLnTx/>
                  <a:uFillTx/>
                  <a:latin typeface="FrutigerNext LT Regular" pitchFamily="34" charset="0"/>
                </a:defRPr>
              </a:lvl1pPr>
            </a:lstStyle>
            <a:p>
              <a:pPr fontAlgn="base">
                <a:spcBef>
                  <a:spcPct val="0"/>
                </a:spcBef>
                <a:spcAft>
                  <a:spcPct val="0"/>
                </a:spcAft>
                <a:buClr>
                  <a:srgbClr val="CC9900"/>
                </a:buClr>
                <a:defRPr/>
              </a:pPr>
              <a:r>
                <a:rPr lang="zh-CN" altLang="en-US" sz="1400" dirty="0" smtClean="0">
                  <a:solidFill>
                    <a:srgbClr val="FFFFFF"/>
                  </a:solidFill>
                  <a:latin typeface="Arial" pitchFamily="34" charset="0"/>
                  <a:ea typeface="SimSun" pitchFamily="2" charset="-122"/>
                  <a:cs typeface="Arial" pitchFamily="34" charset="0"/>
                </a:rPr>
                <a:t>容器复用场景</a:t>
              </a:r>
              <a:endParaRPr lang="en-US" altLang="zh-CN" sz="1400" dirty="0" smtClean="0">
                <a:solidFill>
                  <a:srgbClr val="FFFFFF"/>
                </a:solidFill>
                <a:latin typeface="Arial" pitchFamily="34" charset="0"/>
                <a:ea typeface="SimSun" pitchFamily="2" charset="-122"/>
                <a:cs typeface="Arial" pitchFamily="34" charset="0"/>
              </a:endParaRPr>
            </a:p>
          </p:txBody>
        </p:sp>
        <p:sp>
          <p:nvSpPr>
            <p:cNvPr id="85" name="TextBox 84"/>
            <p:cNvSpPr txBox="1"/>
            <p:nvPr/>
          </p:nvSpPr>
          <p:spPr>
            <a:xfrm>
              <a:off x="6046039" y="3632200"/>
              <a:ext cx="5127721" cy="510531"/>
            </a:xfrm>
            <a:prstGeom prst="round2DiagRect">
              <a:avLst>
                <a:gd name="adj1" fmla="val 31913"/>
                <a:gd name="adj2" fmla="val 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b="1" i="0" u="none" strike="noStrike" kern="0" cap="none" spc="0" normalizeH="0" baseline="0">
                  <a:ln>
                    <a:noFill/>
                  </a:ln>
                  <a:solidFill>
                    <a:schemeClr val="bg1"/>
                  </a:solidFill>
                  <a:effectLst/>
                  <a:uLnTx/>
                  <a:uFillTx/>
                  <a:latin typeface="FrutigerNext LT Regular" pitchFamily="34" charset="0"/>
                </a:defRPr>
              </a:lvl1pPr>
            </a:lstStyle>
            <a:p>
              <a:pPr fontAlgn="base">
                <a:spcBef>
                  <a:spcPct val="0"/>
                </a:spcBef>
                <a:spcAft>
                  <a:spcPct val="0"/>
                </a:spcAft>
                <a:buClr>
                  <a:srgbClr val="CC9900"/>
                </a:buClr>
                <a:defRPr/>
              </a:pPr>
              <a:r>
                <a:rPr lang="zh-CN" altLang="en-US" sz="1400" dirty="0" smtClean="0">
                  <a:solidFill>
                    <a:srgbClr val="FFFFFF"/>
                  </a:solidFill>
                  <a:latin typeface="Arial" pitchFamily="34" charset="0"/>
                  <a:ea typeface="SimSun" pitchFamily="2" charset="-122"/>
                  <a:cs typeface="Arial" pitchFamily="34" charset="0"/>
                </a:rPr>
                <a:t>容器负载分担场景</a:t>
              </a:r>
              <a:endParaRPr lang="en-US" altLang="zh-CN" sz="1400" dirty="0" smtClean="0">
                <a:solidFill>
                  <a:srgbClr val="FFFFFF"/>
                </a:solidFill>
                <a:latin typeface="Arial" pitchFamily="34" charset="0"/>
                <a:ea typeface="SimSun" pitchFamily="2" charset="-122"/>
                <a:cs typeface="Arial" pitchFamily="34" charset="0"/>
              </a:endParaRPr>
            </a:p>
          </p:txBody>
        </p:sp>
        <p:sp>
          <p:nvSpPr>
            <p:cNvPr id="86" name="TextBox 85"/>
            <p:cNvSpPr txBox="1"/>
            <p:nvPr/>
          </p:nvSpPr>
          <p:spPr>
            <a:xfrm>
              <a:off x="940069" y="5791908"/>
              <a:ext cx="4724125" cy="309315"/>
            </a:xfrm>
            <a:prstGeom prst="rect">
              <a:avLst/>
            </a:prstGeom>
            <a:noFill/>
          </p:spPr>
          <p:txBody>
            <a:bodyPr wrap="square" rtlCol="0">
              <a:spAutoFit/>
            </a:bodyPr>
            <a:lstStyle/>
            <a:p>
              <a:pPr defTabSz="457200" fontAlgn="auto">
                <a:spcBef>
                  <a:spcPts val="0"/>
                </a:spcBef>
                <a:spcAft>
                  <a:spcPts val="0"/>
                </a:spcAft>
              </a:pPr>
              <a:r>
                <a:rPr lang="zh-CN" altLang="en-US" sz="1000" dirty="0" smtClean="0">
                  <a:solidFill>
                    <a:prstClr val="black"/>
                  </a:solidFill>
                  <a:latin typeface="Calibri"/>
                  <a:ea typeface="宋体"/>
                </a:rPr>
                <a:t>业务链</a:t>
              </a:r>
              <a:r>
                <a:rPr lang="en-US" altLang="zh-CN" sz="1000" dirty="0" smtClean="0">
                  <a:solidFill>
                    <a:prstClr val="black"/>
                  </a:solidFill>
                  <a:latin typeface="Calibri"/>
                  <a:ea typeface="宋体"/>
                </a:rPr>
                <a:t>1</a:t>
              </a:r>
              <a:r>
                <a:rPr lang="zh-CN" altLang="en-US" sz="1000" dirty="0" smtClean="0">
                  <a:solidFill>
                    <a:prstClr val="black"/>
                  </a:solidFill>
                  <a:latin typeface="Calibri"/>
                  <a:ea typeface="宋体"/>
                </a:rPr>
                <a:t>：</a:t>
              </a:r>
              <a:r>
                <a:rPr lang="en-US" altLang="zh-CN" sz="1000" dirty="0" smtClean="0">
                  <a:solidFill>
                    <a:prstClr val="black"/>
                  </a:solidFill>
                  <a:latin typeface="Calibri"/>
                  <a:ea typeface="宋体"/>
                </a:rPr>
                <a:t>1-2-3-4    </a:t>
              </a:r>
              <a:r>
                <a:rPr lang="zh-CN" altLang="en-US" sz="1000" dirty="0" smtClean="0">
                  <a:solidFill>
                    <a:prstClr val="black"/>
                  </a:solidFill>
                  <a:latin typeface="Calibri"/>
                  <a:ea typeface="宋体"/>
                </a:rPr>
                <a:t>业务链</a:t>
              </a:r>
              <a:r>
                <a:rPr lang="en-US" altLang="zh-CN" sz="1000" dirty="0" smtClean="0">
                  <a:solidFill>
                    <a:prstClr val="black"/>
                  </a:solidFill>
                  <a:latin typeface="Calibri"/>
                  <a:ea typeface="宋体"/>
                </a:rPr>
                <a:t>2</a:t>
              </a:r>
              <a:r>
                <a:rPr lang="zh-CN" altLang="en-US" sz="1000" dirty="0" smtClean="0">
                  <a:solidFill>
                    <a:prstClr val="black"/>
                  </a:solidFill>
                  <a:latin typeface="Calibri"/>
                  <a:ea typeface="宋体"/>
                </a:rPr>
                <a:t>：</a:t>
              </a:r>
              <a:r>
                <a:rPr lang="en-US" altLang="zh-CN" sz="1000" dirty="0" smtClean="0">
                  <a:solidFill>
                    <a:prstClr val="black"/>
                  </a:solidFill>
                  <a:latin typeface="Calibri"/>
                  <a:ea typeface="宋体"/>
                </a:rPr>
                <a:t>6-7-8-9    </a:t>
              </a:r>
              <a:r>
                <a:rPr lang="zh-CN" altLang="en-US" sz="1000" dirty="0" smtClean="0">
                  <a:solidFill>
                    <a:prstClr val="black"/>
                  </a:solidFill>
                  <a:latin typeface="Calibri"/>
                  <a:ea typeface="宋体"/>
                </a:rPr>
                <a:t>业务链</a:t>
              </a:r>
              <a:r>
                <a:rPr lang="en-US" altLang="zh-CN" sz="1000" dirty="0" smtClean="0">
                  <a:solidFill>
                    <a:prstClr val="black"/>
                  </a:solidFill>
                  <a:latin typeface="Calibri"/>
                  <a:ea typeface="宋体"/>
                </a:rPr>
                <a:t>3</a:t>
              </a:r>
              <a:r>
                <a:rPr lang="zh-CN" altLang="en-US" sz="1000" dirty="0" smtClean="0">
                  <a:solidFill>
                    <a:prstClr val="black"/>
                  </a:solidFill>
                  <a:latin typeface="Calibri"/>
                  <a:ea typeface="宋体"/>
                </a:rPr>
                <a:t>：</a:t>
              </a:r>
              <a:r>
                <a:rPr lang="en-US" altLang="zh-CN" sz="1000" dirty="0" smtClean="0">
                  <a:solidFill>
                    <a:prstClr val="black"/>
                  </a:solidFill>
                  <a:latin typeface="Calibri"/>
                  <a:ea typeface="宋体"/>
                </a:rPr>
                <a:t>10-11-12-13</a:t>
              </a:r>
              <a:endParaRPr lang="zh-CN" altLang="en-US" sz="1000" dirty="0" err="1" smtClean="0">
                <a:solidFill>
                  <a:prstClr val="black"/>
                </a:solidFill>
                <a:latin typeface="Calibri"/>
                <a:ea typeface="宋体"/>
              </a:endParaRPr>
            </a:p>
          </p:txBody>
        </p:sp>
        <p:sp>
          <p:nvSpPr>
            <p:cNvPr id="87" name="TextBox 86"/>
            <p:cNvSpPr txBox="1"/>
            <p:nvPr/>
          </p:nvSpPr>
          <p:spPr>
            <a:xfrm>
              <a:off x="6116493" y="5791908"/>
              <a:ext cx="3199077" cy="276999"/>
            </a:xfrm>
            <a:prstGeom prst="rect">
              <a:avLst/>
            </a:prstGeom>
            <a:noFill/>
          </p:spPr>
          <p:txBody>
            <a:bodyPr wrap="square" rtlCol="0">
              <a:spAutoFit/>
            </a:bodyPr>
            <a:lstStyle/>
            <a:p>
              <a:pPr defTabSz="457200" fontAlgn="auto">
                <a:spcBef>
                  <a:spcPts val="0"/>
                </a:spcBef>
                <a:spcAft>
                  <a:spcPts val="0"/>
                </a:spcAft>
              </a:pPr>
              <a:r>
                <a:rPr lang="zh-CN" altLang="en-US" sz="1200" dirty="0" smtClean="0">
                  <a:solidFill>
                    <a:prstClr val="black"/>
                  </a:solidFill>
                  <a:latin typeface="Calibri"/>
                  <a:ea typeface="宋体"/>
                </a:rPr>
                <a:t>业务链</a:t>
              </a:r>
              <a:r>
                <a:rPr lang="en-US" altLang="zh-CN" sz="1200" dirty="0" smtClean="0">
                  <a:solidFill>
                    <a:prstClr val="black"/>
                  </a:solidFill>
                  <a:latin typeface="Calibri"/>
                  <a:ea typeface="宋体"/>
                </a:rPr>
                <a:t>1</a:t>
              </a:r>
              <a:r>
                <a:rPr lang="zh-CN" altLang="en-US" sz="1200" dirty="0" smtClean="0">
                  <a:solidFill>
                    <a:prstClr val="black"/>
                  </a:solidFill>
                  <a:latin typeface="Calibri"/>
                  <a:ea typeface="宋体"/>
                </a:rPr>
                <a:t>：</a:t>
              </a:r>
              <a:r>
                <a:rPr lang="en-US" altLang="zh-CN" sz="1200" dirty="0" smtClean="0">
                  <a:solidFill>
                    <a:prstClr val="black"/>
                  </a:solidFill>
                  <a:latin typeface="Calibri"/>
                  <a:ea typeface="宋体"/>
                </a:rPr>
                <a:t>1-2-3-4</a:t>
              </a:r>
              <a:endParaRPr lang="zh-CN" altLang="en-US" sz="1200" dirty="0" err="1" smtClean="0">
                <a:solidFill>
                  <a:prstClr val="black"/>
                </a:solidFill>
                <a:latin typeface="Calibri"/>
                <a:ea typeface="宋体"/>
              </a:endParaRPr>
            </a:p>
          </p:txBody>
        </p:sp>
        <p:sp>
          <p:nvSpPr>
            <p:cNvPr id="88" name="TextBox 87"/>
            <p:cNvSpPr txBox="1"/>
            <p:nvPr/>
          </p:nvSpPr>
          <p:spPr>
            <a:xfrm>
              <a:off x="6154593" y="3189317"/>
              <a:ext cx="4724125" cy="328648"/>
            </a:xfrm>
            <a:prstGeom prst="rect">
              <a:avLst/>
            </a:prstGeom>
            <a:noFill/>
          </p:spPr>
          <p:txBody>
            <a:bodyPr wrap="square" rtlCol="0">
              <a:spAutoFit/>
            </a:bodyPr>
            <a:lstStyle/>
            <a:p>
              <a:pPr defTabSz="457200" fontAlgn="auto">
                <a:spcBef>
                  <a:spcPts val="0"/>
                </a:spcBef>
                <a:spcAft>
                  <a:spcPts val="0"/>
                </a:spcAft>
              </a:pPr>
              <a:r>
                <a:rPr lang="zh-CN" altLang="en-US" sz="1100" dirty="0" smtClean="0">
                  <a:solidFill>
                    <a:prstClr val="black"/>
                  </a:solidFill>
                  <a:latin typeface="Calibri"/>
                  <a:ea typeface="宋体"/>
                </a:rPr>
                <a:t>业务链</a:t>
              </a:r>
              <a:r>
                <a:rPr lang="en-US" altLang="zh-CN" sz="1100" dirty="0" smtClean="0">
                  <a:solidFill>
                    <a:prstClr val="black"/>
                  </a:solidFill>
                  <a:latin typeface="Calibri"/>
                  <a:ea typeface="宋体"/>
                </a:rPr>
                <a:t>1</a:t>
              </a:r>
              <a:r>
                <a:rPr lang="zh-CN" altLang="en-US" sz="1100" dirty="0" smtClean="0">
                  <a:solidFill>
                    <a:prstClr val="black"/>
                  </a:solidFill>
                  <a:latin typeface="Calibri"/>
                  <a:ea typeface="宋体"/>
                </a:rPr>
                <a:t>：</a:t>
              </a:r>
              <a:r>
                <a:rPr lang="en-US" altLang="zh-CN" sz="1100" dirty="0" smtClean="0">
                  <a:solidFill>
                    <a:prstClr val="black"/>
                  </a:solidFill>
                  <a:latin typeface="Calibri"/>
                  <a:ea typeface="宋体"/>
                </a:rPr>
                <a:t>1-2-3-4    </a:t>
              </a:r>
              <a:r>
                <a:rPr lang="zh-CN" altLang="en-US" sz="1100" dirty="0" smtClean="0">
                  <a:solidFill>
                    <a:prstClr val="black"/>
                  </a:solidFill>
                  <a:latin typeface="Calibri"/>
                  <a:ea typeface="宋体"/>
                </a:rPr>
                <a:t>业务链</a:t>
              </a:r>
              <a:r>
                <a:rPr lang="en-US" altLang="zh-CN" sz="1100" dirty="0" smtClean="0">
                  <a:solidFill>
                    <a:prstClr val="black"/>
                  </a:solidFill>
                  <a:latin typeface="Calibri"/>
                  <a:ea typeface="宋体"/>
                </a:rPr>
                <a:t>2</a:t>
              </a:r>
              <a:r>
                <a:rPr lang="zh-CN" altLang="en-US" sz="1100" dirty="0" smtClean="0">
                  <a:solidFill>
                    <a:prstClr val="black"/>
                  </a:solidFill>
                  <a:latin typeface="Calibri"/>
                  <a:ea typeface="宋体"/>
                </a:rPr>
                <a:t>：</a:t>
              </a:r>
              <a:r>
                <a:rPr lang="en-US" altLang="zh-CN" sz="1100" dirty="0" smtClean="0">
                  <a:solidFill>
                    <a:prstClr val="black"/>
                  </a:solidFill>
                  <a:latin typeface="Calibri"/>
                  <a:ea typeface="宋体"/>
                </a:rPr>
                <a:t>1-2-5-6   </a:t>
              </a:r>
              <a:r>
                <a:rPr lang="zh-CN" altLang="en-US" sz="1100" dirty="0" smtClean="0">
                  <a:solidFill>
                    <a:prstClr val="black"/>
                  </a:solidFill>
                  <a:latin typeface="Calibri"/>
                  <a:ea typeface="宋体"/>
                </a:rPr>
                <a:t>业务链</a:t>
              </a:r>
              <a:r>
                <a:rPr lang="en-US" altLang="zh-CN" sz="1100" dirty="0" smtClean="0">
                  <a:solidFill>
                    <a:prstClr val="black"/>
                  </a:solidFill>
                  <a:latin typeface="Calibri"/>
                  <a:ea typeface="宋体"/>
                </a:rPr>
                <a:t>3</a:t>
              </a:r>
              <a:r>
                <a:rPr lang="zh-CN" altLang="en-US" sz="1100" dirty="0" smtClean="0">
                  <a:solidFill>
                    <a:prstClr val="black"/>
                  </a:solidFill>
                  <a:latin typeface="Calibri"/>
                  <a:ea typeface="宋体"/>
                </a:rPr>
                <a:t>：</a:t>
              </a:r>
              <a:r>
                <a:rPr lang="en-US" altLang="zh-CN" sz="1100" dirty="0" smtClean="0">
                  <a:solidFill>
                    <a:prstClr val="black"/>
                  </a:solidFill>
                  <a:latin typeface="Calibri"/>
                  <a:ea typeface="宋体"/>
                </a:rPr>
                <a:t>1-2-7-8</a:t>
              </a:r>
              <a:endParaRPr lang="zh-CN" altLang="en-US" sz="1100" dirty="0" err="1" smtClean="0">
                <a:solidFill>
                  <a:prstClr val="black"/>
                </a:solidFill>
                <a:latin typeface="Calibri"/>
                <a:ea typeface="宋体"/>
              </a:endParaRPr>
            </a:p>
          </p:txBody>
        </p:sp>
      </p:grpSp>
    </p:spTree>
    <p:extLst>
      <p:ext uri="{BB962C8B-B14F-4D97-AF65-F5344CB8AC3E}">
        <p14:creationId xmlns:p14="http://schemas.microsoft.com/office/powerpoint/2010/main" xmlns="" val="3053279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7504" y="332656"/>
            <a:ext cx="8892480" cy="871537"/>
          </a:xfrm>
        </p:spPr>
        <p:txBody>
          <a:bodyPr/>
          <a:lstStyle/>
          <a:p>
            <a:pPr eaLnBrk="1" hangingPunct="1"/>
            <a:r>
              <a:rPr lang="zh-CN" altLang="en-US" dirty="0" smtClean="0">
                <a:solidFill>
                  <a:srgbClr val="C00000"/>
                </a:solidFill>
                <a:latin typeface="微软雅黑" pitchFamily="34" charset="-122"/>
                <a:ea typeface="微软雅黑" pitchFamily="34" charset="-122"/>
              </a:rPr>
              <a:t>电信设备及网络的特点</a:t>
            </a:r>
            <a:r>
              <a:rPr lang="en-US" altLang="zh-CN" dirty="0" smtClean="0">
                <a:solidFill>
                  <a:srgbClr val="C00000"/>
                </a:solidFill>
                <a:latin typeface="微软雅黑" pitchFamily="34" charset="-122"/>
                <a:ea typeface="微软雅黑" pitchFamily="34" charset="-122"/>
              </a:rPr>
              <a:t>---</a:t>
            </a:r>
            <a:r>
              <a:rPr lang="zh-CN" altLang="en-US" dirty="0" smtClean="0">
                <a:solidFill>
                  <a:srgbClr val="C00000"/>
                </a:solidFill>
                <a:latin typeface="微软雅黑" pitchFamily="34" charset="-122"/>
                <a:ea typeface="微软雅黑" pitchFamily="34" charset="-122"/>
              </a:rPr>
              <a:t>定制、高可靠、高性能</a:t>
            </a:r>
          </a:p>
        </p:txBody>
      </p:sp>
      <p:sp>
        <p:nvSpPr>
          <p:cNvPr id="12291" name="Rectangle 3"/>
          <p:cNvSpPr>
            <a:spLocks noGrp="1" noChangeArrowheads="1"/>
          </p:cNvSpPr>
          <p:nvPr>
            <p:ph idx="1"/>
          </p:nvPr>
        </p:nvSpPr>
        <p:spPr>
          <a:xfrm>
            <a:off x="683568" y="1268760"/>
            <a:ext cx="7632700" cy="4194175"/>
          </a:xfrm>
        </p:spPr>
        <p:txBody>
          <a:bodyPr/>
          <a:lstStyle/>
          <a:p>
            <a:pPr eaLnBrk="1" hangingPunct="1">
              <a:buNone/>
            </a:pPr>
            <a:r>
              <a:rPr lang="zh-CN" altLang="en-US" dirty="0" smtClean="0">
                <a:latin typeface="+mn-ea"/>
                <a:ea typeface="+mn-ea"/>
              </a:rPr>
              <a:t>        </a:t>
            </a:r>
            <a:endParaRPr lang="zh-CN" altLang="en-US" b="1" dirty="0" smtClean="0">
              <a:solidFill>
                <a:srgbClr val="FF0000"/>
              </a:solidFill>
              <a:latin typeface="+mn-ea"/>
              <a:ea typeface="+mn-ea"/>
            </a:endParaRPr>
          </a:p>
        </p:txBody>
      </p:sp>
      <p:pic>
        <p:nvPicPr>
          <p:cNvPr id="4" name="图片 3" descr="http://hi3ms-image.huawei.com/hi/showimage-11402779-118541-d56c5fa4ec79fd981288e8d0ef28324f.jpg"/>
          <p:cNvPicPr/>
          <p:nvPr/>
        </p:nvPicPr>
        <p:blipFill>
          <a:blip r:embed="rId2" cstate="print"/>
          <a:srcRect/>
          <a:stretch>
            <a:fillRect/>
          </a:stretch>
        </p:blipFill>
        <p:spPr bwMode="auto">
          <a:xfrm>
            <a:off x="251520" y="1484784"/>
            <a:ext cx="6195083" cy="4116576"/>
          </a:xfrm>
          <a:prstGeom prst="rect">
            <a:avLst/>
          </a:prstGeom>
          <a:noFill/>
          <a:ln w="9525">
            <a:noFill/>
            <a:miter lim="800000"/>
            <a:headEnd/>
            <a:tailEnd/>
          </a:ln>
        </p:spPr>
      </p:pic>
      <p:sp>
        <p:nvSpPr>
          <p:cNvPr id="5" name="TextBox 4"/>
          <p:cNvSpPr txBox="1"/>
          <p:nvPr/>
        </p:nvSpPr>
        <p:spPr>
          <a:xfrm>
            <a:off x="6588224" y="1916832"/>
            <a:ext cx="2670137" cy="3139321"/>
          </a:xfrm>
          <a:prstGeom prst="rect">
            <a:avLst/>
          </a:prstGeom>
          <a:noFill/>
        </p:spPr>
        <p:txBody>
          <a:bodyPr wrap="square" rtlCol="0">
            <a:spAutoFit/>
          </a:bodyPr>
          <a:lstStyle/>
          <a:p>
            <a:pPr>
              <a:lnSpc>
                <a:spcPct val="250000"/>
              </a:lnSpc>
              <a:buFont typeface="Arial" pitchFamily="34" charset="0"/>
              <a:buChar char="•"/>
            </a:pPr>
            <a:r>
              <a:rPr lang="zh-CN" altLang="en-US" b="1" dirty="0" smtClean="0">
                <a:latin typeface="微软雅黑" pitchFamily="34" charset="-122"/>
                <a:ea typeface="微软雅黑" pitchFamily="34" charset="-122"/>
              </a:rPr>
              <a:t>专有设备</a:t>
            </a:r>
            <a:endParaRPr lang="en-US" altLang="zh-CN" b="1" dirty="0" smtClean="0">
              <a:latin typeface="微软雅黑" pitchFamily="34" charset="-122"/>
              <a:ea typeface="微软雅黑" pitchFamily="34" charset="-122"/>
            </a:endParaRPr>
          </a:p>
          <a:p>
            <a:pPr>
              <a:lnSpc>
                <a:spcPct val="250000"/>
              </a:lnSpc>
              <a:buFont typeface="Arial" pitchFamily="34" charset="0"/>
              <a:buChar char="•"/>
            </a:pPr>
            <a:r>
              <a:rPr lang="zh-CN" altLang="en-US" b="1" dirty="0" smtClean="0">
                <a:latin typeface="微软雅黑" pitchFamily="34" charset="-122"/>
                <a:ea typeface="微软雅黑" pitchFamily="34" charset="-122"/>
              </a:rPr>
              <a:t>严格的协议</a:t>
            </a:r>
            <a:endParaRPr lang="en-US" altLang="zh-CN" b="1" dirty="0" smtClean="0">
              <a:latin typeface="微软雅黑" pitchFamily="34" charset="-122"/>
              <a:ea typeface="微软雅黑" pitchFamily="34" charset="-122"/>
            </a:endParaRPr>
          </a:p>
          <a:p>
            <a:pPr>
              <a:lnSpc>
                <a:spcPct val="250000"/>
              </a:lnSpc>
              <a:buFont typeface="Arial" pitchFamily="34" charset="0"/>
              <a:buChar char="•"/>
            </a:pPr>
            <a:r>
              <a:rPr lang="zh-CN" altLang="en-US" b="1" dirty="0" smtClean="0">
                <a:latin typeface="微软雅黑" pitchFamily="34" charset="-122"/>
                <a:ea typeface="微软雅黑" pitchFamily="34" charset="-122"/>
              </a:rPr>
              <a:t>可靠性</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性能要求</a:t>
            </a:r>
            <a:endParaRPr lang="en-US" altLang="zh-CN" b="1" dirty="0" smtClean="0">
              <a:latin typeface="微软雅黑" pitchFamily="34" charset="-122"/>
              <a:ea typeface="微软雅黑" pitchFamily="34" charset="-122"/>
            </a:endParaRPr>
          </a:p>
          <a:p>
            <a:pPr>
              <a:lnSpc>
                <a:spcPct val="250000"/>
              </a:lnSpc>
              <a:buFont typeface="Arial" pitchFamily="34" charset="0"/>
              <a:buChar char="•"/>
            </a:pPr>
            <a:r>
              <a:rPr lang="zh-CN" altLang="en-US" b="1" dirty="0" smtClean="0">
                <a:latin typeface="微软雅黑" pitchFamily="34" charset="-122"/>
                <a:ea typeface="微软雅黑" pitchFamily="34" charset="-122"/>
              </a:rPr>
              <a:t>运维成本</a:t>
            </a:r>
            <a:endParaRPr lang="en-US" altLang="zh-CN" b="1" dirty="0" smtClean="0">
              <a:latin typeface="微软雅黑" pitchFamily="34" charset="-122"/>
              <a:ea typeface="微软雅黑" pitchFamily="34" charset="-122"/>
            </a:endParaRPr>
          </a:p>
          <a:p>
            <a:endParaRPr lang="zh-CN" altLang="en-US" dirty="0"/>
          </a:p>
        </p:txBody>
      </p:sp>
      <p:sp>
        <p:nvSpPr>
          <p:cNvPr id="6" name="矩形 5"/>
          <p:cNvSpPr/>
          <p:nvPr/>
        </p:nvSpPr>
        <p:spPr>
          <a:xfrm>
            <a:off x="1259632" y="5661248"/>
            <a:ext cx="6460423" cy="369332"/>
          </a:xfrm>
          <a:prstGeom prst="rect">
            <a:avLst/>
          </a:prstGeom>
        </p:spPr>
        <p:txBody>
          <a:bodyPr wrap="none">
            <a:spAutoFit/>
          </a:bodyPr>
          <a:lstStyle/>
          <a:p>
            <a:pPr eaLnBrk="1" hangingPunct="1">
              <a:buNone/>
            </a:pPr>
            <a:r>
              <a:rPr lang="zh-CN" altLang="en-US" b="1" dirty="0" smtClean="0">
                <a:solidFill>
                  <a:srgbClr val="0000FF"/>
                </a:solidFill>
                <a:latin typeface="微软雅黑" pitchFamily="34" charset="-122"/>
                <a:ea typeface="微软雅黑" pitchFamily="34" charset="-122"/>
              </a:rPr>
              <a:t>设备种类多、多厂商差异性大，主要以买硬件为主的商业模式</a:t>
            </a:r>
          </a:p>
        </p:txBody>
      </p:sp>
    </p:spTree>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817137"/>
          </a:xfrm>
        </p:spPr>
        <p:txBody>
          <a:bodyPr>
            <a:normAutofit/>
          </a:bodyPr>
          <a:lstStyle/>
          <a:p>
            <a:pPr algn="l"/>
            <a:r>
              <a:rPr kumimoji="1" lang="zh-CN" altLang="en-US" sz="2800" b="1" dirty="0" smtClean="0">
                <a:solidFill>
                  <a:srgbClr val="C00000"/>
                </a:solidFill>
                <a:latin typeface="微软雅黑" pitchFamily="34" charset="-122"/>
                <a:ea typeface="微软雅黑" pitchFamily="34" charset="-122"/>
              </a:rPr>
              <a:t>业务链灵活变更</a:t>
            </a:r>
            <a:endParaRPr kumimoji="1" lang="zh-CN" altLang="en-US" sz="2800" b="1" dirty="0">
              <a:solidFill>
                <a:srgbClr val="C00000"/>
              </a:solidFill>
              <a:latin typeface="微软雅黑" pitchFamily="34" charset="-122"/>
              <a:ea typeface="微软雅黑" pitchFamily="34" charset="-122"/>
            </a:endParaRPr>
          </a:p>
        </p:txBody>
      </p:sp>
      <p:grpSp>
        <p:nvGrpSpPr>
          <p:cNvPr id="3" name="组合 78"/>
          <p:cNvGrpSpPr/>
          <p:nvPr/>
        </p:nvGrpSpPr>
        <p:grpSpPr>
          <a:xfrm>
            <a:off x="189567" y="1658322"/>
            <a:ext cx="8560243" cy="4415329"/>
            <a:chOff x="787400" y="1125272"/>
            <a:chExt cx="10496150" cy="5103148"/>
          </a:xfrm>
        </p:grpSpPr>
        <p:sp>
          <p:nvSpPr>
            <p:cNvPr id="4" name="Ellipse 3"/>
            <p:cNvSpPr/>
            <p:nvPr/>
          </p:nvSpPr>
          <p:spPr bwMode="auto">
            <a:xfrm>
              <a:off x="2085984" y="181190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1</a:t>
              </a:r>
            </a:p>
          </p:txBody>
        </p:sp>
        <p:sp>
          <p:nvSpPr>
            <p:cNvPr id="5" name="Ellipse 46"/>
            <p:cNvSpPr/>
            <p:nvPr/>
          </p:nvSpPr>
          <p:spPr bwMode="auto">
            <a:xfrm>
              <a:off x="3017847" y="181190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2</a:t>
              </a:r>
            </a:p>
          </p:txBody>
        </p:sp>
        <p:sp>
          <p:nvSpPr>
            <p:cNvPr id="6" name="Ellipse 47"/>
            <p:cNvSpPr/>
            <p:nvPr/>
          </p:nvSpPr>
          <p:spPr bwMode="auto">
            <a:xfrm>
              <a:off x="5173825" y="1811106"/>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4</a:t>
              </a:r>
            </a:p>
          </p:txBody>
        </p:sp>
        <p:sp>
          <p:nvSpPr>
            <p:cNvPr id="7" name="Ellipse 48"/>
            <p:cNvSpPr/>
            <p:nvPr/>
          </p:nvSpPr>
          <p:spPr bwMode="auto">
            <a:xfrm>
              <a:off x="4257694" y="1805982"/>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3</a:t>
              </a:r>
            </a:p>
          </p:txBody>
        </p:sp>
        <p:cxnSp>
          <p:nvCxnSpPr>
            <p:cNvPr id="8" name="Gerade Verbindung mit Pfeil 7"/>
            <p:cNvCxnSpPr>
              <a:endCxn id="4" idx="2"/>
            </p:cNvCxnSpPr>
            <p:nvPr/>
          </p:nvCxnSpPr>
          <p:spPr bwMode="auto">
            <a:xfrm>
              <a:off x="1703397" y="1913500"/>
              <a:ext cx="382587" cy="37224"/>
            </a:xfrm>
            <a:prstGeom prst="straightConnector1">
              <a:avLst/>
            </a:prstGeom>
            <a:noFill/>
            <a:ln w="19050" cap="flat" cmpd="sng" algn="ctr">
              <a:solidFill>
                <a:schemeClr val="tx1"/>
              </a:solidFill>
              <a:prstDash val="solid"/>
              <a:headEnd type="none" w="med" len="med"/>
              <a:tailEnd type="none" w="med" len="med"/>
            </a:ln>
            <a:effectLst/>
          </p:spPr>
        </p:cxnSp>
        <p:cxnSp>
          <p:nvCxnSpPr>
            <p:cNvPr id="9" name="Gerade Verbindung mit Pfeil 53"/>
            <p:cNvCxnSpPr>
              <a:stCxn id="4" idx="6"/>
              <a:endCxn id="5" idx="2"/>
            </p:cNvCxnSpPr>
            <p:nvPr/>
          </p:nvCxnSpPr>
          <p:spPr bwMode="auto">
            <a:xfrm>
              <a:off x="2589984" y="1950724"/>
              <a:ext cx="427863" cy="0"/>
            </a:xfrm>
            <a:prstGeom prst="straightConnector1">
              <a:avLst/>
            </a:prstGeom>
            <a:noFill/>
            <a:ln w="19050" cap="flat" cmpd="sng" algn="ctr">
              <a:solidFill>
                <a:schemeClr val="tx1"/>
              </a:solidFill>
              <a:prstDash val="solid"/>
              <a:headEnd type="none" w="med" len="med"/>
              <a:tailEnd type="none" w="med" len="med"/>
            </a:ln>
            <a:effectLst/>
          </p:spPr>
        </p:cxnSp>
        <p:cxnSp>
          <p:nvCxnSpPr>
            <p:cNvPr id="10" name="Gerade Verbindung 9"/>
            <p:cNvCxnSpPr>
              <a:stCxn id="5" idx="6"/>
              <a:endCxn id="7" idx="2"/>
            </p:cNvCxnSpPr>
            <p:nvPr/>
          </p:nvCxnSpPr>
          <p:spPr bwMode="auto">
            <a:xfrm flipV="1">
              <a:off x="3521847" y="1944806"/>
              <a:ext cx="735847" cy="5918"/>
            </a:xfrm>
            <a:prstGeom prst="line">
              <a:avLst/>
            </a:prstGeom>
            <a:noFill/>
            <a:ln w="19050" cap="flat" cmpd="sng" algn="ctr">
              <a:solidFill>
                <a:schemeClr val="tx1"/>
              </a:solidFill>
              <a:prstDash val="solid"/>
              <a:headEnd type="none" w="med" len="med"/>
              <a:tailEnd type="none" w="med" len="med"/>
            </a:ln>
            <a:effectLst/>
          </p:spPr>
        </p:cxnSp>
        <p:cxnSp>
          <p:nvCxnSpPr>
            <p:cNvPr id="11" name="Gerade Verbindung 17"/>
            <p:cNvCxnSpPr>
              <a:stCxn id="7" idx="6"/>
              <a:endCxn id="6" idx="2"/>
            </p:cNvCxnSpPr>
            <p:nvPr/>
          </p:nvCxnSpPr>
          <p:spPr bwMode="auto">
            <a:xfrm>
              <a:off x="4761694" y="1944806"/>
              <a:ext cx="412131" cy="5124"/>
            </a:xfrm>
            <a:prstGeom prst="line">
              <a:avLst/>
            </a:prstGeom>
            <a:noFill/>
            <a:ln w="19050" cap="flat" cmpd="sng" algn="ctr">
              <a:solidFill>
                <a:schemeClr val="tx1"/>
              </a:solidFill>
              <a:prstDash val="solid"/>
              <a:headEnd type="none" w="med" len="med"/>
              <a:tailEnd type="none" w="med" len="med"/>
            </a:ln>
            <a:effectLst/>
          </p:spPr>
        </p:cxnSp>
        <p:cxnSp>
          <p:nvCxnSpPr>
            <p:cNvPr id="12" name="Gerade Verbindung mit Pfeil 7"/>
            <p:cNvCxnSpPr>
              <a:stCxn id="6" idx="6"/>
            </p:cNvCxnSpPr>
            <p:nvPr/>
          </p:nvCxnSpPr>
          <p:spPr bwMode="auto">
            <a:xfrm flipV="1">
              <a:off x="5677825" y="1913500"/>
              <a:ext cx="413112" cy="36430"/>
            </a:xfrm>
            <a:prstGeom prst="straightConnector1">
              <a:avLst/>
            </a:prstGeom>
            <a:noFill/>
            <a:ln w="19050" cap="flat" cmpd="sng" algn="ctr">
              <a:solidFill>
                <a:schemeClr val="tx1"/>
              </a:solidFill>
              <a:prstDash val="solid"/>
              <a:headEnd type="none" w="med" len="med"/>
              <a:tailEnd type="none" w="med" len="med"/>
            </a:ln>
            <a:effectLst/>
          </p:spPr>
        </p:cxnSp>
        <p:sp>
          <p:nvSpPr>
            <p:cNvPr id="13" name="Ellipse 3"/>
            <p:cNvSpPr/>
            <p:nvPr/>
          </p:nvSpPr>
          <p:spPr bwMode="auto">
            <a:xfrm>
              <a:off x="2092334" y="340327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1</a:t>
              </a:r>
            </a:p>
          </p:txBody>
        </p:sp>
        <p:sp>
          <p:nvSpPr>
            <p:cNvPr id="14" name="Ellipse 46"/>
            <p:cNvSpPr/>
            <p:nvPr/>
          </p:nvSpPr>
          <p:spPr bwMode="auto">
            <a:xfrm>
              <a:off x="3024197" y="340327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2</a:t>
              </a:r>
            </a:p>
          </p:txBody>
        </p:sp>
        <p:sp>
          <p:nvSpPr>
            <p:cNvPr id="15" name="Ellipse 47"/>
            <p:cNvSpPr/>
            <p:nvPr/>
          </p:nvSpPr>
          <p:spPr bwMode="auto">
            <a:xfrm>
              <a:off x="5180175" y="3402476"/>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4</a:t>
              </a:r>
            </a:p>
          </p:txBody>
        </p:sp>
        <p:sp>
          <p:nvSpPr>
            <p:cNvPr id="16" name="Ellipse 48"/>
            <p:cNvSpPr/>
            <p:nvPr/>
          </p:nvSpPr>
          <p:spPr bwMode="auto">
            <a:xfrm>
              <a:off x="4264044" y="3410052"/>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3</a:t>
              </a:r>
            </a:p>
          </p:txBody>
        </p:sp>
        <p:cxnSp>
          <p:nvCxnSpPr>
            <p:cNvPr id="17" name="Gerade Verbindung mit Pfeil 7"/>
            <p:cNvCxnSpPr>
              <a:endCxn id="13" idx="2"/>
            </p:cNvCxnSpPr>
            <p:nvPr/>
          </p:nvCxnSpPr>
          <p:spPr bwMode="auto">
            <a:xfrm>
              <a:off x="1709747" y="3504870"/>
              <a:ext cx="382587" cy="37224"/>
            </a:xfrm>
            <a:prstGeom prst="straightConnector1">
              <a:avLst/>
            </a:prstGeom>
            <a:noFill/>
            <a:ln w="19050" cap="flat" cmpd="sng" algn="ctr">
              <a:solidFill>
                <a:schemeClr val="tx1"/>
              </a:solidFill>
              <a:prstDash val="solid"/>
              <a:headEnd type="none" w="med" len="med"/>
              <a:tailEnd type="none" w="med" len="med"/>
            </a:ln>
            <a:effectLst/>
          </p:spPr>
        </p:cxnSp>
        <p:cxnSp>
          <p:nvCxnSpPr>
            <p:cNvPr id="18" name="Gerade Verbindung mit Pfeil 53"/>
            <p:cNvCxnSpPr>
              <a:stCxn id="13" idx="6"/>
              <a:endCxn id="14" idx="2"/>
            </p:cNvCxnSpPr>
            <p:nvPr/>
          </p:nvCxnSpPr>
          <p:spPr bwMode="auto">
            <a:xfrm>
              <a:off x="2596334" y="3542094"/>
              <a:ext cx="427863" cy="0"/>
            </a:xfrm>
            <a:prstGeom prst="straightConnector1">
              <a:avLst/>
            </a:prstGeom>
            <a:noFill/>
            <a:ln w="19050" cap="flat" cmpd="sng" algn="ctr">
              <a:solidFill>
                <a:schemeClr val="tx1"/>
              </a:solidFill>
              <a:prstDash val="solid"/>
              <a:headEnd type="none" w="med" len="med"/>
              <a:tailEnd type="none" w="med" len="med"/>
            </a:ln>
            <a:effectLst/>
          </p:spPr>
        </p:cxnSp>
        <p:cxnSp>
          <p:nvCxnSpPr>
            <p:cNvPr id="19" name="Gerade Verbindung 17"/>
            <p:cNvCxnSpPr>
              <a:stCxn id="16" idx="6"/>
              <a:endCxn id="15" idx="2"/>
            </p:cNvCxnSpPr>
            <p:nvPr/>
          </p:nvCxnSpPr>
          <p:spPr bwMode="auto">
            <a:xfrm flipV="1">
              <a:off x="4768044" y="3541300"/>
              <a:ext cx="412131" cy="7576"/>
            </a:xfrm>
            <a:prstGeom prst="line">
              <a:avLst/>
            </a:prstGeom>
            <a:noFill/>
            <a:ln w="19050" cap="flat" cmpd="sng" algn="ctr">
              <a:solidFill>
                <a:schemeClr val="tx1"/>
              </a:solidFill>
              <a:prstDash val="solid"/>
              <a:headEnd type="none" w="med" len="med"/>
              <a:tailEnd type="none" w="med" len="med"/>
            </a:ln>
            <a:effectLst/>
          </p:spPr>
        </p:cxnSp>
        <p:cxnSp>
          <p:nvCxnSpPr>
            <p:cNvPr id="20" name="Gerade Verbindung mit Pfeil 7"/>
            <p:cNvCxnSpPr>
              <a:stCxn id="15" idx="6"/>
            </p:cNvCxnSpPr>
            <p:nvPr/>
          </p:nvCxnSpPr>
          <p:spPr bwMode="auto">
            <a:xfrm flipV="1">
              <a:off x="5684175" y="3504870"/>
              <a:ext cx="413112" cy="36430"/>
            </a:xfrm>
            <a:prstGeom prst="straightConnector1">
              <a:avLst/>
            </a:prstGeom>
            <a:noFill/>
            <a:ln w="19050" cap="flat" cmpd="sng" algn="ctr">
              <a:solidFill>
                <a:schemeClr val="tx1"/>
              </a:solidFill>
              <a:prstDash val="solid"/>
              <a:headEnd type="none" w="med" len="med"/>
              <a:tailEnd type="none" w="med" len="med"/>
            </a:ln>
            <a:effectLst/>
          </p:spPr>
        </p:cxnSp>
        <p:sp>
          <p:nvSpPr>
            <p:cNvPr id="21" name="Ellipse 46"/>
            <p:cNvSpPr/>
            <p:nvPr/>
          </p:nvSpPr>
          <p:spPr bwMode="auto">
            <a:xfrm>
              <a:off x="3614747" y="292702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Calibri"/>
                  <a:ea typeface="+mn-ea"/>
                  <a:cs typeface="+mn-cs"/>
                </a:rPr>
                <a:t>5</a:t>
              </a:r>
              <a:endParaRPr kumimoji="0" lang="en-US" sz="12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2" name="Ellipse 3"/>
            <p:cNvSpPr/>
            <p:nvPr/>
          </p:nvSpPr>
          <p:spPr bwMode="auto">
            <a:xfrm>
              <a:off x="2101859" y="4879692"/>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1</a:t>
              </a:r>
            </a:p>
          </p:txBody>
        </p:sp>
        <p:sp>
          <p:nvSpPr>
            <p:cNvPr id="23" name="Ellipse 46"/>
            <p:cNvSpPr/>
            <p:nvPr/>
          </p:nvSpPr>
          <p:spPr bwMode="auto">
            <a:xfrm>
              <a:off x="3348047" y="4879692"/>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2</a:t>
              </a:r>
            </a:p>
          </p:txBody>
        </p:sp>
        <p:sp>
          <p:nvSpPr>
            <p:cNvPr id="24" name="Ellipse 47"/>
            <p:cNvSpPr/>
            <p:nvPr/>
          </p:nvSpPr>
          <p:spPr bwMode="auto">
            <a:xfrm>
              <a:off x="5189700" y="4878898"/>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4</a:t>
              </a:r>
            </a:p>
          </p:txBody>
        </p:sp>
        <p:sp>
          <p:nvSpPr>
            <p:cNvPr id="25" name="Ellipse 48"/>
            <p:cNvSpPr/>
            <p:nvPr/>
          </p:nvSpPr>
          <p:spPr bwMode="auto">
            <a:xfrm>
              <a:off x="2712294" y="4441970"/>
              <a:ext cx="504000" cy="277647"/>
            </a:xfrm>
            <a:prstGeom prst="ellipse">
              <a:avLst/>
            </a:prstGeom>
            <a:solidFill>
              <a:srgbClr val="3C0DB3"/>
            </a:solidFill>
            <a:ln w="19050" cap="flat" cmpd="sng" algn="ctr">
              <a:solidFill>
                <a:srgbClr val="C00000"/>
              </a:solidFill>
              <a:prstDash val="solid"/>
            </a:ln>
            <a:effectLst/>
          </p:spPr>
          <p:txBody>
            <a:bodyPr anchor="ctr"/>
            <a:lstStyle/>
            <a:p>
              <a:pPr algn="ctr" fontAlgn="auto">
                <a:spcBef>
                  <a:spcPts val="0"/>
                </a:spcBef>
                <a:spcAft>
                  <a:spcPts val="0"/>
                </a:spcAft>
                <a:buClrTx/>
                <a:buNone/>
                <a:defRPr/>
              </a:pPr>
              <a:r>
                <a:rPr lang="en-US" sz="1200" kern="0" dirty="0">
                  <a:solidFill>
                    <a:sysClr val="window" lastClr="FFFFFF"/>
                  </a:solidFill>
                  <a:latin typeface="Calibri"/>
                  <a:ea typeface="+mn-ea"/>
                </a:rPr>
                <a:t>3</a:t>
              </a:r>
            </a:p>
          </p:txBody>
        </p:sp>
        <p:cxnSp>
          <p:nvCxnSpPr>
            <p:cNvPr id="26" name="Gerade Verbindung mit Pfeil 7"/>
            <p:cNvCxnSpPr>
              <a:endCxn id="22" idx="2"/>
            </p:cNvCxnSpPr>
            <p:nvPr/>
          </p:nvCxnSpPr>
          <p:spPr bwMode="auto">
            <a:xfrm>
              <a:off x="1703397" y="4979747"/>
              <a:ext cx="398462" cy="38769"/>
            </a:xfrm>
            <a:prstGeom prst="straightConnector1">
              <a:avLst/>
            </a:prstGeom>
            <a:noFill/>
            <a:ln w="19050" cap="flat" cmpd="sng" algn="ctr">
              <a:solidFill>
                <a:schemeClr val="tx1"/>
              </a:solidFill>
              <a:prstDash val="solid"/>
              <a:headEnd type="none" w="med" len="med"/>
              <a:tailEnd type="none" w="med" len="med"/>
            </a:ln>
            <a:effectLst/>
          </p:spPr>
        </p:cxnSp>
        <p:cxnSp>
          <p:nvCxnSpPr>
            <p:cNvPr id="27" name="Gerade Verbindung 17"/>
            <p:cNvCxnSpPr>
              <a:stCxn id="25" idx="6"/>
              <a:endCxn id="24" idx="2"/>
            </p:cNvCxnSpPr>
            <p:nvPr/>
          </p:nvCxnSpPr>
          <p:spPr bwMode="auto">
            <a:xfrm>
              <a:off x="3216294" y="4580794"/>
              <a:ext cx="1973406" cy="436928"/>
            </a:xfrm>
            <a:prstGeom prst="line">
              <a:avLst/>
            </a:prstGeom>
            <a:noFill/>
            <a:ln w="19050" cap="flat" cmpd="sng" algn="ctr">
              <a:solidFill>
                <a:srgbClr val="333333"/>
              </a:solidFill>
              <a:prstDash val="solid"/>
              <a:headEnd type="none" w="med" len="med"/>
              <a:tailEnd type="none" w="med" len="med"/>
            </a:ln>
            <a:effectLst/>
          </p:spPr>
        </p:cxnSp>
        <p:cxnSp>
          <p:nvCxnSpPr>
            <p:cNvPr id="28" name="Gerade Verbindung mit Pfeil 7"/>
            <p:cNvCxnSpPr>
              <a:stCxn id="24" idx="6"/>
            </p:cNvCxnSpPr>
            <p:nvPr/>
          </p:nvCxnSpPr>
          <p:spPr bwMode="auto">
            <a:xfrm flipV="1">
              <a:off x="5693700" y="4981292"/>
              <a:ext cx="413112" cy="36430"/>
            </a:xfrm>
            <a:prstGeom prst="straightConnector1">
              <a:avLst/>
            </a:prstGeom>
            <a:noFill/>
            <a:ln w="19050" cap="flat" cmpd="sng" algn="ctr">
              <a:solidFill>
                <a:schemeClr val="tx1"/>
              </a:solidFill>
              <a:prstDash val="solid"/>
              <a:headEnd type="none" w="med" len="med"/>
              <a:tailEnd type="none" w="med" len="med"/>
            </a:ln>
            <a:effectLst/>
          </p:spPr>
        </p:cxnSp>
        <p:cxnSp>
          <p:nvCxnSpPr>
            <p:cNvPr id="29" name="Gerade Verbindung 9"/>
            <p:cNvCxnSpPr>
              <a:stCxn id="23" idx="0"/>
              <a:endCxn id="25" idx="4"/>
            </p:cNvCxnSpPr>
            <p:nvPr/>
          </p:nvCxnSpPr>
          <p:spPr bwMode="auto">
            <a:xfrm flipH="1" flipV="1">
              <a:off x="2964294" y="4719617"/>
              <a:ext cx="635753" cy="160075"/>
            </a:xfrm>
            <a:prstGeom prst="line">
              <a:avLst/>
            </a:prstGeom>
            <a:noFill/>
            <a:ln w="19050" cap="flat" cmpd="sng" algn="ctr">
              <a:solidFill>
                <a:srgbClr val="333333"/>
              </a:solidFill>
              <a:prstDash val="solid"/>
              <a:headEnd type="none" w="med" len="med"/>
              <a:tailEnd type="none" w="med" len="med"/>
            </a:ln>
            <a:effectLst/>
          </p:spPr>
        </p:cxnSp>
        <p:sp>
          <p:nvSpPr>
            <p:cNvPr id="30" name="矩形 29"/>
            <p:cNvSpPr/>
            <p:nvPr/>
          </p:nvSpPr>
          <p:spPr bwMode="auto">
            <a:xfrm>
              <a:off x="1693872" y="1125273"/>
              <a:ext cx="4417200" cy="1513058"/>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1" name="矩形 30"/>
            <p:cNvSpPr/>
            <p:nvPr/>
          </p:nvSpPr>
          <p:spPr bwMode="auto">
            <a:xfrm>
              <a:off x="1690697" y="2736520"/>
              <a:ext cx="4417200" cy="1513058"/>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2" name="矩形 31"/>
            <p:cNvSpPr/>
            <p:nvPr/>
          </p:nvSpPr>
          <p:spPr bwMode="auto">
            <a:xfrm>
              <a:off x="1690697" y="4324069"/>
              <a:ext cx="4417200" cy="1513058"/>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3" name="等腰三角形 32"/>
            <p:cNvSpPr/>
            <p:nvPr/>
          </p:nvSpPr>
          <p:spPr bwMode="auto">
            <a:xfrm rot="5400000">
              <a:off x="6221168" y="1479112"/>
              <a:ext cx="551281" cy="402043"/>
            </a:xfrm>
            <a:prstGeom prst="triangle">
              <a:avLst/>
            </a:prstGeom>
            <a:solidFill>
              <a:schemeClr val="tx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buNone/>
                <a:defRPr/>
              </a:pPr>
              <a:endParaRPr lang="zh-CN" altLang="en-US" sz="1600" kern="0" smtClean="0">
                <a:solidFill>
                  <a:srgbClr val="FFFFFF"/>
                </a:solidFill>
                <a:latin typeface="Arial" pitchFamily="34" charset="0"/>
                <a:ea typeface="SimSun" pitchFamily="2" charset="-122"/>
                <a:cs typeface="Arial" pitchFamily="34" charset="0"/>
              </a:endParaRPr>
            </a:p>
          </p:txBody>
        </p:sp>
        <p:sp>
          <p:nvSpPr>
            <p:cNvPr id="34" name="等腰三角形 33"/>
            <p:cNvSpPr/>
            <p:nvPr/>
          </p:nvSpPr>
          <p:spPr bwMode="auto">
            <a:xfrm rot="5400000">
              <a:off x="6208468" y="3166739"/>
              <a:ext cx="551281" cy="402043"/>
            </a:xfrm>
            <a:prstGeom prst="triangle">
              <a:avLst/>
            </a:prstGeom>
            <a:solidFill>
              <a:schemeClr val="tx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buNone/>
                <a:defRPr/>
              </a:pPr>
              <a:endParaRPr lang="zh-CN" altLang="en-US" sz="1600" kern="0" smtClean="0">
                <a:solidFill>
                  <a:srgbClr val="FFFFFF"/>
                </a:solidFill>
                <a:latin typeface="Arial" pitchFamily="34" charset="0"/>
                <a:ea typeface="SimSun" pitchFamily="2" charset="-122"/>
                <a:cs typeface="Arial" pitchFamily="34" charset="0"/>
              </a:endParaRPr>
            </a:p>
          </p:txBody>
        </p:sp>
        <p:sp>
          <p:nvSpPr>
            <p:cNvPr id="35" name="等腰三角形 34"/>
            <p:cNvSpPr/>
            <p:nvPr/>
          </p:nvSpPr>
          <p:spPr bwMode="auto">
            <a:xfrm rot="5400000">
              <a:off x="6208468" y="4753382"/>
              <a:ext cx="551281" cy="402043"/>
            </a:xfrm>
            <a:prstGeom prst="triangle">
              <a:avLst/>
            </a:prstGeom>
            <a:solidFill>
              <a:schemeClr val="tx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buNone/>
                <a:defRPr/>
              </a:pPr>
              <a:endParaRPr lang="zh-CN" altLang="en-US" sz="1600" kern="0" smtClean="0">
                <a:solidFill>
                  <a:srgbClr val="FFFFFF"/>
                </a:solidFill>
                <a:latin typeface="Arial" pitchFamily="34" charset="0"/>
                <a:ea typeface="SimSun" pitchFamily="2" charset="-122"/>
                <a:cs typeface="Arial" pitchFamily="34" charset="0"/>
              </a:endParaRPr>
            </a:p>
          </p:txBody>
        </p:sp>
        <p:sp>
          <p:nvSpPr>
            <p:cNvPr id="36" name="Ellipse 3"/>
            <p:cNvSpPr/>
            <p:nvPr/>
          </p:nvSpPr>
          <p:spPr bwMode="auto">
            <a:xfrm>
              <a:off x="7258462" y="181190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1</a:t>
              </a:r>
            </a:p>
          </p:txBody>
        </p:sp>
        <p:sp>
          <p:nvSpPr>
            <p:cNvPr id="37" name="Ellipse 46"/>
            <p:cNvSpPr/>
            <p:nvPr/>
          </p:nvSpPr>
          <p:spPr bwMode="auto">
            <a:xfrm>
              <a:off x="8190325" y="181190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2</a:t>
              </a:r>
            </a:p>
          </p:txBody>
        </p:sp>
        <p:sp>
          <p:nvSpPr>
            <p:cNvPr id="38" name="Ellipse 47"/>
            <p:cNvSpPr/>
            <p:nvPr/>
          </p:nvSpPr>
          <p:spPr bwMode="auto">
            <a:xfrm>
              <a:off x="10346303" y="1811106"/>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4</a:t>
              </a:r>
            </a:p>
          </p:txBody>
        </p:sp>
        <p:sp>
          <p:nvSpPr>
            <p:cNvPr id="39" name="Ellipse 48"/>
            <p:cNvSpPr/>
            <p:nvPr/>
          </p:nvSpPr>
          <p:spPr bwMode="auto">
            <a:xfrm>
              <a:off x="9430172" y="1818682"/>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3</a:t>
              </a:r>
            </a:p>
          </p:txBody>
        </p:sp>
        <p:cxnSp>
          <p:nvCxnSpPr>
            <p:cNvPr id="40" name="Gerade Verbindung mit Pfeil 7"/>
            <p:cNvCxnSpPr>
              <a:endCxn id="36" idx="2"/>
            </p:cNvCxnSpPr>
            <p:nvPr/>
          </p:nvCxnSpPr>
          <p:spPr bwMode="auto">
            <a:xfrm>
              <a:off x="6875875" y="1913500"/>
              <a:ext cx="382587" cy="37224"/>
            </a:xfrm>
            <a:prstGeom prst="straightConnector1">
              <a:avLst/>
            </a:prstGeom>
            <a:noFill/>
            <a:ln w="19050" cap="flat" cmpd="sng" algn="ctr">
              <a:solidFill>
                <a:schemeClr val="tx1"/>
              </a:solidFill>
              <a:prstDash val="solid"/>
              <a:headEnd type="none" w="med" len="med"/>
              <a:tailEnd type="none" w="med" len="med"/>
            </a:ln>
            <a:effectLst/>
          </p:spPr>
        </p:cxnSp>
        <p:cxnSp>
          <p:nvCxnSpPr>
            <p:cNvPr id="41" name="Gerade Verbindung mit Pfeil 53"/>
            <p:cNvCxnSpPr>
              <a:stCxn id="36" idx="6"/>
              <a:endCxn id="37" idx="2"/>
            </p:cNvCxnSpPr>
            <p:nvPr/>
          </p:nvCxnSpPr>
          <p:spPr bwMode="auto">
            <a:xfrm>
              <a:off x="7762462" y="1950724"/>
              <a:ext cx="427863" cy="0"/>
            </a:xfrm>
            <a:prstGeom prst="straightConnector1">
              <a:avLst/>
            </a:prstGeom>
            <a:noFill/>
            <a:ln w="19050" cap="flat" cmpd="sng" algn="ctr">
              <a:solidFill>
                <a:schemeClr val="tx1"/>
              </a:solidFill>
              <a:prstDash val="solid"/>
              <a:headEnd type="none" w="med" len="med"/>
              <a:tailEnd type="none" w="med" len="med"/>
            </a:ln>
            <a:effectLst/>
          </p:spPr>
        </p:cxnSp>
        <p:cxnSp>
          <p:nvCxnSpPr>
            <p:cNvPr id="42" name="Gerade Verbindung 17"/>
            <p:cNvCxnSpPr>
              <a:stCxn id="39" idx="6"/>
              <a:endCxn id="38" idx="2"/>
            </p:cNvCxnSpPr>
            <p:nvPr/>
          </p:nvCxnSpPr>
          <p:spPr bwMode="auto">
            <a:xfrm flipV="1">
              <a:off x="9934172" y="1949930"/>
              <a:ext cx="412131" cy="7576"/>
            </a:xfrm>
            <a:prstGeom prst="line">
              <a:avLst/>
            </a:prstGeom>
            <a:noFill/>
            <a:ln w="19050" cap="flat" cmpd="sng" algn="ctr">
              <a:solidFill>
                <a:schemeClr val="tx1"/>
              </a:solidFill>
              <a:prstDash val="solid"/>
              <a:headEnd type="none" w="med" len="med"/>
              <a:tailEnd type="none" w="med" len="med"/>
            </a:ln>
            <a:effectLst/>
          </p:spPr>
        </p:cxnSp>
        <p:cxnSp>
          <p:nvCxnSpPr>
            <p:cNvPr id="43" name="Gerade Verbindung mit Pfeil 7"/>
            <p:cNvCxnSpPr>
              <a:stCxn id="38" idx="6"/>
            </p:cNvCxnSpPr>
            <p:nvPr/>
          </p:nvCxnSpPr>
          <p:spPr bwMode="auto">
            <a:xfrm flipV="1">
              <a:off x="10850303" y="1913500"/>
              <a:ext cx="413112" cy="36430"/>
            </a:xfrm>
            <a:prstGeom prst="straightConnector1">
              <a:avLst/>
            </a:prstGeom>
            <a:noFill/>
            <a:ln w="19050" cap="flat" cmpd="sng" algn="ctr">
              <a:solidFill>
                <a:schemeClr val="tx1"/>
              </a:solidFill>
              <a:prstDash val="solid"/>
              <a:headEnd type="none" w="med" len="med"/>
              <a:tailEnd type="none" w="med" len="med"/>
            </a:ln>
            <a:effectLst/>
          </p:spPr>
        </p:cxnSp>
        <p:sp>
          <p:nvSpPr>
            <p:cNvPr id="44" name="Ellipse 46"/>
            <p:cNvSpPr/>
            <p:nvPr/>
          </p:nvSpPr>
          <p:spPr bwMode="auto">
            <a:xfrm>
              <a:off x="8780875" y="1335650"/>
              <a:ext cx="504000" cy="277647"/>
            </a:xfrm>
            <a:prstGeom prst="ellipse">
              <a:avLst/>
            </a:prstGeom>
            <a:solidFill>
              <a:srgbClr val="3C0DB3"/>
            </a:solidFill>
            <a:ln w="19050" cap="flat" cmpd="sng" algn="ctr">
              <a:solidFill>
                <a:srgbClr val="C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Calibri"/>
                  <a:ea typeface="+mn-ea"/>
                  <a:cs typeface="+mn-cs"/>
                </a:rPr>
                <a:t>5</a:t>
              </a:r>
              <a:endParaRPr kumimoji="0" lang="en-US" sz="1200" b="1"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45" name="Gerade Verbindung 9"/>
            <p:cNvCxnSpPr>
              <a:stCxn id="37" idx="0"/>
              <a:endCxn id="44" idx="2"/>
            </p:cNvCxnSpPr>
            <p:nvPr/>
          </p:nvCxnSpPr>
          <p:spPr bwMode="auto">
            <a:xfrm flipV="1">
              <a:off x="8442325" y="1474474"/>
              <a:ext cx="338550" cy="337426"/>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Gerade Verbindung 9"/>
            <p:cNvCxnSpPr>
              <a:stCxn id="39" idx="0"/>
              <a:endCxn id="44" idx="6"/>
            </p:cNvCxnSpPr>
            <p:nvPr/>
          </p:nvCxnSpPr>
          <p:spPr bwMode="auto">
            <a:xfrm flipH="1" flipV="1">
              <a:off x="9284875" y="1474474"/>
              <a:ext cx="397297" cy="344208"/>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7" name="Ellipse 3"/>
            <p:cNvSpPr/>
            <p:nvPr/>
          </p:nvSpPr>
          <p:spPr bwMode="auto">
            <a:xfrm>
              <a:off x="7264812" y="340327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1</a:t>
              </a:r>
            </a:p>
          </p:txBody>
        </p:sp>
        <p:sp>
          <p:nvSpPr>
            <p:cNvPr id="48" name="Ellipse 46"/>
            <p:cNvSpPr/>
            <p:nvPr/>
          </p:nvSpPr>
          <p:spPr bwMode="auto">
            <a:xfrm>
              <a:off x="8196675" y="3403270"/>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2</a:t>
              </a:r>
            </a:p>
          </p:txBody>
        </p:sp>
        <p:sp>
          <p:nvSpPr>
            <p:cNvPr id="49" name="Ellipse 47"/>
            <p:cNvSpPr/>
            <p:nvPr/>
          </p:nvSpPr>
          <p:spPr bwMode="auto">
            <a:xfrm>
              <a:off x="10352653" y="3402476"/>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4</a:t>
              </a:r>
            </a:p>
          </p:txBody>
        </p:sp>
        <p:sp>
          <p:nvSpPr>
            <p:cNvPr id="50" name="Ellipse 48"/>
            <p:cNvSpPr/>
            <p:nvPr/>
          </p:nvSpPr>
          <p:spPr bwMode="auto">
            <a:xfrm>
              <a:off x="9436522" y="3410052"/>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3</a:t>
              </a:r>
            </a:p>
          </p:txBody>
        </p:sp>
        <p:cxnSp>
          <p:nvCxnSpPr>
            <p:cNvPr id="51" name="Gerade Verbindung mit Pfeil 7"/>
            <p:cNvCxnSpPr>
              <a:endCxn id="47" idx="2"/>
            </p:cNvCxnSpPr>
            <p:nvPr/>
          </p:nvCxnSpPr>
          <p:spPr bwMode="auto">
            <a:xfrm>
              <a:off x="6882225" y="3504870"/>
              <a:ext cx="382587" cy="37224"/>
            </a:xfrm>
            <a:prstGeom prst="straightConnector1">
              <a:avLst/>
            </a:prstGeom>
            <a:noFill/>
            <a:ln w="19050" cap="flat" cmpd="sng" algn="ctr">
              <a:solidFill>
                <a:schemeClr val="tx1"/>
              </a:solidFill>
              <a:prstDash val="solid"/>
              <a:headEnd type="none" w="med" len="med"/>
              <a:tailEnd type="none" w="med" len="med"/>
            </a:ln>
            <a:effectLst/>
          </p:spPr>
        </p:cxnSp>
        <p:cxnSp>
          <p:nvCxnSpPr>
            <p:cNvPr id="52" name="Gerade Verbindung mit Pfeil 53"/>
            <p:cNvCxnSpPr>
              <a:stCxn id="47" idx="6"/>
              <a:endCxn id="48" idx="2"/>
            </p:cNvCxnSpPr>
            <p:nvPr/>
          </p:nvCxnSpPr>
          <p:spPr bwMode="auto">
            <a:xfrm>
              <a:off x="7768812" y="3542094"/>
              <a:ext cx="427863" cy="0"/>
            </a:xfrm>
            <a:prstGeom prst="straightConnector1">
              <a:avLst/>
            </a:prstGeom>
            <a:noFill/>
            <a:ln w="19050" cap="flat" cmpd="sng" algn="ctr">
              <a:solidFill>
                <a:schemeClr val="tx1"/>
              </a:solidFill>
              <a:prstDash val="solid"/>
              <a:headEnd type="none" w="med" len="med"/>
              <a:tailEnd type="none" w="med" len="med"/>
            </a:ln>
            <a:effectLst/>
          </p:spPr>
        </p:cxnSp>
        <p:cxnSp>
          <p:nvCxnSpPr>
            <p:cNvPr id="53" name="Gerade Verbindung 9"/>
            <p:cNvCxnSpPr>
              <a:stCxn id="48" idx="6"/>
              <a:endCxn id="50" idx="2"/>
            </p:cNvCxnSpPr>
            <p:nvPr/>
          </p:nvCxnSpPr>
          <p:spPr bwMode="auto">
            <a:xfrm>
              <a:off x="8700675" y="3542094"/>
              <a:ext cx="735847" cy="6782"/>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Gerade Verbindung 17"/>
            <p:cNvCxnSpPr>
              <a:stCxn id="50" idx="6"/>
              <a:endCxn id="49" idx="2"/>
            </p:cNvCxnSpPr>
            <p:nvPr/>
          </p:nvCxnSpPr>
          <p:spPr bwMode="auto">
            <a:xfrm flipV="1">
              <a:off x="9940522" y="3541300"/>
              <a:ext cx="412131" cy="7576"/>
            </a:xfrm>
            <a:prstGeom prst="line">
              <a:avLst/>
            </a:prstGeom>
            <a:noFill/>
            <a:ln w="19050" cap="flat" cmpd="sng" algn="ctr">
              <a:solidFill>
                <a:schemeClr val="tx1"/>
              </a:solidFill>
              <a:prstDash val="solid"/>
              <a:headEnd type="none" w="med" len="med"/>
              <a:tailEnd type="none" w="med" len="med"/>
            </a:ln>
            <a:effectLst/>
          </p:spPr>
        </p:cxnSp>
        <p:cxnSp>
          <p:nvCxnSpPr>
            <p:cNvPr id="55" name="Gerade Verbindung mit Pfeil 7"/>
            <p:cNvCxnSpPr>
              <a:stCxn id="49" idx="6"/>
            </p:cNvCxnSpPr>
            <p:nvPr/>
          </p:nvCxnSpPr>
          <p:spPr bwMode="auto">
            <a:xfrm flipV="1">
              <a:off x="10856653" y="3504870"/>
              <a:ext cx="413112" cy="36430"/>
            </a:xfrm>
            <a:prstGeom prst="straightConnector1">
              <a:avLst/>
            </a:prstGeom>
            <a:noFill/>
            <a:ln w="19050" cap="flat" cmpd="sng" algn="ctr">
              <a:solidFill>
                <a:schemeClr val="tx1"/>
              </a:solidFill>
              <a:prstDash val="solid"/>
              <a:headEnd type="none" w="med" len="med"/>
              <a:tailEnd type="none" w="med" len="med"/>
            </a:ln>
            <a:effectLst/>
          </p:spPr>
        </p:cxnSp>
        <p:sp>
          <p:nvSpPr>
            <p:cNvPr id="56" name="Ellipse 3"/>
            <p:cNvSpPr/>
            <p:nvPr/>
          </p:nvSpPr>
          <p:spPr bwMode="auto">
            <a:xfrm>
              <a:off x="7274337" y="4879692"/>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1</a:t>
              </a:r>
            </a:p>
          </p:txBody>
        </p:sp>
        <p:sp>
          <p:nvSpPr>
            <p:cNvPr id="57" name="Ellipse 46"/>
            <p:cNvSpPr/>
            <p:nvPr/>
          </p:nvSpPr>
          <p:spPr bwMode="auto">
            <a:xfrm>
              <a:off x="8520525" y="4879692"/>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2</a:t>
              </a:r>
            </a:p>
          </p:txBody>
        </p:sp>
        <p:sp>
          <p:nvSpPr>
            <p:cNvPr id="58" name="Ellipse 47"/>
            <p:cNvSpPr/>
            <p:nvPr/>
          </p:nvSpPr>
          <p:spPr bwMode="auto">
            <a:xfrm>
              <a:off x="10362178" y="4878898"/>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4</a:t>
              </a:r>
            </a:p>
          </p:txBody>
        </p:sp>
        <p:sp>
          <p:nvSpPr>
            <p:cNvPr id="59" name="Ellipse 48"/>
            <p:cNvSpPr/>
            <p:nvPr/>
          </p:nvSpPr>
          <p:spPr bwMode="auto">
            <a:xfrm>
              <a:off x="7884772" y="4441970"/>
              <a:ext cx="504000" cy="277647"/>
            </a:xfrm>
            <a:prstGeom prst="ellipse">
              <a:avLst/>
            </a:prstGeom>
            <a:solidFill>
              <a:srgbClr val="3C0DB3"/>
            </a:solidFill>
            <a:ln w="19050" cap="flat" cmpd="sng" algn="ctr">
              <a:solidFill>
                <a:srgbClr val="C00000"/>
              </a:solidFill>
              <a:prstDash val="solid"/>
            </a:ln>
            <a:effectLst/>
          </p:spPr>
          <p:txBody>
            <a:bodyPr anchor="ctr"/>
            <a:lstStyle/>
            <a:p>
              <a:pPr algn="ctr" fontAlgn="auto">
                <a:spcBef>
                  <a:spcPts val="0"/>
                </a:spcBef>
                <a:spcAft>
                  <a:spcPts val="0"/>
                </a:spcAft>
                <a:buClrTx/>
                <a:buNone/>
                <a:defRPr/>
              </a:pPr>
              <a:r>
                <a:rPr lang="en-US" sz="1200" kern="0" dirty="0">
                  <a:solidFill>
                    <a:sysClr val="window" lastClr="FFFFFF"/>
                  </a:solidFill>
                  <a:latin typeface="Calibri"/>
                  <a:ea typeface="+mn-ea"/>
                </a:rPr>
                <a:t>3</a:t>
              </a:r>
            </a:p>
          </p:txBody>
        </p:sp>
        <p:cxnSp>
          <p:nvCxnSpPr>
            <p:cNvPr id="60" name="Gerade Verbindung mit Pfeil 7"/>
            <p:cNvCxnSpPr>
              <a:endCxn id="56" idx="2"/>
            </p:cNvCxnSpPr>
            <p:nvPr/>
          </p:nvCxnSpPr>
          <p:spPr bwMode="auto">
            <a:xfrm>
              <a:off x="6891750" y="4981292"/>
              <a:ext cx="382587" cy="37224"/>
            </a:xfrm>
            <a:prstGeom prst="straightConnector1">
              <a:avLst/>
            </a:prstGeom>
            <a:noFill/>
            <a:ln w="19050" cap="flat" cmpd="sng" algn="ctr">
              <a:solidFill>
                <a:schemeClr val="tx1"/>
              </a:solidFill>
              <a:prstDash val="solid"/>
              <a:headEnd type="none" w="med" len="med"/>
              <a:tailEnd type="none" w="med" len="med"/>
            </a:ln>
            <a:effectLst/>
          </p:spPr>
        </p:cxnSp>
        <p:cxnSp>
          <p:nvCxnSpPr>
            <p:cNvPr id="61" name="Gerade Verbindung 9"/>
            <p:cNvCxnSpPr>
              <a:stCxn id="56" idx="0"/>
              <a:endCxn id="59" idx="2"/>
            </p:cNvCxnSpPr>
            <p:nvPr/>
          </p:nvCxnSpPr>
          <p:spPr bwMode="auto">
            <a:xfrm flipV="1">
              <a:off x="7526337" y="4580794"/>
              <a:ext cx="358435" cy="298898"/>
            </a:xfrm>
            <a:prstGeom prst="line">
              <a:avLst/>
            </a:prstGeom>
            <a:noFill/>
            <a:ln w="19050" cap="flat" cmpd="sng" algn="ctr">
              <a:solidFill>
                <a:srgbClr val="333333"/>
              </a:solidFill>
              <a:prstDash val="solid"/>
              <a:headEnd type="none" w="med" len="med"/>
              <a:tailEnd type="none" w="med" len="med"/>
            </a:ln>
            <a:effectLst/>
          </p:spPr>
        </p:cxnSp>
        <p:cxnSp>
          <p:nvCxnSpPr>
            <p:cNvPr id="62" name="Gerade Verbindung 17"/>
            <p:cNvCxnSpPr>
              <a:stCxn id="57" idx="6"/>
              <a:endCxn id="58" idx="2"/>
            </p:cNvCxnSpPr>
            <p:nvPr/>
          </p:nvCxnSpPr>
          <p:spPr bwMode="auto">
            <a:xfrm flipV="1">
              <a:off x="9024525" y="5017722"/>
              <a:ext cx="1337653" cy="794"/>
            </a:xfrm>
            <a:prstGeom prst="line">
              <a:avLst/>
            </a:prstGeom>
            <a:noFill/>
            <a:ln w="19050" cap="flat" cmpd="sng" algn="ctr">
              <a:solidFill>
                <a:srgbClr val="333333"/>
              </a:solidFill>
              <a:prstDash val="solid"/>
              <a:headEnd type="none" w="med" len="med"/>
              <a:tailEnd type="none" w="med" len="med"/>
            </a:ln>
            <a:effectLst/>
          </p:spPr>
        </p:cxnSp>
        <p:cxnSp>
          <p:nvCxnSpPr>
            <p:cNvPr id="63" name="Gerade Verbindung mit Pfeil 7"/>
            <p:cNvCxnSpPr>
              <a:stCxn id="58" idx="6"/>
            </p:cNvCxnSpPr>
            <p:nvPr/>
          </p:nvCxnSpPr>
          <p:spPr bwMode="auto">
            <a:xfrm flipV="1">
              <a:off x="10866178" y="4981292"/>
              <a:ext cx="413112" cy="36430"/>
            </a:xfrm>
            <a:prstGeom prst="straightConnector1">
              <a:avLst/>
            </a:prstGeom>
            <a:noFill/>
            <a:ln w="19050" cap="flat" cmpd="sng" algn="ctr">
              <a:solidFill>
                <a:schemeClr val="tx1"/>
              </a:solidFill>
              <a:prstDash val="solid"/>
              <a:headEnd type="none" w="med" len="med"/>
              <a:tailEnd type="none" w="med" len="med"/>
            </a:ln>
            <a:effectLst/>
          </p:spPr>
        </p:cxnSp>
        <p:cxnSp>
          <p:nvCxnSpPr>
            <p:cNvPr id="64" name="Gerade Verbindung 9"/>
            <p:cNvCxnSpPr>
              <a:stCxn id="57" idx="0"/>
              <a:endCxn id="59" idx="6"/>
            </p:cNvCxnSpPr>
            <p:nvPr/>
          </p:nvCxnSpPr>
          <p:spPr bwMode="auto">
            <a:xfrm flipH="1" flipV="1">
              <a:off x="8388772" y="4580794"/>
              <a:ext cx="383753" cy="298898"/>
            </a:xfrm>
            <a:prstGeom prst="line">
              <a:avLst/>
            </a:prstGeom>
            <a:noFill/>
            <a:ln w="19050" cap="flat" cmpd="sng" algn="ctr">
              <a:solidFill>
                <a:srgbClr val="333333"/>
              </a:solidFill>
              <a:prstDash val="solid"/>
              <a:headEnd type="none" w="med" len="med"/>
              <a:tailEnd type="none" w="med" len="med"/>
            </a:ln>
            <a:effectLst/>
          </p:spPr>
        </p:cxnSp>
        <p:sp>
          <p:nvSpPr>
            <p:cNvPr id="65" name="矩形 64"/>
            <p:cNvSpPr/>
            <p:nvPr/>
          </p:nvSpPr>
          <p:spPr bwMode="auto">
            <a:xfrm>
              <a:off x="6866350" y="1125273"/>
              <a:ext cx="4417200" cy="1513058"/>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66" name="矩形 65"/>
            <p:cNvSpPr/>
            <p:nvPr/>
          </p:nvSpPr>
          <p:spPr bwMode="auto">
            <a:xfrm>
              <a:off x="6863175" y="2736520"/>
              <a:ext cx="4417200" cy="1513058"/>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67" name="矩形 66"/>
            <p:cNvSpPr/>
            <p:nvPr/>
          </p:nvSpPr>
          <p:spPr bwMode="auto">
            <a:xfrm>
              <a:off x="6863175" y="4324069"/>
              <a:ext cx="4417200" cy="1513058"/>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cxnSp>
          <p:nvCxnSpPr>
            <p:cNvPr id="68" name="Gerade Verbindung mit Pfeil 53"/>
            <p:cNvCxnSpPr>
              <a:stCxn id="14" idx="0"/>
              <a:endCxn id="21" idx="2"/>
            </p:cNvCxnSpPr>
            <p:nvPr/>
          </p:nvCxnSpPr>
          <p:spPr bwMode="auto">
            <a:xfrm flipV="1">
              <a:off x="3276197" y="3065844"/>
              <a:ext cx="338550" cy="337426"/>
            </a:xfrm>
            <a:prstGeom prst="straightConnector1">
              <a:avLst/>
            </a:prstGeom>
            <a:noFill/>
            <a:ln w="19050" cap="flat" cmpd="sng" algn="ctr">
              <a:solidFill>
                <a:schemeClr val="tx1"/>
              </a:solidFill>
              <a:prstDash val="solid"/>
              <a:headEnd type="none" w="med" len="med"/>
              <a:tailEnd type="none" w="med" len="med"/>
            </a:ln>
            <a:effectLst/>
          </p:spPr>
        </p:cxnSp>
        <p:cxnSp>
          <p:nvCxnSpPr>
            <p:cNvPr id="69" name="Gerade Verbindung mit Pfeil 53"/>
            <p:cNvCxnSpPr>
              <a:stCxn id="16" idx="0"/>
              <a:endCxn id="21" idx="6"/>
            </p:cNvCxnSpPr>
            <p:nvPr/>
          </p:nvCxnSpPr>
          <p:spPr bwMode="auto">
            <a:xfrm flipH="1" flipV="1">
              <a:off x="4118747" y="3065844"/>
              <a:ext cx="397297" cy="344208"/>
            </a:xfrm>
            <a:prstGeom prst="straightConnector1">
              <a:avLst/>
            </a:prstGeom>
            <a:noFill/>
            <a:ln w="19050" cap="flat" cmpd="sng" algn="ctr">
              <a:solidFill>
                <a:schemeClr val="tx1"/>
              </a:solidFill>
              <a:prstDash val="solid"/>
              <a:headEnd type="none" w="med" len="med"/>
              <a:tailEnd type="none" w="med" len="med"/>
            </a:ln>
            <a:effectLst/>
          </p:spPr>
        </p:cxnSp>
        <p:cxnSp>
          <p:nvCxnSpPr>
            <p:cNvPr id="70" name="Gerade Verbindung 9"/>
            <p:cNvCxnSpPr>
              <a:stCxn id="23" idx="2"/>
              <a:endCxn id="22" idx="6"/>
            </p:cNvCxnSpPr>
            <p:nvPr/>
          </p:nvCxnSpPr>
          <p:spPr bwMode="auto">
            <a:xfrm flipH="1">
              <a:off x="2605859" y="5018516"/>
              <a:ext cx="742188" cy="0"/>
            </a:xfrm>
            <a:prstGeom prst="line">
              <a:avLst/>
            </a:prstGeom>
            <a:noFill/>
            <a:ln w="19050" cap="flat" cmpd="sng" algn="ctr">
              <a:solidFill>
                <a:srgbClr val="333333"/>
              </a:solidFill>
              <a:prstDash val="solid"/>
              <a:headEnd type="none" w="med" len="med"/>
              <a:tailEnd type="none" w="med" len="med"/>
            </a:ln>
            <a:effectLst/>
          </p:spPr>
        </p:cxnSp>
        <p:sp>
          <p:nvSpPr>
            <p:cNvPr id="71" name="圆角矩形 70"/>
            <p:cNvSpPr/>
            <p:nvPr/>
          </p:nvSpPr>
          <p:spPr bwMode="auto">
            <a:xfrm>
              <a:off x="787400" y="1125272"/>
              <a:ext cx="906472" cy="1513059"/>
            </a:xfrm>
            <a:prstGeom prst="round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None/>
                <a:tabLst/>
              </a:pPr>
              <a:endParaRPr kumimoji="0" lang="zh-CN" altLang="en-US" sz="1200" b="1" i="0" u="none" strike="noStrike" cap="none" normalizeH="0" baseline="0" dirty="0" smtClean="0">
                <a:ln>
                  <a:noFill/>
                </a:ln>
                <a:solidFill>
                  <a:schemeClr val="tx1"/>
                </a:solidFill>
                <a:effectLst/>
                <a:latin typeface="Arial" charset="0"/>
                <a:ea typeface="SimSun" pitchFamily="2" charset="-122"/>
              </a:endParaRPr>
            </a:p>
          </p:txBody>
        </p:sp>
        <p:sp>
          <p:nvSpPr>
            <p:cNvPr id="72" name="圆角矩形 71"/>
            <p:cNvSpPr/>
            <p:nvPr/>
          </p:nvSpPr>
          <p:spPr bwMode="auto">
            <a:xfrm>
              <a:off x="787400" y="2736520"/>
              <a:ext cx="906472" cy="1513059"/>
            </a:xfrm>
            <a:prstGeom prst="round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73" name="圆角矩形 72"/>
            <p:cNvSpPr/>
            <p:nvPr/>
          </p:nvSpPr>
          <p:spPr bwMode="auto">
            <a:xfrm>
              <a:off x="787400" y="4320897"/>
              <a:ext cx="906472" cy="1513059"/>
            </a:xfrm>
            <a:prstGeom prst="round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74" name="TextBox 73"/>
            <p:cNvSpPr txBox="1"/>
            <p:nvPr/>
          </p:nvSpPr>
          <p:spPr>
            <a:xfrm>
              <a:off x="787400" y="1613297"/>
              <a:ext cx="903297" cy="480224"/>
            </a:xfrm>
            <a:prstGeom prst="rect">
              <a:avLst/>
            </a:prstGeom>
            <a:noFill/>
          </p:spPr>
          <p:txBody>
            <a:bodyPr wrap="square" rtlCol="0">
              <a:spAutoFit/>
            </a:bodyPr>
            <a:lstStyle/>
            <a:p>
              <a:pPr algn="ctr">
                <a:buNone/>
              </a:pPr>
              <a:r>
                <a:rPr lang="zh-CN" altLang="en-US" sz="1050" dirty="0" smtClean="0">
                  <a:solidFill>
                    <a:schemeClr val="bg1"/>
                  </a:solidFill>
                  <a:latin typeface="+mn-lt"/>
                </a:rPr>
                <a:t>新增</a:t>
              </a:r>
              <a:endParaRPr lang="en-US" altLang="zh-CN" sz="1050" dirty="0" smtClean="0">
                <a:solidFill>
                  <a:schemeClr val="bg1"/>
                </a:solidFill>
                <a:latin typeface="+mn-lt"/>
              </a:endParaRPr>
            </a:p>
            <a:p>
              <a:pPr algn="ctr">
                <a:buNone/>
              </a:pPr>
              <a:r>
                <a:rPr lang="zh-CN" altLang="en-US" sz="1050" dirty="0" smtClean="0">
                  <a:solidFill>
                    <a:schemeClr val="bg1"/>
                  </a:solidFill>
                  <a:latin typeface="+mn-lt"/>
                </a:rPr>
                <a:t>容器服务</a:t>
              </a:r>
            </a:p>
          </p:txBody>
        </p:sp>
        <p:sp>
          <p:nvSpPr>
            <p:cNvPr id="75" name="TextBox 74"/>
            <p:cNvSpPr txBox="1"/>
            <p:nvPr/>
          </p:nvSpPr>
          <p:spPr>
            <a:xfrm>
              <a:off x="787400" y="3197017"/>
              <a:ext cx="903297" cy="480224"/>
            </a:xfrm>
            <a:prstGeom prst="rect">
              <a:avLst/>
            </a:prstGeom>
            <a:noFill/>
          </p:spPr>
          <p:txBody>
            <a:bodyPr wrap="square" rtlCol="0">
              <a:spAutoFit/>
            </a:bodyPr>
            <a:lstStyle/>
            <a:p>
              <a:pPr algn="ctr">
                <a:buNone/>
              </a:pPr>
              <a:r>
                <a:rPr lang="zh-CN" altLang="en-US" sz="1050" dirty="0" smtClean="0">
                  <a:solidFill>
                    <a:schemeClr val="bg1"/>
                  </a:solidFill>
                  <a:latin typeface="+mn-lt"/>
                </a:rPr>
                <a:t>删除</a:t>
              </a:r>
              <a:endParaRPr lang="en-US" altLang="zh-CN" sz="1050" dirty="0" smtClean="0">
                <a:solidFill>
                  <a:schemeClr val="bg1"/>
                </a:solidFill>
                <a:latin typeface="+mn-lt"/>
              </a:endParaRPr>
            </a:p>
            <a:p>
              <a:pPr algn="ctr">
                <a:buNone/>
              </a:pPr>
              <a:r>
                <a:rPr lang="zh-CN" altLang="en-US" sz="1050" dirty="0" smtClean="0">
                  <a:solidFill>
                    <a:schemeClr val="bg1"/>
                  </a:solidFill>
                  <a:latin typeface="+mn-lt"/>
                </a:rPr>
                <a:t>容器服务</a:t>
              </a:r>
            </a:p>
          </p:txBody>
        </p:sp>
        <p:sp>
          <p:nvSpPr>
            <p:cNvPr id="76" name="TextBox 75"/>
            <p:cNvSpPr txBox="1"/>
            <p:nvPr/>
          </p:nvSpPr>
          <p:spPr>
            <a:xfrm>
              <a:off x="787400" y="4756569"/>
              <a:ext cx="903297" cy="480224"/>
            </a:xfrm>
            <a:prstGeom prst="rect">
              <a:avLst/>
            </a:prstGeom>
            <a:noFill/>
          </p:spPr>
          <p:txBody>
            <a:bodyPr wrap="square" rtlCol="0">
              <a:spAutoFit/>
            </a:bodyPr>
            <a:lstStyle/>
            <a:p>
              <a:pPr algn="ctr">
                <a:buNone/>
              </a:pPr>
              <a:r>
                <a:rPr lang="zh-CN" altLang="en-US" sz="1050" dirty="0" smtClean="0">
                  <a:solidFill>
                    <a:schemeClr val="bg1"/>
                  </a:solidFill>
                  <a:latin typeface="+mn-lt"/>
                </a:rPr>
                <a:t>容器服务</a:t>
              </a:r>
              <a:endParaRPr lang="en-US" altLang="zh-CN" sz="1050" dirty="0" smtClean="0">
                <a:solidFill>
                  <a:schemeClr val="bg1"/>
                </a:solidFill>
                <a:latin typeface="+mn-lt"/>
              </a:endParaRPr>
            </a:p>
            <a:p>
              <a:pPr algn="ctr">
                <a:buNone/>
              </a:pPr>
              <a:r>
                <a:rPr lang="zh-CN" altLang="en-US" sz="1050" dirty="0" smtClean="0">
                  <a:solidFill>
                    <a:schemeClr val="bg1"/>
                  </a:solidFill>
                  <a:latin typeface="+mn-lt"/>
                </a:rPr>
                <a:t>顺序变更</a:t>
              </a:r>
            </a:p>
          </p:txBody>
        </p:sp>
        <p:sp>
          <p:nvSpPr>
            <p:cNvPr id="77" name="Ellipse 3"/>
            <p:cNvSpPr/>
            <p:nvPr/>
          </p:nvSpPr>
          <p:spPr bwMode="auto">
            <a:xfrm>
              <a:off x="8191656" y="5887231"/>
              <a:ext cx="504000" cy="277647"/>
            </a:xfrm>
            <a:prstGeom prst="ellipse">
              <a:avLst/>
            </a:prstGeom>
            <a:solidFill>
              <a:srgbClr val="3C0DB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Calibri"/>
                  <a:ea typeface="+mn-ea"/>
                  <a:cs typeface="+mn-cs"/>
                </a:rPr>
                <a:t>N</a:t>
              </a:r>
              <a:endParaRPr kumimoji="0" lang="en-US" sz="12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8" name="TextBox 77"/>
            <p:cNvSpPr txBox="1"/>
            <p:nvPr/>
          </p:nvSpPr>
          <p:spPr>
            <a:xfrm>
              <a:off x="8721412" y="5837126"/>
              <a:ext cx="2441795" cy="391294"/>
            </a:xfrm>
            <a:prstGeom prst="rect">
              <a:avLst/>
            </a:prstGeom>
            <a:noFill/>
          </p:spPr>
          <p:txBody>
            <a:bodyPr wrap="square" rtlCol="0">
              <a:spAutoFit/>
            </a:bodyPr>
            <a:lstStyle/>
            <a:p>
              <a:pPr>
                <a:buNone/>
              </a:pPr>
              <a:r>
                <a:rPr lang="zh-CN" altLang="en-US" sz="1600" b="0" dirty="0" smtClean="0">
                  <a:latin typeface="+mn-lt"/>
                </a:rPr>
                <a:t>代表</a:t>
              </a:r>
              <a:r>
                <a:rPr lang="en-US" altLang="zh-CN" sz="1600" b="0" dirty="0" smtClean="0">
                  <a:latin typeface="+mn-lt"/>
                </a:rPr>
                <a:t>Container</a:t>
              </a:r>
              <a:r>
                <a:rPr lang="zh-CN" altLang="en-US" sz="1600" b="0" dirty="0" smtClean="0">
                  <a:latin typeface="+mn-lt"/>
                </a:rPr>
                <a:t>服务</a:t>
              </a:r>
            </a:p>
          </p:txBody>
        </p:sp>
      </p:grpSp>
    </p:spTree>
    <p:extLst>
      <p:ext uri="{BB962C8B-B14F-4D97-AF65-F5344CB8AC3E}">
        <p14:creationId xmlns:p14="http://schemas.microsoft.com/office/powerpoint/2010/main" xmlns="" val="3053279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912671"/>
          </a:xfrm>
        </p:spPr>
        <p:txBody>
          <a:bodyPr>
            <a:normAutofit/>
          </a:bodyPr>
          <a:lstStyle/>
          <a:p>
            <a:r>
              <a:rPr kumimoji="1" lang="zh-CN" altLang="en-US" sz="3600" b="1" dirty="0" smtClean="0">
                <a:solidFill>
                  <a:srgbClr val="C00000"/>
                </a:solidFill>
                <a:latin typeface="微软雅黑" pitchFamily="34" charset="-122"/>
                <a:ea typeface="微软雅黑" pitchFamily="34" charset="-122"/>
              </a:rPr>
              <a:t>总结</a:t>
            </a:r>
            <a:endParaRPr kumimoji="1" lang="zh-CN" altLang="en-US" sz="3600" b="1" dirty="0">
              <a:solidFill>
                <a:srgbClr val="C00000"/>
              </a:solidFill>
              <a:latin typeface="微软雅黑" pitchFamily="34" charset="-122"/>
              <a:ea typeface="微软雅黑" pitchFamily="34" charset="-122"/>
            </a:endParaRPr>
          </a:p>
        </p:txBody>
      </p:sp>
      <p:sp>
        <p:nvSpPr>
          <p:cNvPr id="3" name="内容占位符 2"/>
          <p:cNvSpPr>
            <a:spLocks noGrp="1"/>
          </p:cNvSpPr>
          <p:nvPr>
            <p:ph idx="1"/>
          </p:nvPr>
        </p:nvSpPr>
        <p:spPr>
          <a:xfrm>
            <a:off x="395536" y="1412776"/>
            <a:ext cx="8229600" cy="4525963"/>
          </a:xfrm>
        </p:spPr>
        <p:txBody>
          <a:bodyPr>
            <a:normAutofit/>
          </a:bodyPr>
          <a:lstStyle/>
          <a:p>
            <a:pPr>
              <a:lnSpc>
                <a:spcPct val="150000"/>
              </a:lnSpc>
            </a:pPr>
            <a:r>
              <a:rPr kumimoji="1" lang="zh-CN" altLang="en-US" sz="2400" dirty="0" smtClean="0">
                <a:latin typeface="微软雅黑" pitchFamily="34" charset="-122"/>
                <a:ea typeface="微软雅黑" pitchFamily="34" charset="-122"/>
              </a:rPr>
              <a:t>电信网络在</a:t>
            </a:r>
            <a:r>
              <a:rPr kumimoji="1" lang="en-US" altLang="zh-CN" sz="2400" dirty="0" smtClean="0">
                <a:latin typeface="微软雅黑" pitchFamily="34" charset="-122"/>
                <a:ea typeface="微软雅黑" pitchFamily="34" charset="-122"/>
              </a:rPr>
              <a:t>NFV/SDN</a:t>
            </a:r>
            <a:r>
              <a:rPr kumimoji="1" lang="zh-CN" altLang="en-US" sz="2400" dirty="0" smtClean="0">
                <a:latin typeface="微软雅黑" pitchFamily="34" charset="-122"/>
                <a:ea typeface="微软雅黑" pitchFamily="34" charset="-122"/>
              </a:rPr>
              <a:t>和云化技术推动下，逐步向</a:t>
            </a:r>
            <a:r>
              <a:rPr kumimoji="1" lang="en-US" altLang="zh-CN" sz="2400" dirty="0" smtClean="0">
                <a:latin typeface="微软雅黑" pitchFamily="34" charset="-122"/>
                <a:ea typeface="微软雅黑" pitchFamily="34" charset="-122"/>
              </a:rPr>
              <a:t>IT</a:t>
            </a:r>
            <a:r>
              <a:rPr kumimoji="1" lang="zh-CN" altLang="en-US" sz="2400" dirty="0" smtClean="0">
                <a:latin typeface="微软雅黑" pitchFamily="34" charset="-122"/>
                <a:ea typeface="微软雅黑" pitchFamily="34" charset="-122"/>
              </a:rPr>
              <a:t>基础设</a:t>
            </a:r>
            <a:r>
              <a:rPr kumimoji="1" lang="zh-CN" altLang="en-US" sz="2400" dirty="0" smtClean="0">
                <a:latin typeface="微软雅黑" pitchFamily="34" charset="-122"/>
                <a:ea typeface="微软雅黑" pitchFamily="34" charset="-122"/>
              </a:rPr>
              <a:t>施</a:t>
            </a:r>
            <a:r>
              <a:rPr kumimoji="1" lang="zh-CN" altLang="en-US" sz="2400" dirty="0" smtClean="0">
                <a:latin typeface="微软雅黑" pitchFamily="34" charset="-122"/>
                <a:ea typeface="微软雅黑" pitchFamily="34" charset="-122"/>
              </a:rPr>
              <a:t>演变</a:t>
            </a:r>
            <a:r>
              <a:rPr kumimoji="1" lang="zh-CN" altLang="en-US" sz="2400" dirty="0" smtClean="0">
                <a:latin typeface="微软雅黑" pitchFamily="34" charset="-122"/>
                <a:ea typeface="微软雅黑" pitchFamily="34" charset="-122"/>
              </a:rPr>
              <a:t>，</a:t>
            </a:r>
            <a:r>
              <a:rPr kumimoji="1" lang="zh-CN" altLang="en-US" sz="2400" dirty="0" smtClean="0">
                <a:latin typeface="微软雅黑" pitchFamily="34" charset="-122"/>
                <a:ea typeface="微软雅黑" pitchFamily="34" charset="-122"/>
              </a:rPr>
              <a:t>这是</a:t>
            </a:r>
            <a:r>
              <a:rPr kumimoji="1" lang="en-US" altLang="zh-CN" sz="2400" dirty="0" smtClean="0">
                <a:latin typeface="微软雅黑" pitchFamily="34" charset="-122"/>
                <a:ea typeface="微软雅黑" pitchFamily="34" charset="-122"/>
              </a:rPr>
              <a:t>GO</a:t>
            </a:r>
            <a:r>
              <a:rPr kumimoji="1" lang="zh-CN" altLang="en-US" sz="2400" dirty="0" smtClean="0">
                <a:latin typeface="微软雅黑" pitchFamily="34" charset="-122"/>
                <a:ea typeface="微软雅黑" pitchFamily="34" charset="-122"/>
              </a:rPr>
              <a:t>语言在电信领域应用的基础。</a:t>
            </a:r>
            <a:endParaRPr kumimoji="1" lang="en-US" altLang="zh-CN" sz="2400" dirty="0" smtClean="0">
              <a:latin typeface="微软雅黑" pitchFamily="34" charset="-122"/>
              <a:ea typeface="微软雅黑" pitchFamily="34" charset="-122"/>
            </a:endParaRPr>
          </a:p>
          <a:p>
            <a:pPr>
              <a:lnSpc>
                <a:spcPct val="150000"/>
              </a:lnSpc>
            </a:pPr>
            <a:r>
              <a:rPr kumimoji="1" lang="en-US" altLang="zh-CN" sz="2400" dirty="0" smtClean="0">
                <a:latin typeface="微软雅黑" pitchFamily="34" charset="-122"/>
                <a:ea typeface="微软雅黑" pitchFamily="34" charset="-122"/>
              </a:rPr>
              <a:t>Go</a:t>
            </a:r>
            <a:r>
              <a:rPr kumimoji="1" lang="zh-CN" altLang="en-US" sz="2400" dirty="0" smtClean="0">
                <a:latin typeface="微软雅黑" pitchFamily="34" charset="-122"/>
                <a:ea typeface="微软雅黑" pitchFamily="34" charset="-122"/>
              </a:rPr>
              <a:t>语言在部署、并发性、易用性等方面的特点与</a:t>
            </a:r>
            <a:r>
              <a:rPr kumimoji="1" lang="en-US" altLang="zh-CN" sz="2400" dirty="0" smtClean="0">
                <a:latin typeface="微软雅黑" pitchFamily="34" charset="-122"/>
                <a:ea typeface="微软雅黑" pitchFamily="34" charset="-122"/>
              </a:rPr>
              <a:t>NFV</a:t>
            </a:r>
            <a:r>
              <a:rPr kumimoji="1" lang="zh-CN" altLang="en-US" sz="2400" dirty="0" smtClean="0">
                <a:latin typeface="微软雅黑" pitchFamily="34" charset="-122"/>
                <a:ea typeface="微软雅黑" pitchFamily="34" charset="-122"/>
              </a:rPr>
              <a:t>结合，有利于应用开发人员更</a:t>
            </a:r>
            <a:r>
              <a:rPr kumimoji="1" lang="zh-CN" altLang="en-US" sz="2400" dirty="0" smtClean="0">
                <a:latin typeface="微软雅黑" pitchFamily="34" charset="-122"/>
                <a:ea typeface="微软雅黑" pitchFamily="34" charset="-122"/>
              </a:rPr>
              <a:t>加高效</a:t>
            </a:r>
            <a:r>
              <a:rPr kumimoji="1" lang="zh-CN" altLang="en-US" sz="2400" dirty="0" smtClean="0">
                <a:latin typeface="微软雅黑" pitchFamily="34" charset="-122"/>
                <a:ea typeface="微软雅黑" pitchFamily="34" charset="-122"/>
              </a:rPr>
              <a:t>地</a:t>
            </a:r>
            <a:r>
              <a:rPr kumimoji="1" lang="zh-CN" altLang="en-US" sz="2400" dirty="0" smtClean="0">
                <a:latin typeface="微软雅黑" pitchFamily="34" charset="-122"/>
                <a:ea typeface="微软雅黑" pitchFamily="34" charset="-122"/>
              </a:rPr>
              <a:t>创</a:t>
            </a:r>
            <a:r>
              <a:rPr kumimoji="1" lang="zh-CN" altLang="en-US" sz="2400" dirty="0" smtClean="0">
                <a:latin typeface="微软雅黑" pitchFamily="34" charset="-122"/>
                <a:ea typeface="微软雅黑" pitchFamily="34" charset="-122"/>
              </a:rPr>
              <a:t>新</a:t>
            </a:r>
            <a:r>
              <a:rPr kumimoji="1" lang="zh-CN" altLang="en-US" sz="2400" dirty="0" smtClean="0">
                <a:latin typeface="微软雅黑" pitchFamily="34" charset="-122"/>
                <a:ea typeface="微软雅黑" pitchFamily="34" charset="-122"/>
              </a:rPr>
              <a:t>和</a:t>
            </a:r>
            <a:r>
              <a:rPr kumimoji="1" lang="zh-CN" altLang="en-US" sz="2400" dirty="0" smtClean="0">
                <a:latin typeface="微软雅黑" pitchFamily="34" charset="-122"/>
                <a:ea typeface="微软雅黑" pitchFamily="34" charset="-122"/>
              </a:rPr>
              <a:t>部</a:t>
            </a:r>
            <a:r>
              <a:rPr kumimoji="1" lang="zh-CN" altLang="en-US" sz="2400" dirty="0" smtClean="0">
                <a:latin typeface="微软雅黑" pitchFamily="34" charset="-122"/>
                <a:ea typeface="微软雅黑" pitchFamily="34" charset="-122"/>
              </a:rPr>
              <a:t>署服</a:t>
            </a:r>
            <a:r>
              <a:rPr kumimoji="1" lang="zh-CN" altLang="en-US" sz="2400" dirty="0" smtClean="0">
                <a:latin typeface="微软雅黑" pitchFamily="34" charset="-122"/>
                <a:ea typeface="微软雅黑" pitchFamily="34" charset="-122"/>
              </a:rPr>
              <a:t>务。</a:t>
            </a:r>
            <a:endParaRPr kumimoji="1" lang="en-US" altLang="zh-CN" sz="2400" dirty="0" smtClean="0">
              <a:latin typeface="微软雅黑" pitchFamily="34" charset="-122"/>
              <a:ea typeface="微软雅黑" pitchFamily="34" charset="-122"/>
            </a:endParaRPr>
          </a:p>
          <a:p>
            <a:pPr>
              <a:lnSpc>
                <a:spcPct val="150000"/>
              </a:lnSpc>
            </a:pPr>
            <a:r>
              <a:rPr kumimoji="1" lang="zh-CN" altLang="en-US" sz="2400" dirty="0" smtClean="0">
                <a:latin typeface="微软雅黑" pitchFamily="34" charset="-122"/>
                <a:ea typeface="微软雅黑" pitchFamily="34" charset="-122"/>
              </a:rPr>
              <a:t>容器技术日趋成熟，在</a:t>
            </a:r>
            <a:r>
              <a:rPr kumimoji="1" lang="en-US" altLang="zh-CN" sz="2400" dirty="0" smtClean="0">
                <a:latin typeface="微软雅黑" pitchFamily="34" charset="-122"/>
                <a:ea typeface="微软雅黑" pitchFamily="34" charset="-122"/>
              </a:rPr>
              <a:t>NFV</a:t>
            </a:r>
            <a:r>
              <a:rPr kumimoji="1" lang="zh-CN" altLang="en-US" sz="2400" dirty="0" smtClean="0">
                <a:latin typeface="微软雅黑" pitchFamily="34" charset="-122"/>
                <a:ea typeface="微软雅黑" pitchFamily="34" charset="-122"/>
              </a:rPr>
              <a:t>场景</a:t>
            </a:r>
            <a:r>
              <a:rPr kumimoji="1" lang="zh-CN" altLang="en-US" sz="2400" dirty="0" smtClean="0">
                <a:latin typeface="微软雅黑" pitchFamily="34" charset="-122"/>
                <a:ea typeface="微软雅黑" pitchFamily="34" charset="-122"/>
              </a:rPr>
              <a:t>下的</a:t>
            </a:r>
            <a:r>
              <a:rPr kumimoji="1" lang="zh-CN" altLang="en-US" sz="2400" dirty="0" smtClean="0">
                <a:latin typeface="微软雅黑" pitchFamily="34" charset="-122"/>
                <a:ea typeface="微软雅黑" pitchFamily="34" charset="-122"/>
              </a:rPr>
              <a:t>有益尝试为后续</a:t>
            </a:r>
            <a:r>
              <a:rPr kumimoji="1" lang="en-US" altLang="zh-CN" sz="2400" dirty="0" smtClean="0">
                <a:latin typeface="微软雅黑" pitchFamily="34" charset="-122"/>
                <a:ea typeface="微软雅黑" pitchFamily="34" charset="-122"/>
              </a:rPr>
              <a:t>Go</a:t>
            </a:r>
            <a:r>
              <a:rPr kumimoji="1" lang="zh-CN" altLang="en-US" sz="2400" dirty="0" smtClean="0">
                <a:latin typeface="微软雅黑" pitchFamily="34" charset="-122"/>
                <a:ea typeface="微软雅黑" pitchFamily="34" charset="-122"/>
              </a:rPr>
              <a:t>语言在电信领域推广应</a:t>
            </a:r>
            <a:r>
              <a:rPr kumimoji="1" lang="zh-CN" altLang="en-US" sz="2400" dirty="0" smtClean="0">
                <a:latin typeface="微软雅黑" pitchFamily="34" charset="-122"/>
                <a:ea typeface="微软雅黑" pitchFamily="34" charset="-122"/>
              </a:rPr>
              <a:t>用提供了经验。</a:t>
            </a:r>
            <a:endParaRPr kumimoji="1"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3053279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627784" y="1628800"/>
            <a:ext cx="3816424" cy="912671"/>
          </a:xfrm>
          <a:prstGeom prst="rect">
            <a:avLst/>
          </a:prstGeom>
        </p:spPr>
        <p:txBody>
          <a:bodyPr vert="horz" lIns="91440" tIns="45720" rIns="91440" bIns="45720" rtlCol="0" anchor="ctr">
            <a:normAutofit/>
          </a:bodyPr>
          <a:lstStyle/>
          <a:p>
            <a:pPr algn="ctr" defTabSz="457200" fontAlgn="auto">
              <a:spcAft>
                <a:spcPts val="0"/>
              </a:spcAft>
              <a:defRPr/>
            </a:pPr>
            <a:r>
              <a:rPr kumimoji="1" lang="en-US" altLang="zh-CN" sz="4400" b="1" dirty="0" smtClean="0">
                <a:solidFill>
                  <a:srgbClr val="C00000"/>
                </a:solidFill>
                <a:latin typeface="微软雅黑" pitchFamily="34" charset="-122"/>
                <a:ea typeface="微软雅黑" pitchFamily="34" charset="-122"/>
              </a:rPr>
              <a:t>Q&amp;A</a:t>
            </a:r>
            <a:endParaRPr kumimoji="1" lang="zh-CN" altLang="en-US" sz="4400" b="1" dirty="0">
              <a:solidFill>
                <a:srgbClr val="C00000"/>
              </a:solidFill>
              <a:latin typeface="微软雅黑" pitchFamily="34" charset="-122"/>
              <a:ea typeface="微软雅黑" pitchFamily="34" charset="-122"/>
            </a:endParaRPr>
          </a:p>
        </p:txBody>
      </p:sp>
      <p:sp>
        <p:nvSpPr>
          <p:cNvPr id="3" name="TextBox 2"/>
          <p:cNvSpPr txBox="1"/>
          <p:nvPr/>
        </p:nvSpPr>
        <p:spPr>
          <a:xfrm>
            <a:off x="323528" y="548680"/>
            <a:ext cx="2840842" cy="646331"/>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微信：</a:t>
            </a:r>
            <a:r>
              <a:rPr lang="en-US" altLang="zh-CN" b="1" dirty="0" smtClean="0">
                <a:latin typeface="微软雅黑" pitchFamily="34" charset="-122"/>
                <a:ea typeface="微软雅黑" pitchFamily="34" charset="-122"/>
              </a:rPr>
              <a:t>502478</a:t>
            </a:r>
          </a:p>
          <a:p>
            <a:r>
              <a:rPr lang="zh-CN" altLang="en-US" b="1" dirty="0" smtClean="0">
                <a:latin typeface="微软雅黑" pitchFamily="34" charset="-122"/>
                <a:ea typeface="微软雅黑" pitchFamily="34" charset="-122"/>
              </a:rPr>
              <a:t>邮箱：</a:t>
            </a:r>
            <a:r>
              <a:rPr lang="en-US" altLang="zh-CN" b="1" dirty="0" smtClean="0">
                <a:latin typeface="微软雅黑" pitchFamily="34" charset="-122"/>
                <a:ea typeface="微软雅黑" pitchFamily="34" charset="-122"/>
              </a:rPr>
              <a:t>502478@qq.com</a:t>
            </a:r>
            <a:endParaRPr lang="zh-CN" altLang="en-US" b="1" dirty="0">
              <a:latin typeface="微软雅黑" pitchFamily="34" charset="-122"/>
              <a:ea typeface="微软雅黑"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325438"/>
            <a:ext cx="8136904" cy="871537"/>
          </a:xfrm>
        </p:spPr>
        <p:txBody>
          <a:bodyPr/>
          <a:lstStyle/>
          <a:p>
            <a:pPr eaLnBrk="1" hangingPunct="1"/>
            <a:r>
              <a:rPr lang="zh-CN" altLang="en-US" sz="2800" dirty="0" smtClean="0">
                <a:solidFill>
                  <a:srgbClr val="C00000"/>
                </a:solidFill>
                <a:latin typeface="微软雅黑" pitchFamily="34" charset="-122"/>
                <a:ea typeface="微软雅黑" pitchFamily="34" charset="-122"/>
              </a:rPr>
              <a:t>互联网等行业推动</a:t>
            </a:r>
            <a:r>
              <a:rPr lang="en-US" altLang="zh-CN" sz="2800" dirty="0" smtClean="0">
                <a:solidFill>
                  <a:srgbClr val="C00000"/>
                </a:solidFill>
                <a:latin typeface="微软雅黑" pitchFamily="34" charset="-122"/>
                <a:ea typeface="微软雅黑" pitchFamily="34" charset="-122"/>
              </a:rPr>
              <a:t>IT</a:t>
            </a:r>
            <a:r>
              <a:rPr lang="zh-CN" altLang="en-US" sz="2800" dirty="0" smtClean="0">
                <a:solidFill>
                  <a:srgbClr val="C00000"/>
                </a:solidFill>
                <a:latin typeface="微软雅黑" pitchFamily="34" charset="-122"/>
                <a:ea typeface="微软雅黑" pitchFamily="34" charset="-122"/>
              </a:rPr>
              <a:t>技术发展，为</a:t>
            </a:r>
            <a:r>
              <a:rPr lang="en-US" altLang="zh-CN" sz="2800" dirty="0" smtClean="0">
                <a:solidFill>
                  <a:srgbClr val="C00000"/>
                </a:solidFill>
                <a:latin typeface="微软雅黑" pitchFamily="34" charset="-122"/>
                <a:ea typeface="微软雅黑" pitchFamily="34" charset="-122"/>
              </a:rPr>
              <a:t>CT</a:t>
            </a:r>
            <a:r>
              <a:rPr lang="zh-CN" altLang="en-US" sz="2800" dirty="0" smtClean="0">
                <a:solidFill>
                  <a:srgbClr val="C00000"/>
                </a:solidFill>
                <a:latin typeface="微软雅黑" pitchFamily="34" charset="-122"/>
                <a:ea typeface="微软雅黑" pitchFamily="34" charset="-122"/>
              </a:rPr>
              <a:t>转型提供了基础技术保障</a:t>
            </a:r>
          </a:p>
        </p:txBody>
      </p:sp>
      <p:sp>
        <p:nvSpPr>
          <p:cNvPr id="4" name="圆角矩形 3"/>
          <p:cNvSpPr/>
          <p:nvPr/>
        </p:nvSpPr>
        <p:spPr bwMode="auto">
          <a:xfrm>
            <a:off x="1547664" y="4931876"/>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计算</a:t>
            </a:r>
          </a:p>
        </p:txBody>
      </p:sp>
      <p:sp>
        <p:nvSpPr>
          <p:cNvPr id="5" name="圆角矩形 4"/>
          <p:cNvSpPr/>
          <p:nvPr/>
        </p:nvSpPr>
        <p:spPr bwMode="auto">
          <a:xfrm>
            <a:off x="3203848" y="4931876"/>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网络</a:t>
            </a:r>
          </a:p>
        </p:txBody>
      </p:sp>
      <p:sp>
        <p:nvSpPr>
          <p:cNvPr id="6" name="圆角矩形 5"/>
          <p:cNvSpPr/>
          <p:nvPr/>
        </p:nvSpPr>
        <p:spPr bwMode="auto">
          <a:xfrm>
            <a:off x="4860032" y="4931876"/>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存储</a:t>
            </a:r>
          </a:p>
        </p:txBody>
      </p:sp>
      <p:sp>
        <p:nvSpPr>
          <p:cNvPr id="7" name="圆角矩形 6"/>
          <p:cNvSpPr/>
          <p:nvPr/>
        </p:nvSpPr>
        <p:spPr bwMode="auto">
          <a:xfrm>
            <a:off x="1547664" y="3861048"/>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虚拟化技术</a:t>
            </a:r>
          </a:p>
        </p:txBody>
      </p:sp>
      <p:sp>
        <p:nvSpPr>
          <p:cNvPr id="8" name="圆角矩形 7"/>
          <p:cNvSpPr/>
          <p:nvPr/>
        </p:nvSpPr>
        <p:spPr bwMode="auto">
          <a:xfrm>
            <a:off x="3203848" y="3861048"/>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容器技术</a:t>
            </a:r>
          </a:p>
        </p:txBody>
      </p:sp>
      <p:sp>
        <p:nvSpPr>
          <p:cNvPr id="9" name="圆角矩形 8"/>
          <p:cNvSpPr/>
          <p:nvPr/>
        </p:nvSpPr>
        <p:spPr bwMode="auto">
          <a:xfrm>
            <a:off x="4860032" y="3861048"/>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容器虚拟化</a:t>
            </a:r>
          </a:p>
        </p:txBody>
      </p:sp>
      <p:sp>
        <p:nvSpPr>
          <p:cNvPr id="10" name="圆角矩形 9"/>
          <p:cNvSpPr/>
          <p:nvPr/>
        </p:nvSpPr>
        <p:spPr bwMode="auto">
          <a:xfrm>
            <a:off x="1475656" y="2636912"/>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分布式计算框架</a:t>
            </a:r>
          </a:p>
        </p:txBody>
      </p:sp>
      <p:sp>
        <p:nvSpPr>
          <p:cNvPr id="11" name="圆角矩形 10"/>
          <p:cNvSpPr/>
          <p:nvPr/>
        </p:nvSpPr>
        <p:spPr bwMode="auto">
          <a:xfrm>
            <a:off x="3203848" y="2636912"/>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分布式消息通信</a:t>
            </a:r>
          </a:p>
        </p:txBody>
      </p:sp>
      <p:sp>
        <p:nvSpPr>
          <p:cNvPr id="12" name="圆角矩形 11"/>
          <p:cNvSpPr/>
          <p:nvPr/>
        </p:nvSpPr>
        <p:spPr bwMode="auto">
          <a:xfrm>
            <a:off x="4860032" y="2636912"/>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分布式文件系统</a:t>
            </a:r>
          </a:p>
        </p:txBody>
      </p:sp>
      <p:sp>
        <p:nvSpPr>
          <p:cNvPr id="13" name="圆角矩形 12"/>
          <p:cNvSpPr/>
          <p:nvPr/>
        </p:nvSpPr>
        <p:spPr bwMode="auto">
          <a:xfrm>
            <a:off x="1475656" y="1916832"/>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分布式</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Cache</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4" name="圆角矩形 13"/>
          <p:cNvSpPr/>
          <p:nvPr/>
        </p:nvSpPr>
        <p:spPr bwMode="auto">
          <a:xfrm>
            <a:off x="3203848" y="1916832"/>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分布式数据分析</a:t>
            </a:r>
          </a:p>
        </p:txBody>
      </p:sp>
      <p:sp>
        <p:nvSpPr>
          <p:cNvPr id="15" name="圆角矩形 14"/>
          <p:cNvSpPr/>
          <p:nvPr/>
        </p:nvSpPr>
        <p:spPr bwMode="auto">
          <a:xfrm>
            <a:off x="4860032" y="1916832"/>
            <a:ext cx="1512168" cy="360040"/>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分布式数据库</a:t>
            </a:r>
          </a:p>
        </p:txBody>
      </p:sp>
      <p:sp>
        <p:nvSpPr>
          <p:cNvPr id="16" name="TextBox 15"/>
          <p:cNvSpPr txBox="1"/>
          <p:nvPr/>
        </p:nvSpPr>
        <p:spPr>
          <a:xfrm>
            <a:off x="611560" y="4931876"/>
            <a:ext cx="646331"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硬件</a:t>
            </a:r>
            <a:endParaRPr lang="zh-CN" altLang="en-US" b="1" dirty="0">
              <a:latin typeface="微软雅黑" pitchFamily="34" charset="-122"/>
              <a:ea typeface="微软雅黑" pitchFamily="34" charset="-122"/>
            </a:endParaRPr>
          </a:p>
        </p:txBody>
      </p:sp>
      <p:sp>
        <p:nvSpPr>
          <p:cNvPr id="17" name="TextBox 16"/>
          <p:cNvSpPr txBox="1"/>
          <p:nvPr/>
        </p:nvSpPr>
        <p:spPr>
          <a:xfrm>
            <a:off x="539552" y="3861048"/>
            <a:ext cx="877163"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虚拟化</a:t>
            </a:r>
            <a:endParaRPr lang="zh-CN" altLang="en-US" b="1" dirty="0">
              <a:latin typeface="微软雅黑" pitchFamily="34" charset="-122"/>
              <a:ea typeface="微软雅黑" pitchFamily="34" charset="-122"/>
            </a:endParaRPr>
          </a:p>
        </p:txBody>
      </p:sp>
      <p:sp>
        <p:nvSpPr>
          <p:cNvPr id="19" name="TextBox 18"/>
          <p:cNvSpPr txBox="1"/>
          <p:nvPr/>
        </p:nvSpPr>
        <p:spPr>
          <a:xfrm>
            <a:off x="454477" y="2348880"/>
            <a:ext cx="877163"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中</a:t>
            </a:r>
            <a:r>
              <a:rPr lang="zh-CN" altLang="en-US" b="1" dirty="0" smtClean="0">
                <a:latin typeface="微软雅黑" pitchFamily="34" charset="-122"/>
                <a:ea typeface="微软雅黑" pitchFamily="34" charset="-122"/>
              </a:rPr>
              <a:t>间件</a:t>
            </a:r>
            <a:endParaRPr lang="zh-CN" altLang="en-US" b="1" dirty="0">
              <a:latin typeface="微软雅黑" pitchFamily="34" charset="-122"/>
              <a:ea typeface="微软雅黑" pitchFamily="34" charset="-122"/>
            </a:endParaRPr>
          </a:p>
        </p:txBody>
      </p:sp>
      <p:cxnSp>
        <p:nvCxnSpPr>
          <p:cNvPr id="21" name="直接连接符 20"/>
          <p:cNvCxnSpPr/>
          <p:nvPr/>
        </p:nvCxnSpPr>
        <p:spPr bwMode="auto">
          <a:xfrm>
            <a:off x="323528" y="4653136"/>
            <a:ext cx="7416824" cy="0"/>
          </a:xfrm>
          <a:prstGeom prst="line">
            <a:avLst/>
          </a:prstGeom>
          <a:noFill/>
          <a:ln w="15875">
            <a:solidFill>
              <a:schemeClr val="tx1"/>
            </a:solidFill>
            <a:prstDash val="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323528" y="3429000"/>
            <a:ext cx="7416824" cy="0"/>
          </a:xfrm>
          <a:prstGeom prst="line">
            <a:avLst/>
          </a:prstGeom>
          <a:noFill/>
          <a:ln w="15875">
            <a:solidFill>
              <a:schemeClr val="tx1"/>
            </a:solidFill>
            <a:prstDash val="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1475656" y="5445224"/>
            <a:ext cx="1800200" cy="307777"/>
          </a:xfrm>
          <a:prstGeom prst="rect">
            <a:avLst/>
          </a:prstGeom>
          <a:noFill/>
        </p:spPr>
        <p:txBody>
          <a:bodyPr wrap="square" rtlCol="0">
            <a:spAutoFit/>
          </a:bodyPr>
          <a:lstStyle/>
          <a:p>
            <a:r>
              <a:rPr lang="zh-CN" altLang="en-US" sz="1400" b="1" dirty="0" smtClean="0">
                <a:latin typeface="微软雅黑" pitchFamily="34" charset="-122"/>
                <a:ea typeface="微软雅黑" pitchFamily="34" charset="-122"/>
              </a:rPr>
              <a:t>多核、异构并行</a:t>
            </a:r>
            <a:endParaRPr lang="zh-CN" altLang="en-US" sz="1400" b="1" dirty="0">
              <a:latin typeface="微软雅黑" pitchFamily="34" charset="-122"/>
              <a:ea typeface="微软雅黑" pitchFamily="34" charset="-122"/>
            </a:endParaRPr>
          </a:p>
        </p:txBody>
      </p:sp>
      <p:sp>
        <p:nvSpPr>
          <p:cNvPr id="26" name="TextBox 25"/>
          <p:cNvSpPr txBox="1"/>
          <p:nvPr/>
        </p:nvSpPr>
        <p:spPr>
          <a:xfrm>
            <a:off x="3059832" y="5445224"/>
            <a:ext cx="1800200" cy="523220"/>
          </a:xfrm>
          <a:prstGeom prst="rect">
            <a:avLst/>
          </a:prstGeom>
          <a:noFill/>
        </p:spPr>
        <p:txBody>
          <a:bodyPr wrap="square" rtlCol="0">
            <a:spAutoFit/>
          </a:bodyPr>
          <a:lstStyle/>
          <a:p>
            <a:pPr algn="ctr"/>
            <a:r>
              <a:rPr lang="zh-CN" altLang="en-US" sz="1400" b="1" dirty="0" smtClean="0">
                <a:latin typeface="微软雅黑" pitchFamily="34" charset="-122"/>
                <a:ea typeface="微软雅黑" pitchFamily="34" charset="-122"/>
              </a:rPr>
              <a:t>控制与转发分离</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网络可编程</a:t>
            </a:r>
            <a:endParaRPr lang="en-US" altLang="zh-CN" sz="1400" b="1" dirty="0" smtClean="0">
              <a:latin typeface="微软雅黑" pitchFamily="34" charset="-122"/>
              <a:ea typeface="微软雅黑" pitchFamily="34" charset="-122"/>
            </a:endParaRPr>
          </a:p>
        </p:txBody>
      </p:sp>
      <p:sp>
        <p:nvSpPr>
          <p:cNvPr id="27" name="TextBox 26"/>
          <p:cNvSpPr txBox="1"/>
          <p:nvPr/>
        </p:nvSpPr>
        <p:spPr>
          <a:xfrm>
            <a:off x="5004048" y="5445224"/>
            <a:ext cx="1296144" cy="307777"/>
          </a:xfrm>
          <a:prstGeom prst="rect">
            <a:avLst/>
          </a:prstGeom>
          <a:noFill/>
        </p:spPr>
        <p:txBody>
          <a:bodyPr wrap="square" rtlCol="0">
            <a:spAutoFit/>
          </a:bodyPr>
          <a:lstStyle/>
          <a:p>
            <a:r>
              <a:rPr lang="en-US" altLang="zh-CN" sz="1400" b="1" dirty="0" smtClean="0">
                <a:latin typeface="微软雅黑" pitchFamily="34" charset="-122"/>
                <a:ea typeface="微软雅黑" pitchFamily="34" charset="-122"/>
              </a:rPr>
              <a:t>SDS</a:t>
            </a:r>
            <a:r>
              <a:rPr lang="zh-CN" altLang="en-US" sz="1400" b="1" dirty="0" smtClean="0">
                <a:latin typeface="微软雅黑" pitchFamily="34" charset="-122"/>
                <a:ea typeface="微软雅黑" pitchFamily="34" charset="-122"/>
              </a:rPr>
              <a:t>、闪存</a:t>
            </a:r>
            <a:endParaRPr lang="en-US" altLang="zh-CN" sz="1400" b="1" dirty="0" smtClean="0">
              <a:latin typeface="微软雅黑" pitchFamily="34" charset="-122"/>
              <a:ea typeface="微软雅黑" pitchFamily="34" charset="-122"/>
            </a:endParaRPr>
          </a:p>
        </p:txBody>
      </p:sp>
      <p:sp>
        <p:nvSpPr>
          <p:cNvPr id="28" name="TextBox 27"/>
          <p:cNvSpPr txBox="1"/>
          <p:nvPr/>
        </p:nvSpPr>
        <p:spPr>
          <a:xfrm>
            <a:off x="6689556" y="5229200"/>
            <a:ext cx="2262158" cy="369332"/>
          </a:xfrm>
          <a:prstGeom prst="rect">
            <a:avLst/>
          </a:prstGeom>
          <a:noFill/>
        </p:spPr>
        <p:txBody>
          <a:bodyPr wrap="none" rtlCol="0">
            <a:spAutoFit/>
          </a:bodyPr>
          <a:lstStyle/>
          <a:p>
            <a:r>
              <a:rPr lang="zh-CN" altLang="en-US" dirty="0" smtClean="0"/>
              <a:t>更快、更强、更高效</a:t>
            </a:r>
            <a:endParaRPr lang="zh-CN" altLang="en-US" dirty="0"/>
          </a:p>
        </p:txBody>
      </p:sp>
      <p:sp>
        <p:nvSpPr>
          <p:cNvPr id="29" name="TextBox 28"/>
          <p:cNvSpPr txBox="1"/>
          <p:nvPr/>
        </p:nvSpPr>
        <p:spPr>
          <a:xfrm>
            <a:off x="6588224" y="3933056"/>
            <a:ext cx="2262158" cy="369332"/>
          </a:xfrm>
          <a:prstGeom prst="rect">
            <a:avLst/>
          </a:prstGeom>
          <a:noFill/>
        </p:spPr>
        <p:txBody>
          <a:bodyPr wrap="none" rtlCol="0">
            <a:spAutoFit/>
          </a:bodyPr>
          <a:lstStyle/>
          <a:p>
            <a:r>
              <a:rPr lang="zh-CN" altLang="en-US" dirty="0" smtClean="0"/>
              <a:t>安全隔离、高利用率</a:t>
            </a:r>
            <a:endParaRPr lang="en-US" altLang="zh-CN" dirty="0" smtClean="0"/>
          </a:p>
        </p:txBody>
      </p:sp>
      <p:sp>
        <p:nvSpPr>
          <p:cNvPr id="30" name="TextBox 29"/>
          <p:cNvSpPr txBox="1"/>
          <p:nvPr/>
        </p:nvSpPr>
        <p:spPr>
          <a:xfrm>
            <a:off x="6588224" y="2276872"/>
            <a:ext cx="2492990" cy="369332"/>
          </a:xfrm>
          <a:prstGeom prst="rect">
            <a:avLst/>
          </a:prstGeom>
          <a:noFill/>
        </p:spPr>
        <p:txBody>
          <a:bodyPr wrap="none" rtlCol="0">
            <a:spAutoFit/>
          </a:bodyPr>
          <a:lstStyle/>
          <a:p>
            <a:r>
              <a:rPr lang="zh-CN" altLang="en-US" dirty="0" smtClean="0"/>
              <a:t>业务灵活性、高扩展性</a:t>
            </a:r>
            <a:endParaRPr lang="en-US" altLang="zh-CN" dirty="0" smtClean="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512" y="325438"/>
            <a:ext cx="8712968" cy="871537"/>
          </a:xfrm>
        </p:spPr>
        <p:txBody>
          <a:bodyPr/>
          <a:lstStyle/>
          <a:p>
            <a:pPr eaLnBrk="1" hangingPunct="1"/>
            <a:r>
              <a:rPr lang="zh-CN" altLang="en-US" sz="2800" dirty="0" smtClean="0">
                <a:solidFill>
                  <a:srgbClr val="C00000"/>
                </a:solidFill>
                <a:latin typeface="微软雅黑" pitchFamily="34" charset="-122"/>
                <a:ea typeface="微软雅黑" pitchFamily="34" charset="-122"/>
              </a:rPr>
              <a:t>面对竞争压力，运营商希望借助</a:t>
            </a:r>
            <a:r>
              <a:rPr lang="en-US" altLang="zh-CN" sz="2800" dirty="0" smtClean="0">
                <a:solidFill>
                  <a:srgbClr val="C00000"/>
                </a:solidFill>
                <a:latin typeface="微软雅黑" pitchFamily="34" charset="-122"/>
                <a:ea typeface="微软雅黑" pitchFamily="34" charset="-122"/>
              </a:rPr>
              <a:t>NFV/SDN</a:t>
            </a:r>
            <a:r>
              <a:rPr lang="zh-CN" altLang="en-US" sz="2800" dirty="0" smtClean="0">
                <a:solidFill>
                  <a:srgbClr val="C00000"/>
                </a:solidFill>
                <a:latin typeface="微软雅黑" pitchFamily="34" charset="-122"/>
                <a:ea typeface="微软雅黑" pitchFamily="34" charset="-122"/>
              </a:rPr>
              <a:t>技术实现电信网络转型，摆脱经营困境</a:t>
            </a:r>
          </a:p>
        </p:txBody>
      </p:sp>
      <p:sp>
        <p:nvSpPr>
          <p:cNvPr id="35" name="TextBox 34"/>
          <p:cNvSpPr txBox="1"/>
          <p:nvPr/>
        </p:nvSpPr>
        <p:spPr>
          <a:xfrm>
            <a:off x="1189706" y="4189847"/>
            <a:ext cx="1651819" cy="50405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00000"/>
              </a:buClr>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pitchFamily="34" charset="0"/>
              </a:rPr>
              <a:t>基础设施转型</a:t>
            </a:r>
            <a:endParaRPr kumimoji="0" 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Arial" pitchFamily="34" charset="0"/>
            </a:endParaRPr>
          </a:p>
        </p:txBody>
      </p:sp>
      <p:sp>
        <p:nvSpPr>
          <p:cNvPr id="36" name="TextBox 35"/>
          <p:cNvSpPr txBox="1"/>
          <p:nvPr/>
        </p:nvSpPr>
        <p:spPr>
          <a:xfrm>
            <a:off x="259383" y="2654710"/>
            <a:ext cx="1651819" cy="50405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00000"/>
              </a:buClr>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pitchFamily="34" charset="0"/>
              </a:rPr>
              <a:t>简化运维</a:t>
            </a:r>
            <a:endParaRPr kumimoji="0" 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Arial" pitchFamily="34" charset="0"/>
            </a:endParaRPr>
          </a:p>
        </p:txBody>
      </p:sp>
      <p:sp>
        <p:nvSpPr>
          <p:cNvPr id="37" name="TextBox 36"/>
          <p:cNvSpPr txBox="1"/>
          <p:nvPr/>
        </p:nvSpPr>
        <p:spPr>
          <a:xfrm>
            <a:off x="2163096" y="2654710"/>
            <a:ext cx="1651819" cy="50405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00000"/>
              </a:buClr>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pitchFamily="34" charset="0"/>
              </a:rPr>
              <a:t>业务创新</a:t>
            </a:r>
            <a:endParaRPr kumimoji="0" 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Arial" pitchFamily="34" charset="0"/>
            </a:endParaRPr>
          </a:p>
        </p:txBody>
      </p:sp>
      <p:sp>
        <p:nvSpPr>
          <p:cNvPr id="38" name="椭圆 37"/>
          <p:cNvSpPr/>
          <p:nvPr/>
        </p:nvSpPr>
        <p:spPr>
          <a:xfrm>
            <a:off x="4919852" y="2595272"/>
            <a:ext cx="1555668" cy="106884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 lastClr="FFFFFF"/>
                </a:solidFill>
                <a:effectLst/>
                <a:uLnTx/>
                <a:uFillTx/>
                <a:latin typeface="Calibri"/>
                <a:ea typeface="宋体"/>
                <a:cs typeface="+mn-cs"/>
              </a:rPr>
              <a:t>NFV</a:t>
            </a:r>
            <a:endParaRPr kumimoji="0" lang="zh-CN" altLang="en-US" sz="2400" b="1"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39" name="椭圆 38"/>
          <p:cNvSpPr/>
          <p:nvPr/>
        </p:nvSpPr>
        <p:spPr>
          <a:xfrm>
            <a:off x="7164288" y="2564904"/>
            <a:ext cx="1555668" cy="106884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 lastClr="FFFFFF"/>
                </a:solidFill>
                <a:effectLst/>
                <a:uLnTx/>
                <a:uFillTx/>
                <a:latin typeface="Calibri"/>
                <a:ea typeface="宋体"/>
                <a:cs typeface="+mn-cs"/>
              </a:rPr>
              <a:t>SDN</a:t>
            </a:r>
            <a:endParaRPr kumimoji="0" lang="zh-CN" altLang="en-US" sz="2400" b="1"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40" name="直接箭头连接符 39"/>
          <p:cNvCxnSpPr>
            <a:stCxn id="35" idx="0"/>
            <a:endCxn id="37" idx="2"/>
          </p:cNvCxnSpPr>
          <p:nvPr/>
        </p:nvCxnSpPr>
        <p:spPr>
          <a:xfrm flipV="1">
            <a:off x="2015616" y="3158767"/>
            <a:ext cx="973390" cy="103108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41" name="直接箭头连接符 40"/>
          <p:cNvCxnSpPr>
            <a:stCxn id="35" idx="0"/>
            <a:endCxn id="36" idx="2"/>
          </p:cNvCxnSpPr>
          <p:nvPr/>
        </p:nvCxnSpPr>
        <p:spPr>
          <a:xfrm flipH="1" flipV="1">
            <a:off x="1085293" y="3158767"/>
            <a:ext cx="930323" cy="103108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42" name="右箭头 41"/>
          <p:cNvSpPr/>
          <p:nvPr/>
        </p:nvSpPr>
        <p:spPr>
          <a:xfrm>
            <a:off x="3707904" y="3429000"/>
            <a:ext cx="1104406" cy="504057"/>
          </a:xfrm>
          <a:prstGeom prst="rightArrow">
            <a:avLst/>
          </a:prstGeom>
          <a:solidFill>
            <a:srgbClr val="F79646"/>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pic>
        <p:nvPicPr>
          <p:cNvPr id="43" name="Picture 1" descr="C:\Users\d00127814.CHINA\Desktop\图片\plus-g.png"/>
          <p:cNvPicPr>
            <a:picLocks noChangeAspect="1" noChangeArrowheads="1"/>
          </p:cNvPicPr>
          <p:nvPr/>
        </p:nvPicPr>
        <p:blipFill>
          <a:blip r:embed="rId2" cstate="print"/>
          <a:srcRect/>
          <a:stretch>
            <a:fillRect/>
          </a:stretch>
        </p:blipFill>
        <p:spPr bwMode="auto">
          <a:xfrm>
            <a:off x="6578544" y="2908234"/>
            <a:ext cx="443239" cy="443123"/>
          </a:xfrm>
          <a:prstGeom prst="rect">
            <a:avLst/>
          </a:prstGeom>
          <a:noFill/>
        </p:spPr>
      </p:pic>
      <p:sp>
        <p:nvSpPr>
          <p:cNvPr id="44" name="TextBox 43"/>
          <p:cNvSpPr txBox="1"/>
          <p:nvPr/>
        </p:nvSpPr>
        <p:spPr>
          <a:xfrm>
            <a:off x="4836727" y="3713809"/>
            <a:ext cx="1800493" cy="646331"/>
          </a:xfrm>
          <a:prstGeom prst="rect">
            <a:avLst/>
          </a:prstGeom>
          <a:noFill/>
        </p:spPr>
        <p:txBody>
          <a:bodyPr wrap="none" rtlCol="0">
            <a:spAutoFit/>
          </a:bodyPr>
          <a:lstStyle/>
          <a:p>
            <a:pPr algn="ctr"/>
            <a:r>
              <a:rPr lang="zh-CN" altLang="en-US" b="1" dirty="0" smtClean="0">
                <a:latin typeface="微软雅黑" pitchFamily="34" charset="-122"/>
                <a:ea typeface="微软雅黑" pitchFamily="34" charset="-122"/>
              </a:rPr>
              <a:t>软硬件解耦</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网元功能虚拟化</a:t>
            </a:r>
            <a:endParaRPr lang="zh-CN" altLang="en-US" b="1" dirty="0">
              <a:latin typeface="微软雅黑" pitchFamily="34" charset="-122"/>
              <a:ea typeface="微软雅黑" pitchFamily="34" charset="-122"/>
            </a:endParaRPr>
          </a:p>
        </p:txBody>
      </p:sp>
      <p:sp>
        <p:nvSpPr>
          <p:cNvPr id="45" name="TextBox 44"/>
          <p:cNvSpPr txBox="1"/>
          <p:nvPr/>
        </p:nvSpPr>
        <p:spPr>
          <a:xfrm>
            <a:off x="7186658" y="3713809"/>
            <a:ext cx="1800493" cy="646331"/>
          </a:xfrm>
          <a:prstGeom prst="rect">
            <a:avLst/>
          </a:prstGeom>
          <a:noFill/>
        </p:spPr>
        <p:txBody>
          <a:bodyPr wrap="none" rtlCol="0">
            <a:spAutoFit/>
          </a:bodyPr>
          <a:lstStyle/>
          <a:p>
            <a:pPr algn="ctr"/>
            <a:r>
              <a:rPr lang="zh-CN" altLang="en-US" b="1" dirty="0" smtClean="0">
                <a:latin typeface="微软雅黑" pitchFamily="34" charset="-122"/>
                <a:ea typeface="微软雅黑" pitchFamily="34" charset="-122"/>
              </a:rPr>
              <a:t>控制与转发分离</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网络可编程</a:t>
            </a:r>
            <a:endParaRPr lang="zh-CN" altLang="en-US" b="1" dirty="0">
              <a:latin typeface="微软雅黑" pitchFamily="34" charset="-122"/>
              <a:ea typeface="微软雅黑" pitchFamily="34" charset="-122"/>
            </a:endParaRPr>
          </a:p>
        </p:txBody>
      </p:sp>
      <p:sp>
        <p:nvSpPr>
          <p:cNvPr id="47" name="椭圆 46"/>
          <p:cNvSpPr/>
          <p:nvPr/>
        </p:nvSpPr>
        <p:spPr>
          <a:xfrm>
            <a:off x="26499" y="1721927"/>
            <a:ext cx="3978234" cy="3144429"/>
          </a:xfrm>
          <a:prstGeom prst="ellipse">
            <a:avLst/>
          </a:prstGeom>
          <a:noFill/>
          <a:ln w="25400" cap="flat" cmpd="sng" algn="ctr">
            <a:solidFill>
              <a:srgbClr val="FF0000"/>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9" name="TextBox 48"/>
          <p:cNvSpPr txBox="1"/>
          <p:nvPr/>
        </p:nvSpPr>
        <p:spPr>
          <a:xfrm>
            <a:off x="995144" y="5179367"/>
            <a:ext cx="2040943" cy="461665"/>
          </a:xfrm>
          <a:prstGeom prst="rect">
            <a:avLst/>
          </a:prstGeom>
          <a:noFill/>
        </p:spPr>
        <p:txBody>
          <a:bodyPr wrap="none" rtlCol="0">
            <a:spAutoFit/>
          </a:bodyPr>
          <a:lstStyle/>
          <a:p>
            <a:r>
              <a:rPr lang="zh-CN" altLang="en-US" sz="2400" b="1" dirty="0" smtClean="0">
                <a:latin typeface="微软雅黑" pitchFamily="34" charset="-122"/>
                <a:ea typeface="微软雅黑" pitchFamily="34" charset="-122"/>
              </a:rPr>
              <a:t>运营商的诉求</a:t>
            </a:r>
            <a:endParaRPr lang="zh-CN" altLang="en-US" sz="2400" b="1" dirty="0">
              <a:latin typeface="微软雅黑" pitchFamily="34" charset="-122"/>
              <a:ea typeface="微软雅黑"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325438"/>
            <a:ext cx="8208912" cy="871537"/>
          </a:xfrm>
        </p:spPr>
        <p:txBody>
          <a:bodyPr/>
          <a:lstStyle/>
          <a:p>
            <a:pPr eaLnBrk="1" hangingPunct="1"/>
            <a:r>
              <a:rPr lang="zh-CN" altLang="en-US" sz="2800" dirty="0" smtClean="0">
                <a:solidFill>
                  <a:srgbClr val="C00000"/>
                </a:solidFill>
                <a:latin typeface="微软雅黑" pitchFamily="34" charset="-122"/>
                <a:ea typeface="微软雅黑" pitchFamily="34" charset="-122"/>
              </a:rPr>
              <a:t>在技术发展和商业诉求的共同推动下，未来电信网络逐步向云化、</a:t>
            </a:r>
            <a:r>
              <a:rPr lang="en-US" altLang="zh-CN" sz="2800" dirty="0" smtClean="0">
                <a:solidFill>
                  <a:srgbClr val="C00000"/>
                </a:solidFill>
                <a:latin typeface="微软雅黑" pitchFamily="34" charset="-122"/>
                <a:ea typeface="微软雅黑" pitchFamily="34" charset="-122"/>
              </a:rPr>
              <a:t>IT</a:t>
            </a:r>
            <a:r>
              <a:rPr lang="zh-CN" altLang="en-US" sz="2800" dirty="0" smtClean="0">
                <a:solidFill>
                  <a:srgbClr val="C00000"/>
                </a:solidFill>
                <a:latin typeface="微软雅黑" pitchFamily="34" charset="-122"/>
                <a:ea typeface="微软雅黑" pitchFamily="34" charset="-122"/>
              </a:rPr>
              <a:t>化演进</a:t>
            </a:r>
          </a:p>
        </p:txBody>
      </p:sp>
      <p:pic>
        <p:nvPicPr>
          <p:cNvPr id="4" name="Picture 2"/>
          <p:cNvPicPr>
            <a:picLocks noChangeAspect="1" noChangeArrowheads="1"/>
          </p:cNvPicPr>
          <p:nvPr/>
        </p:nvPicPr>
        <p:blipFill>
          <a:blip r:embed="rId2" cstate="print"/>
          <a:srcRect/>
          <a:stretch>
            <a:fillRect/>
          </a:stretch>
        </p:blipFill>
        <p:spPr bwMode="auto">
          <a:xfrm>
            <a:off x="186116" y="1772816"/>
            <a:ext cx="8787345" cy="3875989"/>
          </a:xfrm>
          <a:prstGeom prst="rect">
            <a:avLst/>
          </a:prstGeom>
          <a:noFill/>
          <a:ln w="9525">
            <a:noFill/>
            <a:miter lim="800000"/>
            <a:headEnd/>
            <a:tailEnd/>
          </a:ln>
        </p:spPr>
      </p:pic>
      <p:sp>
        <p:nvSpPr>
          <p:cNvPr id="8" name="TextBox 7"/>
          <p:cNvSpPr txBox="1"/>
          <p:nvPr/>
        </p:nvSpPr>
        <p:spPr>
          <a:xfrm>
            <a:off x="6651010" y="1760991"/>
            <a:ext cx="2492990"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①互联网数据中心场景</a:t>
            </a:r>
            <a:endParaRPr lang="zh-CN" altLang="en-US" b="1" dirty="0">
              <a:latin typeface="微软雅黑" pitchFamily="34" charset="-122"/>
              <a:ea typeface="微软雅黑" pitchFamily="34" charset="-122"/>
            </a:endParaRPr>
          </a:p>
        </p:txBody>
      </p:sp>
      <p:sp>
        <p:nvSpPr>
          <p:cNvPr id="9" name="TextBox 8"/>
          <p:cNvSpPr txBox="1"/>
          <p:nvPr/>
        </p:nvSpPr>
        <p:spPr>
          <a:xfrm>
            <a:off x="4147062" y="1897105"/>
            <a:ext cx="1800493"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②电信网络场景</a:t>
            </a:r>
            <a:endParaRPr lang="zh-CN" altLang="en-US" b="1" dirty="0">
              <a:latin typeface="微软雅黑" pitchFamily="34" charset="-122"/>
              <a:ea typeface="微软雅黑" pitchFamily="34" charset="-122"/>
            </a:endParaRPr>
          </a:p>
        </p:txBody>
      </p:sp>
      <p:sp>
        <p:nvSpPr>
          <p:cNvPr id="10" name="TextBox 9"/>
          <p:cNvSpPr txBox="1"/>
          <p:nvPr/>
        </p:nvSpPr>
        <p:spPr>
          <a:xfrm>
            <a:off x="1472750" y="1990367"/>
            <a:ext cx="1569660"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③嵌入式场景</a:t>
            </a:r>
            <a:endParaRPr lang="zh-CN" altLang="en-US" b="1" dirty="0">
              <a:latin typeface="微软雅黑" pitchFamily="34" charset="-122"/>
              <a:ea typeface="微软雅黑" pitchFamily="34" charset="-122"/>
            </a:endParaRPr>
          </a:p>
        </p:txBody>
      </p:sp>
      <p:sp>
        <p:nvSpPr>
          <p:cNvPr id="11" name="下弧形箭头 10"/>
          <p:cNvSpPr/>
          <p:nvPr/>
        </p:nvSpPr>
        <p:spPr>
          <a:xfrm rot="10636010">
            <a:off x="5955807" y="1563483"/>
            <a:ext cx="760651" cy="36424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2" name="下弧形箭头 11"/>
          <p:cNvSpPr/>
          <p:nvPr/>
        </p:nvSpPr>
        <p:spPr>
          <a:xfrm rot="10636010">
            <a:off x="3050661" y="1714982"/>
            <a:ext cx="760651" cy="36424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4" name="矩形 13"/>
          <p:cNvSpPr/>
          <p:nvPr/>
        </p:nvSpPr>
        <p:spPr>
          <a:xfrm>
            <a:off x="755576" y="5805264"/>
            <a:ext cx="7707559" cy="369332"/>
          </a:xfrm>
          <a:prstGeom prst="rect">
            <a:avLst/>
          </a:prstGeom>
        </p:spPr>
        <p:txBody>
          <a:bodyPr wrap="none">
            <a:spAutoFit/>
          </a:bodyPr>
          <a:lstStyle/>
          <a:p>
            <a:pPr eaLnBrk="1" hangingPunct="1">
              <a:buNone/>
            </a:pPr>
            <a:r>
              <a:rPr lang="zh-CN" altLang="en-US" b="1" dirty="0" smtClean="0">
                <a:solidFill>
                  <a:srgbClr val="0000FF"/>
                </a:solidFill>
                <a:latin typeface="微软雅黑" pitchFamily="34" charset="-122"/>
                <a:ea typeface="微软雅黑" pitchFamily="34" charset="-122"/>
              </a:rPr>
              <a:t>电信网络逐步向</a:t>
            </a:r>
            <a:r>
              <a:rPr lang="en-US" altLang="zh-CN" b="1" dirty="0" smtClean="0">
                <a:solidFill>
                  <a:srgbClr val="0000FF"/>
                </a:solidFill>
                <a:latin typeface="微软雅黑" pitchFamily="34" charset="-122"/>
                <a:ea typeface="微软雅黑" pitchFamily="34" charset="-122"/>
              </a:rPr>
              <a:t>ICT</a:t>
            </a:r>
            <a:r>
              <a:rPr lang="zh-CN" altLang="en-US" b="1" dirty="0" smtClean="0">
                <a:solidFill>
                  <a:srgbClr val="0000FF"/>
                </a:solidFill>
                <a:latin typeface="微软雅黑" pitchFamily="34" charset="-122"/>
                <a:ea typeface="微软雅黑" pitchFamily="34" charset="-122"/>
              </a:rPr>
              <a:t>融合方式演进，为更多的</a:t>
            </a:r>
            <a:r>
              <a:rPr lang="en-US" altLang="zh-CN" b="1" dirty="0" smtClean="0">
                <a:solidFill>
                  <a:srgbClr val="0000FF"/>
                </a:solidFill>
                <a:latin typeface="微软雅黑" pitchFamily="34" charset="-122"/>
                <a:ea typeface="微软雅黑" pitchFamily="34" charset="-122"/>
              </a:rPr>
              <a:t>IT</a:t>
            </a:r>
            <a:r>
              <a:rPr lang="zh-CN" altLang="en-US" b="1" dirty="0" smtClean="0">
                <a:solidFill>
                  <a:srgbClr val="0000FF"/>
                </a:solidFill>
                <a:latin typeface="微软雅黑" pitchFamily="34" charset="-122"/>
                <a:ea typeface="微软雅黑" pitchFamily="34" charset="-122"/>
              </a:rPr>
              <a:t>技术大规模应用提供了基础</a:t>
            </a:r>
          </a:p>
        </p:txBody>
      </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536" y="188640"/>
            <a:ext cx="7632700" cy="871537"/>
          </a:xfrm>
        </p:spPr>
        <p:txBody>
          <a:bodyPr/>
          <a:lstStyle/>
          <a:p>
            <a:pPr eaLnBrk="1" hangingPunct="1"/>
            <a:r>
              <a:rPr lang="zh-CN" altLang="en-US" sz="2800" dirty="0" smtClean="0">
                <a:solidFill>
                  <a:srgbClr val="C00000"/>
                </a:solidFill>
                <a:latin typeface="微软雅黑" pitchFamily="34" charset="-122"/>
                <a:ea typeface="微软雅黑" pitchFamily="34" charset="-122"/>
              </a:rPr>
              <a:t>电信领域软件开发语言使用现状</a:t>
            </a:r>
          </a:p>
        </p:txBody>
      </p:sp>
      <p:pic>
        <p:nvPicPr>
          <p:cNvPr id="1026" name="Picture 2"/>
          <p:cNvPicPr>
            <a:picLocks noChangeAspect="1" noChangeArrowheads="1"/>
          </p:cNvPicPr>
          <p:nvPr/>
        </p:nvPicPr>
        <p:blipFill>
          <a:blip r:embed="rId2" cstate="print"/>
          <a:srcRect/>
          <a:stretch>
            <a:fillRect/>
          </a:stretch>
        </p:blipFill>
        <p:spPr bwMode="auto">
          <a:xfrm>
            <a:off x="2194020" y="2204864"/>
            <a:ext cx="5474324" cy="3296693"/>
          </a:xfrm>
          <a:prstGeom prst="rect">
            <a:avLst/>
          </a:prstGeom>
          <a:noFill/>
          <a:ln w="9525">
            <a:noFill/>
            <a:miter lim="800000"/>
            <a:headEnd/>
            <a:tailEnd/>
          </a:ln>
          <a:effectLst/>
        </p:spPr>
      </p:pic>
      <p:sp>
        <p:nvSpPr>
          <p:cNvPr id="14" name="TextBox 13"/>
          <p:cNvSpPr txBox="1"/>
          <p:nvPr/>
        </p:nvSpPr>
        <p:spPr>
          <a:xfrm>
            <a:off x="4427984" y="3861048"/>
            <a:ext cx="806631" cy="523220"/>
          </a:xfrm>
          <a:prstGeom prst="rect">
            <a:avLst/>
          </a:prstGeom>
          <a:noFill/>
        </p:spPr>
        <p:txBody>
          <a:bodyPr wrap="none" rtlCol="0">
            <a:spAutoFit/>
          </a:bodyPr>
          <a:lstStyle/>
          <a:p>
            <a:r>
              <a:rPr lang="en-US" altLang="zh-CN" sz="2800" dirty="0" smtClean="0">
                <a:solidFill>
                  <a:schemeClr val="bg1"/>
                </a:solidFill>
              </a:rPr>
              <a:t>80%</a:t>
            </a:r>
            <a:endParaRPr lang="zh-CN" altLang="en-US" sz="2800" dirty="0">
              <a:solidFill>
                <a:schemeClr val="bg1"/>
              </a:solidFill>
            </a:endParaRPr>
          </a:p>
        </p:txBody>
      </p:sp>
      <p:sp>
        <p:nvSpPr>
          <p:cNvPr id="15" name="TextBox 14"/>
          <p:cNvSpPr txBox="1"/>
          <p:nvPr/>
        </p:nvSpPr>
        <p:spPr>
          <a:xfrm>
            <a:off x="3274140" y="2924944"/>
            <a:ext cx="627095" cy="400110"/>
          </a:xfrm>
          <a:prstGeom prst="rect">
            <a:avLst/>
          </a:prstGeom>
          <a:noFill/>
        </p:spPr>
        <p:txBody>
          <a:bodyPr wrap="none" rtlCol="0">
            <a:spAutoFit/>
          </a:bodyPr>
          <a:lstStyle/>
          <a:p>
            <a:r>
              <a:rPr lang="en-US" altLang="zh-CN" sz="2000" dirty="0" smtClean="0">
                <a:solidFill>
                  <a:schemeClr val="bg1"/>
                </a:solidFill>
              </a:rPr>
              <a:t>19%</a:t>
            </a:r>
            <a:endParaRPr lang="zh-CN" altLang="en-US" sz="2000" dirty="0">
              <a:solidFill>
                <a:schemeClr val="bg1"/>
              </a:solidFill>
            </a:endParaRPr>
          </a:p>
        </p:txBody>
      </p:sp>
      <p:sp>
        <p:nvSpPr>
          <p:cNvPr id="16" name="TextBox 15"/>
          <p:cNvSpPr txBox="1"/>
          <p:nvPr/>
        </p:nvSpPr>
        <p:spPr>
          <a:xfrm>
            <a:off x="4067944" y="2636912"/>
            <a:ext cx="373820" cy="276999"/>
          </a:xfrm>
          <a:prstGeom prst="rect">
            <a:avLst/>
          </a:prstGeom>
          <a:noFill/>
        </p:spPr>
        <p:txBody>
          <a:bodyPr wrap="none" rtlCol="0">
            <a:spAutoFit/>
          </a:bodyPr>
          <a:lstStyle/>
          <a:p>
            <a:r>
              <a:rPr lang="en-US" altLang="zh-CN" sz="1200" dirty="0" smtClean="0">
                <a:solidFill>
                  <a:schemeClr val="bg1"/>
                </a:solidFill>
              </a:rPr>
              <a:t>1%</a:t>
            </a:r>
            <a:endParaRPr lang="zh-CN" altLang="en-US" sz="1200" dirty="0">
              <a:solidFill>
                <a:schemeClr val="bg1"/>
              </a:solidFill>
            </a:endParaRPr>
          </a:p>
        </p:txBody>
      </p:sp>
      <p:sp>
        <p:nvSpPr>
          <p:cNvPr id="17" name="线形标注 2 16"/>
          <p:cNvSpPr/>
          <p:nvPr/>
        </p:nvSpPr>
        <p:spPr bwMode="auto">
          <a:xfrm>
            <a:off x="6732240" y="1052736"/>
            <a:ext cx="2088232" cy="1080120"/>
          </a:xfrm>
          <a:prstGeom prst="borderCallout2">
            <a:avLst>
              <a:gd name="adj1" fmla="val 18750"/>
              <a:gd name="adj2" fmla="val -8333"/>
              <a:gd name="adj3" fmla="val 18750"/>
              <a:gd name="adj4" fmla="val -16667"/>
              <a:gd name="adj5" fmla="val 202706"/>
              <a:gd name="adj6" fmla="val -63404"/>
            </a:avLst>
          </a:prstGeom>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en-US" altLang="zh-CN" sz="1400" dirty="0" smtClean="0">
                <a:latin typeface="+mj-ea"/>
                <a:ea typeface="+mj-ea"/>
              </a:rPr>
              <a:t>C/</a:t>
            </a:r>
            <a:r>
              <a:rPr lang="zh-CN" altLang="en-US" sz="1400" dirty="0" smtClean="0">
                <a:latin typeface="+mj-ea"/>
                <a:ea typeface="+mj-ea"/>
              </a:rPr>
              <a:t>类</a:t>
            </a:r>
            <a:r>
              <a:rPr lang="en-US" altLang="zh-CN" sz="1400" dirty="0" smtClean="0">
                <a:latin typeface="+mj-ea"/>
                <a:ea typeface="+mj-ea"/>
              </a:rPr>
              <a:t>C/</a:t>
            </a:r>
            <a:r>
              <a:rPr lang="zh-CN" altLang="en-US" sz="1400" dirty="0" smtClean="0">
                <a:latin typeface="+mj-ea"/>
                <a:ea typeface="+mj-ea"/>
              </a:rPr>
              <a:t>汇编</a:t>
            </a:r>
            <a:endParaRPr lang="en-US" altLang="zh-CN" sz="1400" dirty="0" smtClean="0">
              <a:latin typeface="+mj-ea"/>
              <a:ea typeface="+mj-ea"/>
            </a:endParaRPr>
          </a:p>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zh-CN" altLang="en-US" sz="1400" dirty="0" smtClean="0">
                <a:latin typeface="+mj-ea"/>
                <a:ea typeface="+mj-ea"/>
              </a:rPr>
              <a:t>专有</a:t>
            </a:r>
            <a:r>
              <a:rPr kumimoji="0" lang="zh-CN" altLang="en-US" sz="1400" b="0" i="0" u="none" strike="noStrike" cap="none" normalizeH="0" baseline="0" dirty="0" smtClean="0">
                <a:ln>
                  <a:noFill/>
                </a:ln>
                <a:solidFill>
                  <a:schemeClr val="tx1"/>
                </a:solidFill>
                <a:effectLst/>
                <a:latin typeface="+mj-ea"/>
                <a:ea typeface="+mj-ea"/>
              </a:rPr>
              <a:t>通信设备</a:t>
            </a:r>
            <a:endParaRPr kumimoji="0" lang="en-US" altLang="zh-CN" sz="1400" b="0" i="0" u="none" strike="noStrike" cap="none" normalizeH="0" baseline="0" dirty="0" smtClean="0">
              <a:ln>
                <a:noFill/>
              </a:ln>
              <a:solidFill>
                <a:schemeClr val="tx1"/>
              </a:solidFill>
              <a:effectLst/>
              <a:latin typeface="+mj-ea"/>
              <a:ea typeface="+mj-ea"/>
            </a:endParaRPr>
          </a:p>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en-US" altLang="zh-CN" sz="1400" dirty="0" smtClean="0">
                <a:latin typeface="+mj-ea"/>
                <a:ea typeface="+mj-ea"/>
              </a:rPr>
              <a:t>CPU/DSP/NP/FPGA</a:t>
            </a:r>
            <a:endParaRPr kumimoji="0" lang="zh-CN" altLang="en-US" sz="1400" b="0" i="0" u="none" strike="noStrike" cap="none" normalizeH="0" baseline="0" dirty="0" smtClean="0">
              <a:ln>
                <a:noFill/>
              </a:ln>
              <a:solidFill>
                <a:schemeClr val="tx1"/>
              </a:solidFill>
              <a:effectLst/>
              <a:latin typeface="+mj-ea"/>
              <a:ea typeface="+mj-ea"/>
            </a:endParaRPr>
          </a:p>
        </p:txBody>
      </p:sp>
      <p:sp>
        <p:nvSpPr>
          <p:cNvPr id="18" name="线形标注 2 17"/>
          <p:cNvSpPr/>
          <p:nvPr/>
        </p:nvSpPr>
        <p:spPr bwMode="auto">
          <a:xfrm>
            <a:off x="251520" y="4077072"/>
            <a:ext cx="1834996" cy="1080120"/>
          </a:xfrm>
          <a:prstGeom prst="borderCallout2">
            <a:avLst>
              <a:gd name="adj1" fmla="val 50805"/>
              <a:gd name="adj2" fmla="val 101598"/>
              <a:gd name="adj3" fmla="val 45051"/>
              <a:gd name="adj4" fmla="val 124210"/>
              <a:gd name="adj5" fmla="val -76746"/>
              <a:gd name="adj6" fmla="val 160342"/>
            </a:avLst>
          </a:prstGeom>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en-US" altLang="zh-CN" sz="1400" dirty="0" smtClean="0">
                <a:latin typeface="+mj-ea"/>
                <a:ea typeface="+mj-ea"/>
              </a:rPr>
              <a:t>Java/C++</a:t>
            </a:r>
          </a:p>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zh-CN" altLang="en-US" sz="1400" dirty="0" smtClean="0">
                <a:latin typeface="+mj-ea"/>
                <a:ea typeface="+mj-ea"/>
              </a:rPr>
              <a:t>通用服务器</a:t>
            </a:r>
            <a:r>
              <a:rPr lang="en-US" altLang="zh-CN" sz="1400" dirty="0" smtClean="0">
                <a:latin typeface="+mj-ea"/>
                <a:ea typeface="+mj-ea"/>
              </a:rPr>
              <a:t>/</a:t>
            </a:r>
            <a:r>
              <a:rPr lang="zh-CN" altLang="en-US" sz="1400" dirty="0" smtClean="0">
                <a:latin typeface="+mj-ea"/>
                <a:ea typeface="+mj-ea"/>
              </a:rPr>
              <a:t>小型机</a:t>
            </a:r>
            <a:endParaRPr kumimoji="0" lang="en-US" altLang="zh-CN" sz="1400" b="0" i="0" u="none" strike="noStrike" cap="none" normalizeH="0" baseline="0" dirty="0" smtClean="0">
              <a:ln>
                <a:noFill/>
              </a:ln>
              <a:solidFill>
                <a:schemeClr val="tx1"/>
              </a:solidFill>
              <a:effectLst/>
              <a:latin typeface="+mj-ea"/>
              <a:ea typeface="+mj-ea"/>
            </a:endParaRPr>
          </a:p>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zh-CN" altLang="en-US" sz="1400" dirty="0" smtClean="0">
                <a:latin typeface="+mj-ea"/>
                <a:ea typeface="+mj-ea"/>
              </a:rPr>
              <a:t>通用</a:t>
            </a:r>
            <a:r>
              <a:rPr lang="en-US" altLang="zh-CN" sz="1400" dirty="0" smtClean="0">
                <a:latin typeface="+mj-ea"/>
                <a:ea typeface="+mj-ea"/>
              </a:rPr>
              <a:t>CPU</a:t>
            </a:r>
            <a:endParaRPr kumimoji="0" lang="zh-CN" altLang="en-US" sz="1400" b="0" i="0" u="none" strike="noStrike" cap="none" normalizeH="0" baseline="0" dirty="0" smtClean="0">
              <a:ln>
                <a:noFill/>
              </a:ln>
              <a:solidFill>
                <a:schemeClr val="tx1"/>
              </a:solidFill>
              <a:effectLst/>
              <a:latin typeface="+mj-ea"/>
              <a:ea typeface="+mj-ea"/>
            </a:endParaRPr>
          </a:p>
        </p:txBody>
      </p:sp>
      <p:sp>
        <p:nvSpPr>
          <p:cNvPr id="19" name="线形标注 2 18"/>
          <p:cNvSpPr/>
          <p:nvPr/>
        </p:nvSpPr>
        <p:spPr bwMode="auto">
          <a:xfrm>
            <a:off x="179512" y="1484784"/>
            <a:ext cx="1834996" cy="1080120"/>
          </a:xfrm>
          <a:prstGeom prst="borderCallout2">
            <a:avLst>
              <a:gd name="adj1" fmla="val 50805"/>
              <a:gd name="adj2" fmla="val 101598"/>
              <a:gd name="adj3" fmla="val 54092"/>
              <a:gd name="adj4" fmla="val 128080"/>
              <a:gd name="adj5" fmla="val 113117"/>
              <a:gd name="adj6" fmla="val 215978"/>
            </a:avLst>
          </a:prstGeom>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en-US" altLang="zh-CN" sz="1100" dirty="0" smtClean="0">
                <a:latin typeface="+mj-ea"/>
                <a:ea typeface="+mj-ea"/>
              </a:rPr>
              <a:t>JavaScript/PHP/Python</a:t>
            </a:r>
          </a:p>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en-US" altLang="zh-CN" sz="1100" dirty="0" smtClean="0">
                <a:latin typeface="+mj-ea"/>
                <a:ea typeface="+mj-ea"/>
              </a:rPr>
              <a:t>PC/</a:t>
            </a:r>
            <a:r>
              <a:rPr lang="zh-CN" altLang="en-US" sz="1100" dirty="0" smtClean="0">
                <a:latin typeface="+mj-ea"/>
                <a:ea typeface="+mj-ea"/>
              </a:rPr>
              <a:t>虚拟机</a:t>
            </a:r>
            <a:endParaRPr kumimoji="0" lang="en-US" altLang="zh-CN" sz="1100" b="0" i="0" u="none" strike="noStrike" cap="none" normalizeH="0" baseline="0" dirty="0" smtClean="0">
              <a:ln>
                <a:noFill/>
              </a:ln>
              <a:solidFill>
                <a:schemeClr val="tx1"/>
              </a:solidFill>
              <a:effectLst/>
              <a:latin typeface="+mj-ea"/>
              <a:ea typeface="+mj-ea"/>
            </a:endParaRPr>
          </a:p>
          <a:p>
            <a:pPr marL="0" marR="0" indent="0" algn="l" defTabSz="914400" rtl="0" eaLnBrk="1" fontAlgn="base" latinLnBrk="0" hangingPunct="1">
              <a:lnSpc>
                <a:spcPct val="150000"/>
              </a:lnSpc>
              <a:spcBef>
                <a:spcPct val="0"/>
              </a:spcBef>
              <a:spcAft>
                <a:spcPct val="0"/>
              </a:spcAft>
              <a:buClr>
                <a:srgbClr val="CC9900"/>
              </a:buClr>
              <a:buSzTx/>
              <a:buFont typeface="Arial" pitchFamily="34" charset="0"/>
              <a:buChar char="•"/>
              <a:tabLst/>
            </a:pPr>
            <a:r>
              <a:rPr lang="zh-CN" altLang="en-US" sz="1100" dirty="0" smtClean="0">
                <a:latin typeface="+mj-ea"/>
                <a:ea typeface="+mj-ea"/>
              </a:rPr>
              <a:t>通用</a:t>
            </a:r>
            <a:r>
              <a:rPr lang="en-US" altLang="zh-CN" sz="1100" dirty="0" smtClean="0">
                <a:latin typeface="+mj-ea"/>
                <a:ea typeface="+mj-ea"/>
              </a:rPr>
              <a:t>CPU</a:t>
            </a:r>
            <a:endParaRPr kumimoji="0" lang="zh-CN" altLang="en-US" sz="1100" b="0" i="0" u="none" strike="noStrike" cap="none" normalizeH="0" baseline="0" dirty="0" smtClean="0">
              <a:ln>
                <a:noFill/>
              </a:ln>
              <a:solidFill>
                <a:schemeClr val="tx1"/>
              </a:solidFill>
              <a:effectLst/>
              <a:latin typeface="+mj-ea"/>
              <a:ea typeface="+mj-ea"/>
            </a:endParaRPr>
          </a:p>
        </p:txBody>
      </p:sp>
      <p:sp>
        <p:nvSpPr>
          <p:cNvPr id="20" name="TextBox 19"/>
          <p:cNvSpPr txBox="1"/>
          <p:nvPr/>
        </p:nvSpPr>
        <p:spPr>
          <a:xfrm>
            <a:off x="467544" y="5589240"/>
            <a:ext cx="8358227" cy="523220"/>
          </a:xfrm>
          <a:prstGeom prst="rect">
            <a:avLst/>
          </a:prstGeom>
          <a:noFill/>
        </p:spPr>
        <p:txBody>
          <a:bodyPr wrap="square" rtlCol="0">
            <a:spAutoFit/>
          </a:bodyPr>
          <a:lstStyle/>
          <a:p>
            <a:r>
              <a:rPr lang="en-US" altLang="zh-CN" sz="1400" b="1" dirty="0" smtClean="0">
                <a:solidFill>
                  <a:srgbClr val="0000FF"/>
                </a:solidFill>
                <a:latin typeface="微软雅黑" pitchFamily="34" charset="-122"/>
                <a:ea typeface="微软雅黑" pitchFamily="34" charset="-122"/>
              </a:rPr>
              <a:t>Go</a:t>
            </a:r>
            <a:r>
              <a:rPr lang="zh-CN" altLang="en-US" sz="1400" b="1" dirty="0" smtClean="0">
                <a:solidFill>
                  <a:srgbClr val="0000FF"/>
                </a:solidFill>
                <a:latin typeface="微软雅黑" pitchFamily="34" charset="-122"/>
                <a:ea typeface="微软雅黑" pitchFamily="34" charset="-122"/>
              </a:rPr>
              <a:t>语言逐步在</a:t>
            </a:r>
            <a:r>
              <a:rPr lang="en-US" altLang="zh-CN" sz="1400" b="1" dirty="0" smtClean="0">
                <a:solidFill>
                  <a:srgbClr val="0000FF"/>
                </a:solidFill>
                <a:latin typeface="微软雅黑" pitchFamily="34" charset="-122"/>
                <a:ea typeface="微软雅黑" pitchFamily="34" charset="-122"/>
              </a:rPr>
              <a:t>IT</a:t>
            </a:r>
            <a:r>
              <a:rPr lang="zh-CN" altLang="en-US" sz="1400" b="1" dirty="0" smtClean="0">
                <a:solidFill>
                  <a:srgbClr val="0000FF"/>
                </a:solidFill>
                <a:latin typeface="微软雅黑" pitchFamily="34" charset="-122"/>
                <a:ea typeface="微软雅黑" pitchFamily="34" charset="-122"/>
              </a:rPr>
              <a:t>和互联</a:t>
            </a:r>
            <a:r>
              <a:rPr lang="zh-CN" altLang="en-US" sz="1400" b="1" dirty="0" smtClean="0">
                <a:solidFill>
                  <a:srgbClr val="0000FF"/>
                </a:solidFill>
                <a:latin typeface="微软雅黑" pitchFamily="34" charset="-122"/>
                <a:ea typeface="微软雅黑" pitchFamily="34" charset="-122"/>
              </a:rPr>
              <a:t>网</a:t>
            </a:r>
            <a:r>
              <a:rPr lang="zh-CN" altLang="en-US" sz="1400" b="1" dirty="0" smtClean="0">
                <a:solidFill>
                  <a:srgbClr val="0000FF"/>
                </a:solidFill>
                <a:latin typeface="微软雅黑" pitchFamily="34" charset="-122"/>
                <a:ea typeface="微软雅黑" pitchFamily="34" charset="-122"/>
              </a:rPr>
              <a:t>软</a:t>
            </a:r>
            <a:r>
              <a:rPr lang="zh-CN" altLang="en-US" sz="1400" b="1" dirty="0" smtClean="0">
                <a:solidFill>
                  <a:srgbClr val="0000FF"/>
                </a:solidFill>
                <a:latin typeface="微软雅黑" pitchFamily="34" charset="-122"/>
                <a:ea typeface="微软雅黑" pitchFamily="34" charset="-122"/>
              </a:rPr>
              <a:t>件领域</a:t>
            </a:r>
            <a:r>
              <a:rPr lang="zh-CN" altLang="en-US" sz="1400" b="1" dirty="0" smtClean="0">
                <a:solidFill>
                  <a:srgbClr val="0000FF"/>
                </a:solidFill>
                <a:latin typeface="微软雅黑" pitchFamily="34" charset="-122"/>
                <a:ea typeface="微软雅黑" pitchFamily="34" charset="-122"/>
              </a:rPr>
              <a:t>开</a:t>
            </a:r>
            <a:r>
              <a:rPr lang="zh-CN" altLang="en-US" sz="1400" b="1" dirty="0" smtClean="0">
                <a:solidFill>
                  <a:srgbClr val="0000FF"/>
                </a:solidFill>
                <a:latin typeface="微软雅黑" pitchFamily="34" charset="-122"/>
                <a:ea typeface="微软雅黑" pitchFamily="34" charset="-122"/>
              </a:rPr>
              <a:t>始应</a:t>
            </a:r>
            <a:r>
              <a:rPr lang="zh-CN" altLang="en-US" sz="1400" b="1" dirty="0" smtClean="0">
                <a:solidFill>
                  <a:srgbClr val="0000FF"/>
                </a:solidFill>
                <a:latin typeface="微软雅黑" pitchFamily="34" charset="-122"/>
                <a:ea typeface="微软雅黑" pitchFamily="34" charset="-122"/>
              </a:rPr>
              <a:t>用</a:t>
            </a:r>
            <a:r>
              <a:rPr lang="zh-CN" altLang="en-US" sz="1400" b="1" dirty="0" smtClean="0">
                <a:solidFill>
                  <a:srgbClr val="0000FF"/>
                </a:solidFill>
                <a:latin typeface="微软雅黑" pitchFamily="34" charset="-122"/>
                <a:ea typeface="微软雅黑" pitchFamily="34" charset="-122"/>
              </a:rPr>
              <a:t>，</a:t>
            </a:r>
            <a:r>
              <a:rPr lang="zh-CN" altLang="en-US" sz="1400" b="1" dirty="0" smtClean="0">
                <a:solidFill>
                  <a:srgbClr val="0000FF"/>
                </a:solidFill>
                <a:latin typeface="微软雅黑" pitchFamily="34" charset="-122"/>
                <a:ea typeface="微软雅黑" pitchFamily="34" charset="-122"/>
              </a:rPr>
              <a:t>推</a:t>
            </a:r>
            <a:r>
              <a:rPr lang="zh-CN" altLang="en-US" sz="1400" b="1" dirty="0" smtClean="0">
                <a:solidFill>
                  <a:srgbClr val="0000FF"/>
                </a:solidFill>
                <a:latin typeface="微软雅黑" pitchFamily="34" charset="-122"/>
                <a:ea typeface="微软雅黑" pitchFamily="34" charset="-122"/>
              </a:rPr>
              <a:t>进速度取决于产品的历史包</a:t>
            </a:r>
            <a:r>
              <a:rPr lang="zh-CN" altLang="en-US" sz="1400" b="1" dirty="0" smtClean="0">
                <a:solidFill>
                  <a:srgbClr val="0000FF"/>
                </a:solidFill>
                <a:latin typeface="微软雅黑" pitchFamily="34" charset="-122"/>
                <a:ea typeface="微软雅黑" pitchFamily="34" charset="-122"/>
              </a:rPr>
              <a:t>袱</a:t>
            </a:r>
            <a:r>
              <a:rPr lang="zh-CN" altLang="en-US" sz="1400" b="1" dirty="0" smtClean="0">
                <a:solidFill>
                  <a:srgbClr val="0000FF"/>
                </a:solidFill>
                <a:latin typeface="微软雅黑" pitchFamily="34" charset="-122"/>
                <a:ea typeface="微软雅黑" pitchFamily="34" charset="-122"/>
              </a:rPr>
              <a:t>，</a:t>
            </a:r>
            <a:r>
              <a:rPr lang="zh-CN" altLang="en-US" sz="1400" b="1" dirty="0" smtClean="0">
                <a:solidFill>
                  <a:srgbClr val="0000FF"/>
                </a:solidFill>
                <a:latin typeface="微软雅黑" pitchFamily="34" charset="-122"/>
                <a:ea typeface="微软雅黑" pitchFamily="34" charset="-122"/>
              </a:rPr>
              <a:t>而</a:t>
            </a:r>
            <a:r>
              <a:rPr lang="zh-CN" altLang="en-US" sz="1400" b="1" dirty="0" smtClean="0">
                <a:solidFill>
                  <a:srgbClr val="0000FF"/>
                </a:solidFill>
                <a:latin typeface="微软雅黑" pitchFamily="34" charset="-122"/>
                <a:ea typeface="微软雅黑" pitchFamily="34" charset="-122"/>
              </a:rPr>
              <a:t>嵌入</a:t>
            </a:r>
            <a:r>
              <a:rPr lang="zh-CN" altLang="en-US" sz="1400" b="1" dirty="0" smtClean="0">
                <a:solidFill>
                  <a:srgbClr val="0000FF"/>
                </a:solidFill>
                <a:latin typeface="微软雅黑" pitchFamily="34" charset="-122"/>
                <a:ea typeface="微软雅黑" pitchFamily="34" charset="-122"/>
              </a:rPr>
              <a:t>式软件领</a:t>
            </a:r>
            <a:r>
              <a:rPr lang="zh-CN" altLang="en-US" sz="1400" b="1" dirty="0" smtClean="0">
                <a:solidFill>
                  <a:srgbClr val="0000FF"/>
                </a:solidFill>
                <a:latin typeface="微软雅黑" pitchFamily="34" charset="-122"/>
                <a:ea typeface="微软雅黑" pitchFamily="34" charset="-122"/>
              </a:rPr>
              <a:t>域的</a:t>
            </a:r>
            <a:r>
              <a:rPr lang="en-US" altLang="zh-CN" sz="1400" b="1" dirty="0" smtClean="0">
                <a:solidFill>
                  <a:srgbClr val="0000FF"/>
                </a:solidFill>
                <a:latin typeface="微软雅黑" pitchFamily="34" charset="-122"/>
                <a:ea typeface="微软雅黑" pitchFamily="34" charset="-122"/>
              </a:rPr>
              <a:t>GO</a:t>
            </a:r>
            <a:r>
              <a:rPr lang="zh-CN" altLang="en-US" sz="1400" b="1" dirty="0" smtClean="0">
                <a:solidFill>
                  <a:srgbClr val="0000FF"/>
                </a:solidFill>
                <a:latin typeface="微软雅黑" pitchFamily="34" charset="-122"/>
                <a:ea typeface="微软雅黑" pitchFamily="34" charset="-122"/>
              </a:rPr>
              <a:t>语言应用是需要重点研究</a:t>
            </a:r>
            <a:r>
              <a:rPr lang="zh-CN" altLang="en-US" sz="1400" b="1" dirty="0" smtClean="0">
                <a:solidFill>
                  <a:srgbClr val="0000FF"/>
                </a:solidFill>
                <a:latin typeface="微软雅黑" pitchFamily="34" charset="-122"/>
                <a:ea typeface="微软雅黑" pitchFamily="34" charset="-122"/>
              </a:rPr>
              <a:t>的方向，特别是在传统电信设备逐步走向通用服务器的趋势下。</a:t>
            </a:r>
            <a:endParaRPr lang="zh-CN" altLang="en-US" sz="1400" b="1" dirty="0">
              <a:solidFill>
                <a:srgbClr val="0000FF"/>
              </a:solidFill>
              <a:latin typeface="微软雅黑" pitchFamily="34" charset="-122"/>
              <a:ea typeface="微软雅黑" pitchFamily="34" charset="-122"/>
            </a:endParaRPr>
          </a:p>
        </p:txBody>
      </p:sp>
      <p:sp>
        <p:nvSpPr>
          <p:cNvPr id="26" name="上箭头 25"/>
          <p:cNvSpPr/>
          <p:nvPr/>
        </p:nvSpPr>
        <p:spPr bwMode="auto">
          <a:xfrm rot="19568067">
            <a:off x="3395022" y="3213933"/>
            <a:ext cx="432142" cy="559261"/>
          </a:xfrm>
          <a:prstGeom prst="upArrow">
            <a:avLst/>
          </a:prstGeom>
          <a:solidFill>
            <a:srgbClr val="FFFF00"/>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z="2800" dirty="0" smtClean="0">
                <a:solidFill>
                  <a:srgbClr val="C00000"/>
                </a:solidFill>
                <a:latin typeface="微软雅黑" pitchFamily="34" charset="-122"/>
                <a:ea typeface="微软雅黑" pitchFamily="34" charset="-122"/>
              </a:rPr>
              <a:t>Go</a:t>
            </a:r>
            <a:r>
              <a:rPr lang="zh-CN" altLang="en-US" sz="2800" dirty="0" smtClean="0">
                <a:solidFill>
                  <a:srgbClr val="C00000"/>
                </a:solidFill>
                <a:latin typeface="微软雅黑" pitchFamily="34" charset="-122"/>
                <a:ea typeface="微软雅黑" pitchFamily="34" charset="-122"/>
              </a:rPr>
              <a:t>语言在部署、并发性、易用性等方面的特</a:t>
            </a:r>
            <a:r>
              <a:rPr lang="zh-CN" altLang="en-US" sz="2800" dirty="0" smtClean="0">
                <a:solidFill>
                  <a:srgbClr val="C00000"/>
                </a:solidFill>
                <a:latin typeface="微软雅黑" pitchFamily="34" charset="-122"/>
                <a:ea typeface="微软雅黑" pitchFamily="34" charset="-122"/>
              </a:rPr>
              <a:t>点，</a:t>
            </a:r>
            <a:r>
              <a:rPr lang="zh-CN" altLang="en-US" sz="2800" dirty="0" smtClean="0">
                <a:solidFill>
                  <a:srgbClr val="C00000"/>
                </a:solidFill>
                <a:latin typeface="微软雅黑" pitchFamily="34" charset="-122"/>
                <a:ea typeface="微软雅黑" pitchFamily="34" charset="-122"/>
              </a:rPr>
              <a:t>有利</a:t>
            </a:r>
            <a:r>
              <a:rPr lang="zh-CN" altLang="en-US" sz="2800" dirty="0" smtClean="0">
                <a:solidFill>
                  <a:srgbClr val="C00000"/>
                </a:solidFill>
                <a:latin typeface="微软雅黑" pitchFamily="34" charset="-122"/>
                <a:ea typeface="微软雅黑" pitchFamily="34" charset="-122"/>
              </a:rPr>
              <a:t>于</a:t>
            </a:r>
            <a:r>
              <a:rPr lang="zh-CN" altLang="en-US" sz="2800" dirty="0" smtClean="0">
                <a:solidFill>
                  <a:srgbClr val="C00000"/>
                </a:solidFill>
                <a:latin typeface="微软雅黑" pitchFamily="34" charset="-122"/>
                <a:ea typeface="微软雅黑" pitchFamily="34" charset="-122"/>
              </a:rPr>
              <a:t>开</a:t>
            </a:r>
            <a:r>
              <a:rPr lang="zh-CN" altLang="en-US" sz="2800" dirty="0" smtClean="0">
                <a:solidFill>
                  <a:srgbClr val="C00000"/>
                </a:solidFill>
                <a:latin typeface="微软雅黑" pitchFamily="34" charset="-122"/>
                <a:ea typeface="微软雅黑" pitchFamily="34" charset="-122"/>
              </a:rPr>
              <a:t>发人员聚焦业务创新</a:t>
            </a:r>
            <a:endParaRPr lang="zh-CN" altLang="en-US" sz="2800" dirty="0" smtClean="0">
              <a:solidFill>
                <a:srgbClr val="C00000"/>
              </a:solidFill>
              <a:latin typeface="微软雅黑" pitchFamily="34" charset="-122"/>
              <a:ea typeface="微软雅黑" pitchFamily="34" charset="-122"/>
            </a:endParaRPr>
          </a:p>
        </p:txBody>
      </p:sp>
      <p:sp>
        <p:nvSpPr>
          <p:cNvPr id="4" name="矩形 3"/>
          <p:cNvSpPr/>
          <p:nvPr/>
        </p:nvSpPr>
        <p:spPr>
          <a:xfrm>
            <a:off x="827584" y="5733256"/>
            <a:ext cx="7495578" cy="369332"/>
          </a:xfrm>
          <a:prstGeom prst="rect">
            <a:avLst/>
          </a:prstGeom>
        </p:spPr>
        <p:txBody>
          <a:bodyPr wrap="none">
            <a:spAutoFit/>
          </a:bodyPr>
          <a:lstStyle/>
          <a:p>
            <a:pPr eaLnBrk="1" hangingPunct="1">
              <a:buNone/>
            </a:pPr>
            <a:r>
              <a:rPr lang="zh-CN" altLang="en-US" b="1" dirty="0" smtClean="0">
                <a:solidFill>
                  <a:srgbClr val="0000FF"/>
                </a:solidFill>
                <a:latin typeface="微软雅黑" pitchFamily="34" charset="-122"/>
                <a:ea typeface="微软雅黑" pitchFamily="34" charset="-122"/>
              </a:rPr>
              <a:t>尝试在</a:t>
            </a:r>
            <a:r>
              <a:rPr lang="en-US" altLang="zh-CN" b="1" dirty="0" smtClean="0">
                <a:solidFill>
                  <a:srgbClr val="0000FF"/>
                </a:solidFill>
                <a:latin typeface="微软雅黑" pitchFamily="34" charset="-122"/>
                <a:ea typeface="微软雅黑" pitchFamily="34" charset="-122"/>
              </a:rPr>
              <a:t>NFV</a:t>
            </a:r>
            <a:r>
              <a:rPr lang="zh-CN" altLang="en-US" b="1" dirty="0" smtClean="0">
                <a:solidFill>
                  <a:srgbClr val="0000FF"/>
                </a:solidFill>
                <a:latin typeface="微软雅黑" pitchFamily="34" charset="-122"/>
                <a:ea typeface="微软雅黑" pitchFamily="34" charset="-122"/>
              </a:rPr>
              <a:t>场景下引入</a:t>
            </a:r>
            <a:r>
              <a:rPr lang="en-US" altLang="zh-CN" b="1" dirty="0" err="1" smtClean="0">
                <a:solidFill>
                  <a:srgbClr val="0000FF"/>
                </a:solidFill>
                <a:latin typeface="微软雅黑" pitchFamily="34" charset="-122"/>
                <a:ea typeface="微软雅黑" pitchFamily="34" charset="-122"/>
              </a:rPr>
              <a:t>Docker</a:t>
            </a:r>
            <a:r>
              <a:rPr lang="zh-CN" altLang="en-US" b="1" dirty="0" smtClean="0">
                <a:solidFill>
                  <a:srgbClr val="0000FF"/>
                </a:solidFill>
                <a:latin typeface="微软雅黑" pitchFamily="34" charset="-122"/>
                <a:ea typeface="微软雅黑" pitchFamily="34" charset="-122"/>
              </a:rPr>
              <a:t>及配套的工具是目前比较合理的导入方式</a:t>
            </a:r>
          </a:p>
        </p:txBody>
      </p:sp>
      <p:graphicFrame>
        <p:nvGraphicFramePr>
          <p:cNvPr id="6" name="内容占位符 5"/>
          <p:cNvGraphicFramePr>
            <a:graphicFrameLocks noGrp="1"/>
          </p:cNvGraphicFramePr>
          <p:nvPr>
            <p:ph idx="1"/>
          </p:nvPr>
        </p:nvGraphicFramePr>
        <p:xfrm>
          <a:off x="539552" y="2963456"/>
          <a:ext cx="7920880" cy="2632208"/>
        </p:xfrm>
        <a:graphic>
          <a:graphicData uri="http://schemas.openxmlformats.org/drawingml/2006/table">
            <a:tbl>
              <a:tblPr firstRow="1" bandRow="1">
                <a:tableStyleId>{5C22544A-7EE6-4342-B048-85BDC9FD1C3A}</a:tableStyleId>
              </a:tblPr>
              <a:tblGrid>
                <a:gridCol w="1364052"/>
                <a:gridCol w="3532492"/>
                <a:gridCol w="3024336"/>
              </a:tblGrid>
              <a:tr h="288032">
                <a:tc>
                  <a:txBody>
                    <a:bodyPr/>
                    <a:lstStyle/>
                    <a:p>
                      <a:pPr algn="ctr"/>
                      <a:endParaRPr lang="zh-CN" altLang="en-US" sz="1400" dirty="0">
                        <a:solidFill>
                          <a:schemeClr val="tx1"/>
                        </a:solidFill>
                        <a:latin typeface="微软雅黑" pitchFamily="34" charset="-122"/>
                        <a:ea typeface="微软雅黑" pitchFamily="34" charset="-122"/>
                      </a:endParaRPr>
                    </a:p>
                  </a:txBody>
                  <a:tcPr/>
                </a:tc>
                <a:tc>
                  <a:txBody>
                    <a:bodyPr/>
                    <a:lstStyle/>
                    <a:p>
                      <a:pPr algn="ctr"/>
                      <a:r>
                        <a:rPr lang="en-US" altLang="zh-CN" sz="1400" dirty="0" smtClean="0">
                          <a:solidFill>
                            <a:schemeClr val="tx1"/>
                          </a:solidFill>
                          <a:latin typeface="微软雅黑" pitchFamily="34" charset="-122"/>
                          <a:ea typeface="微软雅黑" pitchFamily="34" charset="-122"/>
                        </a:rPr>
                        <a:t>Go</a:t>
                      </a:r>
                      <a:r>
                        <a:rPr lang="zh-CN" altLang="en-US" sz="1400" dirty="0" smtClean="0">
                          <a:solidFill>
                            <a:schemeClr val="tx1"/>
                          </a:solidFill>
                          <a:latin typeface="微软雅黑" pitchFamily="34" charset="-122"/>
                          <a:ea typeface="微软雅黑" pitchFamily="34" charset="-122"/>
                        </a:rPr>
                        <a:t>语言</a:t>
                      </a:r>
                      <a:endParaRPr lang="zh-CN" altLang="en-US" sz="1400" dirty="0">
                        <a:solidFill>
                          <a:schemeClr val="tx1"/>
                        </a:solidFill>
                        <a:latin typeface="微软雅黑" pitchFamily="34" charset="-122"/>
                        <a:ea typeface="微软雅黑" pitchFamily="34" charset="-122"/>
                      </a:endParaRPr>
                    </a:p>
                  </a:txBody>
                  <a:tcPr/>
                </a:tc>
                <a:tc>
                  <a:txBody>
                    <a:bodyPr/>
                    <a:lstStyle/>
                    <a:p>
                      <a:pPr algn="ctr"/>
                      <a:r>
                        <a:rPr lang="en-US" altLang="zh-CN" sz="1400" dirty="0" smtClean="0">
                          <a:solidFill>
                            <a:schemeClr val="tx1"/>
                          </a:solidFill>
                          <a:latin typeface="微软雅黑" pitchFamily="34" charset="-122"/>
                          <a:ea typeface="微软雅黑" pitchFamily="34" charset="-122"/>
                        </a:rPr>
                        <a:t>C</a:t>
                      </a:r>
                      <a:r>
                        <a:rPr lang="zh-CN" altLang="en-US" sz="1400" dirty="0" smtClean="0">
                          <a:solidFill>
                            <a:schemeClr val="tx1"/>
                          </a:solidFill>
                          <a:latin typeface="微软雅黑" pitchFamily="34" charset="-122"/>
                          <a:ea typeface="微软雅黑" pitchFamily="34" charset="-122"/>
                        </a:rPr>
                        <a:t>语言</a:t>
                      </a:r>
                      <a:endParaRPr lang="zh-CN" altLang="en-US" sz="1400" dirty="0">
                        <a:solidFill>
                          <a:schemeClr val="tx1"/>
                        </a:solidFill>
                        <a:latin typeface="微软雅黑" pitchFamily="34" charset="-122"/>
                        <a:ea typeface="微软雅黑" pitchFamily="34" charset="-122"/>
                      </a:endParaRPr>
                    </a:p>
                  </a:txBody>
                  <a:tcPr/>
                </a:tc>
              </a:tr>
              <a:tr h="520784">
                <a:tc>
                  <a:txBody>
                    <a:bodyPr/>
                    <a:lstStyle/>
                    <a:p>
                      <a:r>
                        <a:rPr lang="zh-CN" altLang="en-US" sz="1100" dirty="0" smtClean="0">
                          <a:latin typeface="微软雅黑" pitchFamily="34" charset="-122"/>
                          <a:ea typeface="微软雅黑" pitchFamily="34" charset="-122"/>
                        </a:rPr>
                        <a:t>编程范式</a:t>
                      </a:r>
                      <a:endParaRPr lang="zh-CN" altLang="en-US" sz="1100" dirty="0">
                        <a:latin typeface="微软雅黑" pitchFamily="34" charset="-122"/>
                        <a:ea typeface="微软雅黑" pitchFamily="34" charset="-122"/>
                      </a:endParaRPr>
                    </a:p>
                  </a:txBody>
                  <a:tcPr/>
                </a:tc>
                <a:tc>
                  <a:txBody>
                    <a:bodyPr/>
                    <a:lstStyle/>
                    <a:p>
                      <a:r>
                        <a:rPr lang="en-US" altLang="zh-CN" sz="1100" dirty="0" smtClean="0">
                          <a:latin typeface="微软雅黑" pitchFamily="34" charset="-122"/>
                          <a:ea typeface="微软雅黑" pitchFamily="34" charset="-122"/>
                        </a:rPr>
                        <a:t>go</a:t>
                      </a:r>
                      <a:r>
                        <a:rPr lang="zh-CN" altLang="en-US" sz="1100" dirty="0" smtClean="0">
                          <a:latin typeface="微软雅黑" pitchFamily="34" charset="-122"/>
                          <a:ea typeface="微软雅黑" pitchFamily="34" charset="-122"/>
                        </a:rPr>
                        <a:t>语法是偏向</a:t>
                      </a:r>
                      <a:r>
                        <a:rPr lang="en-US" altLang="zh-CN" sz="1100" dirty="0" smtClean="0">
                          <a:latin typeface="微软雅黑" pitchFamily="34" charset="-122"/>
                          <a:ea typeface="微软雅黑" pitchFamily="34" charset="-122"/>
                        </a:rPr>
                        <a:t>functional paradigm</a:t>
                      </a:r>
                      <a:r>
                        <a:rPr lang="zh-CN" altLang="en-US" sz="1100" dirty="0" smtClean="0">
                          <a:latin typeface="微软雅黑" pitchFamily="34" charset="-122"/>
                          <a:ea typeface="微软雅黑" pitchFamily="34" charset="-122"/>
                        </a:rPr>
                        <a:t>。代码更简洁，易于维护。</a:t>
                      </a:r>
                      <a:endParaRPr lang="zh-CN" altLang="en-US" sz="1100" dirty="0">
                        <a:latin typeface="微软雅黑" pitchFamily="34" charset="-122"/>
                        <a:ea typeface="微软雅黑" pitchFamily="34" charset="-122"/>
                      </a:endParaRPr>
                    </a:p>
                  </a:txBody>
                  <a:tcPr/>
                </a:tc>
                <a:tc>
                  <a:txBody>
                    <a:bodyPr/>
                    <a:lstStyle/>
                    <a:p>
                      <a:r>
                        <a:rPr lang="en-US" altLang="zh-CN" sz="1100" dirty="0" smtClean="0">
                          <a:latin typeface="微软雅黑" pitchFamily="34" charset="-122"/>
                          <a:ea typeface="微软雅黑" pitchFamily="34" charset="-122"/>
                        </a:rPr>
                        <a:t>c</a:t>
                      </a:r>
                      <a:r>
                        <a:rPr lang="zh-CN" altLang="en-US" sz="1100" dirty="0" smtClean="0">
                          <a:latin typeface="微软雅黑" pitchFamily="34" charset="-122"/>
                          <a:ea typeface="微软雅黑" pitchFamily="34" charset="-122"/>
                        </a:rPr>
                        <a:t>语言是纯</a:t>
                      </a:r>
                      <a:r>
                        <a:rPr lang="en-US" altLang="zh-CN" sz="1100" dirty="0" smtClean="0">
                          <a:latin typeface="微软雅黑" pitchFamily="34" charset="-122"/>
                          <a:ea typeface="微软雅黑" pitchFamily="34" charset="-122"/>
                        </a:rPr>
                        <a:t>imperative</a:t>
                      </a:r>
                      <a:r>
                        <a:rPr lang="zh-CN" altLang="en-US" sz="1100" dirty="0" smtClean="0">
                          <a:latin typeface="微软雅黑" pitchFamily="34" charset="-122"/>
                          <a:ea typeface="微软雅黑" pitchFamily="34" charset="-122"/>
                        </a:rPr>
                        <a:t>范式</a:t>
                      </a:r>
                      <a:endParaRPr lang="zh-CN" altLang="en-US" sz="1100" dirty="0">
                        <a:latin typeface="微软雅黑" pitchFamily="34" charset="-122"/>
                        <a:ea typeface="微软雅黑" pitchFamily="34" charset="-122"/>
                      </a:endParaRPr>
                    </a:p>
                  </a:txBody>
                  <a:tcPr/>
                </a:tc>
              </a:tr>
              <a:tr h="432048">
                <a:tc>
                  <a:txBody>
                    <a:bodyPr/>
                    <a:lstStyle/>
                    <a:p>
                      <a:r>
                        <a:rPr lang="zh-CN" altLang="en-US" sz="1100" dirty="0" smtClean="0">
                          <a:latin typeface="微软雅黑" pitchFamily="34" charset="-122"/>
                          <a:ea typeface="微软雅黑" pitchFamily="34" charset="-122"/>
                        </a:rPr>
                        <a:t>内存模型</a:t>
                      </a:r>
                      <a:endParaRPr lang="zh-CN" altLang="en-US" sz="1100" dirty="0">
                        <a:latin typeface="微软雅黑" pitchFamily="34" charset="-122"/>
                        <a:ea typeface="微软雅黑" pitchFamily="34" charset="-122"/>
                      </a:endParaRPr>
                    </a:p>
                  </a:txBody>
                  <a:tcPr/>
                </a:tc>
                <a:tc>
                  <a:txBody>
                    <a:bodyPr/>
                    <a:lstStyle/>
                    <a:p>
                      <a:r>
                        <a:rPr lang="en-US" altLang="zh-CN" sz="1100" dirty="0" smtClean="0">
                          <a:latin typeface="微软雅黑" pitchFamily="34" charset="-122"/>
                          <a:ea typeface="微软雅黑" pitchFamily="34" charset="-122"/>
                        </a:rPr>
                        <a:t>go</a:t>
                      </a:r>
                      <a:r>
                        <a:rPr lang="zh-CN" altLang="en-US" sz="1100" dirty="0" smtClean="0">
                          <a:latin typeface="微软雅黑" pitchFamily="34" charset="-122"/>
                          <a:ea typeface="微软雅黑" pitchFamily="34" charset="-122"/>
                        </a:rPr>
                        <a:t>运行时的自动内存管理（即垃圾收集）</a:t>
                      </a:r>
                      <a:endParaRPr lang="zh-CN" altLang="en-US" sz="1100" dirty="0">
                        <a:latin typeface="微软雅黑" pitchFamily="34" charset="-122"/>
                        <a:ea typeface="微软雅黑" pitchFamily="34" charset="-122"/>
                      </a:endParaRPr>
                    </a:p>
                  </a:txBody>
                  <a:tcPr/>
                </a:tc>
                <a:tc>
                  <a:txBody>
                    <a:bodyPr/>
                    <a:lstStyle/>
                    <a:p>
                      <a:r>
                        <a:rPr lang="zh-CN" altLang="en-US" sz="1100" dirty="0" smtClean="0">
                          <a:latin typeface="微软雅黑" pitchFamily="34" charset="-122"/>
                          <a:ea typeface="微软雅黑" pitchFamily="34" charset="-122"/>
                        </a:rPr>
                        <a:t>完全让</a:t>
                      </a:r>
                      <a:r>
                        <a:rPr lang="en-US" altLang="zh-CN" sz="1100" dirty="0" smtClean="0">
                          <a:latin typeface="微软雅黑" pitchFamily="34" charset="-122"/>
                          <a:ea typeface="微软雅黑" pitchFamily="34" charset="-122"/>
                        </a:rPr>
                        <a:t>programmer</a:t>
                      </a:r>
                      <a:r>
                        <a:rPr lang="zh-CN" altLang="en-US" sz="1100" dirty="0" smtClean="0">
                          <a:latin typeface="微软雅黑" pitchFamily="34" charset="-122"/>
                          <a:ea typeface="微软雅黑" pitchFamily="34" charset="-122"/>
                        </a:rPr>
                        <a:t>来</a:t>
                      </a:r>
                      <a:r>
                        <a:rPr lang="en-US" altLang="zh-CN" sz="1100" dirty="0" err="1" smtClean="0">
                          <a:latin typeface="微软雅黑" pitchFamily="34" charset="-122"/>
                          <a:ea typeface="微软雅黑" pitchFamily="34" charset="-122"/>
                        </a:rPr>
                        <a:t>allocate,free</a:t>
                      </a:r>
                      <a:r>
                        <a:rPr lang="zh-CN" altLang="en-US" sz="1100" dirty="0" smtClean="0">
                          <a:latin typeface="微软雅黑" pitchFamily="34" charset="-122"/>
                          <a:ea typeface="微软雅黑" pitchFamily="34" charset="-122"/>
                        </a:rPr>
                        <a:t>堆，栈的</a:t>
                      </a:r>
                      <a:endParaRPr lang="zh-CN" altLang="en-US" sz="1100" dirty="0">
                        <a:latin typeface="微软雅黑" pitchFamily="34" charset="-122"/>
                        <a:ea typeface="微软雅黑" pitchFamily="34" charset="-122"/>
                      </a:endParaRPr>
                    </a:p>
                  </a:txBody>
                  <a:tcPr/>
                </a:tc>
              </a:tr>
              <a:tr h="431616">
                <a:tc>
                  <a:txBody>
                    <a:bodyPr/>
                    <a:lstStyle/>
                    <a:p>
                      <a:r>
                        <a:rPr lang="zh-CN" altLang="en-US" sz="1100" dirty="0" smtClean="0">
                          <a:latin typeface="微软雅黑" pitchFamily="34" charset="-122"/>
                          <a:ea typeface="微软雅黑" pitchFamily="34" charset="-122"/>
                        </a:rPr>
                        <a:t>指针</a:t>
                      </a:r>
                      <a:endParaRPr lang="zh-CN" altLang="en-US" sz="1100" dirty="0">
                        <a:latin typeface="微软雅黑" pitchFamily="34" charset="-122"/>
                        <a:ea typeface="微软雅黑" pitchFamily="34" charset="-122"/>
                      </a:endParaRPr>
                    </a:p>
                  </a:txBody>
                  <a:tcPr/>
                </a:tc>
                <a:tc>
                  <a:txBody>
                    <a:bodyPr/>
                    <a:lstStyle/>
                    <a:p>
                      <a:r>
                        <a:rPr lang="en-US" altLang="zh-CN" sz="1100" dirty="0" smtClean="0">
                          <a:latin typeface="微软雅黑" pitchFamily="34" charset="-122"/>
                          <a:ea typeface="微软雅黑" pitchFamily="34" charset="-122"/>
                        </a:rPr>
                        <a:t>go</a:t>
                      </a:r>
                      <a:r>
                        <a:rPr lang="zh-CN" altLang="en-US" sz="1100" dirty="0" smtClean="0">
                          <a:latin typeface="微软雅黑" pitchFamily="34" charset="-122"/>
                          <a:ea typeface="微软雅黑" pitchFamily="34" charset="-122"/>
                        </a:rPr>
                        <a:t>虽然有指针语法，但不支持指针运算。通过指针可以修改已有的</a:t>
                      </a:r>
                      <a:r>
                        <a:rPr lang="en-US" altLang="zh-CN" sz="1100" dirty="0" smtClean="0">
                          <a:latin typeface="微软雅黑" pitchFamily="34" charset="-122"/>
                          <a:ea typeface="微软雅黑" pitchFamily="34" charset="-122"/>
                        </a:rPr>
                        <a:t>value; </a:t>
                      </a:r>
                      <a:endParaRPr lang="zh-CN" altLang="en-US" sz="1100" dirty="0">
                        <a:latin typeface="微软雅黑" pitchFamily="34" charset="-122"/>
                        <a:ea typeface="微软雅黑" pitchFamily="34" charset="-122"/>
                      </a:endParaRPr>
                    </a:p>
                  </a:txBody>
                  <a:tcPr/>
                </a:tc>
                <a:tc>
                  <a:txBody>
                    <a:bodyPr/>
                    <a:lstStyle/>
                    <a:p>
                      <a:r>
                        <a:rPr lang="zh-CN" altLang="en-US" sz="1100" dirty="0" smtClean="0">
                          <a:latin typeface="微软雅黑" pitchFamily="34" charset="-122"/>
                          <a:ea typeface="微软雅黑" pitchFamily="34" charset="-122"/>
                        </a:rPr>
                        <a:t>灵活的指针操作</a:t>
                      </a:r>
                      <a:endParaRPr lang="zh-CN" altLang="en-US" sz="1100" dirty="0">
                        <a:latin typeface="微软雅黑" pitchFamily="34" charset="-122"/>
                        <a:ea typeface="微软雅黑" pitchFamily="34" charset="-122"/>
                      </a:endParaRPr>
                    </a:p>
                  </a:txBody>
                  <a:tcPr/>
                </a:tc>
              </a:tr>
              <a:tr h="354320">
                <a:tc>
                  <a:txBody>
                    <a:bodyPr/>
                    <a:lstStyle/>
                    <a:p>
                      <a:r>
                        <a:rPr lang="zh-CN" altLang="en-US" sz="1100" dirty="0" smtClean="0">
                          <a:latin typeface="微软雅黑" pitchFamily="34" charset="-122"/>
                          <a:ea typeface="微软雅黑" pitchFamily="34" charset="-122"/>
                        </a:rPr>
                        <a:t>类型推断</a:t>
                      </a:r>
                      <a:endParaRPr lang="zh-CN" altLang="en-US" sz="1100" dirty="0">
                        <a:latin typeface="微软雅黑" pitchFamily="34" charset="-122"/>
                        <a:ea typeface="微软雅黑" pitchFamily="34" charset="-122"/>
                      </a:endParaRPr>
                    </a:p>
                  </a:txBody>
                  <a:tcPr/>
                </a:tc>
                <a:tc>
                  <a:txBody>
                    <a:bodyPr/>
                    <a:lstStyle/>
                    <a:p>
                      <a:r>
                        <a:rPr lang="en-US" altLang="zh-CN" sz="1100" dirty="0" smtClean="0">
                          <a:latin typeface="微软雅黑" pitchFamily="34" charset="-122"/>
                          <a:ea typeface="微软雅黑" pitchFamily="34" charset="-122"/>
                        </a:rPr>
                        <a:t>go</a:t>
                      </a:r>
                      <a:r>
                        <a:rPr lang="zh-CN" altLang="en-US" sz="1100" dirty="0" smtClean="0">
                          <a:latin typeface="微软雅黑" pitchFamily="34" charset="-122"/>
                          <a:ea typeface="微软雅黑" pitchFamily="34" charset="-122"/>
                        </a:rPr>
                        <a:t>有编译时类型推理，所以</a:t>
                      </a:r>
                      <a:r>
                        <a:rPr lang="en-US" altLang="zh-CN" sz="1100" dirty="0" err="1" smtClean="0">
                          <a:latin typeface="微软雅黑" pitchFamily="34" charset="-122"/>
                          <a:ea typeface="微软雅黑" pitchFamily="34" charset="-122"/>
                        </a:rPr>
                        <a:t>func</a:t>
                      </a:r>
                      <a:r>
                        <a:rPr lang="zh-CN" altLang="en-US" sz="1100" dirty="0" smtClean="0">
                          <a:latin typeface="微软雅黑" pitchFamily="34" charset="-122"/>
                          <a:ea typeface="微软雅黑" pitchFamily="34" charset="-122"/>
                        </a:rPr>
                        <a:t>声明中并不必须明确指定</a:t>
                      </a:r>
                      <a:r>
                        <a:rPr lang="en-US" altLang="zh-CN" sz="1100" dirty="0" smtClean="0">
                          <a:latin typeface="微软雅黑" pitchFamily="34" charset="-122"/>
                          <a:ea typeface="微软雅黑" pitchFamily="34" charset="-122"/>
                        </a:rPr>
                        <a:t>variable type ,go</a:t>
                      </a:r>
                      <a:r>
                        <a:rPr lang="zh-CN" altLang="en-US" sz="1100" dirty="0" smtClean="0">
                          <a:latin typeface="微软雅黑" pitchFamily="34" charset="-122"/>
                          <a:ea typeface="微软雅黑" pitchFamily="34" charset="-122"/>
                        </a:rPr>
                        <a:t>编译器可以根据</a:t>
                      </a:r>
                      <a:r>
                        <a:rPr lang="en-US" altLang="zh-CN" sz="1100" dirty="0" smtClean="0">
                          <a:latin typeface="微软雅黑" pitchFamily="34" charset="-122"/>
                          <a:ea typeface="微软雅黑" pitchFamily="34" charset="-122"/>
                        </a:rPr>
                        <a:t>expression</a:t>
                      </a:r>
                      <a:r>
                        <a:rPr lang="zh-CN" altLang="en-US" sz="1100" dirty="0" smtClean="0">
                          <a:latin typeface="微软雅黑" pitchFamily="34" charset="-122"/>
                          <a:ea typeface="微软雅黑" pitchFamily="34" charset="-122"/>
                        </a:rPr>
                        <a:t>推理出类型。</a:t>
                      </a:r>
                      <a:endParaRPr lang="zh-CN" altLang="en-US" sz="1100" dirty="0">
                        <a:latin typeface="微软雅黑" pitchFamily="34" charset="-122"/>
                        <a:ea typeface="微软雅黑" pitchFamily="34" charset="-122"/>
                      </a:endParaRPr>
                    </a:p>
                  </a:txBody>
                  <a:tcPr/>
                </a:tc>
                <a:tc>
                  <a:txBody>
                    <a:bodyPr/>
                    <a:lstStyle/>
                    <a:p>
                      <a:r>
                        <a:rPr lang="zh-CN" altLang="en-US" sz="1100" dirty="0" smtClean="0">
                          <a:latin typeface="微软雅黑" pitchFamily="34" charset="-122"/>
                          <a:ea typeface="微软雅黑" pitchFamily="34" charset="-122"/>
                        </a:rPr>
                        <a:t>需要明确指定类型</a:t>
                      </a:r>
                      <a:endParaRPr lang="zh-CN" altLang="en-US" sz="1100" dirty="0">
                        <a:latin typeface="微软雅黑" pitchFamily="34" charset="-122"/>
                        <a:ea typeface="微软雅黑" pitchFamily="34" charset="-122"/>
                      </a:endParaRPr>
                    </a:p>
                  </a:txBody>
                  <a:tcPr/>
                </a:tc>
              </a:tr>
              <a:tr h="348600">
                <a:tc>
                  <a:txBody>
                    <a:bodyPr/>
                    <a:lstStyle/>
                    <a:p>
                      <a:r>
                        <a:rPr lang="zh-CN" altLang="en-US" sz="1100" dirty="0" smtClean="0">
                          <a:latin typeface="微软雅黑" pitchFamily="34" charset="-122"/>
                          <a:ea typeface="微软雅黑" pitchFamily="34" charset="-122"/>
                        </a:rPr>
                        <a:t>返回值</a:t>
                      </a:r>
                      <a:endParaRPr lang="zh-CN" altLang="en-US" sz="1100" dirty="0">
                        <a:latin typeface="微软雅黑" pitchFamily="34" charset="-122"/>
                        <a:ea typeface="微软雅黑" pitchFamily="34" charset="-122"/>
                      </a:endParaRPr>
                    </a:p>
                  </a:txBody>
                  <a:tcPr/>
                </a:tc>
                <a:tc>
                  <a:txBody>
                    <a:bodyPr/>
                    <a:lstStyle/>
                    <a:p>
                      <a:r>
                        <a:rPr lang="zh-CN" altLang="en-US" sz="1100" dirty="0" smtClean="0">
                          <a:latin typeface="微软雅黑" pitchFamily="34" charset="-122"/>
                          <a:ea typeface="微软雅黑" pitchFamily="34" charset="-122"/>
                        </a:rPr>
                        <a:t>可以返回多值，而且</a:t>
                      </a:r>
                      <a:r>
                        <a:rPr lang="en-US" altLang="zh-CN" sz="1100" dirty="0" smtClean="0">
                          <a:latin typeface="微软雅黑" pitchFamily="34" charset="-122"/>
                          <a:ea typeface="微软雅黑" pitchFamily="34" charset="-122"/>
                        </a:rPr>
                        <a:t>go</a:t>
                      </a:r>
                      <a:r>
                        <a:rPr lang="zh-CN" altLang="en-US" sz="1100" dirty="0" smtClean="0">
                          <a:latin typeface="微软雅黑" pitchFamily="34" charset="-122"/>
                          <a:ea typeface="微软雅黑" pitchFamily="34" charset="-122"/>
                        </a:rPr>
                        <a:t>语言的习惯是第二个值是</a:t>
                      </a:r>
                      <a:r>
                        <a:rPr lang="en-US" altLang="zh-CN" sz="1100" dirty="0" smtClean="0">
                          <a:latin typeface="微软雅黑" pitchFamily="34" charset="-122"/>
                          <a:ea typeface="微软雅黑" pitchFamily="34" charset="-122"/>
                        </a:rPr>
                        <a:t>error</a:t>
                      </a:r>
                      <a:endParaRPr lang="zh-CN" altLang="en-US" sz="1100" dirty="0">
                        <a:latin typeface="微软雅黑" pitchFamily="34" charset="-122"/>
                        <a:ea typeface="微软雅黑" pitchFamily="34" charset="-122"/>
                      </a:endParaRPr>
                    </a:p>
                  </a:txBody>
                  <a:tcPr/>
                </a:tc>
                <a:tc>
                  <a:txBody>
                    <a:bodyPr/>
                    <a:lstStyle/>
                    <a:p>
                      <a:r>
                        <a:rPr lang="zh-CN" altLang="en-US" sz="1100" dirty="0" smtClean="0">
                          <a:latin typeface="微软雅黑" pitchFamily="34" charset="-122"/>
                          <a:ea typeface="微软雅黑" pitchFamily="34" charset="-122"/>
                        </a:rPr>
                        <a:t>仅返回单值</a:t>
                      </a:r>
                      <a:endParaRPr lang="zh-CN" altLang="en-US" sz="1100" dirty="0">
                        <a:latin typeface="微软雅黑" pitchFamily="34" charset="-122"/>
                        <a:ea typeface="微软雅黑" pitchFamily="34" charset="-122"/>
                      </a:endParaRPr>
                    </a:p>
                  </a:txBody>
                  <a:tcPr/>
                </a:tc>
              </a:tr>
            </a:tbl>
          </a:graphicData>
        </a:graphic>
      </p:graphicFrame>
      <p:sp>
        <p:nvSpPr>
          <p:cNvPr id="7" name="矩形 6"/>
          <p:cNvSpPr/>
          <p:nvPr/>
        </p:nvSpPr>
        <p:spPr>
          <a:xfrm>
            <a:off x="5292080" y="1340768"/>
            <a:ext cx="3240360" cy="141577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fontAlgn="ctr"/>
            <a:r>
              <a:rPr lang="en-US" altLang="zh-CN" sz="1400" b="1" dirty="0" smtClean="0">
                <a:latin typeface="微软雅黑" pitchFamily="34" charset="-122"/>
                <a:ea typeface="微软雅黑" pitchFamily="34" charset="-122"/>
              </a:rPr>
              <a:t>Go</a:t>
            </a:r>
            <a:r>
              <a:rPr lang="zh-CN" altLang="en-US" sz="1400" b="1" dirty="0" smtClean="0">
                <a:latin typeface="微软雅黑" pitchFamily="34" charset="-122"/>
                <a:ea typeface="微软雅黑" pitchFamily="34" charset="-122"/>
              </a:rPr>
              <a:t>语言的优势：</a:t>
            </a:r>
            <a:endParaRPr lang="en-US" altLang="zh-CN" sz="1400" b="1" dirty="0" smtClean="0">
              <a:latin typeface="微软雅黑" pitchFamily="34" charset="-122"/>
              <a:ea typeface="微软雅黑" pitchFamily="34" charset="-122"/>
            </a:endParaRPr>
          </a:p>
          <a:p>
            <a:pPr fontAlgn="ctr">
              <a:buFont typeface="Arial" pitchFamily="34" charset="0"/>
              <a:buChar char="•"/>
            </a:pPr>
            <a:r>
              <a:rPr lang="zh-CN" altLang="en-US" sz="1200" dirty="0" smtClean="0">
                <a:latin typeface="微软雅黑" pitchFamily="34" charset="-122"/>
                <a:ea typeface="微软雅黑" pitchFamily="34" charset="-122"/>
              </a:rPr>
              <a:t>执</a:t>
            </a:r>
            <a:r>
              <a:rPr lang="zh-CN" altLang="en-US" sz="1200" dirty="0" smtClean="0">
                <a:latin typeface="微软雅黑" pitchFamily="34" charset="-122"/>
                <a:ea typeface="微软雅黑" pitchFamily="34" charset="-122"/>
              </a:rPr>
              <a:t>行</a:t>
            </a:r>
            <a:r>
              <a:rPr lang="zh-CN" altLang="en-US" sz="1200" dirty="0" smtClean="0">
                <a:solidFill>
                  <a:srgbClr val="FF0000"/>
                </a:solidFill>
                <a:latin typeface="微软雅黑" pitchFamily="34" charset="-122"/>
                <a:ea typeface="微软雅黑" pitchFamily="34" charset="-122"/>
              </a:rPr>
              <a:t>速度接近</a:t>
            </a:r>
            <a:r>
              <a:rPr lang="en-US" altLang="zh-CN" sz="1200" dirty="0" smtClean="0">
                <a:solidFill>
                  <a:srgbClr val="FF0000"/>
                </a:solidFill>
                <a:latin typeface="微软雅黑" pitchFamily="34" charset="-122"/>
                <a:ea typeface="微软雅黑" pitchFamily="34" charset="-122"/>
              </a:rPr>
              <a:t>C</a:t>
            </a:r>
            <a:endParaRPr lang="zh-CN" altLang="en-US" sz="1200" dirty="0" smtClean="0">
              <a:solidFill>
                <a:srgbClr val="FF0000"/>
              </a:solidFill>
              <a:latin typeface="微软雅黑" pitchFamily="34" charset="-122"/>
              <a:ea typeface="微软雅黑" pitchFamily="34" charset="-122"/>
            </a:endParaRPr>
          </a:p>
          <a:p>
            <a:pPr fontAlgn="ctr">
              <a:buFont typeface="Arial" pitchFamily="34" charset="0"/>
              <a:buChar char="•"/>
            </a:pPr>
            <a:r>
              <a:rPr lang="zh-CN" altLang="en-US" sz="1200" dirty="0" smtClean="0">
                <a:solidFill>
                  <a:srgbClr val="FF0000"/>
                </a:solidFill>
                <a:latin typeface="微软雅黑" pitchFamily="34" charset="-122"/>
                <a:ea typeface="微软雅黑" pitchFamily="34" charset="-122"/>
              </a:rPr>
              <a:t>编</a:t>
            </a:r>
            <a:r>
              <a:rPr lang="zh-CN" altLang="en-US" sz="1200" dirty="0" smtClean="0">
                <a:solidFill>
                  <a:srgbClr val="FF0000"/>
                </a:solidFill>
                <a:latin typeface="微软雅黑" pitchFamily="34" charset="-122"/>
                <a:ea typeface="微软雅黑" pitchFamily="34" charset="-122"/>
              </a:rPr>
              <a:t>译时间</a:t>
            </a:r>
            <a:r>
              <a:rPr lang="zh-CN" altLang="en-US" sz="1200" dirty="0" smtClean="0">
                <a:latin typeface="微软雅黑" pitchFamily="34" charset="-122"/>
                <a:ea typeface="微软雅黑" pitchFamily="34" charset="-122"/>
              </a:rPr>
              <a:t>可以与动态、解释型语言媲美</a:t>
            </a:r>
          </a:p>
          <a:p>
            <a:pPr fontAlgn="ctr">
              <a:buFont typeface="Arial" pitchFamily="34" charset="0"/>
              <a:buChar char="•"/>
            </a:pPr>
            <a:r>
              <a:rPr lang="zh-CN" altLang="en-US" sz="1200" dirty="0" smtClean="0">
                <a:solidFill>
                  <a:srgbClr val="FF0000"/>
                </a:solidFill>
                <a:latin typeface="微软雅黑" pitchFamily="34" charset="-122"/>
                <a:ea typeface="微软雅黑" pitchFamily="34" charset="-122"/>
              </a:rPr>
              <a:t>并发</a:t>
            </a:r>
            <a:r>
              <a:rPr lang="zh-CN" altLang="en-US" sz="1200" dirty="0" smtClean="0">
                <a:solidFill>
                  <a:srgbClr val="FF0000"/>
                </a:solidFill>
                <a:latin typeface="微软雅黑" pitchFamily="34" charset="-122"/>
                <a:ea typeface="微软雅黑" pitchFamily="34" charset="-122"/>
              </a:rPr>
              <a:t>性</a:t>
            </a:r>
            <a:r>
              <a:rPr lang="zh-CN" altLang="en-US" sz="1200" dirty="0" smtClean="0">
                <a:latin typeface="微软雅黑" pitchFamily="34" charset="-122"/>
                <a:ea typeface="微软雅黑" pitchFamily="34" charset="-122"/>
              </a:rPr>
              <a:t>，并</a:t>
            </a:r>
            <a:r>
              <a:rPr lang="zh-CN" altLang="en-US" sz="1200" dirty="0" smtClean="0">
                <a:latin typeface="微软雅黑" pitchFamily="34" charset="-122"/>
                <a:ea typeface="微软雅黑" pitchFamily="34" charset="-122"/>
              </a:rPr>
              <a:t>发是语言的一部</a:t>
            </a:r>
            <a:r>
              <a:rPr lang="zh-CN" altLang="en-US" sz="1200" dirty="0" smtClean="0">
                <a:latin typeface="微软雅黑" pitchFamily="34" charset="-122"/>
                <a:ea typeface="微软雅黑" pitchFamily="34" charset="-122"/>
              </a:rPr>
              <a:t>分</a:t>
            </a:r>
            <a:endParaRPr lang="en-US" altLang="zh-CN" sz="1200" dirty="0" smtClean="0">
              <a:latin typeface="微软雅黑" pitchFamily="34" charset="-122"/>
              <a:ea typeface="微软雅黑" pitchFamily="34" charset="-122"/>
            </a:endParaRPr>
          </a:p>
          <a:p>
            <a:pPr fontAlgn="ctr">
              <a:buFont typeface="Arial" pitchFamily="34" charset="0"/>
              <a:buChar char="•"/>
            </a:pPr>
            <a:r>
              <a:rPr lang="zh-CN" altLang="en-US" sz="1200" dirty="0" smtClean="0">
                <a:solidFill>
                  <a:srgbClr val="FF0000"/>
                </a:solidFill>
                <a:latin typeface="微软雅黑" pitchFamily="34" charset="-122"/>
                <a:ea typeface="微软雅黑" pitchFamily="34" charset="-122"/>
              </a:rPr>
              <a:t>跨平台部</a:t>
            </a:r>
            <a:r>
              <a:rPr lang="zh-CN" altLang="en-US" sz="1200" dirty="0" smtClean="0">
                <a:solidFill>
                  <a:srgbClr val="FF0000"/>
                </a:solidFill>
                <a:latin typeface="微软雅黑" pitchFamily="34" charset="-122"/>
                <a:ea typeface="微软雅黑" pitchFamily="34" charset="-122"/>
              </a:rPr>
              <a:t>署简</a:t>
            </a:r>
            <a:r>
              <a:rPr lang="zh-CN" altLang="en-US" sz="1200" dirty="0" smtClean="0">
                <a:solidFill>
                  <a:srgbClr val="FF0000"/>
                </a:solidFill>
                <a:latin typeface="微软雅黑" pitchFamily="34" charset="-122"/>
                <a:ea typeface="微软雅黑" pitchFamily="34" charset="-122"/>
              </a:rPr>
              <a:t>单</a:t>
            </a:r>
            <a:r>
              <a:rPr lang="zh-CN" altLang="en-US" sz="1200" dirty="0" smtClean="0">
                <a:latin typeface="微软雅黑" pitchFamily="34" charset="-122"/>
                <a:ea typeface="微软雅黑" pitchFamily="34" charset="-122"/>
              </a:rPr>
              <a:t>，除了</a:t>
            </a:r>
            <a:r>
              <a:rPr lang="en-US" altLang="zh-CN" sz="1200" dirty="0" err="1" smtClean="0">
                <a:latin typeface="微软雅黑" pitchFamily="34" charset="-122"/>
                <a:ea typeface="微软雅黑" pitchFamily="34" charset="-122"/>
              </a:rPr>
              <a:t>Glibc</a:t>
            </a:r>
            <a:r>
              <a:rPr lang="zh-CN" altLang="en-US" sz="1200" dirty="0" smtClean="0">
                <a:latin typeface="微软雅黑" pitchFamily="34" charset="-122"/>
                <a:ea typeface="微软雅黑" pitchFamily="34" charset="-122"/>
              </a:rPr>
              <a:t>，没有其他依赖</a:t>
            </a:r>
            <a:endParaRPr lang="en-US" altLang="zh-CN" sz="1200" dirty="0" smtClean="0">
              <a:latin typeface="微软雅黑" pitchFamily="34" charset="-122"/>
              <a:ea typeface="微软雅黑" pitchFamily="34" charset="-122"/>
            </a:endParaRPr>
          </a:p>
          <a:p>
            <a:pPr fontAlgn="ctr">
              <a:buFont typeface="Arial" pitchFamily="34" charset="0"/>
              <a:buChar char="•"/>
            </a:pPr>
            <a:r>
              <a:rPr lang="zh-CN" altLang="en-US" sz="1200" dirty="0" smtClean="0">
                <a:latin typeface="微软雅黑" pitchFamily="34" charset="-122"/>
                <a:ea typeface="微软雅黑" pitchFamily="34" charset="-122"/>
              </a:rPr>
              <a:t>入门简单，面向工程实用设计，灵活简单</a:t>
            </a:r>
            <a:endParaRPr lang="en-US" altLang="zh-CN" sz="1200" dirty="0" smtClean="0">
              <a:latin typeface="微软雅黑" pitchFamily="34" charset="-122"/>
              <a:ea typeface="微软雅黑" pitchFamily="34" charset="-122"/>
            </a:endParaRPr>
          </a:p>
          <a:p>
            <a:pPr fontAlgn="ctr">
              <a:buFont typeface="Arial" pitchFamily="34" charset="0"/>
              <a:buChar char="•"/>
            </a:pPr>
            <a:r>
              <a:rPr lang="zh-CN" altLang="en-US" sz="1200" dirty="0" smtClean="0">
                <a:latin typeface="微软雅黑" pitchFamily="34" charset="-122"/>
                <a:ea typeface="微软雅黑" pitchFamily="34" charset="-122"/>
              </a:rPr>
              <a:t>完</a:t>
            </a:r>
            <a:r>
              <a:rPr lang="zh-CN" altLang="en-US" sz="1200" dirty="0" smtClean="0">
                <a:latin typeface="微软雅黑" pitchFamily="34" charset="-122"/>
                <a:ea typeface="微软雅黑" pitchFamily="34" charset="-122"/>
              </a:rPr>
              <a:t>善的工具链：</a:t>
            </a:r>
            <a:r>
              <a:rPr lang="en-US" altLang="zh-CN" sz="1200" dirty="0" err="1" smtClean="0">
                <a:latin typeface="微软雅黑" pitchFamily="34" charset="-122"/>
                <a:ea typeface="微软雅黑" pitchFamily="34" charset="-122"/>
              </a:rPr>
              <a:t>gofmt</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govet</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gofix</a:t>
            </a:r>
            <a:endParaRPr lang="en-US" altLang="zh-CN" sz="1200" dirty="0" smtClean="0">
              <a:latin typeface="微软雅黑" pitchFamily="34" charset="-122"/>
              <a:ea typeface="微软雅黑" pitchFamily="34" charset="-122"/>
            </a:endParaRPr>
          </a:p>
        </p:txBody>
      </p:sp>
      <p:sp>
        <p:nvSpPr>
          <p:cNvPr id="8" name="矩形 7"/>
          <p:cNvSpPr/>
          <p:nvPr/>
        </p:nvSpPr>
        <p:spPr>
          <a:xfrm>
            <a:off x="467544" y="1340768"/>
            <a:ext cx="3240360" cy="141577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400" b="1" dirty="0" smtClean="0">
                <a:latin typeface="微软雅黑" pitchFamily="34" charset="-122"/>
                <a:ea typeface="微软雅黑" pitchFamily="34" charset="-122"/>
              </a:rPr>
              <a:t>Go</a:t>
            </a:r>
            <a:r>
              <a:rPr lang="zh-CN" altLang="en-US" sz="1400" b="1" dirty="0" smtClean="0">
                <a:latin typeface="微软雅黑" pitchFamily="34" charset="-122"/>
                <a:ea typeface="微软雅黑" pitchFamily="34" charset="-122"/>
              </a:rPr>
              <a:t>语言的设计目</a:t>
            </a:r>
            <a:r>
              <a:rPr lang="zh-CN" altLang="en-US" sz="1400" b="1" dirty="0" smtClean="0">
                <a:latin typeface="微软雅黑" pitchFamily="34" charset="-122"/>
                <a:ea typeface="微软雅黑" pitchFamily="34" charset="-122"/>
              </a:rPr>
              <a:t>标</a:t>
            </a:r>
            <a:r>
              <a:rPr lang="zh-CN" altLang="en-US" sz="1400" dirty="0" smtClean="0">
                <a:latin typeface="微软雅黑" pitchFamily="34" charset="-122"/>
                <a:ea typeface="微软雅黑" pitchFamily="34" charset="-122"/>
              </a:rPr>
              <a:t>：</a:t>
            </a:r>
          </a:p>
          <a:p>
            <a:pPr fontAlgn="ctr">
              <a:buFont typeface="Arial" pitchFamily="34" charset="0"/>
              <a:buChar char="•"/>
            </a:pPr>
            <a:r>
              <a:rPr lang="zh-CN" altLang="en-US" sz="1200" dirty="0" smtClean="0">
                <a:latin typeface="微软雅黑" pitchFamily="34" charset="-122"/>
                <a:ea typeface="微软雅黑" pitchFamily="34" charset="-122"/>
              </a:rPr>
              <a:t>安全、高效的静态类型、</a:t>
            </a:r>
            <a:r>
              <a:rPr lang="zh-CN" altLang="en-US" sz="1200" dirty="0" smtClean="0">
                <a:solidFill>
                  <a:srgbClr val="FF0000"/>
                </a:solidFill>
                <a:latin typeface="微软雅黑" pitchFamily="34" charset="-122"/>
                <a:ea typeface="微软雅黑" pitchFamily="34" charset="-122"/>
              </a:rPr>
              <a:t>编译型语言</a:t>
            </a:r>
          </a:p>
          <a:p>
            <a:pPr fontAlgn="ctr">
              <a:buFont typeface="Arial" pitchFamily="34" charset="0"/>
              <a:buChar char="•"/>
            </a:pPr>
            <a:r>
              <a:rPr lang="zh-CN" altLang="en-US" sz="1200" dirty="0" smtClean="0">
                <a:latin typeface="微软雅黑" pitchFamily="34" charset="-122"/>
                <a:ea typeface="微软雅黑" pitchFamily="34" charset="-122"/>
              </a:rPr>
              <a:t>动态、解释型语言的</a:t>
            </a:r>
            <a:r>
              <a:rPr lang="zh-CN" altLang="en-US" sz="1200" dirty="0" smtClean="0">
                <a:solidFill>
                  <a:srgbClr val="FF0000"/>
                </a:solidFill>
                <a:latin typeface="微软雅黑" pitchFamily="34" charset="-122"/>
                <a:ea typeface="微软雅黑" pitchFamily="34" charset="-122"/>
              </a:rPr>
              <a:t>开发效率</a:t>
            </a:r>
            <a:r>
              <a:rPr lang="zh-CN" altLang="en-US" sz="1200" dirty="0" smtClean="0">
                <a:latin typeface="微软雅黑" pitchFamily="34" charset="-122"/>
                <a:ea typeface="微软雅黑" pitchFamily="34" charset="-122"/>
              </a:rPr>
              <a:t>和感觉</a:t>
            </a:r>
          </a:p>
          <a:p>
            <a:pPr fontAlgn="ctr">
              <a:buFont typeface="Arial" pitchFamily="34" charset="0"/>
              <a:buChar char="•"/>
            </a:pPr>
            <a:r>
              <a:rPr lang="zh-CN" altLang="en-US" sz="1200" dirty="0" smtClean="0">
                <a:latin typeface="微软雅黑" pitchFamily="34" charset="-122"/>
                <a:ea typeface="微软雅黑" pitchFamily="34" charset="-122"/>
              </a:rPr>
              <a:t>解决现代计算环境的问题</a:t>
            </a:r>
          </a:p>
          <a:p>
            <a:pPr fontAlgn="ctr">
              <a:buFont typeface="Arial" pitchFamily="34" charset="0"/>
              <a:buChar char="•"/>
            </a:pPr>
            <a:r>
              <a:rPr lang="zh-CN" altLang="en-US" sz="1200" dirty="0" smtClean="0">
                <a:solidFill>
                  <a:srgbClr val="FF0000"/>
                </a:solidFill>
                <a:latin typeface="微软雅黑" pitchFamily="34" charset="-122"/>
                <a:ea typeface="微软雅黑" pitchFamily="34" charset="-122"/>
              </a:rPr>
              <a:t>多核处理器</a:t>
            </a:r>
          </a:p>
          <a:p>
            <a:pPr fontAlgn="ctr">
              <a:buFont typeface="Arial" pitchFamily="34" charset="0"/>
              <a:buChar char="•"/>
            </a:pPr>
            <a:r>
              <a:rPr lang="zh-CN" altLang="en-US" sz="1200" dirty="0" smtClean="0">
                <a:solidFill>
                  <a:srgbClr val="FF0000"/>
                </a:solidFill>
                <a:latin typeface="微软雅黑" pitchFamily="34" charset="-122"/>
                <a:ea typeface="微软雅黑" pitchFamily="34" charset="-122"/>
              </a:rPr>
              <a:t>网络系统</a:t>
            </a:r>
          </a:p>
          <a:p>
            <a:pPr fontAlgn="ctr">
              <a:buFont typeface="Arial" pitchFamily="34" charset="0"/>
              <a:buChar char="•"/>
            </a:pPr>
            <a:r>
              <a:rPr lang="zh-CN" altLang="en-US" sz="1200" dirty="0" smtClean="0">
                <a:solidFill>
                  <a:srgbClr val="FF0000"/>
                </a:solidFill>
                <a:latin typeface="微软雅黑" pitchFamily="34" charset="-122"/>
                <a:ea typeface="微软雅黑" pitchFamily="34" charset="-122"/>
              </a:rPr>
              <a:t>大规模计算集</a:t>
            </a:r>
            <a:r>
              <a:rPr lang="zh-CN" altLang="en-US" sz="1200" dirty="0" smtClean="0">
                <a:solidFill>
                  <a:srgbClr val="FF0000"/>
                </a:solidFill>
                <a:latin typeface="微软雅黑" pitchFamily="34" charset="-122"/>
                <a:ea typeface="微软雅黑" pitchFamily="34" charset="-122"/>
              </a:rPr>
              <a:t>群</a:t>
            </a:r>
            <a:r>
              <a:rPr lang="en-US" altLang="zh-CN" sz="1200" dirty="0" smtClean="0">
                <a:solidFill>
                  <a:srgbClr val="FF0000"/>
                </a:solidFill>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Web</a:t>
            </a:r>
            <a:r>
              <a:rPr lang="zh-CN" altLang="en-US" sz="1200" dirty="0" smtClean="0">
                <a:latin typeface="微软雅黑" pitchFamily="34" charset="-122"/>
                <a:ea typeface="微软雅黑" pitchFamily="34" charset="-122"/>
              </a:rPr>
              <a:t>编程模型</a:t>
            </a:r>
            <a:endParaRPr lang="zh-CN" altLang="en-US" sz="1200" dirty="0">
              <a:latin typeface="微软雅黑" pitchFamily="34" charset="-122"/>
              <a:ea typeface="微软雅黑" pitchFamily="34" charset="-122"/>
            </a:endParaRPr>
          </a:p>
        </p:txBody>
      </p:sp>
      <p:pic>
        <p:nvPicPr>
          <p:cNvPr id="63490" name="Picture 2" descr="http://w3.huawei.com/w3lab/rest/yellowpage/face/00257414/120"/>
          <p:cNvPicPr>
            <a:picLocks noChangeAspect="1" noChangeArrowheads="1"/>
          </p:cNvPicPr>
          <p:nvPr/>
        </p:nvPicPr>
        <p:blipFill>
          <a:blip r:embed="rId2" cstate="print"/>
          <a:srcRect/>
          <a:stretch>
            <a:fillRect/>
          </a:stretch>
        </p:blipFill>
        <p:spPr bwMode="auto">
          <a:xfrm>
            <a:off x="3933056" y="1484784"/>
            <a:ext cx="1143000" cy="1143001"/>
          </a:xfrm>
          <a:prstGeom prst="rect">
            <a:avLst/>
          </a:prstGeom>
          <a:noFill/>
        </p:spPr>
      </p:pic>
    </p:spTree>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1560" y="260648"/>
            <a:ext cx="7632700" cy="871537"/>
          </a:xfrm>
        </p:spPr>
        <p:txBody>
          <a:bodyPr/>
          <a:lstStyle/>
          <a:p>
            <a:pPr eaLnBrk="1" hangingPunct="1"/>
            <a:r>
              <a:rPr kumimoji="1" lang="en-US" altLang="zh-CN" sz="2800" dirty="0" smtClean="0">
                <a:solidFill>
                  <a:srgbClr val="C00000"/>
                </a:solidFill>
                <a:latin typeface="微软雅黑" pitchFamily="34" charset="-122"/>
                <a:ea typeface="微软雅黑" pitchFamily="34" charset="-122"/>
              </a:rPr>
              <a:t>NFV</a:t>
            </a:r>
            <a:r>
              <a:rPr kumimoji="1" lang="zh-CN" altLang="en-US" sz="2800" dirty="0" smtClean="0">
                <a:solidFill>
                  <a:srgbClr val="C00000"/>
                </a:solidFill>
                <a:latin typeface="微软雅黑" pitchFamily="34" charset="-122"/>
                <a:ea typeface="微软雅黑" pitchFamily="34" charset="-122"/>
              </a:rPr>
              <a:t>帮助运营商实现未来网络演进，是电信网络演进的必然趋势</a:t>
            </a:r>
            <a:endParaRPr lang="zh-CN" altLang="en-US" sz="2800" dirty="0" smtClean="0"/>
          </a:p>
        </p:txBody>
      </p:sp>
      <p:sp>
        <p:nvSpPr>
          <p:cNvPr id="9" name="同侧圆角矩形 84"/>
          <p:cNvSpPr/>
          <p:nvPr/>
        </p:nvSpPr>
        <p:spPr bwMode="auto">
          <a:xfrm>
            <a:off x="3565597" y="1340768"/>
            <a:ext cx="5193581" cy="4171237"/>
          </a:xfrm>
          <a:prstGeom prst="round2SameRect">
            <a:avLst>
              <a:gd name="adj1" fmla="val 4637"/>
              <a:gd name="adj2" fmla="val 0"/>
            </a:avLst>
          </a:prstGeom>
          <a:solidFill>
            <a:schemeClr val="bg1"/>
          </a:solidFill>
          <a:ln w="9525" cap="flat" cmpd="sng" algn="ctr">
            <a:solidFill>
              <a:srgbClr val="8080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25" tIns="45712" rIns="91425" bIns="45712" numCol="1" rtlCol="0" anchor="t" anchorCtr="0" compatLnSpc="1">
            <a:prstTxWarp prst="textNoShape">
              <a:avLst/>
            </a:prstTxWarp>
            <a:noAutofit/>
          </a:bodyPr>
          <a:lstStyle/>
          <a:p>
            <a:pPr defTabSz="1170664" eaLnBrk="0" hangingPunct="0">
              <a:buClrTx/>
              <a:buNone/>
              <a:defRPr/>
            </a:pPr>
            <a:endParaRPr lang="zh-CN" altLang="en-US" b="0" kern="0" dirty="0" smtClean="0">
              <a:solidFill>
                <a:srgbClr val="000000"/>
              </a:solidFill>
              <a:latin typeface="微软雅黑" pitchFamily="34" charset="-122"/>
              <a:ea typeface="微软雅黑" pitchFamily="34" charset="-122"/>
            </a:endParaRPr>
          </a:p>
        </p:txBody>
      </p:sp>
      <p:grpSp>
        <p:nvGrpSpPr>
          <p:cNvPr id="10" name="Group 273"/>
          <p:cNvGrpSpPr/>
          <p:nvPr/>
        </p:nvGrpSpPr>
        <p:grpSpPr>
          <a:xfrm>
            <a:off x="3752876" y="1491125"/>
            <a:ext cx="4791109" cy="3904345"/>
            <a:chOff x="4697683" y="1500632"/>
            <a:chExt cx="6863902" cy="4906704"/>
          </a:xfrm>
        </p:grpSpPr>
        <p:sp>
          <p:nvSpPr>
            <p:cNvPr id="11" name="矩形 2"/>
            <p:cNvSpPr/>
            <p:nvPr/>
          </p:nvSpPr>
          <p:spPr bwMode="auto">
            <a:xfrm>
              <a:off x="4697683" y="1500632"/>
              <a:ext cx="1988473" cy="339080"/>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marR="0" lvl="0" indent="0" algn="ctr" defTabSz="914400" eaLnBrk="1" fontAlgn="auto" latinLnBrk="0" hangingPunct="1">
                <a:lnSpc>
                  <a:spcPct val="100000"/>
                </a:lnSpc>
                <a:spcBef>
                  <a:spcPct val="0"/>
                </a:spcBef>
                <a:spcAft>
                  <a:spcPts val="0"/>
                </a:spcAft>
                <a:buClr>
                  <a:srgbClr val="CC9900"/>
                </a:buClr>
                <a:buSzTx/>
                <a:buFontTx/>
                <a:buNone/>
                <a:tabLst/>
                <a:defRPr/>
              </a:pPr>
              <a:r>
                <a:rPr kumimoji="0" lang="zh-CN" altLang="en-US" sz="1600" b="1" i="0" u="none" strike="noStrike" kern="0" cap="none" spc="0" normalizeH="0" baseline="0" noProof="0" dirty="0" smtClean="0">
                  <a:ln>
                    <a:noFill/>
                  </a:ln>
                  <a:solidFill>
                    <a:srgbClr val="C00000"/>
                  </a:solidFill>
                  <a:effectLst/>
                  <a:uLnTx/>
                  <a:uFillTx/>
                  <a:latin typeface="Microsoft YaHei" pitchFamily="34" charset="-122"/>
                  <a:ea typeface="Microsoft YaHei" pitchFamily="34" charset="-122"/>
                  <a:cs typeface="Arial" pitchFamily="34" charset="0"/>
                </a:rPr>
                <a:t>传统网络</a:t>
              </a:r>
              <a:endParaRPr kumimoji="0" lang="en-US" altLang="zh-CN" sz="1600" b="1" i="0" u="none" strike="noStrike" kern="0" cap="none" spc="0" normalizeH="0" baseline="0" noProof="0" dirty="0" smtClean="0">
                <a:ln>
                  <a:noFill/>
                </a:ln>
                <a:solidFill>
                  <a:srgbClr val="C00000"/>
                </a:solidFill>
                <a:effectLst/>
                <a:uLnTx/>
                <a:uFillTx/>
                <a:latin typeface="Microsoft YaHei" pitchFamily="34" charset="-122"/>
                <a:ea typeface="Microsoft YaHei" pitchFamily="34" charset="-122"/>
                <a:cs typeface="Arial" pitchFamily="34" charset="0"/>
              </a:endParaRPr>
            </a:p>
          </p:txBody>
        </p:sp>
        <p:sp>
          <p:nvSpPr>
            <p:cNvPr id="12" name="矩形 2"/>
            <p:cNvSpPr/>
            <p:nvPr/>
          </p:nvSpPr>
          <p:spPr bwMode="auto">
            <a:xfrm>
              <a:off x="7777844" y="1500632"/>
              <a:ext cx="1852798" cy="305182"/>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fontAlgn="auto">
                <a:spcAft>
                  <a:spcPts val="0"/>
                </a:spcAft>
                <a:buNone/>
                <a:defRPr/>
              </a:pPr>
              <a:r>
                <a:rPr lang="en-US" altLang="zh-CN" sz="1600" b="1" kern="0" dirty="0" smtClean="0">
                  <a:solidFill>
                    <a:srgbClr val="C00000"/>
                  </a:solidFill>
                  <a:latin typeface="Microsoft YaHei" pitchFamily="34" charset="-122"/>
                  <a:ea typeface="Microsoft YaHei" pitchFamily="34" charset="-122"/>
                  <a:cs typeface="Arial" pitchFamily="34" charset="0"/>
                </a:rPr>
                <a:t>NFV </a:t>
              </a:r>
              <a:r>
                <a:rPr lang="zh-CN" altLang="en-US" sz="1600" b="1" kern="0" dirty="0" smtClean="0">
                  <a:solidFill>
                    <a:srgbClr val="C00000"/>
                  </a:solidFill>
                  <a:latin typeface="Microsoft YaHei" pitchFamily="34" charset="-122"/>
                  <a:ea typeface="Microsoft YaHei" pitchFamily="34" charset="-122"/>
                  <a:cs typeface="Arial" pitchFamily="34" charset="0"/>
                </a:rPr>
                <a:t>网络</a:t>
              </a:r>
              <a:endParaRPr lang="en-US" altLang="zh-CN" sz="1600" b="1" kern="0" dirty="0" smtClean="0">
                <a:solidFill>
                  <a:srgbClr val="C00000"/>
                </a:solidFill>
                <a:latin typeface="Microsoft YaHei" pitchFamily="34" charset="-122"/>
                <a:ea typeface="Microsoft YaHei" pitchFamily="34" charset="-122"/>
                <a:cs typeface="Arial" pitchFamily="34" charset="0"/>
              </a:endParaRPr>
            </a:p>
          </p:txBody>
        </p:sp>
        <p:sp>
          <p:nvSpPr>
            <p:cNvPr id="13" name="Rounded Rectangle 635"/>
            <p:cNvSpPr/>
            <p:nvPr/>
          </p:nvSpPr>
          <p:spPr bwMode="auto">
            <a:xfrm>
              <a:off x="5034236" y="3246346"/>
              <a:ext cx="1498443" cy="603707"/>
            </a:xfrm>
            <a:prstGeom prst="roundRect">
              <a:avLst/>
            </a:prstGeom>
            <a:gradFill flip="none" rotWithShape="1">
              <a:gsLst>
                <a:gs pos="0">
                  <a:srgbClr val="FFFFFF"/>
                </a:gs>
                <a:gs pos="55000">
                  <a:srgbClr val="CFCFCF"/>
                </a:gs>
                <a:gs pos="26000">
                  <a:schemeClr val="bg1">
                    <a:lumMod val="75000"/>
                  </a:schemeClr>
                </a:gs>
                <a:gs pos="78999">
                  <a:srgbClr val="FFFFFF"/>
                </a:gs>
                <a:gs pos="100000">
                  <a:srgbClr val="7F7F7F"/>
                </a:gs>
              </a:gsLst>
              <a:lin ang="18900000" scaled="0"/>
              <a:tileRect/>
            </a:gradFill>
            <a:ln>
              <a:headEnd/>
              <a:tailEnd/>
            </a:ln>
            <a:scene3d>
              <a:camera prst="orthographicFront">
                <a:rot lat="0" lon="0" rev="0"/>
              </a:camera>
              <a:lightRig rig="threePt" dir="t">
                <a:rot lat="0" lon="0" rev="1200000"/>
              </a:lightRig>
            </a:scene3d>
            <a:sp3d/>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wrap="square" lIns="72000" tIns="8423" rIns="72000" bIns="8423" rtlCol="0" anchor="ctr" anchorCtr="1">
              <a:noAutofit/>
            </a:bodyPr>
            <a:lstStyle/>
            <a:p>
              <a:pPr algn="ctr" defTabSz="823190">
                <a:buClr>
                  <a:srgbClr val="C00000"/>
                </a:buClr>
                <a:buSzPct val="60000"/>
                <a:buNone/>
                <a:defRPr/>
              </a:pPr>
              <a:endParaRPr kumimoji="1" lang="zh-CN" altLang="en-US" sz="1300" smtClean="0">
                <a:solidFill>
                  <a:schemeClr val="tx1">
                    <a:lumMod val="75000"/>
                    <a:lumOff val="25000"/>
                  </a:schemeClr>
                </a:solidFill>
                <a:latin typeface="Microsoft YaHei" pitchFamily="34" charset="-122"/>
                <a:ea typeface="Microsoft YaHei" pitchFamily="34" charset="-122"/>
                <a:cs typeface="Arial" pitchFamily="34" charset="0"/>
              </a:endParaRPr>
            </a:p>
          </p:txBody>
        </p:sp>
        <p:sp>
          <p:nvSpPr>
            <p:cNvPr id="14" name="矩形 2"/>
            <p:cNvSpPr/>
            <p:nvPr/>
          </p:nvSpPr>
          <p:spPr bwMode="auto">
            <a:xfrm>
              <a:off x="5034237" y="3386558"/>
              <a:ext cx="1472078" cy="268580"/>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fontAlgn="auto">
                <a:spcAft>
                  <a:spcPts val="0"/>
                </a:spcAft>
                <a:buNone/>
                <a:defRPr/>
              </a:pPr>
              <a:r>
                <a:rPr lang="zh-CN" altLang="en-US" sz="1300" b="0" kern="0" dirty="0" smtClean="0">
                  <a:latin typeface="Microsoft YaHei" pitchFamily="34" charset="-122"/>
                  <a:ea typeface="Microsoft YaHei" pitchFamily="34" charset="-122"/>
                  <a:cs typeface="Arial" pitchFamily="34" charset="0"/>
                </a:rPr>
                <a:t>运维复杂</a:t>
              </a:r>
              <a:endParaRPr lang="en-US" altLang="zh-CN" sz="1300" b="0" kern="0" dirty="0" smtClean="0">
                <a:latin typeface="Microsoft YaHei" pitchFamily="34" charset="-122"/>
                <a:ea typeface="Microsoft YaHei" pitchFamily="34" charset="-122"/>
                <a:cs typeface="Arial" pitchFamily="34" charset="0"/>
              </a:endParaRPr>
            </a:p>
          </p:txBody>
        </p:sp>
        <p:sp>
          <p:nvSpPr>
            <p:cNvPr id="15" name="Rounded Rectangle 635"/>
            <p:cNvSpPr/>
            <p:nvPr/>
          </p:nvSpPr>
          <p:spPr bwMode="auto">
            <a:xfrm>
              <a:off x="8016770" y="3246346"/>
              <a:ext cx="1498443" cy="603707"/>
            </a:xfrm>
            <a:prstGeom prst="roundRect">
              <a:avLst/>
            </a:prstGeom>
            <a:gradFill flip="none" rotWithShape="1">
              <a:gsLst>
                <a:gs pos="67000">
                  <a:srgbClr val="006F96"/>
                </a:gs>
                <a:gs pos="12000">
                  <a:srgbClr val="009ED6"/>
                </a:gs>
                <a:gs pos="100000">
                  <a:srgbClr val="006082"/>
                </a:gs>
              </a:gsLst>
              <a:lin ang="5400000" scaled="0"/>
              <a:tileRect/>
            </a:gradFill>
            <a:ln w="12700">
              <a:solidFill>
                <a:srgbClr val="00B6F6"/>
              </a:solidFill>
            </a:ln>
            <a:effectLst>
              <a:outerShdw blurRad="50800" dist="38100" dir="2700000" algn="tl" rotWithShape="0">
                <a:prstClr val="black">
                  <a:alpha val="40000"/>
                </a:prstClr>
              </a:outerShdw>
            </a:effectLst>
            <a:extLst/>
          </p:spPr>
          <p:txBody>
            <a:bodyPr vert="horz" wrap="square" lIns="115214" tIns="57607" rIns="115214" bIns="57607" anchor="ctr">
              <a:noAutofit/>
            </a:bodyPr>
            <a:lstStyle/>
            <a:p>
              <a:pPr algn="ctr" defTabSz="823190">
                <a:lnSpc>
                  <a:spcPts val="2000"/>
                </a:lnSpc>
                <a:buClr>
                  <a:srgbClr val="C00000"/>
                </a:buClr>
                <a:buSzPct val="60000"/>
                <a:buNone/>
                <a:defRPr/>
              </a:pPr>
              <a:r>
                <a:rPr lang="zh-CN" altLang="en-US" sz="1300" b="0" kern="0" dirty="0" smtClean="0">
                  <a:solidFill>
                    <a:srgbClr val="FFFFFF"/>
                  </a:solidFill>
                  <a:latin typeface="Microsoft YaHei" pitchFamily="34" charset="-122"/>
                  <a:ea typeface="Microsoft YaHei" pitchFamily="34" charset="-122"/>
                  <a:cs typeface="Arial" pitchFamily="34" charset="0"/>
                  <a:sym typeface="Wingdings" pitchFamily="2" charset="2"/>
                </a:rPr>
                <a:t>自动化</a:t>
              </a:r>
              <a:endParaRPr lang="en-US" altLang="zh-CN" sz="1300" b="0" kern="0" dirty="0" smtClean="0">
                <a:solidFill>
                  <a:srgbClr val="FFFFFF"/>
                </a:solidFill>
                <a:latin typeface="Microsoft YaHei" pitchFamily="34" charset="-122"/>
                <a:ea typeface="Microsoft YaHei" pitchFamily="34" charset="-122"/>
                <a:cs typeface="Arial" pitchFamily="34" charset="0"/>
                <a:sym typeface="Wingdings" pitchFamily="2" charset="2"/>
              </a:endParaRPr>
            </a:p>
            <a:p>
              <a:pPr algn="ctr" defTabSz="823190">
                <a:lnSpc>
                  <a:spcPts val="2000"/>
                </a:lnSpc>
                <a:buClr>
                  <a:srgbClr val="C00000"/>
                </a:buClr>
                <a:buSzPct val="60000"/>
                <a:buNone/>
                <a:defRPr/>
              </a:pPr>
              <a:r>
                <a:rPr lang="en-US" altLang="zh-CN" sz="1300" b="0" kern="0" dirty="0" smtClean="0">
                  <a:solidFill>
                    <a:srgbClr val="FFFFFF"/>
                  </a:solidFill>
                  <a:latin typeface="Microsoft YaHei" pitchFamily="34" charset="-122"/>
                  <a:ea typeface="Microsoft YaHei" pitchFamily="34" charset="-122"/>
                  <a:cs typeface="Arial" pitchFamily="34" charset="0"/>
                  <a:sym typeface="Wingdings" pitchFamily="2" charset="2"/>
                </a:rPr>
                <a:t>OAM</a:t>
              </a:r>
              <a:endParaRPr lang="zh-CN" altLang="en-US" sz="1300" b="0" kern="0" dirty="0" smtClean="0">
                <a:solidFill>
                  <a:srgbClr val="FFFFFF"/>
                </a:solidFill>
                <a:latin typeface="Microsoft YaHei" pitchFamily="34" charset="-122"/>
                <a:ea typeface="Microsoft YaHei" pitchFamily="34" charset="-122"/>
                <a:cs typeface="Arial" pitchFamily="34" charset="0"/>
                <a:sym typeface="Wingdings" pitchFamily="2" charset="2"/>
              </a:endParaRPr>
            </a:p>
          </p:txBody>
        </p:sp>
        <p:sp>
          <p:nvSpPr>
            <p:cNvPr id="16" name="AutoShape 620"/>
            <p:cNvSpPr>
              <a:spLocks noChangeArrowheads="1"/>
            </p:cNvSpPr>
            <p:nvPr/>
          </p:nvSpPr>
          <p:spPr bwMode="auto">
            <a:xfrm>
              <a:off x="6523551" y="3530257"/>
              <a:ext cx="1386089" cy="106855"/>
            </a:xfrm>
            <a:prstGeom prst="rightArrow">
              <a:avLst>
                <a:gd name="adj1" fmla="val 50000"/>
                <a:gd name="adj2" fmla="val 208456"/>
              </a:avLst>
            </a:prstGeom>
            <a:gradFill rotWithShape="1">
              <a:gsLst>
                <a:gs pos="0">
                  <a:srgbClr val="FFFFFF">
                    <a:alpha val="0"/>
                  </a:srgbClr>
                </a:gs>
                <a:gs pos="100000">
                  <a:srgbClr val="C00000"/>
                </a:gs>
              </a:gsLst>
              <a:lin ang="0" scaled="1"/>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sysClr val="windowText" lastClr="000000"/>
                </a:solidFill>
                <a:effectLst/>
                <a:uLnTx/>
                <a:uFillTx/>
                <a:latin typeface="Microsoft YaHei" pitchFamily="34" charset="-122"/>
                <a:ea typeface="Microsoft YaHei" pitchFamily="34" charset="-122"/>
                <a:cs typeface="Arial" pitchFamily="34" charset="0"/>
              </a:endParaRPr>
            </a:p>
          </p:txBody>
        </p:sp>
        <p:sp>
          <p:nvSpPr>
            <p:cNvPr id="17" name="矩形 2"/>
            <p:cNvSpPr/>
            <p:nvPr/>
          </p:nvSpPr>
          <p:spPr bwMode="auto">
            <a:xfrm>
              <a:off x="6546865" y="3381760"/>
              <a:ext cx="1503740" cy="339080"/>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lvl="1" algn="ctr">
                <a:lnSpc>
                  <a:spcPct val="150000"/>
                </a:lnSpc>
                <a:buClr>
                  <a:schemeClr val="bg1">
                    <a:lumMod val="65000"/>
                  </a:schemeClr>
                </a:buClr>
                <a:buNone/>
                <a:defRPr/>
              </a:pPr>
              <a:r>
                <a:rPr lang="zh-CN" altLang="en-US" sz="1300" b="0" dirty="0" smtClean="0">
                  <a:solidFill>
                    <a:srgbClr val="CC0000"/>
                  </a:solidFill>
                  <a:latin typeface="Microsoft YaHei" pitchFamily="34" charset="-122"/>
                  <a:ea typeface="Microsoft YaHei" pitchFamily="34" charset="-122"/>
                  <a:cs typeface="Arial" pitchFamily="34" charset="0"/>
                </a:rPr>
                <a:t>基础设施</a:t>
              </a:r>
              <a:endParaRPr lang="en-US" altLang="zh-CN" sz="1300" b="0" dirty="0" smtClean="0">
                <a:solidFill>
                  <a:srgbClr val="CC0000"/>
                </a:solidFill>
                <a:latin typeface="Microsoft YaHei" pitchFamily="34" charset="-122"/>
                <a:ea typeface="Microsoft YaHei" pitchFamily="34" charset="-122"/>
                <a:cs typeface="Arial" pitchFamily="34" charset="0"/>
              </a:endParaRPr>
            </a:p>
            <a:p>
              <a:pPr marL="0" lvl="1" algn="ctr">
                <a:lnSpc>
                  <a:spcPct val="150000"/>
                </a:lnSpc>
                <a:buClr>
                  <a:schemeClr val="bg1">
                    <a:lumMod val="65000"/>
                  </a:schemeClr>
                </a:buClr>
                <a:buNone/>
                <a:defRPr/>
              </a:pPr>
              <a:r>
                <a:rPr lang="zh-CN" altLang="en-US" sz="1300" b="0" dirty="0" smtClean="0">
                  <a:solidFill>
                    <a:srgbClr val="CC0000"/>
                  </a:solidFill>
                  <a:latin typeface="Microsoft YaHei" pitchFamily="34" charset="-122"/>
                  <a:ea typeface="Microsoft YaHei" pitchFamily="34" charset="-122"/>
                  <a:cs typeface="Arial" pitchFamily="34" charset="0"/>
                </a:rPr>
                <a:t>统一管理</a:t>
              </a:r>
              <a:r>
                <a:rPr lang="en-US" altLang="zh-CN" sz="1300" b="0" dirty="0" smtClean="0">
                  <a:solidFill>
                    <a:srgbClr val="CC0000"/>
                  </a:solidFill>
                  <a:latin typeface="Microsoft YaHei" pitchFamily="34" charset="-122"/>
                  <a:ea typeface="Microsoft YaHei" pitchFamily="34" charset="-122"/>
                  <a:cs typeface="Arial" pitchFamily="34" charset="0"/>
                </a:rPr>
                <a:t> </a:t>
              </a:r>
            </a:p>
          </p:txBody>
        </p:sp>
        <p:pic>
          <p:nvPicPr>
            <p:cNvPr id="18" name="Picture 5" descr="C:\Users\l55998.CHINA\Pictures\imagesCA4AZT7D.jpg"/>
            <p:cNvPicPr>
              <a:picLocks noChangeAspect="1" noChangeArrowheads="1"/>
            </p:cNvPicPr>
            <p:nvPr/>
          </p:nvPicPr>
          <p:blipFill>
            <a:blip r:embed="rId2" cstate="print">
              <a:clrChange>
                <a:clrFrom>
                  <a:srgbClr val="FFFFFF"/>
                </a:clrFrom>
                <a:clrTo>
                  <a:srgbClr val="FFFFFF">
                    <a:alpha val="0"/>
                  </a:srgbClr>
                </a:clrTo>
              </a:clrChange>
              <a:duotone>
                <a:srgbClr val="B2B2B2">
                  <a:shade val="45000"/>
                  <a:satMod val="135000"/>
                </a:srgbClr>
                <a:prstClr val="white"/>
              </a:duotone>
            </a:blip>
            <a:srcRect/>
            <a:stretch>
              <a:fillRect/>
            </a:stretch>
          </p:blipFill>
          <p:spPr bwMode="auto">
            <a:xfrm>
              <a:off x="7035371" y="2834311"/>
              <a:ext cx="453528" cy="519584"/>
            </a:xfrm>
            <a:prstGeom prst="rect">
              <a:avLst/>
            </a:prstGeom>
            <a:noFill/>
          </p:spPr>
        </p:pic>
        <p:sp>
          <p:nvSpPr>
            <p:cNvPr id="19" name="Rounded Rectangle 635"/>
            <p:cNvSpPr/>
            <p:nvPr/>
          </p:nvSpPr>
          <p:spPr bwMode="auto">
            <a:xfrm>
              <a:off x="5043024" y="4237451"/>
              <a:ext cx="1498443" cy="603707"/>
            </a:xfrm>
            <a:prstGeom prst="roundRect">
              <a:avLst/>
            </a:prstGeom>
            <a:gradFill flip="none" rotWithShape="1">
              <a:gsLst>
                <a:gs pos="0">
                  <a:srgbClr val="FFFFFF"/>
                </a:gs>
                <a:gs pos="55000">
                  <a:srgbClr val="CFCFCF"/>
                </a:gs>
                <a:gs pos="26000">
                  <a:schemeClr val="bg1">
                    <a:lumMod val="75000"/>
                  </a:schemeClr>
                </a:gs>
                <a:gs pos="78999">
                  <a:srgbClr val="FFFFFF"/>
                </a:gs>
                <a:gs pos="100000">
                  <a:srgbClr val="7F7F7F"/>
                </a:gs>
              </a:gsLst>
              <a:lin ang="18900000" scaled="0"/>
              <a:tileRect/>
            </a:gradFill>
            <a:ln>
              <a:headEnd/>
              <a:tailEnd/>
            </a:ln>
            <a:scene3d>
              <a:camera prst="orthographicFront">
                <a:rot lat="0" lon="0" rev="0"/>
              </a:camera>
              <a:lightRig rig="threePt" dir="t">
                <a:rot lat="0" lon="0" rev="1200000"/>
              </a:lightRig>
            </a:scene3d>
            <a:sp3d/>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wrap="square" lIns="72000" tIns="8423" rIns="72000" bIns="8423" rtlCol="0" anchor="ctr" anchorCtr="1">
              <a:noAutofit/>
            </a:bodyPr>
            <a:lstStyle/>
            <a:p>
              <a:pPr marL="0" marR="0" lvl="0" indent="0" algn="ctr" defTabSz="823190" eaLnBrk="1" latinLnBrk="0" hangingPunct="1">
                <a:lnSpc>
                  <a:spcPct val="100000"/>
                </a:lnSpc>
                <a:buClr>
                  <a:srgbClr val="C00000"/>
                </a:buClr>
                <a:buSzPct val="60000"/>
                <a:buNone/>
                <a:tabLst/>
                <a:defRPr/>
              </a:pPr>
              <a:r>
                <a:rPr kumimoji="1" lang="zh-CN" altLang="en-US" sz="1300" b="0" dirty="0" smtClean="0">
                  <a:solidFill>
                    <a:schemeClr val="tx1">
                      <a:lumMod val="75000"/>
                      <a:lumOff val="25000"/>
                    </a:schemeClr>
                  </a:solidFill>
                  <a:latin typeface="Microsoft YaHei" pitchFamily="34" charset="-122"/>
                  <a:ea typeface="Microsoft YaHei" pitchFamily="34" charset="-122"/>
                  <a:cs typeface="Arial" pitchFamily="34" charset="0"/>
                </a:rPr>
                <a:t>多种设备</a:t>
              </a:r>
              <a:endParaRPr kumimoji="1" lang="en-US" altLang="zh-CN" sz="1300" b="0" dirty="0" smtClean="0">
                <a:solidFill>
                  <a:schemeClr val="tx1">
                    <a:lumMod val="75000"/>
                    <a:lumOff val="25000"/>
                  </a:schemeClr>
                </a:solidFill>
                <a:latin typeface="Microsoft YaHei" pitchFamily="34" charset="-122"/>
                <a:ea typeface="Microsoft YaHei" pitchFamily="34" charset="-122"/>
                <a:cs typeface="Arial" pitchFamily="34" charset="0"/>
              </a:endParaRPr>
            </a:p>
            <a:p>
              <a:pPr marL="0" marR="0" lvl="0" indent="0" algn="ctr" defTabSz="823190" eaLnBrk="1" latinLnBrk="0" hangingPunct="1">
                <a:lnSpc>
                  <a:spcPct val="100000"/>
                </a:lnSpc>
                <a:buClr>
                  <a:srgbClr val="C00000"/>
                </a:buClr>
                <a:buSzPct val="60000"/>
                <a:buNone/>
                <a:tabLst/>
                <a:defRPr/>
              </a:pPr>
              <a:r>
                <a:rPr kumimoji="1" lang="zh-CN" altLang="en-US" sz="1300" b="0" dirty="0" smtClean="0">
                  <a:solidFill>
                    <a:schemeClr val="tx1">
                      <a:lumMod val="75000"/>
                      <a:lumOff val="25000"/>
                    </a:schemeClr>
                  </a:solidFill>
                  <a:latin typeface="Microsoft YaHei" pitchFamily="34" charset="-122"/>
                  <a:ea typeface="Microsoft YaHei" pitchFamily="34" charset="-122"/>
                  <a:cs typeface="Arial" pitchFamily="34" charset="0"/>
                </a:rPr>
                <a:t>共存</a:t>
              </a:r>
            </a:p>
          </p:txBody>
        </p:sp>
        <p:sp>
          <p:nvSpPr>
            <p:cNvPr id="20" name="Rounded Rectangle 635"/>
            <p:cNvSpPr/>
            <p:nvPr/>
          </p:nvSpPr>
          <p:spPr bwMode="auto">
            <a:xfrm>
              <a:off x="8025558" y="4237451"/>
              <a:ext cx="1498443" cy="603707"/>
            </a:xfrm>
            <a:prstGeom prst="roundRect">
              <a:avLst/>
            </a:prstGeom>
            <a:gradFill flip="none" rotWithShape="1">
              <a:gsLst>
                <a:gs pos="67000">
                  <a:srgbClr val="006F96"/>
                </a:gs>
                <a:gs pos="12000">
                  <a:srgbClr val="009ED6"/>
                </a:gs>
                <a:gs pos="100000">
                  <a:srgbClr val="006082"/>
                </a:gs>
              </a:gsLst>
              <a:lin ang="5400000" scaled="0"/>
              <a:tileRect/>
            </a:gradFill>
            <a:ln w="12700">
              <a:solidFill>
                <a:srgbClr val="00B6F6"/>
              </a:solidFill>
            </a:ln>
            <a:effectLst>
              <a:outerShdw blurRad="50800" dist="38100" dir="2700000" algn="tl" rotWithShape="0">
                <a:prstClr val="black">
                  <a:alpha val="40000"/>
                </a:prstClr>
              </a:outerShdw>
            </a:effectLst>
            <a:extLst/>
          </p:spPr>
          <p:txBody>
            <a:bodyPr vert="horz" wrap="square" lIns="115214" tIns="57607" rIns="115214" bIns="57607" anchor="ctr">
              <a:noAutofit/>
            </a:bodyPr>
            <a:lstStyle/>
            <a:p>
              <a:pPr marL="0" marR="0" lvl="0" indent="0" algn="ctr" defTabSz="823190" eaLnBrk="1" latinLnBrk="0" hangingPunct="1">
                <a:lnSpc>
                  <a:spcPts val="2000"/>
                </a:lnSpc>
                <a:buClr>
                  <a:srgbClr val="C00000"/>
                </a:buClr>
                <a:buSzPct val="60000"/>
                <a:buNone/>
                <a:tabLst/>
                <a:defRPr/>
              </a:pPr>
              <a:r>
                <a:rPr lang="zh-CN" altLang="en-US" sz="1300" b="0" kern="0" dirty="0" smtClean="0">
                  <a:solidFill>
                    <a:srgbClr val="FFFFFF"/>
                  </a:solidFill>
                  <a:latin typeface="Microsoft YaHei" pitchFamily="34" charset="-122"/>
                  <a:ea typeface="Microsoft YaHei" pitchFamily="34" charset="-122"/>
                  <a:cs typeface="Arial" pitchFamily="34" charset="0"/>
                  <a:sym typeface="Wingdings" pitchFamily="2" charset="2"/>
                </a:rPr>
                <a:t>硬件</a:t>
              </a:r>
              <a:endParaRPr lang="en-US" altLang="zh-CN" sz="1300" b="0" kern="0" dirty="0" smtClean="0">
                <a:solidFill>
                  <a:srgbClr val="FFFFFF"/>
                </a:solidFill>
                <a:latin typeface="Microsoft YaHei" pitchFamily="34" charset="-122"/>
                <a:ea typeface="Microsoft YaHei" pitchFamily="34" charset="-122"/>
                <a:cs typeface="Arial" pitchFamily="34" charset="0"/>
                <a:sym typeface="Wingdings" pitchFamily="2" charset="2"/>
              </a:endParaRPr>
            </a:p>
            <a:p>
              <a:pPr marL="0" marR="0" lvl="0" indent="0" algn="ctr" defTabSz="823190" eaLnBrk="1" latinLnBrk="0" hangingPunct="1">
                <a:lnSpc>
                  <a:spcPts val="2000"/>
                </a:lnSpc>
                <a:buClr>
                  <a:srgbClr val="C00000"/>
                </a:buClr>
                <a:buSzPct val="60000"/>
                <a:buNone/>
                <a:tabLst/>
                <a:defRPr/>
              </a:pPr>
              <a:r>
                <a:rPr lang="zh-CN" altLang="en-US" sz="1300" b="0" kern="0" dirty="0" smtClean="0">
                  <a:solidFill>
                    <a:srgbClr val="FFFFFF"/>
                  </a:solidFill>
                  <a:latin typeface="Microsoft YaHei" pitchFamily="34" charset="-122"/>
                  <a:ea typeface="Microsoft YaHei" pitchFamily="34" charset="-122"/>
                  <a:cs typeface="Arial" pitchFamily="34" charset="0"/>
                  <a:sym typeface="Wingdings" pitchFamily="2" charset="2"/>
                </a:rPr>
                <a:t>归一化</a:t>
              </a:r>
            </a:p>
          </p:txBody>
        </p:sp>
        <p:sp>
          <p:nvSpPr>
            <p:cNvPr id="21" name="AutoShape 620"/>
            <p:cNvSpPr>
              <a:spLocks noChangeArrowheads="1"/>
            </p:cNvSpPr>
            <p:nvPr/>
          </p:nvSpPr>
          <p:spPr bwMode="auto">
            <a:xfrm>
              <a:off x="6421953" y="4521367"/>
              <a:ext cx="1386089" cy="106855"/>
            </a:xfrm>
            <a:prstGeom prst="rightArrow">
              <a:avLst>
                <a:gd name="adj1" fmla="val 50000"/>
                <a:gd name="adj2" fmla="val 208456"/>
              </a:avLst>
            </a:prstGeom>
            <a:gradFill rotWithShape="1">
              <a:gsLst>
                <a:gs pos="0">
                  <a:srgbClr val="FFFFFF">
                    <a:alpha val="0"/>
                  </a:srgbClr>
                </a:gs>
                <a:gs pos="100000">
                  <a:srgbClr val="C00000"/>
                </a:gs>
              </a:gsLst>
              <a:lin ang="0" scaled="1"/>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sysClr val="windowText" lastClr="000000"/>
                </a:solidFill>
                <a:effectLst/>
                <a:uLnTx/>
                <a:uFillTx/>
                <a:latin typeface="Microsoft YaHei" pitchFamily="34" charset="-122"/>
                <a:ea typeface="Microsoft YaHei" pitchFamily="34" charset="-122"/>
                <a:cs typeface="Arial" pitchFamily="34" charset="0"/>
              </a:endParaRPr>
            </a:p>
          </p:txBody>
        </p:sp>
        <p:sp>
          <p:nvSpPr>
            <p:cNvPr id="22" name="矩形 2"/>
            <p:cNvSpPr/>
            <p:nvPr/>
          </p:nvSpPr>
          <p:spPr bwMode="auto">
            <a:xfrm>
              <a:off x="6434480" y="4413950"/>
              <a:ext cx="1628652" cy="343574"/>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lvl="1" algn="ctr">
                <a:lnSpc>
                  <a:spcPct val="150000"/>
                </a:lnSpc>
                <a:buClr>
                  <a:schemeClr val="bg1">
                    <a:lumMod val="65000"/>
                  </a:schemeClr>
                </a:buClr>
                <a:buNone/>
                <a:defRPr/>
              </a:pPr>
              <a:r>
                <a:rPr lang="zh-CN" altLang="en-US" sz="1300" b="0" dirty="0" smtClean="0">
                  <a:solidFill>
                    <a:srgbClr val="CC0000"/>
                  </a:solidFill>
                  <a:latin typeface="Microsoft YaHei" pitchFamily="34" charset="-122"/>
                  <a:ea typeface="Microsoft YaHei" pitchFamily="34" charset="-122"/>
                  <a:cs typeface="Arial" pitchFamily="34" charset="0"/>
                </a:rPr>
                <a:t>基础设施</a:t>
              </a:r>
              <a:endParaRPr lang="en-US" altLang="zh-CN" sz="1300" b="0" dirty="0" smtClean="0">
                <a:solidFill>
                  <a:srgbClr val="CC0000"/>
                </a:solidFill>
                <a:latin typeface="Microsoft YaHei" pitchFamily="34" charset="-122"/>
                <a:ea typeface="Microsoft YaHei" pitchFamily="34" charset="-122"/>
                <a:cs typeface="Arial" pitchFamily="34" charset="0"/>
              </a:endParaRPr>
            </a:p>
            <a:p>
              <a:pPr marL="0" lvl="1" algn="ctr">
                <a:lnSpc>
                  <a:spcPct val="150000"/>
                </a:lnSpc>
                <a:buClr>
                  <a:schemeClr val="bg1">
                    <a:lumMod val="65000"/>
                  </a:schemeClr>
                </a:buClr>
                <a:buNone/>
                <a:defRPr/>
              </a:pPr>
              <a:r>
                <a:rPr lang="zh-CN" altLang="en-US" sz="1300" b="0" dirty="0" smtClean="0">
                  <a:solidFill>
                    <a:srgbClr val="CC0000"/>
                  </a:solidFill>
                  <a:latin typeface="Microsoft YaHei" pitchFamily="34" charset="-122"/>
                  <a:ea typeface="Microsoft YaHei" pitchFamily="34" charset="-122"/>
                  <a:cs typeface="Arial" pitchFamily="34" charset="0"/>
                </a:rPr>
                <a:t>共享</a:t>
              </a:r>
              <a:endParaRPr lang="en-US" altLang="zh-CN" sz="1300" b="0" dirty="0" smtClean="0">
                <a:solidFill>
                  <a:srgbClr val="CC0000"/>
                </a:solidFill>
                <a:latin typeface="Microsoft YaHei" pitchFamily="34" charset="-122"/>
                <a:ea typeface="Microsoft YaHei" pitchFamily="34" charset="-122"/>
                <a:cs typeface="Arial" pitchFamily="34" charset="0"/>
              </a:endParaRPr>
            </a:p>
          </p:txBody>
        </p:sp>
        <p:pic>
          <p:nvPicPr>
            <p:cNvPr id="23" name="Picture 3" descr="C:\Documents and Settings\USER\桌面\041108hlibmblade01.jpg"/>
            <p:cNvPicPr>
              <a:picLocks noChangeAspect="1" noChangeArrowheads="1"/>
            </p:cNvPicPr>
            <p:nvPr/>
          </p:nvPicPr>
          <p:blipFill>
            <a:blip r:embed="rId3" cstate="print">
              <a:clrChange>
                <a:clrFrom>
                  <a:srgbClr val="FFFFFF"/>
                </a:clrFrom>
                <a:clrTo>
                  <a:srgbClr val="FFFFFF">
                    <a:alpha val="0"/>
                  </a:srgbClr>
                </a:clrTo>
              </a:clrChange>
              <a:duotone>
                <a:prstClr val="black"/>
                <a:srgbClr val="FFFFFF">
                  <a:lumMod val="95000"/>
                  <a:tint val="45000"/>
                  <a:satMod val="400000"/>
                </a:srgbClr>
              </a:duotone>
              <a:lum bright="20000" contrast="-30000"/>
            </a:blip>
            <a:srcRect/>
            <a:stretch>
              <a:fillRect/>
            </a:stretch>
          </p:blipFill>
          <p:spPr bwMode="auto">
            <a:xfrm>
              <a:off x="6923280" y="3941938"/>
              <a:ext cx="621681" cy="440903"/>
            </a:xfrm>
            <a:prstGeom prst="rect">
              <a:avLst/>
            </a:prstGeom>
            <a:noFill/>
          </p:spPr>
        </p:pic>
        <p:sp>
          <p:nvSpPr>
            <p:cNvPr id="24" name="右大括号 31"/>
            <p:cNvSpPr/>
            <p:nvPr/>
          </p:nvSpPr>
          <p:spPr bwMode="auto">
            <a:xfrm>
              <a:off x="9564867" y="3349918"/>
              <a:ext cx="215762" cy="1399663"/>
            </a:xfrm>
            <a:prstGeom prst="rightBrace">
              <a:avLst>
                <a:gd name="adj1" fmla="val 54726"/>
                <a:gd name="adj2" fmla="val 46146"/>
              </a:avLst>
            </a:prstGeom>
            <a:ln w="19050">
              <a:solidFill>
                <a:srgbClr val="B00E12"/>
              </a:solidFill>
              <a:prstDash val="sysDash"/>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00" b="1" i="0" u="none" strike="noStrike" cap="none" normalizeH="0" baseline="0" smtClean="0">
                <a:ln>
                  <a:noFill/>
                </a:ln>
                <a:solidFill>
                  <a:schemeClr val="tx1"/>
                </a:solidFill>
                <a:effectLst/>
                <a:latin typeface="Microsoft YaHei" pitchFamily="34" charset="-122"/>
                <a:ea typeface="Microsoft YaHei" pitchFamily="34" charset="-122"/>
                <a:cs typeface="Arial" pitchFamily="34" charset="0"/>
              </a:endParaRPr>
            </a:p>
          </p:txBody>
        </p:sp>
        <p:sp>
          <p:nvSpPr>
            <p:cNvPr id="25" name="Rounded Rectangle 635"/>
            <p:cNvSpPr/>
            <p:nvPr/>
          </p:nvSpPr>
          <p:spPr bwMode="auto">
            <a:xfrm>
              <a:off x="5013315" y="2041165"/>
              <a:ext cx="1498443" cy="603707"/>
            </a:xfrm>
            <a:prstGeom prst="roundRect">
              <a:avLst/>
            </a:prstGeom>
            <a:gradFill flip="none" rotWithShape="1">
              <a:gsLst>
                <a:gs pos="0">
                  <a:srgbClr val="FFFFFF"/>
                </a:gs>
                <a:gs pos="55000">
                  <a:srgbClr val="CFCFCF"/>
                </a:gs>
                <a:gs pos="26000">
                  <a:schemeClr val="bg1">
                    <a:lumMod val="75000"/>
                  </a:schemeClr>
                </a:gs>
                <a:gs pos="78999">
                  <a:srgbClr val="FFFFFF"/>
                </a:gs>
                <a:gs pos="100000">
                  <a:srgbClr val="7F7F7F"/>
                </a:gs>
              </a:gsLst>
              <a:lin ang="18900000" scaled="0"/>
              <a:tileRect/>
            </a:gradFill>
            <a:ln>
              <a:headEnd/>
              <a:tailEnd/>
            </a:ln>
            <a:scene3d>
              <a:camera prst="orthographicFront">
                <a:rot lat="0" lon="0" rev="0"/>
              </a:camera>
              <a:lightRig rig="threePt" dir="t">
                <a:rot lat="0" lon="0" rev="1200000"/>
              </a:lightRig>
            </a:scene3d>
            <a:sp3d/>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wrap="square" lIns="72000" tIns="8423" rIns="72000" bIns="8423" rtlCol="0" anchor="ctr" anchorCtr="1">
              <a:noAutofit/>
            </a:bodyPr>
            <a:lstStyle/>
            <a:p>
              <a:pPr marL="0" marR="0" lvl="0" indent="0" algn="ctr" defTabSz="823190" eaLnBrk="1" latinLnBrk="0" hangingPunct="1">
                <a:lnSpc>
                  <a:spcPct val="100000"/>
                </a:lnSpc>
                <a:buClr>
                  <a:srgbClr val="C00000"/>
                </a:buClr>
                <a:buSzPct val="60000"/>
                <a:buNone/>
                <a:tabLst/>
                <a:defRPr/>
              </a:pPr>
              <a:endParaRPr kumimoji="1" lang="zh-CN" altLang="en-US" sz="1300" smtClean="0">
                <a:solidFill>
                  <a:schemeClr val="tx1">
                    <a:lumMod val="75000"/>
                    <a:lumOff val="25000"/>
                  </a:schemeClr>
                </a:solidFill>
                <a:latin typeface="Microsoft YaHei" pitchFamily="34" charset="-122"/>
                <a:ea typeface="Microsoft YaHei" pitchFamily="34" charset="-122"/>
                <a:cs typeface="Arial" pitchFamily="34" charset="0"/>
              </a:endParaRPr>
            </a:p>
          </p:txBody>
        </p:sp>
        <p:sp>
          <p:nvSpPr>
            <p:cNvPr id="26" name="矩形 2"/>
            <p:cNvSpPr/>
            <p:nvPr/>
          </p:nvSpPr>
          <p:spPr bwMode="auto">
            <a:xfrm>
              <a:off x="5004527" y="2208673"/>
              <a:ext cx="1498443" cy="268580"/>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marR="0" lvl="0" indent="0" algn="ctr" defTabSz="914400" eaLnBrk="1" fontAlgn="auto" latinLnBrk="0" hangingPunct="1">
                <a:lnSpc>
                  <a:spcPct val="100000"/>
                </a:lnSpc>
                <a:spcBef>
                  <a:spcPct val="0"/>
                </a:spcBef>
                <a:spcAft>
                  <a:spcPts val="0"/>
                </a:spcAft>
                <a:buClr>
                  <a:srgbClr val="CC9900"/>
                </a:buClr>
                <a:buSzTx/>
                <a:buFontTx/>
                <a:buNone/>
                <a:tabLst/>
                <a:defRPr/>
              </a:pPr>
              <a:r>
                <a:rPr lang="zh-CN" altLang="en-US" sz="1200" b="0" kern="0" dirty="0" smtClean="0">
                  <a:latin typeface="Microsoft YaHei" pitchFamily="34" charset="-122"/>
                  <a:ea typeface="Microsoft YaHei" pitchFamily="34" charset="-122"/>
                  <a:cs typeface="Arial" pitchFamily="34" charset="0"/>
                </a:rPr>
                <a:t>业务部署复杂</a:t>
              </a:r>
              <a:endParaRPr lang="en-US" altLang="zh-CN" sz="1200" b="0" kern="0" dirty="0" smtClean="0">
                <a:latin typeface="Microsoft YaHei" pitchFamily="34" charset="-122"/>
                <a:ea typeface="Microsoft YaHei" pitchFamily="34" charset="-122"/>
                <a:cs typeface="Arial" pitchFamily="34" charset="0"/>
              </a:endParaRPr>
            </a:p>
            <a:p>
              <a:pPr marL="0" marR="0" lvl="0" indent="0" algn="ctr" defTabSz="914400" eaLnBrk="1" fontAlgn="auto" latinLnBrk="0" hangingPunct="1">
                <a:lnSpc>
                  <a:spcPct val="100000"/>
                </a:lnSpc>
                <a:spcBef>
                  <a:spcPct val="0"/>
                </a:spcBef>
                <a:spcAft>
                  <a:spcPts val="0"/>
                </a:spcAft>
                <a:buClr>
                  <a:srgbClr val="CC9900"/>
                </a:buClr>
                <a:buSzTx/>
                <a:buFontTx/>
                <a:buNone/>
                <a:tabLst/>
                <a:defRPr/>
              </a:pPr>
              <a:r>
                <a:rPr kumimoji="0" lang="zh-CN" altLang="en-US" sz="1200" b="0" i="0" u="none" strike="noStrike" kern="0" cap="none" spc="0" normalizeH="0" baseline="0" noProof="0" dirty="0" smtClean="0">
                  <a:ln>
                    <a:noFill/>
                  </a:ln>
                  <a:effectLst/>
                  <a:uLnTx/>
                  <a:uFillTx/>
                  <a:latin typeface="Microsoft YaHei" pitchFamily="34" charset="-122"/>
                  <a:ea typeface="Microsoft YaHei" pitchFamily="34" charset="-122"/>
                  <a:cs typeface="Arial" pitchFamily="34" charset="0"/>
                </a:rPr>
                <a:t>耗时长</a:t>
              </a:r>
              <a:endParaRPr kumimoji="0" lang="en-US" altLang="zh-CN" sz="1200" b="0" i="0" u="none" strike="noStrike" kern="0" cap="none" spc="0" normalizeH="0" baseline="0" noProof="0" dirty="0" smtClean="0">
                <a:ln>
                  <a:noFill/>
                </a:ln>
                <a:effectLst/>
                <a:uLnTx/>
                <a:uFillTx/>
                <a:latin typeface="Microsoft YaHei" pitchFamily="34" charset="-122"/>
                <a:ea typeface="Microsoft YaHei" pitchFamily="34" charset="-122"/>
                <a:cs typeface="Arial" pitchFamily="34" charset="0"/>
              </a:endParaRPr>
            </a:p>
          </p:txBody>
        </p:sp>
        <p:sp>
          <p:nvSpPr>
            <p:cNvPr id="27" name="Rounded Rectangle 635"/>
            <p:cNvSpPr/>
            <p:nvPr/>
          </p:nvSpPr>
          <p:spPr bwMode="auto">
            <a:xfrm>
              <a:off x="7995846" y="2041165"/>
              <a:ext cx="1498444" cy="603707"/>
            </a:xfrm>
            <a:prstGeom prst="roundRect">
              <a:avLst/>
            </a:prstGeom>
            <a:gradFill flip="none" rotWithShape="1">
              <a:gsLst>
                <a:gs pos="67000">
                  <a:srgbClr val="006F96"/>
                </a:gs>
                <a:gs pos="12000">
                  <a:srgbClr val="009ED6"/>
                </a:gs>
                <a:gs pos="100000">
                  <a:srgbClr val="006082"/>
                </a:gs>
              </a:gsLst>
              <a:lin ang="5400000" scaled="0"/>
              <a:tileRect/>
            </a:gradFill>
            <a:ln w="12700">
              <a:solidFill>
                <a:srgbClr val="00B6F6"/>
              </a:solidFill>
            </a:ln>
            <a:effectLst>
              <a:outerShdw blurRad="50800" dist="38100" dir="2700000" algn="tl" rotWithShape="0">
                <a:prstClr val="black">
                  <a:alpha val="40000"/>
                </a:prstClr>
              </a:outerShdw>
            </a:effectLst>
            <a:extLst/>
          </p:spPr>
          <p:txBody>
            <a:bodyPr vert="horz" wrap="square" lIns="115214" tIns="57607" rIns="115214" bIns="57607" anchor="ctr">
              <a:noAutofit/>
            </a:bodyPr>
            <a:lstStyle/>
            <a:p>
              <a:pPr marL="0" marR="0" lvl="0" indent="0" algn="ctr" defTabSz="823190" eaLnBrk="1" latinLnBrk="0" hangingPunct="1">
                <a:lnSpc>
                  <a:spcPts val="2000"/>
                </a:lnSpc>
                <a:buClr>
                  <a:srgbClr val="C00000"/>
                </a:buClr>
                <a:buSzPct val="60000"/>
                <a:buNone/>
                <a:tabLst/>
                <a:defRPr/>
              </a:pPr>
              <a:endParaRPr lang="zh-CN" altLang="en-US" sz="1300" kern="0" smtClean="0">
                <a:solidFill>
                  <a:srgbClr val="FFFFFF"/>
                </a:solidFill>
                <a:latin typeface="Microsoft YaHei" pitchFamily="34" charset="-122"/>
                <a:ea typeface="Microsoft YaHei" pitchFamily="34" charset="-122"/>
                <a:cs typeface="Arial" pitchFamily="34" charset="0"/>
                <a:sym typeface="Wingdings" pitchFamily="2" charset="2"/>
              </a:endParaRPr>
            </a:p>
          </p:txBody>
        </p:sp>
        <p:sp>
          <p:nvSpPr>
            <p:cNvPr id="28" name="矩形 2"/>
            <p:cNvSpPr/>
            <p:nvPr/>
          </p:nvSpPr>
          <p:spPr bwMode="auto">
            <a:xfrm>
              <a:off x="7987058" y="2181377"/>
              <a:ext cx="1498443" cy="268580"/>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fontAlgn="auto">
                <a:spcAft>
                  <a:spcPts val="0"/>
                </a:spcAft>
                <a:buNone/>
                <a:defRPr/>
              </a:pPr>
              <a:r>
                <a:rPr lang="zh-CN" altLang="en-US" sz="1300" b="0" kern="0" dirty="0" smtClean="0">
                  <a:solidFill>
                    <a:schemeClr val="bg1"/>
                  </a:solidFill>
                  <a:latin typeface="Microsoft YaHei" pitchFamily="34" charset="-122"/>
                  <a:ea typeface="Microsoft YaHei" pitchFamily="34" charset="-122"/>
                  <a:cs typeface="Arial" pitchFamily="34" charset="0"/>
                </a:rPr>
                <a:t>灵活快速</a:t>
              </a:r>
              <a:endParaRPr lang="en-US" altLang="zh-CN" sz="1300" b="0" kern="0" dirty="0" smtClean="0">
                <a:solidFill>
                  <a:schemeClr val="bg1"/>
                </a:solidFill>
                <a:latin typeface="Microsoft YaHei" pitchFamily="34" charset="-122"/>
                <a:ea typeface="Microsoft YaHei" pitchFamily="34" charset="-122"/>
                <a:cs typeface="Arial" pitchFamily="34" charset="0"/>
              </a:endParaRPr>
            </a:p>
            <a:p>
              <a:pPr algn="ctr" fontAlgn="auto">
                <a:spcAft>
                  <a:spcPts val="0"/>
                </a:spcAft>
                <a:buNone/>
                <a:defRPr/>
              </a:pPr>
              <a:r>
                <a:rPr lang="zh-CN" altLang="en-US" sz="1300" b="0" kern="0" dirty="0" smtClean="0">
                  <a:solidFill>
                    <a:schemeClr val="bg1"/>
                  </a:solidFill>
                  <a:latin typeface="Microsoft YaHei" pitchFamily="34" charset="-122"/>
                  <a:ea typeface="Microsoft YaHei" pitchFamily="34" charset="-122"/>
                  <a:cs typeface="Arial" pitchFamily="34" charset="0"/>
                </a:rPr>
                <a:t>部署</a:t>
              </a:r>
              <a:endParaRPr lang="en-US" altLang="zh-CN" sz="1300" b="0" kern="0" dirty="0" smtClean="0">
                <a:solidFill>
                  <a:schemeClr val="bg1"/>
                </a:solidFill>
                <a:latin typeface="Microsoft YaHei" pitchFamily="34" charset="-122"/>
                <a:ea typeface="Microsoft YaHei" pitchFamily="34" charset="-122"/>
                <a:cs typeface="Arial" pitchFamily="34" charset="0"/>
              </a:endParaRPr>
            </a:p>
          </p:txBody>
        </p:sp>
        <p:sp>
          <p:nvSpPr>
            <p:cNvPr id="29" name="AutoShape 620"/>
            <p:cNvSpPr>
              <a:spLocks noChangeArrowheads="1"/>
            </p:cNvSpPr>
            <p:nvPr/>
          </p:nvSpPr>
          <p:spPr bwMode="auto">
            <a:xfrm>
              <a:off x="6539967" y="2325075"/>
              <a:ext cx="1386089" cy="106855"/>
            </a:xfrm>
            <a:prstGeom prst="rightArrow">
              <a:avLst>
                <a:gd name="adj1" fmla="val 50000"/>
                <a:gd name="adj2" fmla="val 208456"/>
              </a:avLst>
            </a:prstGeom>
            <a:gradFill rotWithShape="1">
              <a:gsLst>
                <a:gs pos="0">
                  <a:srgbClr val="FFFFFF">
                    <a:alpha val="0"/>
                  </a:srgbClr>
                </a:gs>
                <a:gs pos="100000">
                  <a:srgbClr val="C00000"/>
                </a:gs>
              </a:gsLst>
              <a:lin ang="0" scaled="1"/>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sysClr val="windowText" lastClr="000000"/>
                </a:solidFill>
                <a:effectLst/>
                <a:uLnTx/>
                <a:uFillTx/>
                <a:latin typeface="Microsoft YaHei" pitchFamily="34" charset="-122"/>
                <a:ea typeface="Microsoft YaHei" pitchFamily="34" charset="-122"/>
                <a:cs typeface="Arial" pitchFamily="34" charset="0"/>
              </a:endParaRPr>
            </a:p>
          </p:txBody>
        </p:sp>
        <p:sp>
          <p:nvSpPr>
            <p:cNvPr id="30" name="矩形 2"/>
            <p:cNvSpPr/>
            <p:nvPr/>
          </p:nvSpPr>
          <p:spPr bwMode="auto">
            <a:xfrm>
              <a:off x="6504627" y="2185360"/>
              <a:ext cx="1503745" cy="339080"/>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lvl="1" algn="ctr">
                <a:lnSpc>
                  <a:spcPct val="150000"/>
                </a:lnSpc>
                <a:buClr>
                  <a:schemeClr val="bg1">
                    <a:lumMod val="65000"/>
                  </a:schemeClr>
                </a:buClr>
                <a:buNone/>
                <a:defRPr/>
              </a:pPr>
              <a:r>
                <a:rPr lang="zh-CN" altLang="en-US" sz="1300" b="0" dirty="0" smtClean="0">
                  <a:solidFill>
                    <a:srgbClr val="CC0000"/>
                  </a:solidFill>
                  <a:latin typeface="Microsoft YaHei" pitchFamily="34" charset="-122"/>
                  <a:ea typeface="Microsoft YaHei" pitchFamily="34" charset="-122"/>
                  <a:cs typeface="Arial" pitchFamily="34" charset="0"/>
                </a:rPr>
                <a:t>简化部署</a:t>
              </a:r>
              <a:endParaRPr lang="en-US" altLang="zh-CN" sz="1300" b="0" dirty="0" smtClean="0">
                <a:solidFill>
                  <a:srgbClr val="CC0000"/>
                </a:solidFill>
                <a:latin typeface="Microsoft YaHei" pitchFamily="34" charset="-122"/>
                <a:ea typeface="Microsoft YaHei" pitchFamily="34" charset="-122"/>
                <a:cs typeface="Arial" pitchFamily="34" charset="0"/>
              </a:endParaRPr>
            </a:p>
            <a:p>
              <a:pPr marL="0" lvl="1" algn="ctr">
                <a:lnSpc>
                  <a:spcPct val="150000"/>
                </a:lnSpc>
                <a:buClr>
                  <a:schemeClr val="bg1">
                    <a:lumMod val="65000"/>
                  </a:schemeClr>
                </a:buClr>
                <a:buNone/>
                <a:defRPr/>
              </a:pPr>
              <a:r>
                <a:rPr lang="zh-CN" altLang="en-US" sz="1300" b="0" dirty="0" smtClean="0">
                  <a:solidFill>
                    <a:srgbClr val="CC0000"/>
                  </a:solidFill>
                  <a:latin typeface="Microsoft YaHei" pitchFamily="34" charset="-122"/>
                  <a:ea typeface="Microsoft YaHei" pitchFamily="34" charset="-122"/>
                  <a:cs typeface="Arial" pitchFamily="34" charset="0"/>
                </a:rPr>
                <a:t>过程</a:t>
              </a:r>
              <a:endParaRPr lang="en-US" altLang="zh-CN" sz="1300" b="0" dirty="0" smtClean="0">
                <a:solidFill>
                  <a:srgbClr val="CC0000"/>
                </a:solidFill>
                <a:latin typeface="Microsoft YaHei" pitchFamily="34" charset="-122"/>
                <a:ea typeface="Microsoft YaHei" pitchFamily="34" charset="-122"/>
                <a:cs typeface="Arial" pitchFamily="34" charset="0"/>
              </a:endParaRPr>
            </a:p>
          </p:txBody>
        </p:sp>
        <p:pic>
          <p:nvPicPr>
            <p:cNvPr id="31" name="Picture 5" descr="D:\2012 深度案例\Img201007290534_N.JPG"/>
            <p:cNvPicPr>
              <a:picLocks noChangeAspect="1" noChangeArrowheads="1"/>
            </p:cNvPicPr>
            <p:nvPr/>
          </p:nvPicPr>
          <p:blipFill>
            <a:blip r:embed="rId4" cstate="print">
              <a:clrChange>
                <a:clrFrom>
                  <a:srgbClr val="FFFFFF"/>
                </a:clrFrom>
                <a:clrTo>
                  <a:srgbClr val="FFFFFF">
                    <a:alpha val="0"/>
                  </a:srgbClr>
                </a:clrTo>
              </a:clrChange>
              <a:duotone>
                <a:prstClr val="black"/>
                <a:srgbClr val="FFFFFF">
                  <a:tint val="45000"/>
                  <a:satMod val="400000"/>
                </a:srgbClr>
              </a:duotone>
              <a:lum/>
            </a:blip>
            <a:srcRect/>
            <a:stretch>
              <a:fillRect/>
            </a:stretch>
          </p:blipFill>
          <p:spPr bwMode="auto">
            <a:xfrm>
              <a:off x="6918380" y="1635139"/>
              <a:ext cx="651634" cy="560097"/>
            </a:xfrm>
            <a:prstGeom prst="rect">
              <a:avLst/>
            </a:prstGeom>
            <a:noFill/>
          </p:spPr>
        </p:pic>
        <p:sp>
          <p:nvSpPr>
            <p:cNvPr id="32" name="Rounded Rectangle 635"/>
            <p:cNvSpPr/>
            <p:nvPr/>
          </p:nvSpPr>
          <p:spPr bwMode="auto">
            <a:xfrm>
              <a:off x="5034231" y="5466107"/>
              <a:ext cx="1498443" cy="603707"/>
            </a:xfrm>
            <a:prstGeom prst="roundRect">
              <a:avLst/>
            </a:prstGeom>
            <a:gradFill flip="none" rotWithShape="1">
              <a:gsLst>
                <a:gs pos="0">
                  <a:srgbClr val="FFFFFF"/>
                </a:gs>
                <a:gs pos="55000">
                  <a:srgbClr val="CFCFCF"/>
                </a:gs>
                <a:gs pos="26000">
                  <a:schemeClr val="bg1">
                    <a:lumMod val="75000"/>
                  </a:schemeClr>
                </a:gs>
                <a:gs pos="78999">
                  <a:srgbClr val="FFFFFF"/>
                </a:gs>
                <a:gs pos="100000">
                  <a:srgbClr val="7F7F7F"/>
                </a:gs>
              </a:gsLst>
              <a:lin ang="18900000" scaled="0"/>
              <a:tileRect/>
            </a:gradFill>
            <a:ln>
              <a:headEnd/>
              <a:tailEnd/>
            </a:ln>
            <a:scene3d>
              <a:camera prst="orthographicFront">
                <a:rot lat="0" lon="0" rev="0"/>
              </a:camera>
              <a:lightRig rig="threePt" dir="t">
                <a:rot lat="0" lon="0" rev="1200000"/>
              </a:lightRig>
            </a:scene3d>
            <a:sp3d/>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wrap="square" lIns="72000" tIns="8423" rIns="72000" bIns="8423" rtlCol="0" anchor="ctr" anchorCtr="1">
              <a:noAutofit/>
            </a:bodyPr>
            <a:lstStyle/>
            <a:p>
              <a:pPr algn="ctr" defTabSz="823190">
                <a:buClr>
                  <a:srgbClr val="C00000"/>
                </a:buClr>
                <a:buSzPct val="60000"/>
                <a:buNone/>
                <a:defRPr/>
              </a:pPr>
              <a:r>
                <a:rPr kumimoji="1" lang="zh-CN" altLang="en-US" sz="1300" b="0" dirty="0" smtClean="0">
                  <a:solidFill>
                    <a:schemeClr val="tx1">
                      <a:lumMod val="75000"/>
                      <a:lumOff val="25000"/>
                    </a:schemeClr>
                  </a:solidFill>
                  <a:latin typeface="Microsoft YaHei" pitchFamily="34" charset="-122"/>
                  <a:ea typeface="Microsoft YaHei" pitchFamily="34" charset="-122"/>
                  <a:cs typeface="Arial" pitchFamily="34" charset="0"/>
                </a:rPr>
                <a:t>封闭</a:t>
              </a:r>
            </a:p>
          </p:txBody>
        </p:sp>
        <p:sp>
          <p:nvSpPr>
            <p:cNvPr id="33" name="Rounded Rectangle 635"/>
            <p:cNvSpPr/>
            <p:nvPr/>
          </p:nvSpPr>
          <p:spPr bwMode="auto">
            <a:xfrm>
              <a:off x="8025553" y="5466107"/>
              <a:ext cx="1498443" cy="603707"/>
            </a:xfrm>
            <a:prstGeom prst="roundRect">
              <a:avLst/>
            </a:prstGeom>
            <a:gradFill flip="none" rotWithShape="1">
              <a:gsLst>
                <a:gs pos="67000">
                  <a:srgbClr val="006F96"/>
                </a:gs>
                <a:gs pos="12000">
                  <a:srgbClr val="009ED6"/>
                </a:gs>
                <a:gs pos="100000">
                  <a:srgbClr val="006082"/>
                </a:gs>
              </a:gsLst>
              <a:lin ang="5400000" scaled="0"/>
              <a:tileRect/>
            </a:gradFill>
            <a:ln w="12700">
              <a:solidFill>
                <a:srgbClr val="00B6F6"/>
              </a:solidFill>
            </a:ln>
            <a:effectLst>
              <a:outerShdw blurRad="50800" dist="38100" dir="2700000" algn="tl" rotWithShape="0">
                <a:prstClr val="black">
                  <a:alpha val="40000"/>
                </a:prstClr>
              </a:outerShdw>
            </a:effectLst>
            <a:extLst/>
          </p:spPr>
          <p:txBody>
            <a:bodyPr vert="horz" wrap="square" lIns="115214" tIns="57607" rIns="115214" bIns="57607" anchor="ctr">
              <a:noAutofit/>
            </a:bodyPr>
            <a:lstStyle/>
            <a:p>
              <a:pPr algn="ctr" defTabSz="823190">
                <a:lnSpc>
                  <a:spcPts val="2000"/>
                </a:lnSpc>
                <a:buClr>
                  <a:srgbClr val="C00000"/>
                </a:buClr>
                <a:buSzPct val="60000"/>
                <a:buNone/>
                <a:defRPr/>
              </a:pPr>
              <a:r>
                <a:rPr lang="zh-CN" altLang="en-US" sz="1300" b="0" kern="0" dirty="0" smtClean="0">
                  <a:solidFill>
                    <a:srgbClr val="FFFFFF"/>
                  </a:solidFill>
                  <a:latin typeface="Microsoft YaHei" pitchFamily="34" charset="-122"/>
                  <a:ea typeface="Microsoft YaHei" pitchFamily="34" charset="-122"/>
                  <a:cs typeface="Arial" pitchFamily="34" charset="0"/>
                  <a:sym typeface="Wingdings" pitchFamily="2" charset="2"/>
                </a:rPr>
                <a:t>开放</a:t>
              </a:r>
            </a:p>
          </p:txBody>
        </p:sp>
        <p:sp>
          <p:nvSpPr>
            <p:cNvPr id="34" name="AutoShape 620"/>
            <p:cNvSpPr>
              <a:spLocks noChangeArrowheads="1"/>
            </p:cNvSpPr>
            <p:nvPr/>
          </p:nvSpPr>
          <p:spPr bwMode="auto">
            <a:xfrm>
              <a:off x="6421948" y="5750023"/>
              <a:ext cx="1386089" cy="106855"/>
            </a:xfrm>
            <a:prstGeom prst="rightArrow">
              <a:avLst>
                <a:gd name="adj1" fmla="val 50000"/>
                <a:gd name="adj2" fmla="val 208456"/>
              </a:avLst>
            </a:prstGeom>
            <a:gradFill rotWithShape="1">
              <a:gsLst>
                <a:gs pos="0">
                  <a:srgbClr val="FFFFFF">
                    <a:alpha val="0"/>
                  </a:srgbClr>
                </a:gs>
                <a:gs pos="100000">
                  <a:srgbClr val="C00000"/>
                </a:gs>
              </a:gsLst>
              <a:lin ang="0" scaled="1"/>
            </a:gra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a:ln>
                  <a:noFill/>
                </a:ln>
                <a:solidFill>
                  <a:srgbClr val="CC0000"/>
                </a:solidFill>
                <a:effectLst/>
                <a:uLnTx/>
                <a:uFillTx/>
                <a:latin typeface="Microsoft YaHei" pitchFamily="34" charset="-122"/>
                <a:ea typeface="Microsoft YaHei" pitchFamily="34" charset="-122"/>
                <a:cs typeface="Arial" pitchFamily="34" charset="0"/>
              </a:endParaRPr>
            </a:p>
          </p:txBody>
        </p:sp>
        <p:sp>
          <p:nvSpPr>
            <p:cNvPr id="35" name="矩形 2"/>
            <p:cNvSpPr/>
            <p:nvPr/>
          </p:nvSpPr>
          <p:spPr bwMode="auto">
            <a:xfrm>
              <a:off x="6534334" y="5618072"/>
              <a:ext cx="1528798" cy="339080"/>
            </a:xfrm>
            <a:prstGeom prst="rect">
              <a:avLst/>
            </a:prstGeom>
            <a:no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lvl="1" algn="ctr">
                <a:lnSpc>
                  <a:spcPct val="150000"/>
                </a:lnSpc>
                <a:buClr>
                  <a:schemeClr val="bg1">
                    <a:lumMod val="65000"/>
                  </a:schemeClr>
                </a:buClr>
                <a:buNone/>
                <a:defRPr/>
              </a:pPr>
              <a:r>
                <a:rPr lang="zh-CN" altLang="en-US" sz="1300" b="0" dirty="0" smtClean="0">
                  <a:solidFill>
                    <a:srgbClr val="CC0000"/>
                  </a:solidFill>
                  <a:latin typeface="Microsoft YaHei" pitchFamily="34" charset="-122"/>
                  <a:ea typeface="Microsoft YaHei" pitchFamily="34" charset="-122"/>
                  <a:cs typeface="Arial" pitchFamily="34" charset="0"/>
                </a:rPr>
                <a:t>为第三方开者</a:t>
              </a:r>
              <a:endParaRPr lang="en-US" altLang="zh-CN" sz="1300" b="0" dirty="0" smtClean="0">
                <a:solidFill>
                  <a:srgbClr val="CC0000"/>
                </a:solidFill>
                <a:latin typeface="Microsoft YaHei" pitchFamily="34" charset="-122"/>
                <a:ea typeface="Microsoft YaHei" pitchFamily="34" charset="-122"/>
                <a:cs typeface="Arial" pitchFamily="34" charset="0"/>
              </a:endParaRPr>
            </a:p>
            <a:p>
              <a:pPr marL="0" lvl="1" algn="ctr">
                <a:lnSpc>
                  <a:spcPct val="150000"/>
                </a:lnSpc>
                <a:buClr>
                  <a:schemeClr val="bg1">
                    <a:lumMod val="65000"/>
                  </a:schemeClr>
                </a:buClr>
                <a:buNone/>
                <a:defRPr/>
              </a:pPr>
              <a:r>
                <a:rPr lang="zh-CN" altLang="en-US" sz="1300" b="0" dirty="0" smtClean="0">
                  <a:solidFill>
                    <a:srgbClr val="CC0000"/>
                  </a:solidFill>
                  <a:latin typeface="Microsoft YaHei" pitchFamily="34" charset="-122"/>
                  <a:ea typeface="Microsoft YaHei" pitchFamily="34" charset="-122"/>
                  <a:cs typeface="Arial" pitchFamily="34" charset="0"/>
                </a:rPr>
                <a:t>提供平台</a:t>
              </a:r>
              <a:endParaRPr lang="en-US" altLang="zh-CN" sz="1300" b="0" dirty="0" smtClean="0">
                <a:solidFill>
                  <a:srgbClr val="CC0000"/>
                </a:solidFill>
                <a:latin typeface="Microsoft YaHei" pitchFamily="34" charset="-122"/>
                <a:ea typeface="Microsoft YaHei" pitchFamily="34" charset="-122"/>
                <a:cs typeface="Arial" pitchFamily="34" charset="0"/>
              </a:endParaRPr>
            </a:p>
          </p:txBody>
        </p:sp>
        <p:pic>
          <p:nvPicPr>
            <p:cNvPr id="36" name="Picture 3" descr="C:\Users\l55998.CHINA\Pictures\13.jpg"/>
            <p:cNvPicPr>
              <a:picLocks noChangeAspect="1" noChangeArrowheads="1"/>
            </p:cNvPicPr>
            <p:nvPr/>
          </p:nvPicPr>
          <p:blipFill>
            <a:blip r:embed="rId5" cstate="print">
              <a:grayscl/>
            </a:blip>
            <a:srcRect l="23230" t="11085" r="22078" b="6114"/>
            <a:stretch>
              <a:fillRect/>
            </a:stretch>
          </p:blipFill>
          <p:spPr bwMode="auto">
            <a:xfrm>
              <a:off x="7031573" y="4934181"/>
              <a:ext cx="407222" cy="567159"/>
            </a:xfrm>
            <a:prstGeom prst="rect">
              <a:avLst/>
            </a:prstGeom>
            <a:noFill/>
          </p:spPr>
        </p:pic>
        <p:sp>
          <p:nvSpPr>
            <p:cNvPr id="37" name="AutoShape 580"/>
            <p:cNvSpPr>
              <a:spLocks noChangeArrowheads="1"/>
            </p:cNvSpPr>
            <p:nvPr/>
          </p:nvSpPr>
          <p:spPr bwMode="auto">
            <a:xfrm>
              <a:off x="9593660" y="2198514"/>
              <a:ext cx="555625" cy="281606"/>
            </a:xfrm>
            <a:prstGeom prst="rightArrow">
              <a:avLst>
                <a:gd name="adj1" fmla="val 50000"/>
                <a:gd name="adj2" fmla="val 43317"/>
              </a:avLst>
            </a:prstGeom>
            <a:gradFill flip="none" rotWithShape="1">
              <a:gsLst>
                <a:gs pos="67000">
                  <a:srgbClr val="C00000">
                    <a:alpha val="50000"/>
                  </a:srgbClr>
                </a:gs>
                <a:gs pos="12000">
                  <a:srgbClr val="C00000"/>
                </a:gs>
                <a:gs pos="100000">
                  <a:srgbClr val="820000">
                    <a:alpha val="75686"/>
                  </a:srgbClr>
                </a:gs>
              </a:gsLst>
              <a:lin ang="5400000" scaled="0"/>
              <a:tileRect/>
            </a:gradFill>
            <a:ln w="12700">
              <a:solidFill>
                <a:srgbClr val="DE0000"/>
              </a:solidFill>
            </a:ln>
            <a:effectLst>
              <a:outerShdw blurRad="50800" dist="38100" dir="2700000" algn="tl" rotWithShape="0">
                <a:prstClr val="black">
                  <a:alpha val="40000"/>
                </a:prstClr>
              </a:outerShdw>
            </a:effectLst>
          </p:spPr>
          <p:txBody>
            <a:bodyPr vert="horz" wrap="square" lIns="115214" tIns="57607" rIns="115214" bIns="57607" anchor="ctr">
              <a:noAutofit/>
            </a:bodyPr>
            <a:lstStyle/>
            <a:p>
              <a:pPr marL="0" marR="0" lvl="0" indent="0" algn="ctr" defTabSz="823190" eaLnBrk="0" latinLnBrk="0" hangingPunct="0">
                <a:lnSpc>
                  <a:spcPts val="2000"/>
                </a:lnSpc>
                <a:buClr>
                  <a:srgbClr val="C00000"/>
                </a:buClr>
                <a:buSzPct val="60000"/>
                <a:buNone/>
                <a:tabLst/>
                <a:defRPr/>
              </a:pPr>
              <a:endParaRPr kumimoji="1" lang="en-GB" altLang="zh-CN" sz="1300">
                <a:solidFill>
                  <a:schemeClr val="bg1"/>
                </a:solidFill>
                <a:effectLst>
                  <a:outerShdw blurRad="38100" dist="38100" dir="2700000" algn="tl">
                    <a:srgbClr val="000000">
                      <a:alpha val="43137"/>
                    </a:srgbClr>
                  </a:outerShdw>
                </a:effectLst>
                <a:latin typeface="Microsoft YaHei" pitchFamily="34" charset="-122"/>
                <a:ea typeface="Microsoft YaHei" pitchFamily="34" charset="-122"/>
                <a:cs typeface="Arial" pitchFamily="34" charset="0"/>
              </a:endParaRPr>
            </a:p>
          </p:txBody>
        </p:sp>
        <p:sp>
          <p:nvSpPr>
            <p:cNvPr id="38" name="AutoShape 580"/>
            <p:cNvSpPr>
              <a:spLocks noChangeArrowheads="1"/>
            </p:cNvSpPr>
            <p:nvPr/>
          </p:nvSpPr>
          <p:spPr bwMode="auto">
            <a:xfrm>
              <a:off x="9802698" y="3852168"/>
              <a:ext cx="430749" cy="284330"/>
            </a:xfrm>
            <a:prstGeom prst="rightArrow">
              <a:avLst>
                <a:gd name="adj1" fmla="val 50000"/>
                <a:gd name="adj2" fmla="val 43317"/>
              </a:avLst>
            </a:prstGeom>
            <a:gradFill flip="none" rotWithShape="1">
              <a:gsLst>
                <a:gs pos="67000">
                  <a:srgbClr val="C00000">
                    <a:alpha val="50000"/>
                  </a:srgbClr>
                </a:gs>
                <a:gs pos="12000">
                  <a:srgbClr val="C00000"/>
                </a:gs>
                <a:gs pos="100000">
                  <a:srgbClr val="820000">
                    <a:alpha val="75686"/>
                  </a:srgbClr>
                </a:gs>
              </a:gsLst>
              <a:lin ang="5400000" scaled="0"/>
              <a:tileRect/>
            </a:gradFill>
            <a:ln w="12700">
              <a:solidFill>
                <a:srgbClr val="DE0000"/>
              </a:solidFill>
            </a:ln>
            <a:effectLst>
              <a:outerShdw blurRad="50800" dist="38100" dir="2700000" algn="tl" rotWithShape="0">
                <a:prstClr val="black">
                  <a:alpha val="40000"/>
                </a:prstClr>
              </a:outerShdw>
            </a:effectLst>
          </p:spPr>
          <p:txBody>
            <a:bodyPr vert="horz" wrap="square" lIns="115214" tIns="57607" rIns="115214" bIns="57607" anchor="ctr">
              <a:noAutofit/>
            </a:bodyPr>
            <a:lstStyle/>
            <a:p>
              <a:pPr algn="ctr" defTabSz="823190" eaLnBrk="0" hangingPunct="0">
                <a:lnSpc>
                  <a:spcPts val="2000"/>
                </a:lnSpc>
                <a:buClr>
                  <a:srgbClr val="C00000"/>
                </a:buClr>
                <a:buSzPct val="60000"/>
                <a:buNone/>
                <a:defRPr/>
              </a:pPr>
              <a:endParaRPr kumimoji="1" lang="en-GB" altLang="zh-CN" sz="1300">
                <a:solidFill>
                  <a:schemeClr val="bg1"/>
                </a:solidFill>
                <a:effectLst>
                  <a:outerShdw blurRad="38100" dist="38100" dir="2700000" algn="tl">
                    <a:srgbClr val="000000">
                      <a:alpha val="43137"/>
                    </a:srgbClr>
                  </a:outerShdw>
                </a:effectLst>
                <a:latin typeface="Microsoft YaHei" pitchFamily="34" charset="-122"/>
                <a:ea typeface="Microsoft YaHei" pitchFamily="34" charset="-122"/>
                <a:cs typeface="Arial" pitchFamily="34" charset="0"/>
              </a:endParaRPr>
            </a:p>
          </p:txBody>
        </p:sp>
        <p:sp>
          <p:nvSpPr>
            <p:cNvPr id="39" name="AutoShape 580"/>
            <p:cNvSpPr>
              <a:spLocks noChangeArrowheads="1"/>
            </p:cNvSpPr>
            <p:nvPr/>
          </p:nvSpPr>
          <p:spPr bwMode="auto">
            <a:xfrm>
              <a:off x="9636878" y="5626376"/>
              <a:ext cx="555625" cy="281606"/>
            </a:xfrm>
            <a:prstGeom prst="rightArrow">
              <a:avLst>
                <a:gd name="adj1" fmla="val 50000"/>
                <a:gd name="adj2" fmla="val 43317"/>
              </a:avLst>
            </a:prstGeom>
            <a:gradFill flip="none" rotWithShape="1">
              <a:gsLst>
                <a:gs pos="67000">
                  <a:srgbClr val="C00000">
                    <a:alpha val="50000"/>
                  </a:srgbClr>
                </a:gs>
                <a:gs pos="12000">
                  <a:srgbClr val="C00000"/>
                </a:gs>
                <a:gs pos="100000">
                  <a:srgbClr val="820000">
                    <a:alpha val="75686"/>
                  </a:srgbClr>
                </a:gs>
              </a:gsLst>
              <a:lin ang="5400000" scaled="0"/>
              <a:tileRect/>
            </a:gradFill>
            <a:ln w="12700">
              <a:solidFill>
                <a:srgbClr val="DE0000"/>
              </a:solidFill>
            </a:ln>
            <a:effectLst>
              <a:outerShdw blurRad="50800" dist="38100" dir="2700000" algn="tl" rotWithShape="0">
                <a:prstClr val="black">
                  <a:alpha val="40000"/>
                </a:prstClr>
              </a:outerShdw>
            </a:effectLst>
          </p:spPr>
          <p:txBody>
            <a:bodyPr vert="horz" wrap="square" lIns="115214" tIns="57607" rIns="115214" bIns="57607" anchor="ctr">
              <a:noAutofit/>
            </a:bodyPr>
            <a:lstStyle/>
            <a:p>
              <a:pPr marL="0" marR="0" lvl="0" indent="0" algn="ctr" defTabSz="823190" eaLnBrk="0" latinLnBrk="0" hangingPunct="0">
                <a:lnSpc>
                  <a:spcPts val="2000"/>
                </a:lnSpc>
                <a:buClr>
                  <a:srgbClr val="C00000"/>
                </a:buClr>
                <a:buSzPct val="60000"/>
                <a:buNone/>
                <a:tabLst/>
                <a:defRPr/>
              </a:pPr>
              <a:endParaRPr kumimoji="1" lang="en-GB" altLang="zh-CN" sz="1300">
                <a:solidFill>
                  <a:schemeClr val="bg1"/>
                </a:solidFill>
                <a:effectLst>
                  <a:outerShdw blurRad="38100" dist="38100" dir="2700000" algn="tl">
                    <a:srgbClr val="000000">
                      <a:alpha val="43137"/>
                    </a:srgbClr>
                  </a:outerShdw>
                </a:effectLst>
                <a:latin typeface="Microsoft YaHei" pitchFamily="34" charset="-122"/>
                <a:ea typeface="Microsoft YaHei" pitchFamily="34" charset="-122"/>
                <a:cs typeface="Arial" pitchFamily="34" charset="0"/>
              </a:endParaRPr>
            </a:p>
          </p:txBody>
        </p:sp>
        <p:sp>
          <p:nvSpPr>
            <p:cNvPr id="40" name="椭圆 92"/>
            <p:cNvSpPr/>
            <p:nvPr/>
          </p:nvSpPr>
          <p:spPr bwMode="auto">
            <a:xfrm>
              <a:off x="10308615" y="1733244"/>
              <a:ext cx="1188000" cy="1188000"/>
            </a:xfrm>
            <a:prstGeom prst="ellipse">
              <a:avLst/>
            </a:prstGeom>
            <a:gradFill flip="none" rotWithShape="1">
              <a:gsLst>
                <a:gs pos="67000">
                  <a:srgbClr val="006F96"/>
                </a:gs>
                <a:gs pos="12000">
                  <a:srgbClr val="009ED6"/>
                </a:gs>
                <a:gs pos="100000">
                  <a:srgbClr val="006082"/>
                </a:gs>
              </a:gsLst>
              <a:lin ang="5400000" scaled="0"/>
              <a:tileRect/>
            </a:gradFill>
            <a:ln w="63500">
              <a:solidFill>
                <a:schemeClr val="bg1"/>
              </a:solidFill>
            </a:ln>
            <a:effectLst>
              <a:outerShdw blurRad="50800" dist="38100" dir="2700000" algn="tl" rotWithShape="0">
                <a:prstClr val="black">
                  <a:alpha val="40000"/>
                </a:prstClr>
              </a:outerShdw>
            </a:effectLst>
          </p:spPr>
          <p:txBody>
            <a:bodyPr vert="horz" wrap="square" lIns="115214" tIns="57607" rIns="115214" bIns="57607" anchor="ctr">
              <a:noAutofit/>
            </a:bodyPr>
            <a:lstStyle/>
            <a:p>
              <a:pPr algn="ctr" defTabSz="823190" eaLnBrk="0" hangingPunct="0">
                <a:lnSpc>
                  <a:spcPts val="2000"/>
                </a:lnSpc>
                <a:buClr>
                  <a:srgbClr val="C00000"/>
                </a:buClr>
                <a:buSzPct val="60000"/>
                <a:buNone/>
                <a:defRPr/>
              </a:pPr>
              <a:r>
                <a:rPr lang="zh-CN" altLang="en-US" sz="1300" kern="0" dirty="0" smtClean="0">
                  <a:solidFill>
                    <a:srgbClr val="FFFFFF"/>
                  </a:solidFill>
                  <a:latin typeface="Microsoft YaHei" pitchFamily="34" charset="-122"/>
                  <a:ea typeface="Microsoft YaHei" pitchFamily="34" charset="-122"/>
                  <a:cs typeface="Arial" pitchFamily="34" charset="0"/>
                  <a:sym typeface="Wingdings" pitchFamily="2" charset="2"/>
                </a:rPr>
                <a:t>加快</a:t>
              </a:r>
              <a:r>
                <a:rPr lang="en-US" altLang="zh-CN" sz="1300" kern="0" dirty="0" smtClean="0">
                  <a:solidFill>
                    <a:srgbClr val="FFFFFF"/>
                  </a:solidFill>
                  <a:latin typeface="Microsoft YaHei" pitchFamily="34" charset="-122"/>
                  <a:ea typeface="Microsoft YaHei" pitchFamily="34" charset="-122"/>
                  <a:cs typeface="Arial" pitchFamily="34" charset="0"/>
                  <a:sym typeface="Wingdings" pitchFamily="2" charset="2"/>
                </a:rPr>
                <a:t>TTM</a:t>
              </a:r>
              <a:endParaRPr lang="zh-CN" altLang="en-US" sz="1300" kern="0" dirty="0" smtClean="0">
                <a:solidFill>
                  <a:srgbClr val="FFFFFF"/>
                </a:solidFill>
                <a:latin typeface="Microsoft YaHei" pitchFamily="34" charset="-122"/>
                <a:ea typeface="Microsoft YaHei" pitchFamily="34" charset="-122"/>
                <a:cs typeface="Arial" pitchFamily="34" charset="0"/>
                <a:sym typeface="Wingdings" pitchFamily="2" charset="2"/>
              </a:endParaRPr>
            </a:p>
          </p:txBody>
        </p:sp>
        <p:sp>
          <p:nvSpPr>
            <p:cNvPr id="41" name="椭圆 93"/>
            <p:cNvSpPr/>
            <p:nvPr/>
          </p:nvSpPr>
          <p:spPr bwMode="auto">
            <a:xfrm>
              <a:off x="10373585" y="3440222"/>
              <a:ext cx="1188000" cy="1188000"/>
            </a:xfrm>
            <a:prstGeom prst="ellipse">
              <a:avLst/>
            </a:prstGeom>
            <a:gradFill flip="none" rotWithShape="1">
              <a:gsLst>
                <a:gs pos="67000">
                  <a:srgbClr val="006F96"/>
                </a:gs>
                <a:gs pos="12000">
                  <a:srgbClr val="009ED6"/>
                </a:gs>
                <a:gs pos="100000">
                  <a:srgbClr val="006082"/>
                </a:gs>
              </a:gsLst>
              <a:lin ang="5400000" scaled="0"/>
              <a:tileRect/>
            </a:gradFill>
            <a:ln w="63500">
              <a:solidFill>
                <a:schemeClr val="bg1"/>
              </a:solidFill>
            </a:ln>
            <a:effectLst>
              <a:outerShdw blurRad="50800" dist="38100" dir="2700000" algn="tl" rotWithShape="0">
                <a:prstClr val="black">
                  <a:alpha val="40000"/>
                </a:prstClr>
              </a:outerShdw>
            </a:effectLst>
          </p:spPr>
          <p:txBody>
            <a:bodyPr vert="horz" wrap="square" lIns="115214" tIns="57607" rIns="115214" bIns="57607" anchor="ctr">
              <a:noAutofit/>
            </a:bodyPr>
            <a:lstStyle/>
            <a:p>
              <a:pPr algn="ctr" defTabSz="823190" eaLnBrk="0" hangingPunct="0">
                <a:lnSpc>
                  <a:spcPts val="2000"/>
                </a:lnSpc>
                <a:buClr>
                  <a:srgbClr val="C00000"/>
                </a:buClr>
                <a:buSzPct val="60000"/>
                <a:buNone/>
                <a:defRPr/>
              </a:pPr>
              <a:r>
                <a:rPr lang="zh-CN" altLang="en-US" sz="1300" kern="0" dirty="0" smtClean="0">
                  <a:solidFill>
                    <a:srgbClr val="FFFFFF"/>
                  </a:solidFill>
                  <a:latin typeface="Microsoft YaHei" pitchFamily="34" charset="-122"/>
                  <a:ea typeface="Microsoft YaHei" pitchFamily="34" charset="-122"/>
                  <a:cs typeface="Arial" pitchFamily="34" charset="0"/>
                  <a:sym typeface="Wingdings" pitchFamily="2" charset="2"/>
                </a:rPr>
                <a:t>节省</a:t>
              </a:r>
              <a:r>
                <a:rPr lang="en-US" altLang="zh-CN" sz="1300" kern="0" dirty="0" smtClean="0">
                  <a:solidFill>
                    <a:srgbClr val="FFFFFF"/>
                  </a:solidFill>
                  <a:latin typeface="Microsoft YaHei" pitchFamily="34" charset="-122"/>
                  <a:ea typeface="Microsoft YaHei" pitchFamily="34" charset="-122"/>
                  <a:cs typeface="Arial" pitchFamily="34" charset="0"/>
                  <a:sym typeface="Wingdings" pitchFamily="2" charset="2"/>
                </a:rPr>
                <a:t>TCO</a:t>
              </a:r>
              <a:endParaRPr lang="zh-CN" altLang="en-US" sz="1300" kern="0" dirty="0" smtClean="0">
                <a:solidFill>
                  <a:srgbClr val="FFFFFF"/>
                </a:solidFill>
                <a:latin typeface="Microsoft YaHei" pitchFamily="34" charset="-122"/>
                <a:ea typeface="Microsoft YaHei" pitchFamily="34" charset="-122"/>
                <a:cs typeface="Arial" pitchFamily="34" charset="0"/>
                <a:sym typeface="Wingdings" pitchFamily="2" charset="2"/>
              </a:endParaRPr>
            </a:p>
          </p:txBody>
        </p:sp>
        <p:sp>
          <p:nvSpPr>
            <p:cNvPr id="42" name="椭圆 94"/>
            <p:cNvSpPr/>
            <p:nvPr/>
          </p:nvSpPr>
          <p:spPr bwMode="auto">
            <a:xfrm>
              <a:off x="10301015" y="5219336"/>
              <a:ext cx="1188000" cy="1188000"/>
            </a:xfrm>
            <a:prstGeom prst="ellipse">
              <a:avLst/>
            </a:prstGeom>
            <a:gradFill flip="none" rotWithShape="1">
              <a:gsLst>
                <a:gs pos="67000">
                  <a:srgbClr val="006F96"/>
                </a:gs>
                <a:gs pos="12000">
                  <a:srgbClr val="009ED6"/>
                </a:gs>
                <a:gs pos="100000">
                  <a:srgbClr val="006082"/>
                </a:gs>
              </a:gsLst>
              <a:lin ang="5400000" scaled="0"/>
              <a:tileRect/>
            </a:gradFill>
            <a:ln w="63500">
              <a:solidFill>
                <a:schemeClr val="bg1"/>
              </a:solidFill>
            </a:ln>
            <a:effectLst>
              <a:outerShdw blurRad="50800" dist="38100" dir="2700000" algn="tl" rotWithShape="0">
                <a:prstClr val="black">
                  <a:alpha val="40000"/>
                </a:prstClr>
              </a:outerShdw>
            </a:effectLst>
          </p:spPr>
          <p:txBody>
            <a:bodyPr vert="horz" wrap="square" lIns="115214" tIns="57607" rIns="115214" bIns="57607" anchor="ctr">
              <a:noAutofit/>
            </a:bodyPr>
            <a:lstStyle/>
            <a:p>
              <a:pPr algn="ctr" defTabSz="823190" eaLnBrk="0" hangingPunct="0">
                <a:lnSpc>
                  <a:spcPts val="2000"/>
                </a:lnSpc>
                <a:buClr>
                  <a:srgbClr val="C00000"/>
                </a:buClr>
                <a:buSzPct val="60000"/>
                <a:buNone/>
                <a:defRPr/>
              </a:pPr>
              <a:r>
                <a:rPr lang="zh-CN" altLang="en-US" sz="1300" kern="0" dirty="0" smtClean="0">
                  <a:solidFill>
                    <a:srgbClr val="FFFFFF"/>
                  </a:solidFill>
                  <a:latin typeface="Microsoft YaHei" pitchFamily="34" charset="-122"/>
                  <a:ea typeface="Microsoft YaHei" pitchFamily="34" charset="-122"/>
                  <a:cs typeface="Arial" pitchFamily="34" charset="0"/>
                  <a:sym typeface="Wingdings" pitchFamily="2" charset="2"/>
                </a:rPr>
                <a:t>促进创新</a:t>
              </a:r>
            </a:p>
          </p:txBody>
        </p:sp>
      </p:grpSp>
      <p:sp>
        <p:nvSpPr>
          <p:cNvPr id="43" name="TextBox 42"/>
          <p:cNvSpPr txBox="1"/>
          <p:nvPr/>
        </p:nvSpPr>
        <p:spPr>
          <a:xfrm>
            <a:off x="323528" y="1340768"/>
            <a:ext cx="2976793" cy="3970318"/>
          </a:xfrm>
          <a:prstGeom prst="rect">
            <a:avLst/>
          </a:prstGeom>
          <a:noFill/>
        </p:spPr>
        <p:txBody>
          <a:bodyPr wrap="square" rtlCol="0">
            <a:spAutoFit/>
          </a:bodyPr>
          <a:lstStyle/>
          <a:p>
            <a:pPr marL="177800" indent="-177800">
              <a:buClrTx/>
              <a:buFont typeface="Arial" pitchFamily="34" charset="0"/>
              <a:buChar char="•"/>
            </a:pPr>
            <a:r>
              <a:rPr lang="en-US" altLang="zh-CN" sz="1400" b="0" dirty="0" smtClean="0">
                <a:latin typeface="微软雅黑" pitchFamily="34" charset="-122"/>
                <a:ea typeface="微软雅黑" pitchFamily="34" charset="-122"/>
              </a:rPr>
              <a:t>ETSI</a:t>
            </a:r>
            <a:r>
              <a:rPr lang="sv-SE" altLang="zh-CN" sz="1400" b="0" dirty="0" smtClean="0">
                <a:latin typeface="微软雅黑" pitchFamily="34" charset="-122"/>
                <a:ea typeface="微软雅黑" pitchFamily="34" charset="-122"/>
              </a:rPr>
              <a:t> NFV ISG </a:t>
            </a:r>
            <a:r>
              <a:rPr lang="zh-CN" altLang="en-US" sz="1400" dirty="0" smtClean="0">
                <a:latin typeface="微软雅黑" pitchFamily="34" charset="-122"/>
                <a:ea typeface="微软雅黑" pitchFamily="34" charset="-122"/>
              </a:rPr>
              <a:t>（产业专家工作组）</a:t>
            </a:r>
            <a:endParaRPr lang="en-US" altLang="zh-CN" sz="1400" b="0" dirty="0" smtClean="0">
              <a:latin typeface="微软雅黑" pitchFamily="34" charset="-122"/>
              <a:ea typeface="微软雅黑" pitchFamily="34" charset="-122"/>
            </a:endParaRPr>
          </a:p>
          <a:p>
            <a:pPr marL="450850" lvl="1" indent="-273050">
              <a:buClrTx/>
              <a:buFont typeface="Wingdings" pitchFamily="2" charset="2"/>
              <a:buChar char="ü"/>
            </a:pPr>
            <a:r>
              <a:rPr lang="sv-SE" altLang="zh-CN" sz="1400" dirty="0" smtClean="0">
                <a:solidFill>
                  <a:srgbClr val="FF0000"/>
                </a:solidFill>
                <a:latin typeface="微软雅黑" pitchFamily="34" charset="-122"/>
                <a:ea typeface="微软雅黑" pitchFamily="34" charset="-122"/>
              </a:rPr>
              <a:t>2012</a:t>
            </a:r>
            <a:r>
              <a:rPr lang="zh-CN" altLang="en-US" sz="1400" dirty="0" smtClean="0">
                <a:solidFill>
                  <a:srgbClr val="FF0000"/>
                </a:solidFill>
                <a:latin typeface="微软雅黑" pitchFamily="34" charset="-122"/>
                <a:ea typeface="微软雅黑" pitchFamily="34" charset="-122"/>
              </a:rPr>
              <a:t>年</a:t>
            </a:r>
            <a:r>
              <a:rPr lang="en-US" altLang="zh-CN" sz="1400" dirty="0" smtClean="0">
                <a:solidFill>
                  <a:srgbClr val="FF0000"/>
                </a:solidFill>
                <a:latin typeface="微软雅黑" pitchFamily="34" charset="-122"/>
                <a:ea typeface="微软雅黑" pitchFamily="34" charset="-122"/>
              </a:rPr>
              <a:t>10</a:t>
            </a:r>
            <a:r>
              <a:rPr lang="zh-CN" altLang="en-US" sz="1400" dirty="0" smtClean="0">
                <a:solidFill>
                  <a:srgbClr val="FF0000"/>
                </a:solidFill>
                <a:latin typeface="微软雅黑" pitchFamily="34" charset="-122"/>
                <a:ea typeface="微软雅黑" pitchFamily="34" charset="-122"/>
              </a:rPr>
              <a:t>月由全球</a:t>
            </a:r>
            <a:r>
              <a:rPr lang="en-US" altLang="zh-CN" sz="1400" dirty="0" smtClean="0">
                <a:solidFill>
                  <a:srgbClr val="FF0000"/>
                </a:solidFill>
                <a:latin typeface="微软雅黑" pitchFamily="34" charset="-122"/>
                <a:ea typeface="微软雅黑" pitchFamily="34" charset="-122"/>
              </a:rPr>
              <a:t>13</a:t>
            </a:r>
            <a:r>
              <a:rPr lang="zh-CN" altLang="en-US" sz="1400" dirty="0" smtClean="0">
                <a:solidFill>
                  <a:srgbClr val="FF0000"/>
                </a:solidFill>
                <a:latin typeface="微软雅黑" pitchFamily="34" charset="-122"/>
                <a:ea typeface="微软雅黑" pitchFamily="34" charset="-122"/>
              </a:rPr>
              <a:t>家</a:t>
            </a:r>
            <a:r>
              <a:rPr lang="en-US" altLang="zh-CN" sz="1400" dirty="0" smtClean="0">
                <a:solidFill>
                  <a:srgbClr val="FF0000"/>
                </a:solidFill>
                <a:latin typeface="微软雅黑" pitchFamily="34" charset="-122"/>
                <a:ea typeface="微软雅黑" pitchFamily="34" charset="-122"/>
              </a:rPr>
              <a:t>T1</a:t>
            </a:r>
            <a:r>
              <a:rPr lang="zh-CN" altLang="en-US" sz="1400" dirty="0" smtClean="0">
                <a:solidFill>
                  <a:srgbClr val="FF0000"/>
                </a:solidFill>
                <a:latin typeface="微软雅黑" pitchFamily="34" charset="-122"/>
                <a:ea typeface="微软雅黑" pitchFamily="34" charset="-122"/>
              </a:rPr>
              <a:t>运营商联合成立</a:t>
            </a:r>
            <a:r>
              <a:rPr lang="sv-SE" altLang="zh-CN" sz="1400" dirty="0" smtClean="0">
                <a:solidFill>
                  <a:srgbClr val="FF0000"/>
                </a:solidFill>
                <a:latin typeface="微软雅黑" pitchFamily="34" charset="-122"/>
                <a:ea typeface="微软雅黑" pitchFamily="34" charset="-122"/>
              </a:rPr>
              <a:t> </a:t>
            </a:r>
            <a:r>
              <a:rPr lang="sv-SE" altLang="zh-CN" sz="1400" dirty="0" smtClean="0">
                <a:latin typeface="微软雅黑" pitchFamily="34" charset="-122"/>
                <a:ea typeface="微软雅黑" pitchFamily="34" charset="-122"/>
              </a:rPr>
              <a:t>(</a:t>
            </a:r>
            <a:r>
              <a:rPr lang="en-US" altLang="zh-CN" sz="1400" b="0" dirty="0" smtClean="0">
                <a:latin typeface="微软雅黑" pitchFamily="34" charset="-122"/>
                <a:ea typeface="微软雅黑" pitchFamily="34" charset="-122"/>
              </a:rPr>
              <a:t>AT&amp;T, </a:t>
            </a:r>
            <a:r>
              <a:rPr lang="zh-CN" altLang="en-US" sz="1400" dirty="0" smtClean="0">
                <a:latin typeface="微软雅黑" pitchFamily="34" charset="-122"/>
                <a:ea typeface="微软雅黑" pitchFamily="34" charset="-122"/>
              </a:rPr>
              <a:t>英国电信</a:t>
            </a:r>
            <a:r>
              <a:rPr lang="en-US" altLang="zh-CN" sz="1400" b="0" dirty="0" smtClean="0">
                <a:latin typeface="微软雅黑" pitchFamily="34" charset="-122"/>
                <a:ea typeface="微软雅黑" pitchFamily="34" charset="-122"/>
              </a:rPr>
              <a:t>, </a:t>
            </a:r>
            <a:r>
              <a:rPr lang="sv-SE" altLang="zh-CN" sz="1400" b="0" dirty="0" smtClean="0">
                <a:latin typeface="微软雅黑" pitchFamily="34" charset="-122"/>
                <a:ea typeface="微软雅黑" pitchFamily="34" charset="-122"/>
              </a:rPr>
              <a:t>CenturyLink, </a:t>
            </a:r>
            <a:r>
              <a:rPr lang="zh-CN" altLang="en-US" sz="1400" b="0" dirty="0" smtClean="0">
                <a:latin typeface="微软雅黑" pitchFamily="34" charset="-122"/>
                <a:ea typeface="微软雅黑" pitchFamily="34" charset="-122"/>
              </a:rPr>
              <a:t>中国移动</a:t>
            </a:r>
            <a:r>
              <a:rPr lang="sv-SE" altLang="zh-CN" sz="1400" b="0" dirty="0" smtClean="0">
                <a:latin typeface="微软雅黑" pitchFamily="34" charset="-122"/>
                <a:ea typeface="微软雅黑" pitchFamily="34" charset="-122"/>
              </a:rPr>
              <a:t>, </a:t>
            </a:r>
            <a:r>
              <a:rPr lang="sv-SE" altLang="zh-CN" sz="1400" dirty="0" smtClean="0">
                <a:latin typeface="微软雅黑" pitchFamily="34" charset="-122"/>
                <a:ea typeface="微软雅黑" pitchFamily="34" charset="-122"/>
              </a:rPr>
              <a:t>Colt, </a:t>
            </a:r>
            <a:r>
              <a:rPr lang="zh-CN" altLang="en-US" sz="1400" dirty="0" smtClean="0">
                <a:latin typeface="微软雅黑" pitchFamily="34" charset="-122"/>
                <a:ea typeface="微软雅黑" pitchFamily="34" charset="-122"/>
              </a:rPr>
              <a:t>德国电信</a:t>
            </a:r>
            <a:r>
              <a:rPr lang="sv-SE" altLang="zh-CN" sz="1400" dirty="0" smtClean="0">
                <a:latin typeface="微软雅黑" pitchFamily="34" charset="-122"/>
                <a:ea typeface="微软雅黑" pitchFamily="34" charset="-122"/>
              </a:rPr>
              <a:t>,  </a:t>
            </a:r>
            <a:r>
              <a:rPr lang="sv-SE" altLang="zh-CN" sz="1400" b="0" dirty="0" smtClean="0">
                <a:latin typeface="微软雅黑" pitchFamily="34" charset="-122"/>
                <a:ea typeface="微软雅黑" pitchFamily="34" charset="-122"/>
              </a:rPr>
              <a:t>KDDI, NTT, </a:t>
            </a:r>
            <a:r>
              <a:rPr lang="zh-CN" altLang="en-US" sz="1400" b="0" dirty="0" smtClean="0">
                <a:latin typeface="微软雅黑" pitchFamily="34" charset="-122"/>
                <a:ea typeface="微软雅黑" pitchFamily="34" charset="-122"/>
              </a:rPr>
              <a:t>法国电信</a:t>
            </a:r>
            <a:r>
              <a:rPr lang="en-US" altLang="zh-CN" sz="1400" b="0" dirty="0" smtClean="0">
                <a:latin typeface="微软雅黑" pitchFamily="34" charset="-122"/>
                <a:ea typeface="微软雅黑" pitchFamily="34" charset="-122"/>
              </a:rPr>
              <a:t>, </a:t>
            </a:r>
            <a:r>
              <a:rPr lang="zh-CN" altLang="en-US" sz="1400" b="0" dirty="0" smtClean="0">
                <a:latin typeface="微软雅黑" pitchFamily="34" charset="-122"/>
                <a:ea typeface="微软雅黑" pitchFamily="34" charset="-122"/>
              </a:rPr>
              <a:t>意大利电信</a:t>
            </a:r>
            <a:r>
              <a:rPr lang="en-US" altLang="zh-CN" sz="1400" b="0" dirty="0" smtClean="0">
                <a:latin typeface="微软雅黑" pitchFamily="34" charset="-122"/>
                <a:ea typeface="微软雅黑" pitchFamily="34" charset="-122"/>
              </a:rPr>
              <a:t>, Telefonica</a:t>
            </a:r>
            <a:r>
              <a:rPr lang="sv-SE" altLang="zh-CN" sz="1400" dirty="0" smtClean="0">
                <a:latin typeface="微软雅黑" pitchFamily="34" charset="-122"/>
                <a:ea typeface="微软雅黑" pitchFamily="34" charset="-122"/>
              </a:rPr>
              <a:t>, </a:t>
            </a:r>
            <a:r>
              <a:rPr lang="sv-SE" altLang="zh-CN" sz="1400" b="0" dirty="0" smtClean="0">
                <a:latin typeface="微软雅黑" pitchFamily="34" charset="-122"/>
                <a:ea typeface="微软雅黑" pitchFamily="34" charset="-122"/>
              </a:rPr>
              <a:t>Telstra</a:t>
            </a:r>
            <a:r>
              <a:rPr lang="sv-SE" altLang="zh-CN" sz="1400" dirty="0" smtClean="0">
                <a:latin typeface="微软雅黑" pitchFamily="34" charset="-122"/>
                <a:ea typeface="微软雅黑" pitchFamily="34" charset="-122"/>
              </a:rPr>
              <a:t>, </a:t>
            </a:r>
            <a:r>
              <a:rPr lang="en-US" altLang="zh-CN" sz="1400" b="0" dirty="0" smtClean="0">
                <a:latin typeface="微软雅黑" pitchFamily="34" charset="-122"/>
                <a:ea typeface="微软雅黑" pitchFamily="34" charset="-122"/>
              </a:rPr>
              <a:t>Verizon</a:t>
            </a:r>
            <a:r>
              <a:rPr lang="sv-SE" altLang="zh-CN" sz="1400" dirty="0" smtClean="0">
                <a:latin typeface="微软雅黑" pitchFamily="34" charset="-122"/>
                <a:ea typeface="微软雅黑" pitchFamily="34" charset="-122"/>
              </a:rPr>
              <a:t>)</a:t>
            </a:r>
            <a:endParaRPr lang="sv-SE" altLang="zh-CN" sz="1400" b="0" dirty="0" smtClean="0">
              <a:latin typeface="微软雅黑" pitchFamily="34" charset="-122"/>
              <a:ea typeface="微软雅黑" pitchFamily="34" charset="-122"/>
            </a:endParaRPr>
          </a:p>
          <a:p>
            <a:pPr marL="450850" lvl="1" indent="-273050">
              <a:buClrTx/>
              <a:buFont typeface="Wingdings" pitchFamily="2" charset="2"/>
              <a:buChar char="ü"/>
            </a:pPr>
            <a:r>
              <a:rPr lang="zh-CN" altLang="en-US" sz="1400" dirty="0" smtClean="0">
                <a:latin typeface="微软雅黑" pitchFamily="34" charset="-122"/>
                <a:ea typeface="微软雅黑" pitchFamily="34" charset="-122"/>
              </a:rPr>
              <a:t>会员达到</a:t>
            </a:r>
            <a:r>
              <a:rPr lang="en-US" altLang="zh-CN" sz="1400" dirty="0" smtClean="0">
                <a:latin typeface="微软雅黑" pitchFamily="34" charset="-122"/>
                <a:ea typeface="微软雅黑" pitchFamily="34" charset="-122"/>
              </a:rPr>
              <a:t>90</a:t>
            </a:r>
            <a:r>
              <a:rPr lang="zh-CN" altLang="en-US" sz="1400" dirty="0" smtClean="0">
                <a:latin typeface="微软雅黑" pitchFamily="34" charset="-122"/>
                <a:ea typeface="微软雅黑" pitchFamily="34" charset="-122"/>
              </a:rPr>
              <a:t>家，并另有</a:t>
            </a:r>
            <a:r>
              <a:rPr lang="en-US" altLang="zh-CN" sz="1400" dirty="0" smtClean="0">
                <a:latin typeface="微软雅黑" pitchFamily="34" charset="-122"/>
                <a:ea typeface="微软雅黑" pitchFamily="34" charset="-122"/>
              </a:rPr>
              <a:t>134</a:t>
            </a:r>
            <a:r>
              <a:rPr lang="zh-CN" altLang="en-US" sz="1400" dirty="0" smtClean="0">
                <a:latin typeface="微软雅黑" pitchFamily="34" charset="-122"/>
                <a:ea typeface="微软雅黑" pitchFamily="34" charset="-122"/>
              </a:rPr>
              <a:t>家非成员参与组织</a:t>
            </a:r>
            <a:endParaRPr lang="en-US" altLang="zh-CN" sz="1400" dirty="0" smtClean="0">
              <a:latin typeface="微软雅黑" pitchFamily="34" charset="-122"/>
              <a:ea typeface="微软雅黑" pitchFamily="34" charset="-122"/>
            </a:endParaRPr>
          </a:p>
          <a:p>
            <a:pPr marL="450850" lvl="1" indent="-273050">
              <a:buClrTx/>
              <a:buFont typeface="Wingdings" pitchFamily="2" charset="2"/>
              <a:buChar char="ü"/>
            </a:pPr>
            <a:endParaRPr lang="en-US" altLang="zh-CN" sz="1400" b="0" dirty="0" smtClean="0">
              <a:latin typeface="微软雅黑" pitchFamily="34" charset="-122"/>
              <a:ea typeface="微软雅黑" pitchFamily="34" charset="-122"/>
            </a:endParaRPr>
          </a:p>
          <a:p>
            <a:pPr marL="177800" indent="-177800">
              <a:buClrTx/>
              <a:buFont typeface="Arial" pitchFamily="34" charset="0"/>
              <a:buChar char="•"/>
            </a:pPr>
            <a:r>
              <a:rPr lang="en-US" altLang="zh-CN" sz="1400" dirty="0" smtClean="0">
                <a:solidFill>
                  <a:srgbClr val="FF0000"/>
                </a:solidFill>
                <a:latin typeface="微软雅黑" pitchFamily="34" charset="-122"/>
                <a:ea typeface="微软雅黑" pitchFamily="34" charset="-122"/>
              </a:rPr>
              <a:t>NFV</a:t>
            </a:r>
            <a:r>
              <a:rPr lang="zh-CN" altLang="en-US" sz="1400" dirty="0" smtClean="0">
                <a:solidFill>
                  <a:srgbClr val="FF0000"/>
                </a:solidFill>
                <a:latin typeface="微软雅黑" pitchFamily="34" charset="-122"/>
                <a:ea typeface="微软雅黑" pitchFamily="34" charset="-122"/>
              </a:rPr>
              <a:t>的目标是将</a:t>
            </a:r>
            <a:r>
              <a:rPr lang="en-US" altLang="zh-CN" sz="1400" dirty="0" smtClean="0">
                <a:solidFill>
                  <a:srgbClr val="FF0000"/>
                </a:solidFill>
                <a:latin typeface="微软雅黑" pitchFamily="34" charset="-122"/>
                <a:ea typeface="微软雅黑" pitchFamily="34" charset="-122"/>
              </a:rPr>
              <a:t>IT</a:t>
            </a:r>
            <a:r>
              <a:rPr lang="zh-CN" altLang="en-US" sz="1400" dirty="0" smtClean="0">
                <a:solidFill>
                  <a:srgbClr val="FF0000"/>
                </a:solidFill>
                <a:latin typeface="微软雅黑" pitchFamily="34" charset="-122"/>
                <a:ea typeface="微软雅黑" pitchFamily="34" charset="-122"/>
              </a:rPr>
              <a:t>领域的虚拟化技术引入</a:t>
            </a:r>
            <a:r>
              <a:rPr lang="en-US" altLang="zh-CN" sz="1400" dirty="0" smtClean="0">
                <a:solidFill>
                  <a:srgbClr val="FF0000"/>
                </a:solidFill>
                <a:latin typeface="微软雅黑" pitchFamily="34" charset="-122"/>
                <a:ea typeface="微软雅黑" pitchFamily="34" charset="-122"/>
              </a:rPr>
              <a:t>CT</a:t>
            </a:r>
            <a:r>
              <a:rPr lang="zh-CN" altLang="en-US" sz="1400" dirty="0" smtClean="0">
                <a:solidFill>
                  <a:srgbClr val="FF0000"/>
                </a:solidFill>
                <a:latin typeface="微软雅黑" pitchFamily="34" charset="-122"/>
                <a:ea typeface="微软雅黑" pitchFamily="34" charset="-122"/>
              </a:rPr>
              <a:t>领域，帮助运营商实现未来网络演进</a:t>
            </a:r>
            <a:endParaRPr lang="en-US" altLang="zh-CN" sz="1400" dirty="0" smtClean="0">
              <a:solidFill>
                <a:srgbClr val="FF0000"/>
              </a:solidFill>
              <a:latin typeface="微软雅黑" pitchFamily="34" charset="-122"/>
              <a:ea typeface="微软雅黑" pitchFamily="34" charset="-122"/>
            </a:endParaRPr>
          </a:p>
          <a:p>
            <a:pPr marL="450850" lvl="1" indent="-273050">
              <a:buClrTx/>
              <a:buFont typeface="Wingdings" pitchFamily="2" charset="2"/>
              <a:buChar char="ü"/>
            </a:pPr>
            <a:r>
              <a:rPr lang="zh-CN" altLang="en-US" sz="1400" dirty="0" smtClean="0">
                <a:latin typeface="微软雅黑" pitchFamily="34" charset="-122"/>
                <a:ea typeface="微软雅黑" pitchFamily="34" charset="-122"/>
              </a:rPr>
              <a:t>电信应用软件可运行在通用</a:t>
            </a:r>
            <a:r>
              <a:rPr lang="sv-SE" altLang="zh-CN" sz="1400" dirty="0" smtClean="0">
                <a:latin typeface="微软雅黑" pitchFamily="34" charset="-122"/>
                <a:ea typeface="微软雅黑" pitchFamily="34" charset="-122"/>
              </a:rPr>
              <a:t>NFV</a:t>
            </a:r>
            <a:r>
              <a:rPr lang="zh-CN" altLang="en-US" sz="1400" dirty="0" smtClean="0">
                <a:latin typeface="微软雅黑" pitchFamily="34" charset="-122"/>
                <a:ea typeface="微软雅黑" pitchFamily="34" charset="-122"/>
              </a:rPr>
              <a:t>硬件上</a:t>
            </a:r>
            <a:endParaRPr lang="en-US" altLang="zh-CN" sz="1400" b="0" dirty="0" smtClean="0">
              <a:latin typeface="微软雅黑" pitchFamily="34" charset="-122"/>
              <a:ea typeface="微软雅黑" pitchFamily="34" charset="-122"/>
            </a:endParaRPr>
          </a:p>
          <a:p>
            <a:pPr marL="450850" lvl="1" indent="-273050">
              <a:buClrTx/>
              <a:buFont typeface="Wingdings" pitchFamily="2" charset="2"/>
              <a:buChar char="ü"/>
            </a:pPr>
            <a:r>
              <a:rPr lang="zh-CN" altLang="en-US" sz="1400" b="0" dirty="0" smtClean="0">
                <a:latin typeface="微软雅黑" pitchFamily="34" charset="-122"/>
                <a:ea typeface="微软雅黑" pitchFamily="34" charset="-122"/>
              </a:rPr>
              <a:t>实现电信业务的灵活部署，自动化管理，并提升新业务的开通周期</a:t>
            </a:r>
            <a:endParaRPr lang="en-US" altLang="zh-CN" sz="1400" b="0" dirty="0" smtClean="0">
              <a:latin typeface="微软雅黑" pitchFamily="34" charset="-122"/>
              <a:ea typeface="微软雅黑" pitchFamily="34" charset="-122"/>
            </a:endParaRPr>
          </a:p>
        </p:txBody>
      </p:sp>
      <p:sp>
        <p:nvSpPr>
          <p:cNvPr id="44" name="矩形 43"/>
          <p:cNvSpPr/>
          <p:nvPr/>
        </p:nvSpPr>
        <p:spPr>
          <a:xfrm>
            <a:off x="467544" y="5661248"/>
            <a:ext cx="8496944" cy="523220"/>
          </a:xfrm>
          <a:prstGeom prst="rect">
            <a:avLst/>
          </a:prstGeom>
        </p:spPr>
        <p:txBody>
          <a:bodyPr wrap="square">
            <a:spAutoFit/>
          </a:bodyPr>
          <a:lstStyle/>
          <a:p>
            <a:r>
              <a:rPr lang="en-US" altLang="zh-CN" sz="1400" b="1" dirty="0" err="1" smtClean="0">
                <a:latin typeface="微软雅黑" pitchFamily="34" charset="-122"/>
                <a:ea typeface="微软雅黑" pitchFamily="34" charset="-122"/>
              </a:rPr>
              <a:t>Infonetics</a:t>
            </a:r>
            <a:r>
              <a:rPr lang="zh-CN" altLang="en-US" sz="1400" b="1" dirty="0" smtClean="0">
                <a:latin typeface="微软雅黑" pitchFamily="34" charset="-122"/>
                <a:ea typeface="微软雅黑" pitchFamily="34" charset="-122"/>
              </a:rPr>
              <a:t>发布：预计到</a:t>
            </a:r>
            <a:r>
              <a:rPr lang="en-US" altLang="zh-CN" sz="1400" b="1" dirty="0" smtClean="0">
                <a:latin typeface="微软雅黑" pitchFamily="34" charset="-122"/>
                <a:ea typeface="微软雅黑" pitchFamily="34" charset="-122"/>
              </a:rPr>
              <a:t>2018</a:t>
            </a:r>
            <a:r>
              <a:rPr lang="zh-CN" altLang="en-US" sz="1400" b="1" dirty="0" smtClean="0">
                <a:latin typeface="微软雅黑" pitchFamily="34" charset="-122"/>
                <a:ea typeface="微软雅黑" pitchFamily="34" charset="-122"/>
              </a:rPr>
              <a:t>年，新的</a:t>
            </a:r>
            <a:r>
              <a:rPr lang="en-US" altLang="zh-CN" sz="1400" b="1" dirty="0" smtClean="0">
                <a:latin typeface="微软雅黑" pitchFamily="34" charset="-122"/>
                <a:ea typeface="微软雅黑" pitchFamily="34" charset="-122"/>
              </a:rPr>
              <a:t>SDN/NFV</a:t>
            </a:r>
            <a:r>
              <a:rPr lang="zh-CN" altLang="en-US" sz="1400" b="1" dirty="0" smtClean="0">
                <a:latin typeface="微软雅黑" pitchFamily="34" charset="-122"/>
                <a:ea typeface="微软雅黑" pitchFamily="34" charset="-122"/>
              </a:rPr>
              <a:t>软件将占整体市场份额的</a:t>
            </a:r>
            <a:r>
              <a:rPr lang="en-US" altLang="zh-CN" sz="1400" b="1" dirty="0" smtClean="0">
                <a:latin typeface="微软雅黑" pitchFamily="34" charset="-122"/>
                <a:ea typeface="微软雅黑" pitchFamily="34" charset="-122"/>
              </a:rPr>
              <a:t>20%</a:t>
            </a:r>
            <a:r>
              <a:rPr lang="zh-CN" altLang="en-US" sz="1400" b="1" dirty="0" smtClean="0">
                <a:latin typeface="微软雅黑" pitchFamily="34" charset="-122"/>
                <a:ea typeface="微软雅黑" pitchFamily="34" charset="-122"/>
              </a:rPr>
              <a:t>；全球运营商</a:t>
            </a:r>
            <a:r>
              <a:rPr lang="en-US" altLang="zh-CN" sz="1400" b="1" dirty="0" smtClean="0">
                <a:latin typeface="微软雅黑" pitchFamily="34" charset="-122"/>
                <a:ea typeface="微软雅黑" pitchFamily="34" charset="-122"/>
              </a:rPr>
              <a:t>SDN/NFV</a:t>
            </a:r>
            <a:r>
              <a:rPr lang="zh-CN" altLang="en-US" sz="1400" b="1" dirty="0" smtClean="0">
                <a:latin typeface="微软雅黑" pitchFamily="34" charset="-122"/>
                <a:ea typeface="微软雅黑" pitchFamily="34" charset="-122"/>
              </a:rPr>
              <a:t>市场规模将从</a:t>
            </a:r>
            <a:r>
              <a:rPr lang="en-US" altLang="zh-CN" sz="1400" b="1" dirty="0" smtClean="0">
                <a:latin typeface="微软雅黑" pitchFamily="34" charset="-122"/>
                <a:ea typeface="微软雅黑" pitchFamily="34" charset="-122"/>
              </a:rPr>
              <a:t>2013</a:t>
            </a:r>
            <a:r>
              <a:rPr lang="zh-CN" altLang="en-US" sz="1400" b="1" dirty="0" smtClean="0">
                <a:latin typeface="微软雅黑" pitchFamily="34" charset="-122"/>
                <a:ea typeface="微软雅黑" pitchFamily="34" charset="-122"/>
              </a:rPr>
              <a:t>年的不足</a:t>
            </a:r>
            <a:r>
              <a:rPr lang="en-US" altLang="zh-CN" sz="1400" b="1" dirty="0" smtClean="0">
                <a:latin typeface="微软雅黑" pitchFamily="34" charset="-122"/>
                <a:ea typeface="微软雅黑" pitchFamily="34" charset="-122"/>
              </a:rPr>
              <a:t>5</a:t>
            </a:r>
            <a:r>
              <a:rPr lang="zh-CN" altLang="en-US" sz="1400" b="1" dirty="0" smtClean="0">
                <a:latin typeface="微软雅黑" pitchFamily="34" charset="-122"/>
                <a:ea typeface="微软雅黑" pitchFamily="34" charset="-122"/>
              </a:rPr>
              <a:t>亿美元飙升到</a:t>
            </a:r>
            <a:r>
              <a:rPr lang="en-US" altLang="zh-CN" sz="1400" b="1" dirty="0" smtClean="0">
                <a:latin typeface="微软雅黑" pitchFamily="34" charset="-122"/>
                <a:ea typeface="微软雅黑" pitchFamily="34" charset="-122"/>
              </a:rPr>
              <a:t>110</a:t>
            </a:r>
            <a:r>
              <a:rPr lang="zh-CN" altLang="en-US" sz="1400" b="1" dirty="0" smtClean="0">
                <a:latin typeface="微软雅黑" pitchFamily="34" charset="-122"/>
                <a:ea typeface="微软雅黑" pitchFamily="34" charset="-122"/>
              </a:rPr>
              <a:t>亿美元。</a:t>
            </a:r>
            <a:endParaRPr lang="zh-CN" altLang="en-US" sz="1400" b="1" dirty="0">
              <a:latin typeface="微软雅黑" pitchFamily="34" charset="-122"/>
              <a:ea typeface="微软雅黑"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1520" y="548680"/>
            <a:ext cx="8352928" cy="871537"/>
          </a:xfrm>
        </p:spPr>
        <p:txBody>
          <a:bodyPr/>
          <a:lstStyle/>
          <a:p>
            <a:pPr eaLnBrk="1" hangingPunct="1"/>
            <a:r>
              <a:rPr kumimoji="1" lang="en-US" altLang="zh-CN" sz="2800" dirty="0" smtClean="0">
                <a:solidFill>
                  <a:srgbClr val="C00000"/>
                </a:solidFill>
                <a:latin typeface="微软雅黑" pitchFamily="34" charset="-122"/>
                <a:ea typeface="微软雅黑" pitchFamily="34" charset="-122"/>
              </a:rPr>
              <a:t>NFV</a:t>
            </a:r>
            <a:r>
              <a:rPr kumimoji="1" lang="zh-CN" altLang="en-US" sz="2800" dirty="0" smtClean="0">
                <a:solidFill>
                  <a:srgbClr val="C00000"/>
                </a:solidFill>
                <a:latin typeface="微软雅黑" pitchFamily="34" charset="-122"/>
                <a:ea typeface="微软雅黑" pitchFamily="34" charset="-122"/>
              </a:rPr>
              <a:t>从架构设计上实现了软硬件解耦和网络功能的虚拟化</a:t>
            </a:r>
            <a:endParaRPr lang="zh-CN" altLang="en-US" sz="2800" dirty="0" smtClean="0">
              <a:solidFill>
                <a:srgbClr val="C00000"/>
              </a:solidFill>
              <a:latin typeface="微软雅黑" pitchFamily="34" charset="-122"/>
              <a:ea typeface="微软雅黑" pitchFamily="34" charset="-122"/>
            </a:endParaRPr>
          </a:p>
        </p:txBody>
      </p:sp>
      <p:pic>
        <p:nvPicPr>
          <p:cNvPr id="21" name="Picture 2"/>
          <p:cNvPicPr>
            <a:picLocks noChangeAspect="1" noChangeArrowheads="1"/>
          </p:cNvPicPr>
          <p:nvPr/>
        </p:nvPicPr>
        <p:blipFill>
          <a:blip r:embed="rId2" cstate="print"/>
          <a:srcRect/>
          <a:stretch>
            <a:fillRect/>
          </a:stretch>
        </p:blipFill>
        <p:spPr bwMode="auto">
          <a:xfrm>
            <a:off x="3625232" y="1953304"/>
            <a:ext cx="5405480" cy="4027392"/>
          </a:xfrm>
          <a:prstGeom prst="rect">
            <a:avLst/>
          </a:prstGeom>
          <a:noFill/>
          <a:ln w="9525">
            <a:noFill/>
            <a:miter lim="800000"/>
            <a:headEnd/>
            <a:tailEnd/>
          </a:ln>
        </p:spPr>
      </p:pic>
      <p:pic>
        <p:nvPicPr>
          <p:cNvPr id="22" name="Picture 3"/>
          <p:cNvPicPr>
            <a:picLocks noChangeAspect="1" noChangeArrowheads="1"/>
          </p:cNvPicPr>
          <p:nvPr/>
        </p:nvPicPr>
        <p:blipFill>
          <a:blip r:embed="rId3" cstate="print"/>
          <a:srcRect/>
          <a:stretch>
            <a:fillRect/>
          </a:stretch>
        </p:blipFill>
        <p:spPr bwMode="auto">
          <a:xfrm>
            <a:off x="346941" y="4088304"/>
            <a:ext cx="2811267" cy="1706317"/>
          </a:xfrm>
          <a:prstGeom prst="rect">
            <a:avLst/>
          </a:prstGeom>
          <a:noFill/>
          <a:ln w="9525">
            <a:noFill/>
            <a:miter lim="800000"/>
            <a:headEnd/>
            <a:tailEnd/>
          </a:ln>
        </p:spPr>
      </p:pic>
      <p:pic>
        <p:nvPicPr>
          <p:cNvPr id="23" name="Picture 4"/>
          <p:cNvPicPr>
            <a:picLocks noChangeAspect="1" noChangeArrowheads="1"/>
          </p:cNvPicPr>
          <p:nvPr/>
        </p:nvPicPr>
        <p:blipFill>
          <a:blip r:embed="rId4" cstate="print"/>
          <a:srcRect/>
          <a:stretch>
            <a:fillRect/>
          </a:stretch>
        </p:blipFill>
        <p:spPr bwMode="auto">
          <a:xfrm>
            <a:off x="347958" y="2006030"/>
            <a:ext cx="2810250" cy="1718463"/>
          </a:xfrm>
          <a:prstGeom prst="rect">
            <a:avLst/>
          </a:prstGeom>
          <a:noFill/>
          <a:ln w="9525">
            <a:noFill/>
            <a:miter lim="800000"/>
            <a:headEnd/>
            <a:tailEnd/>
          </a:ln>
        </p:spPr>
      </p:pic>
      <p:sp>
        <p:nvSpPr>
          <p:cNvPr id="24" name="右箭头 23"/>
          <p:cNvSpPr/>
          <p:nvPr/>
        </p:nvSpPr>
        <p:spPr>
          <a:xfrm>
            <a:off x="3158208" y="3724493"/>
            <a:ext cx="369919" cy="3638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5" name="直接箭头连接符 24"/>
          <p:cNvCxnSpPr>
            <a:stCxn id="23" idx="3"/>
          </p:cNvCxnSpPr>
          <p:nvPr/>
        </p:nvCxnSpPr>
        <p:spPr>
          <a:xfrm>
            <a:off x="3158208" y="2865262"/>
            <a:ext cx="833929" cy="66967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a:off x="3111162" y="4902218"/>
            <a:ext cx="880975" cy="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3467</TotalTime>
  <Words>2475</Words>
  <Application>Microsoft Office PowerPoint</Application>
  <PresentationFormat>全屏显示(4:3)</PresentationFormat>
  <Paragraphs>394</Paragraphs>
  <Slides>22</Slides>
  <Notes>0</Notes>
  <HiddenSlides>0</HiddenSlides>
  <MMClips>0</MMClips>
  <ScaleCrop>false</ScaleCrop>
  <HeadingPairs>
    <vt:vector size="6" baseType="variant">
      <vt:variant>
        <vt:lpstr>主题</vt:lpstr>
      </vt:variant>
      <vt:variant>
        <vt:i4>12</vt:i4>
      </vt:variant>
      <vt:variant>
        <vt:lpstr>嵌入 OLE 服务器</vt:lpstr>
      </vt:variant>
      <vt:variant>
        <vt:i4>0</vt:i4>
      </vt:variant>
      <vt:variant>
        <vt:lpstr>幻灯片标题</vt:lpstr>
      </vt:variant>
      <vt:variant>
        <vt:i4>22</vt:i4>
      </vt:variant>
    </vt:vector>
  </HeadingPairs>
  <TitlesOfParts>
    <vt:vector size="34" baseType="lpstr">
      <vt:lpstr>blank</vt:lpstr>
      <vt:lpstr>1_主题1</vt:lpstr>
      <vt:lpstr>4_主题1</vt:lpstr>
      <vt:lpstr>5_主题1</vt:lpstr>
      <vt:lpstr>6_主题1</vt:lpstr>
      <vt:lpstr>7_主题1</vt:lpstr>
      <vt:lpstr>8_主题1</vt:lpstr>
      <vt:lpstr>9_主题1</vt:lpstr>
      <vt:lpstr>10_主题1</vt:lpstr>
      <vt:lpstr>11_主题1</vt:lpstr>
      <vt:lpstr>9_Office 主题</vt:lpstr>
      <vt:lpstr>Office 主题</vt:lpstr>
      <vt:lpstr>Go语言在NFV场景下的应用研究</vt:lpstr>
      <vt:lpstr>电信设备及网络的特点---定制、高可靠、高性能</vt:lpstr>
      <vt:lpstr>互联网等行业推动IT技术发展，为CT转型提供了基础技术保障</vt:lpstr>
      <vt:lpstr>面对竞争压力，运营商希望借助NFV/SDN技术实现电信网络转型，摆脱经营困境</vt:lpstr>
      <vt:lpstr>在技术发展和商业诉求的共同推动下，未来电信网络逐步向云化、IT化演进</vt:lpstr>
      <vt:lpstr>电信领域软件开发语言使用现状</vt:lpstr>
      <vt:lpstr>Go语言在部署、并发性、易用性等方面的特点，有利于开发人员聚焦业务创新</vt:lpstr>
      <vt:lpstr>NFV帮助运营商实现未来网络演进，是电信网络演进的必然趋势</vt:lpstr>
      <vt:lpstr>NFV从架构设计上实现了软硬件解耦和网络功能的虚拟化</vt:lpstr>
      <vt:lpstr>CloudEge参考NFV架构实现了网元虚拟化，但同时面临新的挑战</vt:lpstr>
      <vt:lpstr>容器技术日趋成熟，生态活跃，应用场景丰富，为解决网元虚拟化之后的问题提供了有效手段</vt:lpstr>
      <vt:lpstr>容器技术以其高性能、低时延、快速启动和丰富的支撑工具将会在NFV场景下广泛应用</vt:lpstr>
      <vt:lpstr>在NFV架构下容器技术的引入</vt:lpstr>
      <vt:lpstr>电信网元在软件架构上实现从Monolithic向Micro Service转变，是容器技术应用的关键</vt:lpstr>
      <vt:lpstr>Gi-LAN网络场景容器化实例</vt:lpstr>
      <vt:lpstr>现网模式的问题</vt:lpstr>
      <vt:lpstr>物理网元功能虚拟化容器化</vt:lpstr>
      <vt:lpstr>基于业务需求的编排和组网</vt:lpstr>
      <vt:lpstr>灵活组合，按需使用资源</vt:lpstr>
      <vt:lpstr>业务链灵活变更</vt:lpstr>
      <vt:lpstr>总结</vt:lpstr>
      <vt:lpstr>幻灯片 22</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w00167922</dc:creator>
  <cp:lastModifiedBy>w00167922</cp:lastModifiedBy>
  <cp:revision>22</cp:revision>
  <dcterms:created xsi:type="dcterms:W3CDTF">2015-02-17T02:10:13Z</dcterms:created>
  <dcterms:modified xsi:type="dcterms:W3CDTF">2015-04-22T07:56:12Z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(3)PLBO7tBsTzYYKj5K1guPj4qKpPq8dP8ffLtgZZhT8OmooZTpDG6vpT1brenhWD8Zdl4L/B0d
76nKwdXQbMpx01LqTGtqb7zL2Mj9IGhYx2kSy3sTqvKUvwBhFOgozZXS0p+BH8+d0JtE0bu/
HlaSfIOAxuvsStX2EtCumoUzQUPsosoezsOny9gvS8xDjp9aTpumQY4qN1DqPR8ikUehTV9Y
aRUZBujMaSbtFyYIiD</vt:lpwstr>
  </property>
  <property fmtid="{D5CDD505-2E9C-101B-9397-08002B2CF9AE}" pid="3" name="_new_ms_pID_725431">
    <vt:lpwstr>BGZjk0q/o7fkVJmWr58tjOPPkDH10M56n0Scveks165ZHICRvk1D9G
1p5fRv8+O0cwAwo/KvlZGnnpXc8T9Ouh1ZcUxmuCuXKXu9XXNuM7S9UI5oI9lmeQ1+yy/eLN
qsRD/XA3OFIRS2WA+p66/A0T2rSonXPZaE5V7vF/m4teCtkD/D4Q+/JV089NcIv/5ocEMVLJ
bCyFOMvTBypxpVQ9DubPfSNQhaXV++qDosFc</vt:lpwstr>
  </property>
  <property fmtid="{D5CDD505-2E9C-101B-9397-08002B2CF9AE}" pid="4" name="_new_ms_pID_725432">
    <vt:lpwstr>dLo3EuoEUKE6nN3EqYYiqXHP4+1BFurLff0x
yqTYFxUw8PsZfwFz+w+DxhUdojk08hjJOMHntK/zkBlwbO9+lcdPE0C7mPqlDqacAiwg9GuK
IFR9FONEC2WGVpTqsY5ufg==</vt:lpwstr>
  </property>
  <property fmtid="{D5CDD505-2E9C-101B-9397-08002B2CF9AE}" pid="5" name="sflag">
    <vt:lpwstr>1429668645</vt:lpwstr>
  </property>
</Properties>
</file>