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>
  <p:sldMasterIdLst>
    <p:sldMasterId id="2147483666" r:id="rId1"/>
  </p:sldMasterIdLst>
  <p:notesMasterIdLst>
    <p:notesMasterId r:id="rId20"/>
  </p:notesMasterIdLst>
  <p:handoutMasterIdLst>
    <p:handoutMasterId r:id="rId21"/>
  </p:handoutMasterIdLst>
  <p:sldIdLst>
    <p:sldId id="1653" r:id="rId2"/>
    <p:sldId id="1655" r:id="rId3"/>
    <p:sldId id="1677" r:id="rId4"/>
    <p:sldId id="1689" r:id="rId5"/>
    <p:sldId id="1692" r:id="rId6"/>
    <p:sldId id="1698" r:id="rId7"/>
    <p:sldId id="1693" r:id="rId8"/>
    <p:sldId id="1694" r:id="rId9"/>
    <p:sldId id="1695" r:id="rId10"/>
    <p:sldId id="1696" r:id="rId11"/>
    <p:sldId id="1697" r:id="rId12"/>
    <p:sldId id="1699" r:id="rId13"/>
    <p:sldId id="1700" r:id="rId14"/>
    <p:sldId id="1701" r:id="rId15"/>
    <p:sldId id="1702" r:id="rId16"/>
    <p:sldId id="1703" r:id="rId17"/>
    <p:sldId id="1675" r:id="rId18"/>
    <p:sldId id="1691" r:id="rId19"/>
  </p:sldIdLst>
  <p:sldSz cx="9906000" cy="6858000" type="A4"/>
  <p:notesSz cx="6797675" cy="9926638"/>
  <p:defaultTextStyle>
    <a:defPPr>
      <a:defRPr lang="ko-KR"/>
    </a:defPPr>
    <a:lvl1pPr marL="0" algn="l" defTabSz="914235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17" algn="l" defTabSz="914235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35" algn="l" defTabSz="914235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353" algn="l" defTabSz="914235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470" algn="l" defTabSz="914235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588" algn="l" defTabSz="914235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705" algn="l" defTabSz="914235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823" algn="l" defTabSz="914235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940" algn="l" defTabSz="914235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41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1">
          <p15:clr>
            <a:srgbClr val="A4A3A4"/>
          </p15:clr>
        </p15:guide>
        <p15:guide id="2" pos="21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B4DA2"/>
    <a:srgbClr val="00A650"/>
    <a:srgbClr val="0099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774" autoAdjust="0"/>
    <p:restoredTop sz="92734" autoAdjust="0"/>
  </p:normalViewPr>
  <p:slideViewPr>
    <p:cSldViewPr>
      <p:cViewPr varScale="1">
        <p:scale>
          <a:sx n="69" d="100"/>
          <a:sy n="69" d="100"/>
        </p:scale>
        <p:origin x="64" y="748"/>
      </p:cViewPr>
      <p:guideLst>
        <p:guide orient="horz" pos="2341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1" d="100"/>
          <a:sy n="81" d="100"/>
        </p:scale>
        <p:origin x="3138" y="90"/>
      </p:cViewPr>
      <p:guideLst>
        <p:guide orient="horz" pos="3121"/>
        <p:guide pos="21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1" y="7"/>
            <a:ext cx="2946400" cy="496330"/>
          </a:xfrm>
          <a:prstGeom prst="rect">
            <a:avLst/>
          </a:prstGeom>
        </p:spPr>
        <p:txBody>
          <a:bodyPr vert="horz" lIns="91963" tIns="45983" rIns="91963" bIns="45983" rtlCol="0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89" y="7"/>
            <a:ext cx="2946400" cy="496330"/>
          </a:xfrm>
          <a:prstGeom prst="rect">
            <a:avLst/>
          </a:prstGeom>
        </p:spPr>
        <p:txBody>
          <a:bodyPr vert="horz" lIns="91963" tIns="45983" rIns="91963" bIns="45983" rtlCol="0"/>
          <a:lstStyle>
            <a:lvl1pPr algn="r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1" y="9428718"/>
            <a:ext cx="2946400" cy="496330"/>
          </a:xfrm>
          <a:prstGeom prst="rect">
            <a:avLst/>
          </a:prstGeom>
        </p:spPr>
        <p:txBody>
          <a:bodyPr vert="horz" lIns="91963" tIns="45983" rIns="91963" bIns="45983" rtlCol="0" anchor="b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689" y="9428718"/>
            <a:ext cx="2946400" cy="496330"/>
          </a:xfrm>
          <a:prstGeom prst="rect">
            <a:avLst/>
          </a:prstGeom>
        </p:spPr>
        <p:txBody>
          <a:bodyPr vert="horz" lIns="91963" tIns="45983" rIns="91963" bIns="45983" rtlCol="0" anchor="b"/>
          <a:lstStyle>
            <a:lvl1pPr algn="r">
              <a:defRPr sz="1200"/>
            </a:lvl1pPr>
          </a:lstStyle>
          <a:p>
            <a:pPr lvl="0"/>
            <a:fld id="{B4E931A9-CD92-42F7-B619-A72C30D0DF2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27585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8" y="7"/>
            <a:ext cx="2945659" cy="496330"/>
          </a:xfrm>
          <a:prstGeom prst="rect">
            <a:avLst/>
          </a:prstGeom>
        </p:spPr>
        <p:txBody>
          <a:bodyPr vert="horz" lIns="91963" tIns="45983" rIns="91963" bIns="45983" rtlCol="0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7" y="7"/>
            <a:ext cx="2945659" cy="496330"/>
          </a:xfrm>
          <a:prstGeom prst="rect">
            <a:avLst/>
          </a:prstGeom>
        </p:spPr>
        <p:txBody>
          <a:bodyPr vert="horz" lIns="91963" tIns="45983" rIns="91963" bIns="45983" rtlCol="0"/>
          <a:lstStyle>
            <a:lvl1pPr algn="r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709613" y="741363"/>
            <a:ext cx="5378450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963" tIns="45983" rIns="91963" bIns="45983" rtlCol="0" anchor="ctr"/>
          <a:lstStyle/>
          <a:p>
            <a:pPr lvl="0"/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963" tIns="45983" rIns="91963" bIns="45983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8" y="9428594"/>
            <a:ext cx="2945659" cy="496330"/>
          </a:xfrm>
          <a:prstGeom prst="rect">
            <a:avLst/>
          </a:prstGeom>
        </p:spPr>
        <p:txBody>
          <a:bodyPr vert="horz" lIns="91963" tIns="45983" rIns="91963" bIns="45983" rtlCol="0" anchor="b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7" y="9428594"/>
            <a:ext cx="2945659" cy="496330"/>
          </a:xfrm>
          <a:prstGeom prst="rect">
            <a:avLst/>
          </a:prstGeom>
        </p:spPr>
        <p:txBody>
          <a:bodyPr vert="horz" lIns="91963" tIns="45983" rIns="91963" bIns="45983" rtlCol="0" anchor="b"/>
          <a:lstStyle>
            <a:lvl1pPr algn="r">
              <a:defRPr sz="1200"/>
            </a:lvl1pPr>
          </a:lstStyle>
          <a:p>
            <a:pPr lvl="0"/>
            <a:fld id="{1C534797-E25F-40B7-A4FE-0D1B7FFA99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3009042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235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17" algn="l" defTabSz="914235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235" algn="l" defTabSz="914235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353" algn="l" defTabSz="914235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470" algn="l" defTabSz="914235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588" algn="l" defTabSz="914235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705" algn="l" defTabSz="914235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823" algn="l" defTabSz="914235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940" algn="l" defTabSz="914235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09613" y="741363"/>
            <a:ext cx="5378450" cy="37242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509532A-B162-4A47-975F-0E3A42E3FDD6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257048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09613" y="741363"/>
            <a:ext cx="5378450" cy="37242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509532A-B162-4A47-975F-0E3A42E3FDD6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282516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09613" y="741363"/>
            <a:ext cx="5378450" cy="37242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509532A-B162-4A47-975F-0E3A42E3FDD6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346028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09613" y="741363"/>
            <a:ext cx="5378450" cy="37242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509532A-B162-4A47-975F-0E3A42E3FDD6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623862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09613" y="741363"/>
            <a:ext cx="5378450" cy="37242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509532A-B162-4A47-975F-0E3A42E3FDD6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902445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09613" y="741363"/>
            <a:ext cx="5378450" cy="37242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509532A-B162-4A47-975F-0E3A42E3FDD6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70799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09613" y="741363"/>
            <a:ext cx="5378450" cy="37242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509532A-B162-4A47-975F-0E3A42E3FDD6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509124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09613" y="741363"/>
            <a:ext cx="5378450" cy="37242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509532A-B162-4A47-975F-0E3A42E3FDD6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301327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09613" y="741363"/>
            <a:ext cx="5378450" cy="37242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509532A-B162-4A47-975F-0E3A42E3FDD6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405134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09613" y="741363"/>
            <a:ext cx="5378450" cy="37242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509532A-B162-4A47-975F-0E3A42E3FDD6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569267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09613" y="741363"/>
            <a:ext cx="5378450" cy="37242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509532A-B162-4A47-975F-0E3A42E3FDD6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66537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09613" y="741363"/>
            <a:ext cx="5378450" cy="37242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509532A-B162-4A47-975F-0E3A42E3FDD6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17443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09613" y="741363"/>
            <a:ext cx="5378450" cy="37242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509532A-B162-4A47-975F-0E3A42E3FDD6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688055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09613" y="741363"/>
            <a:ext cx="5378450" cy="37242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509532A-B162-4A47-975F-0E3A42E3FDD6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05292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09613" y="741363"/>
            <a:ext cx="5378450" cy="37242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509532A-B162-4A47-975F-0E3A42E3FDD6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64143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09613" y="741363"/>
            <a:ext cx="5378450" cy="37242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509532A-B162-4A47-975F-0E3A42E3FDD6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629359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09613" y="741363"/>
            <a:ext cx="5378450" cy="37242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509532A-B162-4A47-975F-0E3A42E3FDD6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628767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09613" y="741363"/>
            <a:ext cx="5378450" cy="37242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509532A-B162-4A47-975F-0E3A42E3FDD6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591784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6" descr="가로모티프색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549275"/>
            <a:ext cx="9906000" cy="47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9590121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6" descr="가로모티프색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549275"/>
            <a:ext cx="9906000" cy="47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81596130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. 표 그림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6" descr="가로모티프색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549275"/>
            <a:ext cx="9906000" cy="47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29437543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 bwMode="auto">
          <a:xfrm>
            <a:off x="9398662" y="3"/>
            <a:ext cx="507338" cy="369332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marL="342900" indent="-342900">
              <a:defRPr/>
            </a:pPr>
            <a:endParaRPr lang="ko-KR" altLang="en-US" sz="1800">
              <a:solidFill>
                <a:srgbClr val="CC0000"/>
              </a:solidFill>
            </a:endParaRPr>
          </a:p>
        </p:txBody>
      </p:sp>
      <p:pic>
        <p:nvPicPr>
          <p:cNvPr id="4" name="Picture 3" descr="C:\Documents and Settings\0003852\바탕 화면\PPT작업\motif-3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96325" y="0"/>
            <a:ext cx="1209675" cy="210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284096" y="6467301"/>
            <a:ext cx="5654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ACA213CA-B853-401A-BE3C-56B972B24FE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1932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23" tIns="45712" rIns="91423" bIns="45712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6"/>
            <a:ext cx="8915400" cy="4525963"/>
          </a:xfrm>
          <a:prstGeom prst="rect">
            <a:avLst/>
          </a:prstGeom>
        </p:spPr>
        <p:txBody>
          <a:bodyPr vert="horz" lIns="91423" tIns="45712" rIns="91423" bIns="45712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슬라이드 번호 개체 틀 5"/>
          <p:cNvSpPr>
            <a:spLocks/>
          </p:cNvSpPr>
          <p:nvPr userDrawn="1"/>
        </p:nvSpPr>
        <p:spPr bwMode="auto">
          <a:xfrm>
            <a:off x="8942648" y="6497638"/>
            <a:ext cx="936104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fld id="{EDFA1266-AA1C-4A99-9C6A-87E8D077ABE2}" type="slidenum">
              <a:rPr kumimoji="0" lang="ko-KR" altLang="en-US" sz="1300" b="0" smtClean="0">
                <a:latin typeface="+mn-ea"/>
                <a:ea typeface="+mn-ea"/>
              </a:rPr>
              <a:pPr algn="ctr"/>
              <a:t>‹#›</a:t>
            </a:fld>
            <a:endParaRPr kumimoji="0" lang="en-US" altLang="ko-KR" sz="1300" b="0" dirty="0">
              <a:latin typeface="+mn-ea"/>
              <a:ea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0" r:id="rId2"/>
    <p:sldLayoutId id="2147483682" r:id="rId3"/>
    <p:sldLayoutId id="2147483683" r:id="rId4"/>
  </p:sldLayoutIdLst>
  <p:hf hdr="0" ftr="0" dt="0"/>
  <p:txStyles>
    <p:titleStyle>
      <a:lvl1pPr algn="ctr" defTabSz="914235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38" indent="-342838" algn="l" defTabSz="914235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816" indent="-285699" algn="l" defTabSz="914235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794" indent="-228559" algn="l" defTabSz="914235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911" indent="-228559" algn="l" defTabSz="914235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029" indent="-228559" algn="l" defTabSz="914235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147" indent="-228559" algn="l" defTabSz="914235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264" indent="-228559" algn="l" defTabSz="914235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82" indent="-228559" algn="l" defTabSz="914235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499" indent="-228559" algn="l" defTabSz="914235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23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17" algn="l" defTabSz="91423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35" algn="l" defTabSz="91423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53" algn="l" defTabSz="91423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70" algn="l" defTabSz="91423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88" algn="l" defTabSz="91423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05" algn="l" defTabSz="91423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823" algn="l" defTabSz="91423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40" algn="l" defTabSz="91423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5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6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7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8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3.jp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2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9.svg"/><Relationship Id="rId15" Type="http://schemas.openxmlformats.org/officeDocument/2006/relationships/image" Target="../media/image21.png"/><Relationship Id="rId10" Type="http://schemas.openxmlformats.org/officeDocument/2006/relationships/image" Target="../media/image16.png"/><Relationship Id="rId4" Type="http://schemas.openxmlformats.org/officeDocument/2006/relationships/image" Target="../media/image8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3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png"/><Relationship Id="rId3" Type="http://schemas.openxmlformats.org/officeDocument/2006/relationships/image" Target="../media/image3.jp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9.svg"/><Relationship Id="rId15" Type="http://schemas.openxmlformats.org/officeDocument/2006/relationships/image" Target="../media/image33.png"/><Relationship Id="rId10" Type="http://schemas.openxmlformats.org/officeDocument/2006/relationships/image" Target="../media/image28.png"/><Relationship Id="rId4" Type="http://schemas.openxmlformats.org/officeDocument/2006/relationships/image" Target="../media/image8.png"/><Relationship Id="rId9" Type="http://schemas.openxmlformats.org/officeDocument/2006/relationships/image" Target="../media/image27.png"/><Relationship Id="rId14" Type="http://schemas.openxmlformats.org/officeDocument/2006/relationships/image" Target="../media/image3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4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25650622-C8E5-7EC8-4CDE-4C4D4726BE46}"/>
              </a:ext>
            </a:extLst>
          </p:cNvPr>
          <p:cNvPicPr>
            <a:picLocks/>
          </p:cNvPicPr>
          <p:nvPr/>
        </p:nvPicPr>
        <p:blipFill>
          <a:blip r:embed="rId3">
            <a:alphaModFix amt="6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680" y="1431065"/>
            <a:ext cx="7959779" cy="1966575"/>
          </a:xfrm>
          <a:prstGeom prst="rect">
            <a:avLst/>
          </a:prstGeom>
          <a:gradFill>
            <a:gsLst>
              <a:gs pos="100000">
                <a:srgbClr val="D0DEED"/>
              </a:gs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64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EEE91716-7EFE-EC23-4690-A0F8A4418B98}"/>
              </a:ext>
            </a:extLst>
          </p:cNvPr>
          <p:cNvSpPr/>
          <p:nvPr/>
        </p:nvSpPr>
        <p:spPr>
          <a:xfrm>
            <a:off x="1133680" y="1431065"/>
            <a:ext cx="7959779" cy="1966574"/>
          </a:xfrm>
          <a:prstGeom prst="rect">
            <a:avLst/>
          </a:prstGeom>
          <a:solidFill>
            <a:schemeClr val="accent5">
              <a:lumMod val="60000"/>
              <a:lumOff val="40000"/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83102" y="1999887"/>
            <a:ext cx="8640960" cy="92333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 algn="ctr">
              <a:defRPr/>
            </a:pPr>
            <a:r>
              <a:rPr lang="ko-KR" altLang="en-US" sz="5400" b="1" dirty="0">
                <a:solidFill>
                  <a:schemeClr val="bg1"/>
                </a:solidFill>
                <a:ea typeface="맑은 고딕"/>
                <a:cs typeface="Arial"/>
              </a:rPr>
              <a:t>질소화합물 발생량 예측</a:t>
            </a:r>
            <a:endParaRPr lang="en-US" altLang="ko-KR" sz="5400" b="1" dirty="0">
              <a:solidFill>
                <a:schemeClr val="bg1"/>
              </a:solidFill>
              <a:latin typeface="맑은 고딕"/>
              <a:ea typeface="맑은 고딕"/>
              <a:cs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C89E621-9182-401F-9F04-839B17876B0A}"/>
              </a:ext>
            </a:extLst>
          </p:cNvPr>
          <p:cNvSpPr txBox="1"/>
          <p:nvPr/>
        </p:nvSpPr>
        <p:spPr>
          <a:xfrm>
            <a:off x="1985721" y="4535282"/>
            <a:ext cx="62556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chemeClr val="tx2"/>
                </a:solidFill>
                <a:ea typeface="맑은 고딕"/>
                <a:cs typeface="Arial"/>
              </a:rPr>
              <a:t>조원 </a:t>
            </a:r>
            <a:r>
              <a:rPr lang="en-US" altLang="ko-KR" sz="2800" b="1" dirty="0">
                <a:solidFill>
                  <a:schemeClr val="tx2"/>
                </a:solidFill>
                <a:ea typeface="맑은 고딕"/>
                <a:cs typeface="Arial"/>
              </a:rPr>
              <a:t>: </a:t>
            </a:r>
            <a:r>
              <a:rPr lang="ko-KR" altLang="en-US" sz="2800" b="1" dirty="0" err="1">
                <a:solidFill>
                  <a:schemeClr val="tx2"/>
                </a:solidFill>
                <a:ea typeface="맑은 고딕"/>
                <a:cs typeface="Arial"/>
              </a:rPr>
              <a:t>임채원</a:t>
            </a:r>
            <a:r>
              <a:rPr lang="en-US" altLang="ko-KR" sz="2800" b="1" dirty="0">
                <a:solidFill>
                  <a:schemeClr val="tx2"/>
                </a:solidFill>
                <a:ea typeface="맑은 고딕"/>
                <a:cs typeface="Arial"/>
              </a:rPr>
              <a:t> </a:t>
            </a:r>
            <a:r>
              <a:rPr lang="ko-KR" altLang="en-US" sz="2800" b="1" dirty="0" err="1">
                <a:solidFill>
                  <a:schemeClr val="tx2"/>
                </a:solidFill>
                <a:ea typeface="맑은 고딕"/>
                <a:cs typeface="Arial"/>
              </a:rPr>
              <a:t>박민상</a:t>
            </a:r>
            <a:r>
              <a:rPr lang="en-US" altLang="ko-KR" sz="2800" b="1" dirty="0">
                <a:solidFill>
                  <a:schemeClr val="tx2"/>
                </a:solidFill>
                <a:ea typeface="맑은 고딕"/>
                <a:cs typeface="Arial"/>
              </a:rPr>
              <a:t> </a:t>
            </a:r>
            <a:r>
              <a:rPr lang="ko-KR" altLang="en-US" sz="2800" b="1" dirty="0">
                <a:solidFill>
                  <a:schemeClr val="tx2"/>
                </a:solidFill>
                <a:ea typeface="맑은 고딕"/>
                <a:cs typeface="Arial"/>
              </a:rPr>
              <a:t>이종민</a:t>
            </a:r>
            <a:r>
              <a:rPr lang="en-US" altLang="ko-KR" sz="2800" b="1" dirty="0">
                <a:solidFill>
                  <a:schemeClr val="tx2"/>
                </a:solidFill>
                <a:ea typeface="맑은 고딕"/>
                <a:cs typeface="Arial"/>
              </a:rPr>
              <a:t> </a:t>
            </a:r>
            <a:r>
              <a:rPr lang="ko-KR" altLang="en-US" sz="2800" b="1" dirty="0">
                <a:solidFill>
                  <a:schemeClr val="tx2"/>
                </a:solidFill>
                <a:ea typeface="맑은 고딕"/>
                <a:cs typeface="Arial"/>
              </a:rPr>
              <a:t>하현수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36F779-7EF3-44A2-A922-40AB5A28EA39}"/>
              </a:ext>
            </a:extLst>
          </p:cNvPr>
          <p:cNvSpPr txBox="1"/>
          <p:nvPr/>
        </p:nvSpPr>
        <p:spPr>
          <a:xfrm>
            <a:off x="812540" y="3704851"/>
            <a:ext cx="8280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tx2"/>
                </a:solidFill>
                <a:ea typeface="맑은 고딕"/>
                <a:cs typeface="Arial"/>
              </a:rPr>
              <a:t>1</a:t>
            </a:r>
            <a:r>
              <a:rPr lang="ko-KR" altLang="en-US" sz="2800" b="1" dirty="0">
                <a:solidFill>
                  <a:schemeClr val="tx2"/>
                </a:solidFill>
                <a:ea typeface="맑은 고딕"/>
                <a:cs typeface="Arial"/>
              </a:rPr>
              <a:t>조</a:t>
            </a:r>
            <a:endParaRPr lang="ko-KR" altLang="en-US" dirty="0"/>
          </a:p>
        </p:txBody>
      </p:sp>
      <p:sp>
        <p:nvSpPr>
          <p:cNvPr id="8" name="사각형: 잘린 대각선 방향 모서리 165">
            <a:extLst>
              <a:ext uri="{FF2B5EF4-FFF2-40B4-BE49-F238E27FC236}">
                <a16:creationId xmlns:a16="http://schemas.microsoft.com/office/drawing/2014/main" id="{881D7161-242C-4EB4-8F08-0A6EF0A32944}"/>
              </a:ext>
            </a:extLst>
          </p:cNvPr>
          <p:cNvSpPr/>
          <p:nvPr/>
        </p:nvSpPr>
        <p:spPr>
          <a:xfrm>
            <a:off x="1495209" y="3194879"/>
            <a:ext cx="7216746" cy="382152"/>
          </a:xfrm>
          <a:prstGeom prst="snip2DiagRect">
            <a:avLst/>
          </a:prstGeom>
          <a:solidFill>
            <a:srgbClr val="D9F0FF"/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6004" bIns="96004" rtlCol="0" anchor="ctr"/>
          <a:lstStyle/>
          <a:p>
            <a:pPr marL="457200" lvl="1"/>
            <a:r>
              <a:rPr lang="ko-KR" altLang="ko-KR" sz="1800" b="1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엑스트라 트리 회귀</a:t>
            </a:r>
            <a:r>
              <a:rPr lang="en-US" altLang="ko-KR" sz="1800" b="1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(</a:t>
            </a:r>
            <a:r>
              <a:rPr lang="en-US" altLang="ko-KR" sz="1800" b="1" kern="1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ExtraTreesRegressor</a:t>
            </a:r>
            <a:r>
              <a:rPr lang="en-US" altLang="ko-KR" sz="1800" b="1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r>
              <a:rPr lang="ko-KR" altLang="ko-KR" sz="1800" b="1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모델로 데이터 분석</a:t>
            </a:r>
          </a:p>
        </p:txBody>
      </p:sp>
    </p:spTree>
    <p:extLst>
      <p:ext uri="{BB962C8B-B14F-4D97-AF65-F5344CB8AC3E}">
        <p14:creationId xmlns:p14="http://schemas.microsoft.com/office/powerpoint/2010/main" val="2876629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F311A1A2-C8C1-6354-C1D9-FC942BA61583}"/>
              </a:ext>
            </a:extLst>
          </p:cNvPr>
          <p:cNvPicPr>
            <a:picLocks/>
          </p:cNvPicPr>
          <p:nvPr/>
        </p:nvPicPr>
        <p:blipFill>
          <a:blip r:embed="rId3">
            <a:alphaModFix amt="6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626" y="-58869"/>
            <a:ext cx="9921626" cy="1742190"/>
          </a:xfrm>
          <a:prstGeom prst="rect">
            <a:avLst/>
          </a:prstGeom>
          <a:gradFill>
            <a:gsLst>
              <a:gs pos="100000">
                <a:srgbClr val="D0DEED"/>
              </a:gs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64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923E8F81-0C1B-F793-0887-755F091E063F}"/>
              </a:ext>
            </a:extLst>
          </p:cNvPr>
          <p:cNvSpPr/>
          <p:nvPr/>
        </p:nvSpPr>
        <p:spPr>
          <a:xfrm>
            <a:off x="-15626" y="-63256"/>
            <a:ext cx="9921625" cy="1746576"/>
          </a:xfrm>
          <a:prstGeom prst="rect">
            <a:avLst/>
          </a:prstGeom>
          <a:solidFill>
            <a:schemeClr val="accent5">
              <a:lumMod val="60000"/>
              <a:lumOff val="4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97F59983-50DE-292A-2B28-B192AAF5E2F5}"/>
              </a:ext>
            </a:extLst>
          </p:cNvPr>
          <p:cNvGrpSpPr/>
          <p:nvPr/>
        </p:nvGrpSpPr>
        <p:grpSpPr>
          <a:xfrm>
            <a:off x="270001" y="316468"/>
            <a:ext cx="6552727" cy="1150542"/>
            <a:chOff x="617844" y="678182"/>
            <a:chExt cx="6552727" cy="1150542"/>
          </a:xfrm>
        </p:grpSpPr>
        <p:sp>
          <p:nvSpPr>
            <p:cNvPr id="8" name="제목 8">
              <a:extLst>
                <a:ext uri="{FF2B5EF4-FFF2-40B4-BE49-F238E27FC236}">
                  <a16:creationId xmlns:a16="http://schemas.microsoft.com/office/drawing/2014/main" id="{7E3578B5-6614-11F0-A753-E8BC36383496}"/>
                </a:ext>
              </a:extLst>
            </p:cNvPr>
            <p:cNvSpPr txBox="1"/>
            <p:nvPr/>
          </p:nvSpPr>
          <p:spPr>
            <a:xfrm>
              <a:off x="617844" y="678182"/>
              <a:ext cx="6552727" cy="987127"/>
            </a:xfrm>
            <a:prstGeom prst="rect">
              <a:avLst/>
            </a:prstGeom>
          </p:spPr>
          <p:txBody>
            <a:bodyPr vert="horz" lIns="91423" tIns="45712" rIns="91423" bIns="45712" anchor="ctr">
              <a:normAutofit/>
            </a:bodyPr>
            <a:lstStyle>
              <a:lvl1pPr marL="0" algn="l" defTabSz="1072866" rtl="0" eaLnBrk="0" fontAlgn="base" latinLnBrk="1" hangingPunct="0">
                <a:spcBef>
                  <a:spcPct val="0"/>
                </a:spcBef>
                <a:spcAft>
                  <a:spcPct val="0"/>
                </a:spcAft>
                <a:buNone/>
                <a:defRPr lang="ko-KR" altLang="en-US" sz="2800" b="0" kern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HY견고딕"/>
                  <a:ea typeface="HY견고딕"/>
                  <a:cs typeface="Tahoma"/>
                </a:defRPr>
              </a:lvl1pPr>
            </a:lstStyle>
            <a:p>
              <a:pPr lvl="0">
                <a:defRPr/>
              </a:pPr>
              <a:r>
                <a:rPr lang="en-US" altLang="ko-KR" sz="4000" b="1" dirty="0">
                  <a:solidFill>
                    <a:schemeClr val="bg1"/>
                  </a:solidFill>
                  <a:latin typeface="맑은 고딕"/>
                  <a:ea typeface="맑은 고딕"/>
                </a:rPr>
                <a:t>3. </a:t>
              </a:r>
              <a:r>
                <a:rPr lang="ko-KR" altLang="en-US" sz="4000" b="1" dirty="0">
                  <a:solidFill>
                    <a:schemeClr val="bg1"/>
                  </a:solidFill>
                  <a:latin typeface="맑은 고딕"/>
                  <a:ea typeface="맑은 고딕"/>
                </a:rPr>
                <a:t>프로젝트 내용</a:t>
              </a:r>
            </a:p>
          </p:txBody>
        </p:sp>
        <p:sp>
          <p:nvSpPr>
            <p:cNvPr id="10" name="제목 8">
              <a:extLst>
                <a:ext uri="{FF2B5EF4-FFF2-40B4-BE49-F238E27FC236}">
                  <a16:creationId xmlns:a16="http://schemas.microsoft.com/office/drawing/2014/main" id="{20F09CF7-A0B0-A204-EC6D-7DED1BEAA902}"/>
                </a:ext>
              </a:extLst>
            </p:cNvPr>
            <p:cNvSpPr txBox="1"/>
            <p:nvPr/>
          </p:nvSpPr>
          <p:spPr>
            <a:xfrm>
              <a:off x="3028133" y="1324669"/>
              <a:ext cx="1732148" cy="504055"/>
            </a:xfrm>
            <a:prstGeom prst="rect">
              <a:avLst/>
            </a:prstGeom>
          </p:spPr>
          <p:txBody>
            <a:bodyPr vert="horz" lIns="91423" tIns="45712" rIns="91423" bIns="45712" anchor="ctr">
              <a:normAutofit/>
            </a:bodyPr>
            <a:lstStyle>
              <a:lvl1pPr marL="0" algn="l" defTabSz="1072866" rtl="0" eaLnBrk="0" fontAlgn="base" latinLnBrk="1" hangingPunct="0">
                <a:spcBef>
                  <a:spcPct val="0"/>
                </a:spcBef>
                <a:spcAft>
                  <a:spcPct val="0"/>
                </a:spcAft>
                <a:buNone/>
                <a:defRPr lang="ko-KR" altLang="en-US" sz="2800" b="0" kern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HY견고딕"/>
                  <a:ea typeface="HY견고딕"/>
                  <a:cs typeface="Tahoma"/>
                </a:defRPr>
              </a:lvl1pPr>
            </a:lstStyle>
            <a:p>
              <a:pPr lvl="0">
                <a:defRPr/>
              </a:pPr>
              <a:r>
                <a:rPr lang="en-US" altLang="ko-KR" sz="1400" b="1" dirty="0">
                  <a:solidFill>
                    <a:schemeClr val="bg1">
                      <a:lumMod val="95000"/>
                    </a:schemeClr>
                  </a:solidFill>
                  <a:latin typeface="맑은 고딕"/>
                  <a:ea typeface="맑은 고딕"/>
                </a:rPr>
                <a:t>Project Contents</a:t>
              </a:r>
              <a:endParaRPr lang="ko-KR" altLang="en-US" sz="1400" b="1" dirty="0">
                <a:solidFill>
                  <a:schemeClr val="bg1">
                    <a:lumMod val="95000"/>
                  </a:schemeClr>
                </a:solidFill>
                <a:latin typeface="맑은 고딕"/>
                <a:ea typeface="맑은 고딕"/>
              </a:endParaRPr>
            </a:p>
          </p:txBody>
        </p:sp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296D18B-3802-06E1-1AE4-11247194253E}"/>
              </a:ext>
            </a:extLst>
          </p:cNvPr>
          <p:cNvSpPr/>
          <p:nvPr/>
        </p:nvSpPr>
        <p:spPr>
          <a:xfrm>
            <a:off x="256534" y="2346956"/>
            <a:ext cx="9085741" cy="4271608"/>
          </a:xfrm>
          <a:prstGeom prst="rect">
            <a:avLst/>
          </a:prstGeom>
          <a:noFill/>
          <a:ln w="381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36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A7C4E90D-1FD6-416B-A90B-394BB91FF6C5}"/>
              </a:ext>
            </a:extLst>
          </p:cNvPr>
          <p:cNvGrpSpPr/>
          <p:nvPr/>
        </p:nvGrpSpPr>
        <p:grpSpPr>
          <a:xfrm>
            <a:off x="8626796" y="356392"/>
            <a:ext cx="960438" cy="960438"/>
            <a:chOff x="8626796" y="356392"/>
            <a:chExt cx="960438" cy="960438"/>
          </a:xfrm>
        </p:grpSpPr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E03C1651-FC5F-D74A-6353-EF631098034E}"/>
                </a:ext>
              </a:extLst>
            </p:cNvPr>
            <p:cNvSpPr/>
            <p:nvPr/>
          </p:nvSpPr>
          <p:spPr>
            <a:xfrm>
              <a:off x="8626796" y="356392"/>
              <a:ext cx="960438" cy="960438"/>
            </a:xfrm>
            <a:prstGeom prst="ellipse">
              <a:avLst/>
            </a:prstGeom>
            <a:solidFill>
              <a:schemeClr val="bg1"/>
            </a:solidFill>
            <a:ln w="6350"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4" name="그래픽 3" descr="체크리스트 단색으로 채워진">
              <a:extLst>
                <a:ext uri="{FF2B5EF4-FFF2-40B4-BE49-F238E27FC236}">
                  <a16:creationId xmlns:a16="http://schemas.microsoft.com/office/drawing/2014/main" id="{45324FC3-0D32-492F-984F-4C886EADADC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739234" y="468830"/>
              <a:ext cx="735562" cy="735562"/>
            </a:xfrm>
            <a:prstGeom prst="rect">
              <a:avLst/>
            </a:prstGeom>
          </p:spPr>
        </p:pic>
      </p:grpSp>
      <p:sp>
        <p:nvSpPr>
          <p:cNvPr id="16" name="사각형: 잘린 대각선 방향 모서리 165">
            <a:extLst>
              <a:ext uri="{FF2B5EF4-FFF2-40B4-BE49-F238E27FC236}">
                <a16:creationId xmlns:a16="http://schemas.microsoft.com/office/drawing/2014/main" id="{5C606703-B709-47BF-9086-A1DCC5F8FAA4}"/>
              </a:ext>
            </a:extLst>
          </p:cNvPr>
          <p:cNvSpPr/>
          <p:nvPr/>
        </p:nvSpPr>
        <p:spPr>
          <a:xfrm>
            <a:off x="256534" y="1825413"/>
            <a:ext cx="2752250" cy="382152"/>
          </a:xfrm>
          <a:prstGeom prst="snip2DiagRect">
            <a:avLst/>
          </a:prstGeom>
          <a:solidFill>
            <a:srgbClr val="D9F0FF"/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6004" bIns="96004" rtlCol="0" anchor="ctr"/>
          <a:lstStyle/>
          <a:p>
            <a:pPr marL="457200" lvl="1"/>
            <a:r>
              <a:rPr lang="ko-KR" altLang="ko-KR" sz="1800" b="1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데이터 </a:t>
            </a:r>
            <a:r>
              <a:rPr lang="ko-KR" altLang="ko-KR" sz="1800" b="1" kern="1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스케일러</a:t>
            </a:r>
            <a:endParaRPr lang="ko-KR" altLang="ko-KR" sz="1800" b="1" kern="100" dirty="0">
              <a:solidFill>
                <a:schemeClr val="tx1"/>
              </a:solidFill>
              <a:effectLst/>
              <a:latin typeface="Calibri" panose="020F050202020403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659A0CEE-52D9-48B7-9B1B-1137484D8C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725" y="2265356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51F1C341-EBDC-4893-ACA1-640DCB86FB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2563" y="15073306"/>
            <a:ext cx="9906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8" name="그림 17" descr="텍스트, 스크린샷, 폰트, 메뉴이(가) 표시된 사진&#10;&#10;자동 생성된 설명">
            <a:extLst>
              <a:ext uri="{FF2B5EF4-FFF2-40B4-BE49-F238E27FC236}">
                <a16:creationId xmlns:a16="http://schemas.microsoft.com/office/drawing/2014/main" id="{AE0DE656-9CA7-4D94-AAE6-014E06975E05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563725" y="2636912"/>
            <a:ext cx="4317267" cy="374441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990D320-C1FB-4923-8A73-9F5E22B9A8A4}"/>
              </a:ext>
            </a:extLst>
          </p:cNvPr>
          <p:cNvSpPr txBox="1"/>
          <p:nvPr/>
        </p:nvSpPr>
        <p:spPr>
          <a:xfrm>
            <a:off x="4374504" y="3234558"/>
            <a:ext cx="524625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57300" lvl="2" indent="-342900">
              <a:buFont typeface="+mj-lt"/>
              <a:buAutoNum type="arabicPeriod"/>
            </a:pPr>
            <a:r>
              <a:rPr lang="ko-KR" altLang="en-US" sz="20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모델 성능 향상</a:t>
            </a:r>
            <a:endParaRPr lang="en-US" altLang="ko-KR" sz="2000" kern="100" dirty="0">
              <a:effectLst/>
              <a:latin typeface="Calibri" panose="020F050202020403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1257300" lvl="2" indent="-342900">
              <a:buFont typeface="+mj-lt"/>
              <a:buAutoNum type="arabicPeriod"/>
            </a:pPr>
            <a:endParaRPr lang="en-US" altLang="ko-KR" sz="2000" kern="100" dirty="0">
              <a:effectLst/>
              <a:latin typeface="Calibri" panose="020F050202020403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1257300" lvl="2" indent="-342900">
              <a:buFont typeface="+mj-lt"/>
              <a:buAutoNum type="arabicPeriod"/>
            </a:pPr>
            <a:r>
              <a:rPr lang="ko-KR" altLang="en-US" sz="2000" kern="100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수렴 속도 개선</a:t>
            </a:r>
            <a:endParaRPr lang="en-US" altLang="ko-KR" sz="2000" kern="100" dirty="0">
              <a:latin typeface="Calibri" panose="020F050202020403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1257300" lvl="2" indent="-342900">
              <a:buFont typeface="+mj-lt"/>
              <a:buAutoNum type="arabicPeriod"/>
            </a:pPr>
            <a:endParaRPr lang="en-US" altLang="ko-KR" sz="2000" kern="100" dirty="0">
              <a:latin typeface="Calibri" panose="020F050202020403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1257300" lvl="2" indent="-342900">
              <a:buFont typeface="+mj-lt"/>
              <a:buAutoNum type="arabicPeriod"/>
            </a:pPr>
            <a:r>
              <a:rPr lang="ko-KR" altLang="en-US" sz="20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특성의 동등한 중요성 부여</a:t>
            </a:r>
            <a:endParaRPr lang="en-US" altLang="ko-KR" sz="2000" kern="100" dirty="0">
              <a:effectLst/>
              <a:latin typeface="Calibri" panose="020F050202020403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1257300" lvl="2" indent="-342900">
              <a:buFont typeface="+mj-lt"/>
              <a:buAutoNum type="arabicPeriod"/>
            </a:pPr>
            <a:endParaRPr lang="en-US" altLang="ko-KR" sz="2000" kern="100" dirty="0">
              <a:effectLst/>
              <a:latin typeface="Calibri" panose="020F050202020403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1257300" lvl="2" indent="-342900">
              <a:buFont typeface="+mj-lt"/>
              <a:buAutoNum type="arabicPeriod"/>
            </a:pPr>
            <a:r>
              <a:rPr lang="ko-KR" altLang="en-US" sz="2000" kern="100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정규화의 필요</a:t>
            </a:r>
            <a:endParaRPr lang="en-US" altLang="ko-KR" sz="2000" kern="100" dirty="0">
              <a:latin typeface="Calibri" panose="020F050202020403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1143000" lvl="2" indent="-228600">
              <a:buFont typeface="+mj-lt"/>
              <a:buAutoNum type="arabicPeriod"/>
            </a:pPr>
            <a:endParaRPr lang="en-US" altLang="ko-KR" sz="2000" kern="100" dirty="0">
              <a:effectLst/>
              <a:latin typeface="Calibri" panose="020F050202020403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1143000" lvl="2" indent="-228600">
              <a:buFont typeface="+mj-lt"/>
              <a:buAutoNum type="arabicPeriod"/>
            </a:pPr>
            <a:endParaRPr lang="ko-KR" altLang="ko-KR" sz="2000" kern="100" dirty="0">
              <a:effectLst/>
              <a:latin typeface="Calibri" panose="020F050202020403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36007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F311A1A2-C8C1-6354-C1D9-FC942BA61583}"/>
              </a:ext>
            </a:extLst>
          </p:cNvPr>
          <p:cNvPicPr>
            <a:picLocks/>
          </p:cNvPicPr>
          <p:nvPr/>
        </p:nvPicPr>
        <p:blipFill>
          <a:blip r:embed="rId3">
            <a:alphaModFix amt="6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626" y="-58869"/>
            <a:ext cx="9921626" cy="1742190"/>
          </a:xfrm>
          <a:prstGeom prst="rect">
            <a:avLst/>
          </a:prstGeom>
          <a:gradFill>
            <a:gsLst>
              <a:gs pos="100000">
                <a:srgbClr val="D0DEED"/>
              </a:gs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64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923E8F81-0C1B-F793-0887-755F091E063F}"/>
              </a:ext>
            </a:extLst>
          </p:cNvPr>
          <p:cNvSpPr/>
          <p:nvPr/>
        </p:nvSpPr>
        <p:spPr>
          <a:xfrm>
            <a:off x="-15626" y="-63256"/>
            <a:ext cx="9921625" cy="1746576"/>
          </a:xfrm>
          <a:prstGeom prst="rect">
            <a:avLst/>
          </a:prstGeom>
          <a:solidFill>
            <a:schemeClr val="accent5">
              <a:lumMod val="60000"/>
              <a:lumOff val="4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97F59983-50DE-292A-2B28-B192AAF5E2F5}"/>
              </a:ext>
            </a:extLst>
          </p:cNvPr>
          <p:cNvGrpSpPr/>
          <p:nvPr/>
        </p:nvGrpSpPr>
        <p:grpSpPr>
          <a:xfrm>
            <a:off x="270001" y="316468"/>
            <a:ext cx="6552727" cy="1150542"/>
            <a:chOff x="617844" y="678182"/>
            <a:chExt cx="6552727" cy="1150542"/>
          </a:xfrm>
        </p:grpSpPr>
        <p:sp>
          <p:nvSpPr>
            <p:cNvPr id="8" name="제목 8">
              <a:extLst>
                <a:ext uri="{FF2B5EF4-FFF2-40B4-BE49-F238E27FC236}">
                  <a16:creationId xmlns:a16="http://schemas.microsoft.com/office/drawing/2014/main" id="{7E3578B5-6614-11F0-A753-E8BC36383496}"/>
                </a:ext>
              </a:extLst>
            </p:cNvPr>
            <p:cNvSpPr txBox="1"/>
            <p:nvPr/>
          </p:nvSpPr>
          <p:spPr>
            <a:xfrm>
              <a:off x="617844" y="678182"/>
              <a:ext cx="6552727" cy="987127"/>
            </a:xfrm>
            <a:prstGeom prst="rect">
              <a:avLst/>
            </a:prstGeom>
          </p:spPr>
          <p:txBody>
            <a:bodyPr vert="horz" lIns="91423" tIns="45712" rIns="91423" bIns="45712" anchor="ctr">
              <a:normAutofit/>
            </a:bodyPr>
            <a:lstStyle>
              <a:lvl1pPr marL="0" algn="l" defTabSz="1072866" rtl="0" eaLnBrk="0" fontAlgn="base" latinLnBrk="1" hangingPunct="0">
                <a:spcBef>
                  <a:spcPct val="0"/>
                </a:spcBef>
                <a:spcAft>
                  <a:spcPct val="0"/>
                </a:spcAft>
                <a:buNone/>
                <a:defRPr lang="ko-KR" altLang="en-US" sz="2800" b="0" kern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HY견고딕"/>
                  <a:ea typeface="HY견고딕"/>
                  <a:cs typeface="Tahoma"/>
                </a:defRPr>
              </a:lvl1pPr>
            </a:lstStyle>
            <a:p>
              <a:pPr lvl="0">
                <a:defRPr/>
              </a:pPr>
              <a:r>
                <a:rPr lang="en-US" altLang="ko-KR" sz="4000" b="1" dirty="0">
                  <a:solidFill>
                    <a:schemeClr val="bg1"/>
                  </a:solidFill>
                  <a:latin typeface="맑은 고딕"/>
                  <a:ea typeface="맑은 고딕"/>
                </a:rPr>
                <a:t>3. </a:t>
              </a:r>
              <a:r>
                <a:rPr lang="ko-KR" altLang="en-US" sz="4000" b="1" dirty="0">
                  <a:solidFill>
                    <a:schemeClr val="bg1"/>
                  </a:solidFill>
                  <a:latin typeface="맑은 고딕"/>
                  <a:ea typeface="맑은 고딕"/>
                </a:rPr>
                <a:t>프로젝트 내용</a:t>
              </a:r>
            </a:p>
          </p:txBody>
        </p:sp>
        <p:sp>
          <p:nvSpPr>
            <p:cNvPr id="10" name="제목 8">
              <a:extLst>
                <a:ext uri="{FF2B5EF4-FFF2-40B4-BE49-F238E27FC236}">
                  <a16:creationId xmlns:a16="http://schemas.microsoft.com/office/drawing/2014/main" id="{20F09CF7-A0B0-A204-EC6D-7DED1BEAA902}"/>
                </a:ext>
              </a:extLst>
            </p:cNvPr>
            <p:cNvSpPr txBox="1"/>
            <p:nvPr/>
          </p:nvSpPr>
          <p:spPr>
            <a:xfrm>
              <a:off x="3028133" y="1324669"/>
              <a:ext cx="1732148" cy="504055"/>
            </a:xfrm>
            <a:prstGeom prst="rect">
              <a:avLst/>
            </a:prstGeom>
          </p:spPr>
          <p:txBody>
            <a:bodyPr vert="horz" lIns="91423" tIns="45712" rIns="91423" bIns="45712" anchor="ctr">
              <a:normAutofit/>
            </a:bodyPr>
            <a:lstStyle>
              <a:lvl1pPr marL="0" algn="l" defTabSz="1072866" rtl="0" eaLnBrk="0" fontAlgn="base" latinLnBrk="1" hangingPunct="0">
                <a:spcBef>
                  <a:spcPct val="0"/>
                </a:spcBef>
                <a:spcAft>
                  <a:spcPct val="0"/>
                </a:spcAft>
                <a:buNone/>
                <a:defRPr lang="ko-KR" altLang="en-US" sz="2800" b="0" kern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HY견고딕"/>
                  <a:ea typeface="HY견고딕"/>
                  <a:cs typeface="Tahoma"/>
                </a:defRPr>
              </a:lvl1pPr>
            </a:lstStyle>
            <a:p>
              <a:pPr lvl="0">
                <a:defRPr/>
              </a:pPr>
              <a:r>
                <a:rPr lang="en-US" altLang="ko-KR" sz="1400" b="1" dirty="0">
                  <a:solidFill>
                    <a:schemeClr val="bg1">
                      <a:lumMod val="95000"/>
                    </a:schemeClr>
                  </a:solidFill>
                  <a:latin typeface="맑은 고딕"/>
                  <a:ea typeface="맑은 고딕"/>
                </a:rPr>
                <a:t>Project Contents</a:t>
              </a:r>
              <a:endParaRPr lang="ko-KR" altLang="en-US" sz="1400" b="1" dirty="0">
                <a:solidFill>
                  <a:schemeClr val="bg1">
                    <a:lumMod val="95000"/>
                  </a:schemeClr>
                </a:solidFill>
                <a:latin typeface="맑은 고딕"/>
                <a:ea typeface="맑은 고딕"/>
              </a:endParaRPr>
            </a:p>
          </p:txBody>
        </p:sp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296D18B-3802-06E1-1AE4-11247194253E}"/>
              </a:ext>
            </a:extLst>
          </p:cNvPr>
          <p:cNvSpPr/>
          <p:nvPr/>
        </p:nvSpPr>
        <p:spPr>
          <a:xfrm>
            <a:off x="256534" y="2346956"/>
            <a:ext cx="9085741" cy="4271608"/>
          </a:xfrm>
          <a:prstGeom prst="rect">
            <a:avLst/>
          </a:prstGeom>
          <a:noFill/>
          <a:ln w="381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36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A7C4E90D-1FD6-416B-A90B-394BB91FF6C5}"/>
              </a:ext>
            </a:extLst>
          </p:cNvPr>
          <p:cNvGrpSpPr/>
          <p:nvPr/>
        </p:nvGrpSpPr>
        <p:grpSpPr>
          <a:xfrm>
            <a:off x="8626796" y="356392"/>
            <a:ext cx="960438" cy="960438"/>
            <a:chOff x="8626796" y="356392"/>
            <a:chExt cx="960438" cy="960438"/>
          </a:xfrm>
        </p:grpSpPr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E03C1651-FC5F-D74A-6353-EF631098034E}"/>
                </a:ext>
              </a:extLst>
            </p:cNvPr>
            <p:cNvSpPr/>
            <p:nvPr/>
          </p:nvSpPr>
          <p:spPr>
            <a:xfrm>
              <a:off x="8626796" y="356392"/>
              <a:ext cx="960438" cy="960438"/>
            </a:xfrm>
            <a:prstGeom prst="ellipse">
              <a:avLst/>
            </a:prstGeom>
            <a:solidFill>
              <a:schemeClr val="bg1"/>
            </a:solidFill>
            <a:ln w="6350"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4" name="그래픽 3" descr="체크리스트 단색으로 채워진">
              <a:extLst>
                <a:ext uri="{FF2B5EF4-FFF2-40B4-BE49-F238E27FC236}">
                  <a16:creationId xmlns:a16="http://schemas.microsoft.com/office/drawing/2014/main" id="{45324FC3-0D32-492F-984F-4C886EADADC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739234" y="468830"/>
              <a:ext cx="735562" cy="735562"/>
            </a:xfrm>
            <a:prstGeom prst="rect">
              <a:avLst/>
            </a:prstGeom>
          </p:spPr>
        </p:pic>
      </p:grpSp>
      <p:sp>
        <p:nvSpPr>
          <p:cNvPr id="16" name="사각형: 잘린 대각선 방향 모서리 165">
            <a:extLst>
              <a:ext uri="{FF2B5EF4-FFF2-40B4-BE49-F238E27FC236}">
                <a16:creationId xmlns:a16="http://schemas.microsoft.com/office/drawing/2014/main" id="{5C606703-B709-47BF-9086-A1DCC5F8FAA4}"/>
              </a:ext>
            </a:extLst>
          </p:cNvPr>
          <p:cNvSpPr/>
          <p:nvPr/>
        </p:nvSpPr>
        <p:spPr>
          <a:xfrm>
            <a:off x="256534" y="1825413"/>
            <a:ext cx="2896266" cy="382152"/>
          </a:xfrm>
          <a:prstGeom prst="snip2DiagRect">
            <a:avLst/>
          </a:prstGeom>
          <a:solidFill>
            <a:srgbClr val="D9F0FF"/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6004" bIns="96004" rtlCol="0" anchor="ctr"/>
          <a:lstStyle/>
          <a:p>
            <a:pPr marL="457200" lvl="1"/>
            <a:r>
              <a:rPr lang="ko-KR" altLang="ko-KR" sz="1800" b="1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데이터 모델 평가</a:t>
            </a:r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659A0CEE-52D9-48B7-9B1B-1137484D8C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725" y="2265356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51F1C341-EBDC-4893-ACA1-640DCB86FB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2563" y="15073306"/>
            <a:ext cx="9906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80DFF71-DDB7-42BF-860F-C46DA236B532}"/>
              </a:ext>
            </a:extLst>
          </p:cNvPr>
          <p:cNvSpPr txBox="1"/>
          <p:nvPr/>
        </p:nvSpPr>
        <p:spPr>
          <a:xfrm>
            <a:off x="-489418" y="2852083"/>
            <a:ext cx="5442418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57300" lvl="2" indent="-342900">
              <a:buFont typeface="+mj-lt"/>
              <a:buAutoNum type="arabicPeriod"/>
            </a:pPr>
            <a:r>
              <a:rPr lang="ko-KR" altLang="ko-KR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선형 회귀</a:t>
            </a:r>
            <a:r>
              <a:rPr lang="en-US" altLang="ko-KR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(</a:t>
            </a:r>
            <a:r>
              <a:rPr lang="en-US" altLang="ko-KR" kern="100" dirty="0" err="1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LinearRegression</a:t>
            </a:r>
            <a:r>
              <a:rPr lang="en-US" altLang="ko-KR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</a:p>
          <a:p>
            <a:pPr marL="1257300" lvl="2" indent="-342900">
              <a:buFont typeface="+mj-lt"/>
              <a:buAutoNum type="arabicPeriod"/>
            </a:pPr>
            <a:endParaRPr lang="ko-KR" altLang="ko-KR" kern="100" dirty="0">
              <a:effectLst/>
              <a:latin typeface="Calibri" panose="020F050202020403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1257300" lvl="2" indent="-342900">
              <a:buFont typeface="+mj-lt"/>
              <a:buAutoNum type="arabicPeriod"/>
            </a:pPr>
            <a:r>
              <a:rPr lang="ko-KR" altLang="ko-KR" kern="100" dirty="0" err="1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라쏘</a:t>
            </a:r>
            <a:r>
              <a:rPr lang="ko-KR" altLang="ko-KR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회귀</a:t>
            </a:r>
            <a:r>
              <a:rPr lang="en-US" altLang="ko-KR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(Lasso)</a:t>
            </a:r>
            <a:endParaRPr lang="ko-KR" altLang="ko-KR" kern="100" dirty="0">
              <a:effectLst/>
              <a:latin typeface="Calibri" panose="020F050202020403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1257300" lvl="2" indent="-342900">
              <a:buFont typeface="+mj-lt"/>
              <a:buAutoNum type="arabicPeriod"/>
            </a:pPr>
            <a:endParaRPr lang="en-US" altLang="ko-KR" kern="100" dirty="0">
              <a:effectLst/>
              <a:latin typeface="Calibri" panose="020F050202020403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1257300" lvl="2" indent="-342900">
              <a:buFont typeface="+mj-lt"/>
              <a:buAutoNum type="arabicPeriod"/>
            </a:pPr>
            <a:r>
              <a:rPr lang="ko-KR" altLang="ko-KR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리지 회귀</a:t>
            </a:r>
            <a:r>
              <a:rPr lang="en-US" altLang="ko-KR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(Ridge)</a:t>
            </a:r>
            <a:endParaRPr lang="ko-KR" altLang="ko-KR" kern="100" dirty="0">
              <a:effectLst/>
              <a:latin typeface="Calibri" panose="020F050202020403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1257300" lvl="2" indent="-342900">
              <a:buFont typeface="+mj-lt"/>
              <a:buAutoNum type="arabicPeriod"/>
            </a:pPr>
            <a:endParaRPr lang="en-US" altLang="ko-KR" kern="100" dirty="0">
              <a:effectLst/>
              <a:latin typeface="Calibri" panose="020F050202020403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1257300" lvl="2" indent="-342900">
              <a:buFont typeface="+mj-lt"/>
              <a:buAutoNum type="arabicPeriod"/>
            </a:pPr>
            <a:r>
              <a:rPr lang="en-US" altLang="ko-KR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K-</a:t>
            </a:r>
            <a:r>
              <a:rPr lang="ko-KR" altLang="ko-KR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최근접 이웃 회귀</a:t>
            </a:r>
            <a:r>
              <a:rPr lang="en-US" altLang="ko-KR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en-US" altLang="ko-KR" kern="100" dirty="0" err="1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KNeighborsRegressor</a:t>
            </a:r>
            <a:r>
              <a:rPr lang="en-US" altLang="ko-KR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endParaRPr lang="ko-KR" altLang="ko-KR" kern="100" dirty="0">
              <a:effectLst/>
              <a:latin typeface="Calibri" panose="020F050202020403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1257300" lvl="2" indent="-342900">
              <a:buFont typeface="+mj-lt"/>
              <a:buAutoNum type="arabicPeriod"/>
            </a:pPr>
            <a:endParaRPr lang="en-US" altLang="ko-KR" kern="100" dirty="0">
              <a:effectLst/>
              <a:latin typeface="Calibri" panose="020F050202020403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1257300" lvl="2" indent="-342900">
              <a:buFont typeface="+mj-lt"/>
              <a:buAutoNum type="arabicPeriod"/>
            </a:pPr>
            <a:r>
              <a:rPr lang="ko-KR" altLang="ko-KR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결정 트리 회귀</a:t>
            </a:r>
            <a:r>
              <a:rPr lang="en-US" altLang="ko-KR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(</a:t>
            </a:r>
            <a:r>
              <a:rPr lang="en-US" altLang="ko-KR" kern="100" dirty="0" err="1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DecisionTreeRegressor</a:t>
            </a:r>
            <a:r>
              <a:rPr lang="en-US" altLang="ko-KR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endParaRPr lang="ko-KR" altLang="ko-KR" kern="100" dirty="0">
              <a:effectLst/>
              <a:latin typeface="Calibri" panose="020F050202020403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1257300" lvl="2" indent="-342900">
              <a:buFont typeface="+mj-lt"/>
              <a:buAutoNum type="arabicPeriod"/>
            </a:pPr>
            <a:endParaRPr lang="en-US" altLang="ko-KR" kern="100" dirty="0">
              <a:effectLst/>
              <a:latin typeface="Calibri" panose="020F050202020403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1257300" lvl="2" indent="-342900">
              <a:buFont typeface="+mj-lt"/>
              <a:buAutoNum type="arabicPeriod"/>
            </a:pPr>
            <a:r>
              <a:rPr lang="ko-KR" altLang="ko-KR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엑스트라 트리 회귀</a:t>
            </a:r>
            <a:r>
              <a:rPr lang="en-US" altLang="ko-KR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(</a:t>
            </a:r>
            <a:r>
              <a:rPr lang="en-US" altLang="ko-KR" kern="100" dirty="0" err="1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ExtraTreesRegressor</a:t>
            </a:r>
            <a:r>
              <a:rPr lang="en-US" altLang="ko-KR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endParaRPr lang="ko-KR" altLang="ko-KR" kern="100" dirty="0">
              <a:effectLst/>
              <a:latin typeface="Calibri" panose="020F050202020403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18" name="그림 17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B0A935B1-54D6-4B79-99E7-04E9B4A920FD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5226124" y="2591909"/>
            <a:ext cx="3797265" cy="3659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9153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F311A1A2-C8C1-6354-C1D9-FC942BA61583}"/>
              </a:ext>
            </a:extLst>
          </p:cNvPr>
          <p:cNvPicPr>
            <a:picLocks/>
          </p:cNvPicPr>
          <p:nvPr/>
        </p:nvPicPr>
        <p:blipFill>
          <a:blip r:embed="rId3">
            <a:alphaModFix amt="6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626" y="-58869"/>
            <a:ext cx="9921626" cy="1742190"/>
          </a:xfrm>
          <a:prstGeom prst="rect">
            <a:avLst/>
          </a:prstGeom>
          <a:gradFill>
            <a:gsLst>
              <a:gs pos="100000">
                <a:srgbClr val="D0DEED"/>
              </a:gs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64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923E8F81-0C1B-F793-0887-755F091E063F}"/>
              </a:ext>
            </a:extLst>
          </p:cNvPr>
          <p:cNvSpPr/>
          <p:nvPr/>
        </p:nvSpPr>
        <p:spPr>
          <a:xfrm>
            <a:off x="-15626" y="-63256"/>
            <a:ext cx="9921625" cy="1746576"/>
          </a:xfrm>
          <a:prstGeom prst="rect">
            <a:avLst/>
          </a:prstGeom>
          <a:solidFill>
            <a:schemeClr val="accent5">
              <a:lumMod val="60000"/>
              <a:lumOff val="4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97F59983-50DE-292A-2B28-B192AAF5E2F5}"/>
              </a:ext>
            </a:extLst>
          </p:cNvPr>
          <p:cNvGrpSpPr/>
          <p:nvPr/>
        </p:nvGrpSpPr>
        <p:grpSpPr>
          <a:xfrm>
            <a:off x="270001" y="316468"/>
            <a:ext cx="6552727" cy="1150542"/>
            <a:chOff x="617844" y="678182"/>
            <a:chExt cx="6552727" cy="1150542"/>
          </a:xfrm>
        </p:grpSpPr>
        <p:sp>
          <p:nvSpPr>
            <p:cNvPr id="8" name="제목 8">
              <a:extLst>
                <a:ext uri="{FF2B5EF4-FFF2-40B4-BE49-F238E27FC236}">
                  <a16:creationId xmlns:a16="http://schemas.microsoft.com/office/drawing/2014/main" id="{7E3578B5-6614-11F0-A753-E8BC36383496}"/>
                </a:ext>
              </a:extLst>
            </p:cNvPr>
            <p:cNvSpPr txBox="1"/>
            <p:nvPr/>
          </p:nvSpPr>
          <p:spPr>
            <a:xfrm>
              <a:off x="617844" y="678182"/>
              <a:ext cx="6552727" cy="987127"/>
            </a:xfrm>
            <a:prstGeom prst="rect">
              <a:avLst/>
            </a:prstGeom>
          </p:spPr>
          <p:txBody>
            <a:bodyPr vert="horz" lIns="91423" tIns="45712" rIns="91423" bIns="45712" anchor="ctr">
              <a:normAutofit/>
            </a:bodyPr>
            <a:lstStyle>
              <a:lvl1pPr marL="0" algn="l" defTabSz="1072866" rtl="0" eaLnBrk="0" fontAlgn="base" latinLnBrk="1" hangingPunct="0">
                <a:spcBef>
                  <a:spcPct val="0"/>
                </a:spcBef>
                <a:spcAft>
                  <a:spcPct val="0"/>
                </a:spcAft>
                <a:buNone/>
                <a:defRPr lang="ko-KR" altLang="en-US" sz="2800" b="0" kern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HY견고딕"/>
                  <a:ea typeface="HY견고딕"/>
                  <a:cs typeface="Tahoma"/>
                </a:defRPr>
              </a:lvl1pPr>
            </a:lstStyle>
            <a:p>
              <a:pPr lvl="0">
                <a:defRPr/>
              </a:pPr>
              <a:r>
                <a:rPr lang="en-US" altLang="ko-KR" sz="4000" b="1" dirty="0">
                  <a:solidFill>
                    <a:schemeClr val="bg1"/>
                  </a:solidFill>
                  <a:latin typeface="맑은 고딕"/>
                  <a:ea typeface="맑은 고딕"/>
                </a:rPr>
                <a:t>3. </a:t>
              </a:r>
              <a:r>
                <a:rPr lang="ko-KR" altLang="en-US" sz="4000" b="1" dirty="0">
                  <a:solidFill>
                    <a:schemeClr val="bg1"/>
                  </a:solidFill>
                  <a:latin typeface="맑은 고딕"/>
                  <a:ea typeface="맑은 고딕"/>
                </a:rPr>
                <a:t>프로젝트 내용</a:t>
              </a:r>
            </a:p>
          </p:txBody>
        </p:sp>
        <p:sp>
          <p:nvSpPr>
            <p:cNvPr id="10" name="제목 8">
              <a:extLst>
                <a:ext uri="{FF2B5EF4-FFF2-40B4-BE49-F238E27FC236}">
                  <a16:creationId xmlns:a16="http://schemas.microsoft.com/office/drawing/2014/main" id="{20F09CF7-A0B0-A204-EC6D-7DED1BEAA902}"/>
                </a:ext>
              </a:extLst>
            </p:cNvPr>
            <p:cNvSpPr txBox="1"/>
            <p:nvPr/>
          </p:nvSpPr>
          <p:spPr>
            <a:xfrm>
              <a:off x="3028133" y="1324669"/>
              <a:ext cx="1732148" cy="504055"/>
            </a:xfrm>
            <a:prstGeom prst="rect">
              <a:avLst/>
            </a:prstGeom>
          </p:spPr>
          <p:txBody>
            <a:bodyPr vert="horz" lIns="91423" tIns="45712" rIns="91423" bIns="45712" anchor="ctr">
              <a:normAutofit/>
            </a:bodyPr>
            <a:lstStyle>
              <a:lvl1pPr marL="0" algn="l" defTabSz="1072866" rtl="0" eaLnBrk="0" fontAlgn="base" latinLnBrk="1" hangingPunct="0">
                <a:spcBef>
                  <a:spcPct val="0"/>
                </a:spcBef>
                <a:spcAft>
                  <a:spcPct val="0"/>
                </a:spcAft>
                <a:buNone/>
                <a:defRPr lang="ko-KR" altLang="en-US" sz="2800" b="0" kern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HY견고딕"/>
                  <a:ea typeface="HY견고딕"/>
                  <a:cs typeface="Tahoma"/>
                </a:defRPr>
              </a:lvl1pPr>
            </a:lstStyle>
            <a:p>
              <a:pPr lvl="0">
                <a:defRPr/>
              </a:pPr>
              <a:r>
                <a:rPr lang="en-US" altLang="ko-KR" sz="1400" b="1" dirty="0">
                  <a:solidFill>
                    <a:schemeClr val="bg1">
                      <a:lumMod val="95000"/>
                    </a:schemeClr>
                  </a:solidFill>
                  <a:latin typeface="맑은 고딕"/>
                  <a:ea typeface="맑은 고딕"/>
                </a:rPr>
                <a:t>Project Contents</a:t>
              </a:r>
              <a:endParaRPr lang="ko-KR" altLang="en-US" sz="1400" b="1" dirty="0">
                <a:solidFill>
                  <a:schemeClr val="bg1">
                    <a:lumMod val="95000"/>
                  </a:schemeClr>
                </a:solidFill>
                <a:latin typeface="맑은 고딕"/>
                <a:ea typeface="맑은 고딕"/>
              </a:endParaRPr>
            </a:p>
          </p:txBody>
        </p:sp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296D18B-3802-06E1-1AE4-11247194253E}"/>
              </a:ext>
            </a:extLst>
          </p:cNvPr>
          <p:cNvSpPr/>
          <p:nvPr/>
        </p:nvSpPr>
        <p:spPr>
          <a:xfrm>
            <a:off x="256534" y="2346956"/>
            <a:ext cx="9085741" cy="4271608"/>
          </a:xfrm>
          <a:prstGeom prst="rect">
            <a:avLst/>
          </a:prstGeom>
          <a:noFill/>
          <a:ln w="381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36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A7C4E90D-1FD6-416B-A90B-394BB91FF6C5}"/>
              </a:ext>
            </a:extLst>
          </p:cNvPr>
          <p:cNvGrpSpPr/>
          <p:nvPr/>
        </p:nvGrpSpPr>
        <p:grpSpPr>
          <a:xfrm>
            <a:off x="8626796" y="356392"/>
            <a:ext cx="960438" cy="960438"/>
            <a:chOff x="8626796" y="356392"/>
            <a:chExt cx="960438" cy="960438"/>
          </a:xfrm>
        </p:grpSpPr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E03C1651-FC5F-D74A-6353-EF631098034E}"/>
                </a:ext>
              </a:extLst>
            </p:cNvPr>
            <p:cNvSpPr/>
            <p:nvPr/>
          </p:nvSpPr>
          <p:spPr>
            <a:xfrm>
              <a:off x="8626796" y="356392"/>
              <a:ext cx="960438" cy="960438"/>
            </a:xfrm>
            <a:prstGeom prst="ellipse">
              <a:avLst/>
            </a:prstGeom>
            <a:solidFill>
              <a:schemeClr val="bg1"/>
            </a:solidFill>
            <a:ln w="6350"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4" name="그래픽 3" descr="체크리스트 단색으로 채워진">
              <a:extLst>
                <a:ext uri="{FF2B5EF4-FFF2-40B4-BE49-F238E27FC236}">
                  <a16:creationId xmlns:a16="http://schemas.microsoft.com/office/drawing/2014/main" id="{45324FC3-0D32-492F-984F-4C886EADADC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739234" y="468830"/>
              <a:ext cx="735562" cy="735562"/>
            </a:xfrm>
            <a:prstGeom prst="rect">
              <a:avLst/>
            </a:prstGeom>
          </p:spPr>
        </p:pic>
      </p:grpSp>
      <p:sp>
        <p:nvSpPr>
          <p:cNvPr id="16" name="사각형: 잘린 대각선 방향 모서리 165">
            <a:extLst>
              <a:ext uri="{FF2B5EF4-FFF2-40B4-BE49-F238E27FC236}">
                <a16:creationId xmlns:a16="http://schemas.microsoft.com/office/drawing/2014/main" id="{5C606703-B709-47BF-9086-A1DCC5F8FAA4}"/>
              </a:ext>
            </a:extLst>
          </p:cNvPr>
          <p:cNvSpPr/>
          <p:nvPr/>
        </p:nvSpPr>
        <p:spPr>
          <a:xfrm>
            <a:off x="256534" y="1825413"/>
            <a:ext cx="4912490" cy="382152"/>
          </a:xfrm>
          <a:prstGeom prst="snip2DiagRect">
            <a:avLst/>
          </a:prstGeom>
          <a:solidFill>
            <a:srgbClr val="D9F0FF"/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6004" bIns="96004" rtlCol="0" anchor="ctr"/>
          <a:lstStyle/>
          <a:p>
            <a:pPr marL="457200" lvl="1"/>
            <a:r>
              <a:rPr lang="ko-KR" altLang="ko-KR" sz="1800" b="1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사용할 성능 지표</a:t>
            </a:r>
            <a:r>
              <a:rPr lang="en-US" altLang="ko-KR" sz="1800" b="1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1800" b="1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및 </a:t>
            </a:r>
            <a:r>
              <a:rPr lang="en-US" altLang="ko-KR" sz="1800" b="1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2</a:t>
            </a:r>
            <a:r>
              <a:rPr lang="ko-KR" altLang="en-US" sz="1800" b="1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개 모델 비교 분석</a:t>
            </a:r>
            <a:endParaRPr lang="ko-KR" altLang="ko-KR" sz="1800" b="1" kern="100" dirty="0">
              <a:solidFill>
                <a:schemeClr val="tx1"/>
              </a:solidFill>
              <a:effectLst/>
              <a:latin typeface="Calibri" panose="020F050202020403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659A0CEE-52D9-48B7-9B1B-1137484D8C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725" y="2265356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51F1C341-EBDC-4893-ACA1-640DCB86FB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2563" y="15073306"/>
            <a:ext cx="9906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6918070-C43D-4573-8F99-FE30DB5521FA}"/>
              </a:ext>
            </a:extLst>
          </p:cNvPr>
          <p:cNvSpPr txBox="1"/>
          <p:nvPr/>
        </p:nvSpPr>
        <p:spPr>
          <a:xfrm>
            <a:off x="-419885" y="3118109"/>
            <a:ext cx="5246254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2"/>
            <a:r>
              <a:rPr lang="en-US" altLang="ko-KR" sz="1600" b="1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1. MSE (Mean Squared Error)</a:t>
            </a:r>
            <a:endParaRPr lang="en-US" altLang="ko-KR" sz="1600" b="1" kern="0" dirty="0">
              <a:effectLst/>
              <a:latin typeface="Calibri" panose="020F0502020204030204" pitchFamily="34" charset="0"/>
              <a:ea typeface="굴림" panose="020B0600000101010101" pitchFamily="50" charset="-127"/>
              <a:cs typeface="굴림" panose="020B0600000101010101" pitchFamily="50" charset="-127"/>
            </a:endParaRPr>
          </a:p>
          <a:p>
            <a:pPr marL="914400" lvl="2"/>
            <a:r>
              <a:rPr lang="en-US" altLang="ko-KR" sz="1600" kern="0" dirty="0">
                <a:latin typeface="Calibri" panose="020F0502020204030204" pitchFamily="34" charset="0"/>
                <a:ea typeface="굴림" panose="020B0600000101010101" pitchFamily="50" charset="-127"/>
                <a:cs typeface="굴림" panose="020B0600000101010101" pitchFamily="50" charset="-127"/>
              </a:rPr>
              <a:t>-</a:t>
            </a:r>
            <a:r>
              <a:rPr lang="en-US" altLang="ko-KR" sz="1600" kern="0" dirty="0">
                <a:effectLst/>
                <a:latin typeface="Calibri" panose="020F0502020204030204" pitchFamily="34" charset="0"/>
                <a:ea typeface="굴림" panose="020B0600000101010101" pitchFamily="50" charset="-127"/>
                <a:cs typeface="굴림" panose="020B0600000101010101" pitchFamily="50" charset="-127"/>
              </a:rPr>
              <a:t> </a:t>
            </a:r>
            <a:r>
              <a:rPr lang="ko-KR" altLang="ko-KR" sz="1600" kern="0" dirty="0" err="1">
                <a:effectLst/>
                <a:latin typeface="Calibri" panose="020F0502020204030204" pitchFamily="34" charset="0"/>
                <a:ea typeface="굴림" panose="020B0600000101010101" pitchFamily="50" charset="-127"/>
                <a:cs typeface="굴림" panose="020B0600000101010101" pitchFamily="50" charset="-127"/>
              </a:rPr>
              <a:t>예측값과</a:t>
            </a:r>
            <a:r>
              <a:rPr lang="ko-KR" altLang="ko-KR" sz="1600" kern="0" dirty="0">
                <a:effectLst/>
                <a:latin typeface="Calibri" panose="020F0502020204030204" pitchFamily="34" charset="0"/>
                <a:ea typeface="굴림" panose="020B0600000101010101" pitchFamily="50" charset="-127"/>
                <a:cs typeface="굴림" panose="020B0600000101010101" pitchFamily="50" charset="-127"/>
              </a:rPr>
              <a:t> </a:t>
            </a:r>
            <a:r>
              <a:rPr lang="ko-KR" altLang="ko-KR" sz="1600" kern="0" dirty="0" err="1">
                <a:effectLst/>
                <a:latin typeface="Calibri" panose="020F0502020204030204" pitchFamily="34" charset="0"/>
                <a:ea typeface="굴림" panose="020B0600000101010101" pitchFamily="50" charset="-127"/>
                <a:cs typeface="굴림" panose="020B0600000101010101" pitchFamily="50" charset="-127"/>
              </a:rPr>
              <a:t>실제값의</a:t>
            </a:r>
            <a:r>
              <a:rPr lang="ko-KR" altLang="ko-KR" sz="1600" kern="0" dirty="0">
                <a:effectLst/>
                <a:latin typeface="Calibri" panose="020F0502020204030204" pitchFamily="34" charset="0"/>
                <a:ea typeface="굴림" panose="020B0600000101010101" pitchFamily="50" charset="-127"/>
                <a:cs typeface="굴림" panose="020B0600000101010101" pitchFamily="50" charset="-127"/>
              </a:rPr>
              <a:t> 차이를 제곱해 </a:t>
            </a:r>
            <a:r>
              <a:rPr lang="ko-KR" altLang="ko-KR" sz="1600" kern="0" dirty="0" err="1">
                <a:effectLst/>
                <a:latin typeface="Calibri" panose="020F0502020204030204" pitchFamily="34" charset="0"/>
                <a:ea typeface="굴림" panose="020B0600000101010101" pitchFamily="50" charset="-127"/>
                <a:cs typeface="굴림" panose="020B0600000101010101" pitchFamily="50" charset="-127"/>
              </a:rPr>
              <a:t>평균낸</a:t>
            </a:r>
            <a:r>
              <a:rPr lang="ko-KR" altLang="ko-KR" sz="1600" kern="0" dirty="0">
                <a:effectLst/>
                <a:latin typeface="Calibri" panose="020F0502020204030204" pitchFamily="34" charset="0"/>
                <a:ea typeface="굴림" panose="020B0600000101010101" pitchFamily="50" charset="-127"/>
                <a:cs typeface="굴림" panose="020B0600000101010101" pitchFamily="50" charset="-127"/>
              </a:rPr>
              <a:t> 값으로</a:t>
            </a:r>
            <a:r>
              <a:rPr lang="en-US" altLang="ko-KR" sz="1600" kern="0" dirty="0">
                <a:effectLst/>
                <a:latin typeface="Calibri" panose="020F0502020204030204" pitchFamily="34" charset="0"/>
                <a:ea typeface="굴림" panose="020B0600000101010101" pitchFamily="50" charset="-127"/>
                <a:cs typeface="굴림" panose="020B0600000101010101" pitchFamily="50" charset="-127"/>
              </a:rPr>
              <a:t>, </a:t>
            </a:r>
            <a:r>
              <a:rPr lang="ko-KR" altLang="ko-KR" sz="1600" kern="0" dirty="0">
                <a:effectLst/>
                <a:latin typeface="Calibri" panose="020F0502020204030204" pitchFamily="34" charset="0"/>
                <a:ea typeface="굴림" panose="020B0600000101010101" pitchFamily="50" charset="-127"/>
                <a:cs typeface="굴림" panose="020B0600000101010101" pitchFamily="50" charset="-127"/>
              </a:rPr>
              <a:t>값이 작을수록 예측이 실제와 가깝다는 것을 의미합니다</a:t>
            </a:r>
            <a:r>
              <a:rPr lang="en-US" altLang="ko-KR" sz="1600" kern="0" dirty="0">
                <a:effectLst/>
                <a:latin typeface="Calibri" panose="020F0502020204030204" pitchFamily="34" charset="0"/>
                <a:ea typeface="굴림" panose="020B0600000101010101" pitchFamily="50" charset="-127"/>
                <a:cs typeface="굴림" panose="020B0600000101010101" pitchFamily="50" charset="-127"/>
              </a:rPr>
              <a:t>.</a:t>
            </a:r>
          </a:p>
          <a:p>
            <a:pPr marL="1600200" lvl="3" indent="-228600">
              <a:buFont typeface="+mj-lt"/>
              <a:buAutoNum type="arabicPeriod"/>
            </a:pPr>
            <a:endParaRPr lang="ko-KR" altLang="ko-KR" sz="1600" kern="100" dirty="0">
              <a:effectLst/>
              <a:latin typeface="Calibri" panose="020F050202020403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914400" lvl="2"/>
            <a:r>
              <a:rPr lang="en-US" altLang="ko-KR" sz="1600" b="1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2. MAE(Mean Absolute Error)</a:t>
            </a:r>
            <a:endParaRPr lang="en-US" altLang="ko-KR" sz="1600" b="1" kern="100" dirty="0">
              <a:latin typeface="Calibri" panose="020F050202020403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914400" lvl="2"/>
            <a:r>
              <a:rPr lang="en-US" altLang="ko-KR" sz="16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- </a:t>
            </a:r>
            <a:r>
              <a:rPr lang="ko-KR" altLang="ko-KR" sz="1600" kern="0" dirty="0" err="1">
                <a:effectLst/>
                <a:latin typeface="Calibri" panose="020F0502020204030204" pitchFamily="34" charset="0"/>
                <a:ea typeface="굴림" panose="020B0600000101010101" pitchFamily="50" charset="-127"/>
                <a:cs typeface="굴림" panose="020B0600000101010101" pitchFamily="50" charset="-127"/>
              </a:rPr>
              <a:t>예측값과</a:t>
            </a:r>
            <a:r>
              <a:rPr lang="ko-KR" altLang="ko-KR" sz="1600" kern="0" dirty="0">
                <a:effectLst/>
                <a:latin typeface="Calibri" panose="020F0502020204030204" pitchFamily="34" charset="0"/>
                <a:ea typeface="굴림" panose="020B0600000101010101" pitchFamily="50" charset="-127"/>
                <a:cs typeface="굴림" panose="020B0600000101010101" pitchFamily="50" charset="-127"/>
              </a:rPr>
              <a:t> </a:t>
            </a:r>
            <a:r>
              <a:rPr lang="ko-KR" altLang="ko-KR" sz="1600" kern="0" dirty="0" err="1">
                <a:effectLst/>
                <a:latin typeface="Calibri" panose="020F0502020204030204" pitchFamily="34" charset="0"/>
                <a:ea typeface="굴림" panose="020B0600000101010101" pitchFamily="50" charset="-127"/>
                <a:cs typeface="굴림" panose="020B0600000101010101" pitchFamily="50" charset="-127"/>
              </a:rPr>
              <a:t>실제값의</a:t>
            </a:r>
            <a:r>
              <a:rPr lang="ko-KR" altLang="ko-KR" sz="1600" kern="0" dirty="0">
                <a:effectLst/>
                <a:latin typeface="Calibri" panose="020F0502020204030204" pitchFamily="34" charset="0"/>
                <a:ea typeface="굴림" panose="020B0600000101010101" pitchFamily="50" charset="-127"/>
                <a:cs typeface="굴림" panose="020B0600000101010101" pitchFamily="50" charset="-127"/>
              </a:rPr>
              <a:t> 차이를 절대값으로 변환해 평균값입니다</a:t>
            </a:r>
            <a:r>
              <a:rPr lang="en-US" altLang="ko-KR" sz="1600" kern="0" dirty="0">
                <a:effectLst/>
                <a:latin typeface="Calibri" panose="020F0502020204030204" pitchFamily="34" charset="0"/>
                <a:ea typeface="굴림" panose="020B0600000101010101" pitchFamily="50" charset="-127"/>
                <a:cs typeface="굴림" panose="020B0600000101010101" pitchFamily="50" charset="-127"/>
              </a:rPr>
              <a:t>. MSE</a:t>
            </a:r>
            <a:r>
              <a:rPr lang="ko-KR" altLang="ko-KR" sz="1600" kern="0" dirty="0">
                <a:effectLst/>
                <a:latin typeface="Calibri" panose="020F0502020204030204" pitchFamily="34" charset="0"/>
                <a:ea typeface="굴림" panose="020B0600000101010101" pitchFamily="50" charset="-127"/>
                <a:cs typeface="굴림" panose="020B0600000101010101" pitchFamily="50" charset="-127"/>
              </a:rPr>
              <a:t>와 유사하게</a:t>
            </a:r>
            <a:r>
              <a:rPr lang="en-US" altLang="ko-KR" sz="1600" kern="0" dirty="0">
                <a:effectLst/>
                <a:latin typeface="Calibri" panose="020F0502020204030204" pitchFamily="34" charset="0"/>
                <a:ea typeface="굴림" panose="020B0600000101010101" pitchFamily="50" charset="-127"/>
                <a:cs typeface="굴림" panose="020B0600000101010101" pitchFamily="50" charset="-127"/>
              </a:rPr>
              <a:t>, </a:t>
            </a:r>
            <a:r>
              <a:rPr lang="ko-KR" altLang="ko-KR" sz="1600" kern="0" dirty="0">
                <a:effectLst/>
                <a:latin typeface="Calibri" panose="020F0502020204030204" pitchFamily="34" charset="0"/>
                <a:ea typeface="굴림" panose="020B0600000101010101" pitchFamily="50" charset="-127"/>
                <a:cs typeface="굴림" panose="020B0600000101010101" pitchFamily="50" charset="-127"/>
              </a:rPr>
              <a:t>값이 작을수록 모델의 예측이 </a:t>
            </a:r>
            <a:r>
              <a:rPr lang="ko-KR" altLang="ko-KR" sz="1600" kern="0" dirty="0" err="1">
                <a:effectLst/>
                <a:latin typeface="Calibri" panose="020F0502020204030204" pitchFamily="34" charset="0"/>
                <a:ea typeface="굴림" panose="020B0600000101010101" pitchFamily="50" charset="-127"/>
                <a:cs typeface="굴림" panose="020B0600000101010101" pitchFamily="50" charset="-127"/>
              </a:rPr>
              <a:t>실제값에</a:t>
            </a:r>
            <a:r>
              <a:rPr lang="ko-KR" altLang="ko-KR" sz="1600" kern="0" dirty="0">
                <a:effectLst/>
                <a:latin typeface="Calibri" panose="020F0502020204030204" pitchFamily="34" charset="0"/>
                <a:ea typeface="굴림" panose="020B0600000101010101" pitchFamily="50" charset="-127"/>
                <a:cs typeface="굴림" panose="020B0600000101010101" pitchFamily="50" charset="-127"/>
              </a:rPr>
              <a:t> 가깝다는 것을 의미합니다</a:t>
            </a:r>
            <a:r>
              <a:rPr lang="en-US" altLang="ko-KR" sz="1600" kern="0" dirty="0">
                <a:effectLst/>
                <a:latin typeface="Calibri" panose="020F0502020204030204" pitchFamily="34" charset="0"/>
                <a:ea typeface="굴림" panose="020B0600000101010101" pitchFamily="50" charset="-127"/>
                <a:cs typeface="굴림" panose="020B0600000101010101" pitchFamily="50" charset="-127"/>
              </a:rPr>
              <a:t>.</a:t>
            </a:r>
            <a:endParaRPr lang="ko-KR" altLang="ko-KR" sz="1600" kern="100" dirty="0">
              <a:effectLst/>
              <a:latin typeface="Calibri" panose="020F050202020403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21" name="그림 20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1AC700B0-080C-4F7C-8700-FCF066C0E3BF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5088944" y="3151358"/>
            <a:ext cx="3990756" cy="244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1816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F311A1A2-C8C1-6354-C1D9-FC942BA61583}"/>
              </a:ext>
            </a:extLst>
          </p:cNvPr>
          <p:cNvPicPr>
            <a:picLocks/>
          </p:cNvPicPr>
          <p:nvPr/>
        </p:nvPicPr>
        <p:blipFill>
          <a:blip r:embed="rId3">
            <a:alphaModFix amt="6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626" y="-58869"/>
            <a:ext cx="9921626" cy="1742190"/>
          </a:xfrm>
          <a:prstGeom prst="rect">
            <a:avLst/>
          </a:prstGeom>
          <a:gradFill>
            <a:gsLst>
              <a:gs pos="100000">
                <a:srgbClr val="D0DEED"/>
              </a:gs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64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923E8F81-0C1B-F793-0887-755F091E063F}"/>
              </a:ext>
            </a:extLst>
          </p:cNvPr>
          <p:cNvSpPr/>
          <p:nvPr/>
        </p:nvSpPr>
        <p:spPr>
          <a:xfrm>
            <a:off x="-15626" y="-63256"/>
            <a:ext cx="9921625" cy="1746576"/>
          </a:xfrm>
          <a:prstGeom prst="rect">
            <a:avLst/>
          </a:prstGeom>
          <a:solidFill>
            <a:schemeClr val="accent5">
              <a:lumMod val="60000"/>
              <a:lumOff val="4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97F59983-50DE-292A-2B28-B192AAF5E2F5}"/>
              </a:ext>
            </a:extLst>
          </p:cNvPr>
          <p:cNvGrpSpPr/>
          <p:nvPr/>
        </p:nvGrpSpPr>
        <p:grpSpPr>
          <a:xfrm>
            <a:off x="270001" y="316468"/>
            <a:ext cx="6552727" cy="1150542"/>
            <a:chOff x="617844" y="678182"/>
            <a:chExt cx="6552727" cy="1150542"/>
          </a:xfrm>
        </p:grpSpPr>
        <p:sp>
          <p:nvSpPr>
            <p:cNvPr id="8" name="제목 8">
              <a:extLst>
                <a:ext uri="{FF2B5EF4-FFF2-40B4-BE49-F238E27FC236}">
                  <a16:creationId xmlns:a16="http://schemas.microsoft.com/office/drawing/2014/main" id="{7E3578B5-6614-11F0-A753-E8BC36383496}"/>
                </a:ext>
              </a:extLst>
            </p:cNvPr>
            <p:cNvSpPr txBox="1"/>
            <p:nvPr/>
          </p:nvSpPr>
          <p:spPr>
            <a:xfrm>
              <a:off x="617844" y="678182"/>
              <a:ext cx="6552727" cy="987127"/>
            </a:xfrm>
            <a:prstGeom prst="rect">
              <a:avLst/>
            </a:prstGeom>
          </p:spPr>
          <p:txBody>
            <a:bodyPr vert="horz" lIns="91423" tIns="45712" rIns="91423" bIns="45712" anchor="ctr">
              <a:normAutofit/>
            </a:bodyPr>
            <a:lstStyle>
              <a:lvl1pPr marL="0" algn="l" defTabSz="1072866" rtl="0" eaLnBrk="0" fontAlgn="base" latinLnBrk="1" hangingPunct="0">
                <a:spcBef>
                  <a:spcPct val="0"/>
                </a:spcBef>
                <a:spcAft>
                  <a:spcPct val="0"/>
                </a:spcAft>
                <a:buNone/>
                <a:defRPr lang="ko-KR" altLang="en-US" sz="2800" b="0" kern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HY견고딕"/>
                  <a:ea typeface="HY견고딕"/>
                  <a:cs typeface="Tahoma"/>
                </a:defRPr>
              </a:lvl1pPr>
            </a:lstStyle>
            <a:p>
              <a:pPr lvl="0">
                <a:defRPr/>
              </a:pPr>
              <a:r>
                <a:rPr lang="en-US" altLang="ko-KR" sz="4000" b="1" dirty="0">
                  <a:solidFill>
                    <a:schemeClr val="bg1"/>
                  </a:solidFill>
                  <a:latin typeface="맑은 고딕"/>
                  <a:ea typeface="맑은 고딕"/>
                </a:rPr>
                <a:t>3. </a:t>
              </a:r>
              <a:r>
                <a:rPr lang="ko-KR" altLang="en-US" sz="4000" b="1" dirty="0">
                  <a:solidFill>
                    <a:schemeClr val="bg1"/>
                  </a:solidFill>
                  <a:latin typeface="맑은 고딕"/>
                  <a:ea typeface="맑은 고딕"/>
                </a:rPr>
                <a:t>프로젝트 내용</a:t>
              </a:r>
            </a:p>
          </p:txBody>
        </p:sp>
        <p:sp>
          <p:nvSpPr>
            <p:cNvPr id="10" name="제목 8">
              <a:extLst>
                <a:ext uri="{FF2B5EF4-FFF2-40B4-BE49-F238E27FC236}">
                  <a16:creationId xmlns:a16="http://schemas.microsoft.com/office/drawing/2014/main" id="{20F09CF7-A0B0-A204-EC6D-7DED1BEAA902}"/>
                </a:ext>
              </a:extLst>
            </p:cNvPr>
            <p:cNvSpPr txBox="1"/>
            <p:nvPr/>
          </p:nvSpPr>
          <p:spPr>
            <a:xfrm>
              <a:off x="3028133" y="1324669"/>
              <a:ext cx="1732148" cy="504055"/>
            </a:xfrm>
            <a:prstGeom prst="rect">
              <a:avLst/>
            </a:prstGeom>
          </p:spPr>
          <p:txBody>
            <a:bodyPr vert="horz" lIns="91423" tIns="45712" rIns="91423" bIns="45712" anchor="ctr">
              <a:normAutofit/>
            </a:bodyPr>
            <a:lstStyle>
              <a:lvl1pPr marL="0" algn="l" defTabSz="1072866" rtl="0" eaLnBrk="0" fontAlgn="base" latinLnBrk="1" hangingPunct="0">
                <a:spcBef>
                  <a:spcPct val="0"/>
                </a:spcBef>
                <a:spcAft>
                  <a:spcPct val="0"/>
                </a:spcAft>
                <a:buNone/>
                <a:defRPr lang="ko-KR" altLang="en-US" sz="2800" b="0" kern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HY견고딕"/>
                  <a:ea typeface="HY견고딕"/>
                  <a:cs typeface="Tahoma"/>
                </a:defRPr>
              </a:lvl1pPr>
            </a:lstStyle>
            <a:p>
              <a:pPr lvl="0">
                <a:defRPr/>
              </a:pPr>
              <a:r>
                <a:rPr lang="en-US" altLang="ko-KR" sz="1400" b="1" dirty="0">
                  <a:solidFill>
                    <a:schemeClr val="bg1">
                      <a:lumMod val="95000"/>
                    </a:schemeClr>
                  </a:solidFill>
                  <a:latin typeface="맑은 고딕"/>
                  <a:ea typeface="맑은 고딕"/>
                </a:rPr>
                <a:t>Project Contents</a:t>
              </a:r>
              <a:endParaRPr lang="ko-KR" altLang="en-US" sz="1400" b="1" dirty="0">
                <a:solidFill>
                  <a:schemeClr val="bg1">
                    <a:lumMod val="95000"/>
                  </a:schemeClr>
                </a:solidFill>
                <a:latin typeface="맑은 고딕"/>
                <a:ea typeface="맑은 고딕"/>
              </a:endParaRPr>
            </a:p>
          </p:txBody>
        </p:sp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296D18B-3802-06E1-1AE4-11247194253E}"/>
              </a:ext>
            </a:extLst>
          </p:cNvPr>
          <p:cNvSpPr/>
          <p:nvPr/>
        </p:nvSpPr>
        <p:spPr>
          <a:xfrm>
            <a:off x="256425" y="2349657"/>
            <a:ext cx="9330700" cy="4271608"/>
          </a:xfrm>
          <a:prstGeom prst="rect">
            <a:avLst/>
          </a:prstGeom>
          <a:noFill/>
          <a:ln w="381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36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A7C4E90D-1FD6-416B-A90B-394BB91FF6C5}"/>
              </a:ext>
            </a:extLst>
          </p:cNvPr>
          <p:cNvGrpSpPr/>
          <p:nvPr/>
        </p:nvGrpSpPr>
        <p:grpSpPr>
          <a:xfrm>
            <a:off x="8626796" y="356392"/>
            <a:ext cx="960438" cy="960438"/>
            <a:chOff x="8626796" y="356392"/>
            <a:chExt cx="960438" cy="960438"/>
          </a:xfrm>
        </p:grpSpPr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E03C1651-FC5F-D74A-6353-EF631098034E}"/>
                </a:ext>
              </a:extLst>
            </p:cNvPr>
            <p:cNvSpPr/>
            <p:nvPr/>
          </p:nvSpPr>
          <p:spPr>
            <a:xfrm>
              <a:off x="8626796" y="356392"/>
              <a:ext cx="960438" cy="960438"/>
            </a:xfrm>
            <a:prstGeom prst="ellipse">
              <a:avLst/>
            </a:prstGeom>
            <a:solidFill>
              <a:schemeClr val="bg1"/>
            </a:solidFill>
            <a:ln w="6350"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4" name="그래픽 3" descr="체크리스트 단색으로 채워진">
              <a:extLst>
                <a:ext uri="{FF2B5EF4-FFF2-40B4-BE49-F238E27FC236}">
                  <a16:creationId xmlns:a16="http://schemas.microsoft.com/office/drawing/2014/main" id="{45324FC3-0D32-492F-984F-4C886EADADC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739234" y="468830"/>
              <a:ext cx="735562" cy="735562"/>
            </a:xfrm>
            <a:prstGeom prst="rect">
              <a:avLst/>
            </a:prstGeom>
          </p:spPr>
        </p:pic>
      </p:grpSp>
      <p:sp>
        <p:nvSpPr>
          <p:cNvPr id="16" name="사각형: 잘린 대각선 방향 모서리 165">
            <a:extLst>
              <a:ext uri="{FF2B5EF4-FFF2-40B4-BE49-F238E27FC236}">
                <a16:creationId xmlns:a16="http://schemas.microsoft.com/office/drawing/2014/main" id="{5C606703-B709-47BF-9086-A1DCC5F8FAA4}"/>
              </a:ext>
            </a:extLst>
          </p:cNvPr>
          <p:cNvSpPr/>
          <p:nvPr/>
        </p:nvSpPr>
        <p:spPr>
          <a:xfrm>
            <a:off x="256533" y="1825413"/>
            <a:ext cx="4688529" cy="382152"/>
          </a:xfrm>
          <a:prstGeom prst="snip2DiagRect">
            <a:avLst/>
          </a:prstGeom>
          <a:solidFill>
            <a:srgbClr val="D9F0FF"/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6004" bIns="96004" rtlCol="0" anchor="ctr"/>
          <a:lstStyle/>
          <a:p>
            <a:pPr marL="457200" lvl="1"/>
            <a:r>
              <a:rPr lang="ko-KR" altLang="ko-KR" sz="1800" b="1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두 모델의 </a:t>
            </a:r>
            <a:r>
              <a:rPr lang="ko-KR" altLang="ko-KR" sz="1800" b="1" kern="1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실제값과</a:t>
            </a:r>
            <a:r>
              <a:rPr lang="ko-KR" altLang="ko-KR" sz="1800" b="1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800" b="1" kern="1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예측값</a:t>
            </a:r>
            <a:r>
              <a:rPr lang="ko-KR" altLang="ko-KR" sz="1800" b="1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그래프</a:t>
            </a:r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659A0CEE-52D9-48B7-9B1B-1137484D8C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725" y="2265356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51F1C341-EBDC-4893-ACA1-640DCB86FB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2563" y="15073306"/>
            <a:ext cx="9906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4" name="그림 13" descr="라인, 그래프, 스크린샷, 도표이(가) 표시된 사진&#10;&#10;자동 생성된 설명">
            <a:extLst>
              <a:ext uri="{FF2B5EF4-FFF2-40B4-BE49-F238E27FC236}">
                <a16:creationId xmlns:a16="http://schemas.microsoft.com/office/drawing/2014/main" id="{E3E5879B-3A94-422A-BFDD-02B2E3A53435}"/>
              </a:ext>
            </a:extLst>
          </p:cNvPr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677" y="2699324"/>
            <a:ext cx="4305609" cy="23676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그림 16" descr="텍스트, 도표, 라인, 스크린샷이(가) 표시된 사진&#10;&#10;자동 생성된 설명">
            <a:extLst>
              <a:ext uri="{FF2B5EF4-FFF2-40B4-BE49-F238E27FC236}">
                <a16:creationId xmlns:a16="http://schemas.microsoft.com/office/drawing/2014/main" id="{0C2E7C67-48C8-4D3E-AEBA-2A9D21339718}"/>
              </a:ext>
            </a:extLst>
          </p:cNvPr>
          <p:cNvPicPr/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8" t="-753" r="26004" b="35176"/>
          <a:stretch/>
        </p:blipFill>
        <p:spPr bwMode="auto">
          <a:xfrm>
            <a:off x="5161716" y="2670158"/>
            <a:ext cx="4180559" cy="239676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72E84DF-982C-4842-9FBC-E8A1C65FFB21}"/>
              </a:ext>
            </a:extLst>
          </p:cNvPr>
          <p:cNvSpPr txBox="1"/>
          <p:nvPr/>
        </p:nvSpPr>
        <p:spPr>
          <a:xfrm>
            <a:off x="-302890" y="5485154"/>
            <a:ext cx="94306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57300" lvl="2" indent="-342900">
              <a:buFont typeface="+mj-lt"/>
              <a:buAutoNum type="arabicPeriod"/>
            </a:pPr>
            <a:r>
              <a:rPr lang="en-US" altLang="ko-KR" sz="18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MSE, MAE </a:t>
            </a:r>
            <a:r>
              <a:rPr lang="ko-KR" altLang="ko-KR" sz="18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결과 값이 작을수록 </a:t>
            </a:r>
            <a:r>
              <a:rPr lang="ko-KR" altLang="ko-KR" sz="1800" kern="100" dirty="0" err="1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예측값과</a:t>
            </a:r>
            <a:r>
              <a:rPr lang="ko-KR" altLang="ko-KR" sz="18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 err="1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실제값이</a:t>
            </a:r>
            <a:r>
              <a:rPr lang="en-US" altLang="ko-KR" kern="100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kern="100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가까이 분포</a:t>
            </a:r>
            <a:r>
              <a:rPr lang="en-US" altLang="ko-KR" kern="100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en-US" altLang="ko-KR" sz="1800" kern="100" dirty="0">
              <a:effectLst/>
              <a:latin typeface="Calibri" panose="020F050202020403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1257300" lvl="2" indent="-342900">
              <a:buFont typeface="+mj-lt"/>
              <a:buAutoNum type="arabicPeriod"/>
            </a:pPr>
            <a:r>
              <a:rPr lang="ko-KR" altLang="ko-KR" sz="18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그 결과 가장 정확도가 높은 엑스트라 트리 회귀 </a:t>
            </a:r>
            <a:r>
              <a:rPr lang="en-US" altLang="ko-KR" sz="18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en-US" altLang="ko-KR" sz="1800" kern="100" dirty="0" err="1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ExtraTreesRegressor</a:t>
            </a:r>
            <a:r>
              <a:rPr lang="en-US" altLang="ko-KR" sz="18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r>
              <a:rPr lang="ko-KR" altLang="ko-KR" sz="18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모델로 선정</a:t>
            </a:r>
            <a:r>
              <a:rPr lang="en-US" altLang="ko-KR" sz="18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effectLst/>
              <a:latin typeface="Calibri" panose="020F050202020403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02040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F311A1A2-C8C1-6354-C1D9-FC942BA61583}"/>
              </a:ext>
            </a:extLst>
          </p:cNvPr>
          <p:cNvPicPr>
            <a:picLocks/>
          </p:cNvPicPr>
          <p:nvPr/>
        </p:nvPicPr>
        <p:blipFill>
          <a:blip r:embed="rId3">
            <a:alphaModFix amt="6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626" y="-58869"/>
            <a:ext cx="9921626" cy="1742190"/>
          </a:xfrm>
          <a:prstGeom prst="rect">
            <a:avLst/>
          </a:prstGeom>
          <a:gradFill>
            <a:gsLst>
              <a:gs pos="100000">
                <a:srgbClr val="D0DEED"/>
              </a:gs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64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923E8F81-0C1B-F793-0887-755F091E063F}"/>
              </a:ext>
            </a:extLst>
          </p:cNvPr>
          <p:cNvSpPr/>
          <p:nvPr/>
        </p:nvSpPr>
        <p:spPr>
          <a:xfrm>
            <a:off x="-15626" y="-63256"/>
            <a:ext cx="9921625" cy="1746576"/>
          </a:xfrm>
          <a:prstGeom prst="rect">
            <a:avLst/>
          </a:prstGeom>
          <a:solidFill>
            <a:schemeClr val="accent5">
              <a:lumMod val="60000"/>
              <a:lumOff val="4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97F59983-50DE-292A-2B28-B192AAF5E2F5}"/>
              </a:ext>
            </a:extLst>
          </p:cNvPr>
          <p:cNvGrpSpPr/>
          <p:nvPr/>
        </p:nvGrpSpPr>
        <p:grpSpPr>
          <a:xfrm>
            <a:off x="270001" y="316468"/>
            <a:ext cx="6552727" cy="1176989"/>
            <a:chOff x="617844" y="678182"/>
            <a:chExt cx="6552727" cy="1176989"/>
          </a:xfrm>
        </p:grpSpPr>
        <p:sp>
          <p:nvSpPr>
            <p:cNvPr id="8" name="제목 8">
              <a:extLst>
                <a:ext uri="{FF2B5EF4-FFF2-40B4-BE49-F238E27FC236}">
                  <a16:creationId xmlns:a16="http://schemas.microsoft.com/office/drawing/2014/main" id="{7E3578B5-6614-11F0-A753-E8BC36383496}"/>
                </a:ext>
              </a:extLst>
            </p:cNvPr>
            <p:cNvSpPr txBox="1"/>
            <p:nvPr/>
          </p:nvSpPr>
          <p:spPr>
            <a:xfrm>
              <a:off x="617844" y="678182"/>
              <a:ext cx="6552727" cy="987127"/>
            </a:xfrm>
            <a:prstGeom prst="rect">
              <a:avLst/>
            </a:prstGeom>
          </p:spPr>
          <p:txBody>
            <a:bodyPr vert="horz" lIns="91423" tIns="45712" rIns="91423" bIns="45712" anchor="ctr">
              <a:normAutofit/>
            </a:bodyPr>
            <a:lstStyle>
              <a:lvl1pPr marL="0" algn="l" defTabSz="1072866" rtl="0" eaLnBrk="0" fontAlgn="base" latinLnBrk="1" hangingPunct="0">
                <a:spcBef>
                  <a:spcPct val="0"/>
                </a:spcBef>
                <a:spcAft>
                  <a:spcPct val="0"/>
                </a:spcAft>
                <a:buNone/>
                <a:defRPr lang="ko-KR" altLang="en-US" sz="2800" b="0" kern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HY견고딕"/>
                  <a:ea typeface="HY견고딕"/>
                  <a:cs typeface="Tahoma"/>
                </a:defRPr>
              </a:lvl1pPr>
            </a:lstStyle>
            <a:p>
              <a:pPr lvl="0">
                <a:defRPr/>
              </a:pPr>
              <a:r>
                <a:rPr lang="en-US" altLang="ko-KR" sz="4000" b="1" dirty="0">
                  <a:solidFill>
                    <a:schemeClr val="bg1"/>
                  </a:solidFill>
                  <a:latin typeface="맑은 고딕"/>
                  <a:ea typeface="맑은 고딕"/>
                </a:rPr>
                <a:t>4. </a:t>
              </a:r>
              <a:r>
                <a:rPr lang="ko-KR" altLang="en-US" sz="4000" b="1" dirty="0">
                  <a:solidFill>
                    <a:schemeClr val="bg1"/>
                  </a:solidFill>
                  <a:latin typeface="맑은 고딕"/>
                  <a:ea typeface="맑은 고딕"/>
                </a:rPr>
                <a:t>머신 러닝 결과</a:t>
              </a:r>
            </a:p>
          </p:txBody>
        </p:sp>
        <p:sp>
          <p:nvSpPr>
            <p:cNvPr id="10" name="제목 8">
              <a:extLst>
                <a:ext uri="{FF2B5EF4-FFF2-40B4-BE49-F238E27FC236}">
                  <a16:creationId xmlns:a16="http://schemas.microsoft.com/office/drawing/2014/main" id="{20F09CF7-A0B0-A204-EC6D-7DED1BEAA902}"/>
                </a:ext>
              </a:extLst>
            </p:cNvPr>
            <p:cNvSpPr txBox="1"/>
            <p:nvPr/>
          </p:nvSpPr>
          <p:spPr>
            <a:xfrm>
              <a:off x="2492531" y="1351116"/>
              <a:ext cx="2488734" cy="504055"/>
            </a:xfrm>
            <a:prstGeom prst="rect">
              <a:avLst/>
            </a:prstGeom>
          </p:spPr>
          <p:txBody>
            <a:bodyPr vert="horz" lIns="91423" tIns="45712" rIns="91423" bIns="45712" anchor="ctr">
              <a:normAutofit/>
            </a:bodyPr>
            <a:lstStyle>
              <a:lvl1pPr marL="0" algn="l" defTabSz="1072866" rtl="0" eaLnBrk="0" fontAlgn="base" latinLnBrk="1" hangingPunct="0">
                <a:spcBef>
                  <a:spcPct val="0"/>
                </a:spcBef>
                <a:spcAft>
                  <a:spcPct val="0"/>
                </a:spcAft>
                <a:buNone/>
                <a:defRPr lang="ko-KR" altLang="en-US" sz="2800" b="0" kern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HY견고딕"/>
                  <a:ea typeface="HY견고딕"/>
                  <a:cs typeface="Tahoma"/>
                </a:defRPr>
              </a:lvl1pPr>
            </a:lstStyle>
            <a:p>
              <a:pPr lvl="0">
                <a:defRPr/>
              </a:pPr>
              <a:r>
                <a:rPr lang="en-US" altLang="ko-KR" sz="1400" b="1" dirty="0">
                  <a:solidFill>
                    <a:schemeClr val="bg1">
                      <a:lumMod val="95000"/>
                    </a:schemeClr>
                  </a:solidFill>
                  <a:latin typeface="맑은 고딕"/>
                  <a:ea typeface="맑은 고딕"/>
                </a:rPr>
                <a:t>Machine Learning Results</a:t>
              </a:r>
              <a:endParaRPr lang="ko-KR" altLang="en-US" sz="1400" b="1" dirty="0">
                <a:solidFill>
                  <a:schemeClr val="bg1">
                    <a:lumMod val="95000"/>
                  </a:schemeClr>
                </a:solidFill>
                <a:latin typeface="맑은 고딕"/>
                <a:ea typeface="맑은 고딕"/>
              </a:endParaRPr>
            </a:p>
          </p:txBody>
        </p:sp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296D18B-3802-06E1-1AE4-11247194253E}"/>
              </a:ext>
            </a:extLst>
          </p:cNvPr>
          <p:cNvSpPr/>
          <p:nvPr/>
        </p:nvSpPr>
        <p:spPr>
          <a:xfrm>
            <a:off x="256534" y="2346956"/>
            <a:ext cx="9085741" cy="4271608"/>
          </a:xfrm>
          <a:prstGeom prst="rect">
            <a:avLst/>
          </a:prstGeom>
          <a:noFill/>
          <a:ln w="381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36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A7C4E90D-1FD6-416B-A90B-394BB91FF6C5}"/>
              </a:ext>
            </a:extLst>
          </p:cNvPr>
          <p:cNvGrpSpPr/>
          <p:nvPr/>
        </p:nvGrpSpPr>
        <p:grpSpPr>
          <a:xfrm>
            <a:off x="8626796" y="356392"/>
            <a:ext cx="960438" cy="960438"/>
            <a:chOff x="8626796" y="356392"/>
            <a:chExt cx="960438" cy="960438"/>
          </a:xfrm>
        </p:grpSpPr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E03C1651-FC5F-D74A-6353-EF631098034E}"/>
                </a:ext>
              </a:extLst>
            </p:cNvPr>
            <p:cNvSpPr/>
            <p:nvPr/>
          </p:nvSpPr>
          <p:spPr>
            <a:xfrm>
              <a:off x="8626796" y="356392"/>
              <a:ext cx="960438" cy="960438"/>
            </a:xfrm>
            <a:prstGeom prst="ellipse">
              <a:avLst/>
            </a:prstGeom>
            <a:solidFill>
              <a:schemeClr val="bg1"/>
            </a:solidFill>
            <a:ln w="6350"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4" name="그래픽 3" descr="체크리스트 단색으로 채워진">
              <a:extLst>
                <a:ext uri="{FF2B5EF4-FFF2-40B4-BE49-F238E27FC236}">
                  <a16:creationId xmlns:a16="http://schemas.microsoft.com/office/drawing/2014/main" id="{45324FC3-0D32-492F-984F-4C886EADADC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739234" y="468830"/>
              <a:ext cx="735562" cy="735562"/>
            </a:xfrm>
            <a:prstGeom prst="rect">
              <a:avLst/>
            </a:prstGeom>
          </p:spPr>
        </p:pic>
      </p:grpSp>
      <p:sp>
        <p:nvSpPr>
          <p:cNvPr id="16" name="사각형: 잘린 대각선 방향 모서리 165">
            <a:extLst>
              <a:ext uri="{FF2B5EF4-FFF2-40B4-BE49-F238E27FC236}">
                <a16:creationId xmlns:a16="http://schemas.microsoft.com/office/drawing/2014/main" id="{5C606703-B709-47BF-9086-A1DCC5F8FAA4}"/>
              </a:ext>
            </a:extLst>
          </p:cNvPr>
          <p:cNvSpPr/>
          <p:nvPr/>
        </p:nvSpPr>
        <p:spPr>
          <a:xfrm>
            <a:off x="256534" y="1825413"/>
            <a:ext cx="7216746" cy="382152"/>
          </a:xfrm>
          <a:prstGeom prst="snip2DiagRect">
            <a:avLst/>
          </a:prstGeom>
          <a:solidFill>
            <a:srgbClr val="D9F0FF"/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6004" bIns="96004" rtlCol="0" anchor="ctr"/>
          <a:lstStyle/>
          <a:p>
            <a:pPr marL="457200" lvl="1"/>
            <a:r>
              <a:rPr lang="ko-KR" altLang="ko-KR" sz="1800" b="1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엑스트라 트리 회귀</a:t>
            </a:r>
            <a:r>
              <a:rPr lang="en-US" altLang="ko-KR" sz="1800" b="1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(</a:t>
            </a:r>
            <a:r>
              <a:rPr lang="en-US" altLang="ko-KR" sz="1800" b="1" kern="1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ExtraTreesRegressor</a:t>
            </a:r>
            <a:r>
              <a:rPr lang="en-US" altLang="ko-KR" sz="1800" b="1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r>
              <a:rPr lang="ko-KR" altLang="ko-KR" sz="1800" b="1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모델로 데이터 분석</a:t>
            </a:r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659A0CEE-52D9-48B7-9B1B-1137484D8C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725" y="2265356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51F1C341-EBDC-4893-ACA1-640DCB86FB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2563" y="15073306"/>
            <a:ext cx="9906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4" name="그림 13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55FBC2A5-4BFC-4387-A97C-30015FB803C5}"/>
              </a:ext>
            </a:extLst>
          </p:cNvPr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772" y="2722556"/>
            <a:ext cx="8129462" cy="34427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442223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F311A1A2-C8C1-6354-C1D9-FC942BA61583}"/>
              </a:ext>
            </a:extLst>
          </p:cNvPr>
          <p:cNvPicPr>
            <a:picLocks/>
          </p:cNvPicPr>
          <p:nvPr/>
        </p:nvPicPr>
        <p:blipFill>
          <a:blip r:embed="rId3">
            <a:alphaModFix amt="6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626" y="-58869"/>
            <a:ext cx="9921626" cy="1742190"/>
          </a:xfrm>
          <a:prstGeom prst="rect">
            <a:avLst/>
          </a:prstGeom>
          <a:gradFill>
            <a:gsLst>
              <a:gs pos="100000">
                <a:srgbClr val="D0DEED"/>
              </a:gs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64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923E8F81-0C1B-F793-0887-755F091E063F}"/>
              </a:ext>
            </a:extLst>
          </p:cNvPr>
          <p:cNvSpPr/>
          <p:nvPr/>
        </p:nvSpPr>
        <p:spPr>
          <a:xfrm>
            <a:off x="-15626" y="-63256"/>
            <a:ext cx="9921625" cy="1746576"/>
          </a:xfrm>
          <a:prstGeom prst="rect">
            <a:avLst/>
          </a:prstGeom>
          <a:solidFill>
            <a:schemeClr val="accent5">
              <a:lumMod val="60000"/>
              <a:lumOff val="4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97F59983-50DE-292A-2B28-B192AAF5E2F5}"/>
              </a:ext>
            </a:extLst>
          </p:cNvPr>
          <p:cNvGrpSpPr/>
          <p:nvPr/>
        </p:nvGrpSpPr>
        <p:grpSpPr>
          <a:xfrm>
            <a:off x="270001" y="316468"/>
            <a:ext cx="6552727" cy="1163866"/>
            <a:chOff x="617844" y="678182"/>
            <a:chExt cx="6552727" cy="1163866"/>
          </a:xfrm>
        </p:grpSpPr>
        <p:sp>
          <p:nvSpPr>
            <p:cNvPr id="8" name="제목 8">
              <a:extLst>
                <a:ext uri="{FF2B5EF4-FFF2-40B4-BE49-F238E27FC236}">
                  <a16:creationId xmlns:a16="http://schemas.microsoft.com/office/drawing/2014/main" id="{7E3578B5-6614-11F0-A753-E8BC36383496}"/>
                </a:ext>
              </a:extLst>
            </p:cNvPr>
            <p:cNvSpPr txBox="1"/>
            <p:nvPr/>
          </p:nvSpPr>
          <p:spPr>
            <a:xfrm>
              <a:off x="617844" y="678182"/>
              <a:ext cx="6552727" cy="987127"/>
            </a:xfrm>
            <a:prstGeom prst="rect">
              <a:avLst/>
            </a:prstGeom>
          </p:spPr>
          <p:txBody>
            <a:bodyPr vert="horz" lIns="91423" tIns="45712" rIns="91423" bIns="45712" anchor="ctr">
              <a:normAutofit/>
            </a:bodyPr>
            <a:lstStyle>
              <a:lvl1pPr marL="0" algn="l" defTabSz="1072866" rtl="0" eaLnBrk="0" fontAlgn="base" latinLnBrk="1" hangingPunct="0">
                <a:spcBef>
                  <a:spcPct val="0"/>
                </a:spcBef>
                <a:spcAft>
                  <a:spcPct val="0"/>
                </a:spcAft>
                <a:buNone/>
                <a:defRPr lang="ko-KR" altLang="en-US" sz="2800" b="0" kern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HY견고딕"/>
                  <a:ea typeface="HY견고딕"/>
                  <a:cs typeface="Tahoma"/>
                </a:defRPr>
              </a:lvl1pPr>
            </a:lstStyle>
            <a:p>
              <a:pPr lvl="0">
                <a:defRPr/>
              </a:pPr>
              <a:r>
                <a:rPr lang="en-US" altLang="ko-KR" sz="4000" b="1" dirty="0">
                  <a:solidFill>
                    <a:schemeClr val="bg1"/>
                  </a:solidFill>
                  <a:latin typeface="맑은 고딕"/>
                  <a:ea typeface="맑은 고딕"/>
                </a:rPr>
                <a:t>5. </a:t>
              </a:r>
              <a:r>
                <a:rPr lang="ko-KR" altLang="en-US" sz="4000" b="1" dirty="0">
                  <a:solidFill>
                    <a:schemeClr val="bg1"/>
                  </a:solidFill>
                  <a:latin typeface="맑은 고딕"/>
                  <a:ea typeface="맑은 고딕"/>
                </a:rPr>
                <a:t>결론</a:t>
              </a:r>
            </a:p>
          </p:txBody>
        </p:sp>
        <p:sp>
          <p:nvSpPr>
            <p:cNvPr id="10" name="제목 8">
              <a:extLst>
                <a:ext uri="{FF2B5EF4-FFF2-40B4-BE49-F238E27FC236}">
                  <a16:creationId xmlns:a16="http://schemas.microsoft.com/office/drawing/2014/main" id="{20F09CF7-A0B0-A204-EC6D-7DED1BEAA902}"/>
                </a:ext>
              </a:extLst>
            </p:cNvPr>
            <p:cNvSpPr txBox="1"/>
            <p:nvPr/>
          </p:nvSpPr>
          <p:spPr>
            <a:xfrm>
              <a:off x="1268395" y="1337993"/>
              <a:ext cx="1732148" cy="504055"/>
            </a:xfrm>
            <a:prstGeom prst="rect">
              <a:avLst/>
            </a:prstGeom>
          </p:spPr>
          <p:txBody>
            <a:bodyPr vert="horz" lIns="91423" tIns="45712" rIns="91423" bIns="45712" anchor="ctr">
              <a:normAutofit/>
            </a:bodyPr>
            <a:lstStyle>
              <a:lvl1pPr marL="0" algn="l" defTabSz="1072866" rtl="0" eaLnBrk="0" fontAlgn="base" latinLnBrk="1" hangingPunct="0">
                <a:spcBef>
                  <a:spcPct val="0"/>
                </a:spcBef>
                <a:spcAft>
                  <a:spcPct val="0"/>
                </a:spcAft>
                <a:buNone/>
                <a:defRPr lang="ko-KR" altLang="en-US" sz="2800" b="0" kern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HY견고딕"/>
                  <a:ea typeface="HY견고딕"/>
                  <a:cs typeface="Tahoma"/>
                </a:defRPr>
              </a:lvl1pPr>
            </a:lstStyle>
            <a:p>
              <a:pPr lvl="0">
                <a:defRPr/>
              </a:pPr>
              <a:r>
                <a:rPr lang="en-US" altLang="ko-KR" sz="1400" b="1" dirty="0">
                  <a:solidFill>
                    <a:schemeClr val="bg1">
                      <a:lumMod val="95000"/>
                    </a:schemeClr>
                  </a:solidFill>
                  <a:latin typeface="맑은 고딕"/>
                  <a:ea typeface="맑은 고딕"/>
                </a:rPr>
                <a:t>Conclusion</a:t>
              </a:r>
              <a:endParaRPr lang="ko-KR" altLang="en-US" sz="1400" b="1" dirty="0">
                <a:solidFill>
                  <a:schemeClr val="bg1">
                    <a:lumMod val="95000"/>
                  </a:schemeClr>
                </a:solidFill>
                <a:latin typeface="맑은 고딕"/>
                <a:ea typeface="맑은 고딕"/>
              </a:endParaRPr>
            </a:p>
          </p:txBody>
        </p:sp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296D18B-3802-06E1-1AE4-11247194253E}"/>
              </a:ext>
            </a:extLst>
          </p:cNvPr>
          <p:cNvSpPr/>
          <p:nvPr/>
        </p:nvSpPr>
        <p:spPr>
          <a:xfrm>
            <a:off x="256534" y="1864203"/>
            <a:ext cx="9085741" cy="4754361"/>
          </a:xfrm>
          <a:prstGeom prst="rect">
            <a:avLst/>
          </a:prstGeom>
          <a:noFill/>
          <a:ln w="381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36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A7C4E90D-1FD6-416B-A90B-394BB91FF6C5}"/>
              </a:ext>
            </a:extLst>
          </p:cNvPr>
          <p:cNvGrpSpPr/>
          <p:nvPr/>
        </p:nvGrpSpPr>
        <p:grpSpPr>
          <a:xfrm>
            <a:off x="8626796" y="356392"/>
            <a:ext cx="960438" cy="960438"/>
            <a:chOff x="8626796" y="356392"/>
            <a:chExt cx="960438" cy="960438"/>
          </a:xfrm>
        </p:grpSpPr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E03C1651-FC5F-D74A-6353-EF631098034E}"/>
                </a:ext>
              </a:extLst>
            </p:cNvPr>
            <p:cNvSpPr/>
            <p:nvPr/>
          </p:nvSpPr>
          <p:spPr>
            <a:xfrm>
              <a:off x="8626796" y="356392"/>
              <a:ext cx="960438" cy="960438"/>
            </a:xfrm>
            <a:prstGeom prst="ellipse">
              <a:avLst/>
            </a:prstGeom>
            <a:solidFill>
              <a:schemeClr val="bg1"/>
            </a:solidFill>
            <a:ln w="6350"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4" name="그래픽 3" descr="체크리스트 단색으로 채워진">
              <a:extLst>
                <a:ext uri="{FF2B5EF4-FFF2-40B4-BE49-F238E27FC236}">
                  <a16:creationId xmlns:a16="http://schemas.microsoft.com/office/drawing/2014/main" id="{45324FC3-0D32-492F-984F-4C886EADADC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739234" y="468830"/>
              <a:ext cx="735562" cy="735562"/>
            </a:xfrm>
            <a:prstGeom prst="rect">
              <a:avLst/>
            </a:prstGeom>
          </p:spPr>
        </p:pic>
      </p:grpSp>
      <p:sp>
        <p:nvSpPr>
          <p:cNvPr id="3" name="Rectangle 12">
            <a:extLst>
              <a:ext uri="{FF2B5EF4-FFF2-40B4-BE49-F238E27FC236}">
                <a16:creationId xmlns:a16="http://schemas.microsoft.com/office/drawing/2014/main" id="{659A0CEE-52D9-48B7-9B1B-1137484D8C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725" y="2265356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51F1C341-EBDC-4893-ACA1-640DCB86FB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2563" y="15073306"/>
            <a:ext cx="9906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9CCBBBD-EBFA-45C7-84AD-A9BD96B8C44A}"/>
              </a:ext>
            </a:extLst>
          </p:cNvPr>
          <p:cNvSpPr txBox="1"/>
          <p:nvPr/>
        </p:nvSpPr>
        <p:spPr>
          <a:xfrm>
            <a:off x="-9729" y="2325797"/>
            <a:ext cx="9194405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1" indent="-457200">
              <a:buFont typeface="+mj-lt"/>
              <a:buAutoNum type="arabicPeriod"/>
            </a:pPr>
            <a:r>
              <a:rPr lang="en-US" altLang="ko-KR" sz="24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24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가스터빈 배출가스 예측을 위한 다양한 머신 러닝 모델을 개발하고 평가한다</a:t>
            </a:r>
            <a:r>
              <a:rPr lang="en-US" altLang="ko-KR" sz="24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24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최종적으로 가장 높은 성능을 보인 모델을 선정하였으며</a:t>
            </a:r>
            <a:r>
              <a:rPr lang="en-US" altLang="ko-KR" sz="24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24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이 모델은 가스터빈의 안전성과 효율성을 높이는 데 기여할 수 있다</a:t>
            </a:r>
            <a:r>
              <a:rPr lang="en-US" altLang="ko-KR" sz="24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2400" kern="100" dirty="0">
              <a:effectLst/>
              <a:latin typeface="Calibri" panose="020F050202020403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altLang="ko-KR" sz="24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24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여러 모델을 비교함으로써 배출가스의 예측 정확도를 높이고</a:t>
            </a:r>
            <a:r>
              <a:rPr lang="en-US" altLang="ko-KR" sz="24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24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위해노출 농도에 따른 인체에 미치는 영향을 예측할 수 있다</a:t>
            </a:r>
            <a:r>
              <a:rPr lang="en-US" altLang="ko-KR" sz="24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24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이를 보완하기 위해 추가적인 데이터 수집과 모델 개선이 필요할 수 있다</a:t>
            </a:r>
            <a:r>
              <a:rPr lang="en-US" altLang="ko-KR" sz="24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2400" kern="100" dirty="0">
              <a:effectLst/>
              <a:latin typeface="Calibri" panose="020F050202020403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altLang="ko-KR" sz="24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24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모델의 한계로는 데이터의 품질과 양</a:t>
            </a:r>
            <a:r>
              <a:rPr lang="en-US" altLang="ko-KR" sz="24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24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그리고 특정 환경 변수에 대한 반응 예측의 어려움이 있을 수 있다</a:t>
            </a:r>
            <a:r>
              <a:rPr lang="en-US" altLang="ko-KR" sz="24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2400" kern="100" dirty="0">
              <a:effectLst/>
              <a:latin typeface="Calibri" panose="020F050202020403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51224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F311A1A2-C8C1-6354-C1D9-FC942BA61583}"/>
              </a:ext>
            </a:extLst>
          </p:cNvPr>
          <p:cNvPicPr>
            <a:picLocks/>
          </p:cNvPicPr>
          <p:nvPr/>
        </p:nvPicPr>
        <p:blipFill>
          <a:blip r:embed="rId3">
            <a:alphaModFix amt="6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626" y="-58869"/>
            <a:ext cx="9921626" cy="1742190"/>
          </a:xfrm>
          <a:prstGeom prst="rect">
            <a:avLst/>
          </a:prstGeom>
          <a:gradFill>
            <a:gsLst>
              <a:gs pos="100000">
                <a:srgbClr val="D0DEED"/>
              </a:gs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64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923E8F81-0C1B-F793-0887-755F091E063F}"/>
              </a:ext>
            </a:extLst>
          </p:cNvPr>
          <p:cNvSpPr/>
          <p:nvPr/>
        </p:nvSpPr>
        <p:spPr>
          <a:xfrm>
            <a:off x="-15626" y="-63256"/>
            <a:ext cx="9921625" cy="1746576"/>
          </a:xfrm>
          <a:prstGeom prst="rect">
            <a:avLst/>
          </a:prstGeom>
          <a:solidFill>
            <a:schemeClr val="accent5">
              <a:lumMod val="60000"/>
              <a:lumOff val="4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97F59983-50DE-292A-2B28-B192AAF5E2F5}"/>
              </a:ext>
            </a:extLst>
          </p:cNvPr>
          <p:cNvGrpSpPr/>
          <p:nvPr/>
        </p:nvGrpSpPr>
        <p:grpSpPr>
          <a:xfrm>
            <a:off x="270001" y="316468"/>
            <a:ext cx="6552727" cy="1163866"/>
            <a:chOff x="617844" y="678182"/>
            <a:chExt cx="6552727" cy="1163866"/>
          </a:xfrm>
        </p:grpSpPr>
        <p:sp>
          <p:nvSpPr>
            <p:cNvPr id="8" name="제목 8">
              <a:extLst>
                <a:ext uri="{FF2B5EF4-FFF2-40B4-BE49-F238E27FC236}">
                  <a16:creationId xmlns:a16="http://schemas.microsoft.com/office/drawing/2014/main" id="{7E3578B5-6614-11F0-A753-E8BC36383496}"/>
                </a:ext>
              </a:extLst>
            </p:cNvPr>
            <p:cNvSpPr txBox="1"/>
            <p:nvPr/>
          </p:nvSpPr>
          <p:spPr>
            <a:xfrm>
              <a:off x="617844" y="678182"/>
              <a:ext cx="6552727" cy="987127"/>
            </a:xfrm>
            <a:prstGeom prst="rect">
              <a:avLst/>
            </a:prstGeom>
          </p:spPr>
          <p:txBody>
            <a:bodyPr vert="horz" lIns="91423" tIns="45712" rIns="91423" bIns="45712" anchor="ctr">
              <a:normAutofit/>
            </a:bodyPr>
            <a:lstStyle>
              <a:lvl1pPr marL="0" algn="l" defTabSz="1072866" rtl="0" eaLnBrk="0" fontAlgn="base" latinLnBrk="1" hangingPunct="0">
                <a:spcBef>
                  <a:spcPct val="0"/>
                </a:spcBef>
                <a:spcAft>
                  <a:spcPct val="0"/>
                </a:spcAft>
                <a:buNone/>
                <a:defRPr lang="ko-KR" altLang="en-US" sz="2800" b="0" kern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HY견고딕"/>
                  <a:ea typeface="HY견고딕"/>
                  <a:cs typeface="Tahoma"/>
                </a:defRPr>
              </a:lvl1pPr>
            </a:lstStyle>
            <a:p>
              <a:pPr lvl="0">
                <a:defRPr/>
              </a:pPr>
              <a:r>
                <a:rPr lang="en-US" altLang="ko-KR" sz="4000" b="1" dirty="0">
                  <a:solidFill>
                    <a:schemeClr val="bg1"/>
                  </a:solidFill>
                  <a:latin typeface="맑은 고딕"/>
                  <a:ea typeface="맑은 고딕"/>
                </a:rPr>
                <a:t>5. </a:t>
              </a:r>
              <a:r>
                <a:rPr lang="ko-KR" altLang="en-US" sz="4000" b="1" dirty="0">
                  <a:solidFill>
                    <a:schemeClr val="bg1"/>
                  </a:solidFill>
                  <a:latin typeface="맑은 고딕"/>
                  <a:ea typeface="맑은 고딕"/>
                </a:rPr>
                <a:t>결론</a:t>
              </a:r>
            </a:p>
          </p:txBody>
        </p:sp>
        <p:sp>
          <p:nvSpPr>
            <p:cNvPr id="10" name="제목 8">
              <a:extLst>
                <a:ext uri="{FF2B5EF4-FFF2-40B4-BE49-F238E27FC236}">
                  <a16:creationId xmlns:a16="http://schemas.microsoft.com/office/drawing/2014/main" id="{20F09CF7-A0B0-A204-EC6D-7DED1BEAA902}"/>
                </a:ext>
              </a:extLst>
            </p:cNvPr>
            <p:cNvSpPr txBox="1"/>
            <p:nvPr/>
          </p:nvSpPr>
          <p:spPr>
            <a:xfrm>
              <a:off x="1268395" y="1337993"/>
              <a:ext cx="1732148" cy="504055"/>
            </a:xfrm>
            <a:prstGeom prst="rect">
              <a:avLst/>
            </a:prstGeom>
          </p:spPr>
          <p:txBody>
            <a:bodyPr vert="horz" lIns="91423" tIns="45712" rIns="91423" bIns="45712" anchor="ctr">
              <a:normAutofit/>
            </a:bodyPr>
            <a:lstStyle>
              <a:lvl1pPr marL="0" algn="l" defTabSz="1072866" rtl="0" eaLnBrk="0" fontAlgn="base" latinLnBrk="1" hangingPunct="0">
                <a:spcBef>
                  <a:spcPct val="0"/>
                </a:spcBef>
                <a:spcAft>
                  <a:spcPct val="0"/>
                </a:spcAft>
                <a:buNone/>
                <a:defRPr lang="ko-KR" altLang="en-US" sz="2800" b="0" kern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HY견고딕"/>
                  <a:ea typeface="HY견고딕"/>
                  <a:cs typeface="Tahoma"/>
                </a:defRPr>
              </a:lvl1pPr>
            </a:lstStyle>
            <a:p>
              <a:pPr lvl="0">
                <a:defRPr/>
              </a:pPr>
              <a:r>
                <a:rPr lang="en-US" altLang="ko-KR" sz="1400" b="1" dirty="0">
                  <a:solidFill>
                    <a:schemeClr val="bg1">
                      <a:lumMod val="95000"/>
                    </a:schemeClr>
                  </a:solidFill>
                  <a:latin typeface="맑은 고딕"/>
                  <a:ea typeface="맑은 고딕"/>
                </a:rPr>
                <a:t>Conclusion</a:t>
              </a:r>
              <a:endParaRPr lang="ko-KR" altLang="en-US" sz="1400" b="1" dirty="0">
                <a:solidFill>
                  <a:schemeClr val="bg1">
                    <a:lumMod val="95000"/>
                  </a:schemeClr>
                </a:solidFill>
                <a:latin typeface="맑은 고딕"/>
                <a:ea typeface="맑은 고딕"/>
              </a:endParaRPr>
            </a:p>
          </p:txBody>
        </p:sp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296D18B-3802-06E1-1AE4-11247194253E}"/>
              </a:ext>
            </a:extLst>
          </p:cNvPr>
          <p:cNvSpPr/>
          <p:nvPr/>
        </p:nvSpPr>
        <p:spPr>
          <a:xfrm>
            <a:off x="256534" y="1864203"/>
            <a:ext cx="9085741" cy="4754361"/>
          </a:xfrm>
          <a:prstGeom prst="rect">
            <a:avLst/>
          </a:prstGeom>
          <a:noFill/>
          <a:ln w="381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36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A7C4E90D-1FD6-416B-A90B-394BB91FF6C5}"/>
              </a:ext>
            </a:extLst>
          </p:cNvPr>
          <p:cNvGrpSpPr/>
          <p:nvPr/>
        </p:nvGrpSpPr>
        <p:grpSpPr>
          <a:xfrm>
            <a:off x="8626796" y="356392"/>
            <a:ext cx="960438" cy="960438"/>
            <a:chOff x="8626796" y="356392"/>
            <a:chExt cx="960438" cy="960438"/>
          </a:xfrm>
        </p:grpSpPr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E03C1651-FC5F-D74A-6353-EF631098034E}"/>
                </a:ext>
              </a:extLst>
            </p:cNvPr>
            <p:cNvSpPr/>
            <p:nvPr/>
          </p:nvSpPr>
          <p:spPr>
            <a:xfrm>
              <a:off x="8626796" y="356392"/>
              <a:ext cx="960438" cy="960438"/>
            </a:xfrm>
            <a:prstGeom prst="ellipse">
              <a:avLst/>
            </a:prstGeom>
            <a:solidFill>
              <a:schemeClr val="bg1"/>
            </a:solidFill>
            <a:ln w="6350"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4" name="그래픽 3" descr="체크리스트 단색으로 채워진">
              <a:extLst>
                <a:ext uri="{FF2B5EF4-FFF2-40B4-BE49-F238E27FC236}">
                  <a16:creationId xmlns:a16="http://schemas.microsoft.com/office/drawing/2014/main" id="{45324FC3-0D32-492F-984F-4C886EADADC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739234" y="468830"/>
              <a:ext cx="735562" cy="735562"/>
            </a:xfrm>
            <a:prstGeom prst="rect">
              <a:avLst/>
            </a:prstGeom>
          </p:spPr>
        </p:pic>
      </p:grpSp>
      <p:sp>
        <p:nvSpPr>
          <p:cNvPr id="3" name="Rectangle 12">
            <a:extLst>
              <a:ext uri="{FF2B5EF4-FFF2-40B4-BE49-F238E27FC236}">
                <a16:creationId xmlns:a16="http://schemas.microsoft.com/office/drawing/2014/main" id="{659A0CEE-52D9-48B7-9B1B-1137484D8C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725" y="2265356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51F1C341-EBDC-4893-ACA1-640DCB86FB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2563" y="15073306"/>
            <a:ext cx="9906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9CCBBBD-EBFA-45C7-84AD-A9BD96B8C44A}"/>
              </a:ext>
            </a:extLst>
          </p:cNvPr>
          <p:cNvSpPr txBox="1"/>
          <p:nvPr/>
        </p:nvSpPr>
        <p:spPr>
          <a:xfrm>
            <a:off x="7066" y="2058657"/>
            <a:ext cx="9194405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1" indent="-457200">
              <a:buFont typeface="+mj-lt"/>
              <a:buAutoNum type="arabicPeriod" startAt="4"/>
            </a:pPr>
            <a:r>
              <a:rPr lang="en-US" altLang="ko-KR" sz="24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24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모델 선정 및 예측 결과 등을 바탕으로 한 활용가치로는 이 모델은 미세먼지 등의 비산물질 발생 사업장에서 데이터를 추출하여 배출가스의 예측 정확도를 상승시켜 작업자의 인체에 미칠 수 있는 영향을 예측하고 이에 따른 보호조치 및 환경조성 등을 기대 할 수 있기 때문에 해당 작업에 활용 될 수 있다</a:t>
            </a:r>
            <a:r>
              <a:rPr lang="en-US" altLang="ko-KR" sz="24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2400" kern="100" dirty="0">
              <a:effectLst/>
              <a:latin typeface="Calibri" panose="020F050202020403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914400" lvl="1" indent="-457200">
              <a:buFont typeface="+mj-lt"/>
              <a:buAutoNum type="arabicPeriod" startAt="4"/>
            </a:pPr>
            <a:r>
              <a:rPr lang="en-US" altLang="ko-KR" sz="24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24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작업장 환경에 대한 실시간 데이터를 통해 질소산화물의 배출량을 정확하게 예측하여 근로자의 건강을 보호하고</a:t>
            </a:r>
            <a:r>
              <a:rPr lang="en-US" altLang="ko-KR" sz="24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,  </a:t>
            </a:r>
            <a:r>
              <a:rPr lang="ko-KR" altLang="ko-KR" sz="24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쾌적한 작업환경을 조성하여 산업재해 예방의 기여할 수 있을 것으로 예상할 수 있다</a:t>
            </a:r>
            <a:r>
              <a:rPr lang="en-US" altLang="ko-KR" sz="24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2400" kern="100" dirty="0">
              <a:effectLst/>
              <a:latin typeface="Calibri" panose="020F050202020403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914400" lvl="1" indent="-457200">
              <a:buFont typeface="+mj-lt"/>
              <a:buAutoNum type="arabicPeriod" startAt="4"/>
            </a:pPr>
            <a:r>
              <a:rPr lang="en-US" altLang="ko-KR" sz="24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24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질소화합물 뿐 아니라 건설분야에서 소요되는 에너지와 이산화탄소 등 다른 오염물질의 배출량 모니터링에 활용 가능할 것으로 보인다</a:t>
            </a:r>
            <a:r>
              <a:rPr lang="en-US" altLang="ko-KR" sz="2400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2400" kern="100" dirty="0">
              <a:effectLst/>
              <a:latin typeface="Calibri" panose="020F050202020403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98355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>
            <a:extLst>
              <a:ext uri="{FF2B5EF4-FFF2-40B4-BE49-F238E27FC236}">
                <a16:creationId xmlns:a16="http://schemas.microsoft.com/office/drawing/2014/main" id="{152AC44F-EF43-F800-9EF7-7B09E62EE149}"/>
              </a:ext>
            </a:extLst>
          </p:cNvPr>
          <p:cNvGrpSpPr/>
          <p:nvPr/>
        </p:nvGrpSpPr>
        <p:grpSpPr>
          <a:xfrm>
            <a:off x="1856656" y="1916808"/>
            <a:ext cx="6192688" cy="3024383"/>
            <a:chOff x="-15626" y="-63256"/>
            <a:chExt cx="9921626" cy="1746577"/>
          </a:xfr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74000">
                <a:srgbClr val="C9E6EE">
                  <a:alpha val="47000"/>
                </a:srgbClr>
              </a:gs>
              <a:gs pos="100000">
                <a:srgbClr val="FFFFFF"/>
              </a:gs>
            </a:gsLst>
            <a:lin ang="5400000" scaled="1"/>
          </a:gradFill>
        </p:grpSpPr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692A9B55-596C-5108-9F93-B5F46C834AFD}"/>
                </a:ext>
              </a:extLst>
            </p:cNvPr>
            <p:cNvPicPr>
              <a:picLocks/>
            </p:cNvPicPr>
            <p:nvPr/>
          </p:nvPicPr>
          <p:blipFill>
            <a:blip r:embed="rId3">
              <a:alphaModFix amt="68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5626" y="-58869"/>
              <a:ext cx="9921626" cy="1742190"/>
            </a:xfrm>
            <a:prstGeom prst="rect">
              <a:avLst/>
            </a:prstGeom>
            <a:grpFill/>
            <a:ln>
              <a:noFill/>
            </a:ln>
          </p:spPr>
        </p:pic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203A5891-9139-4833-4747-D79C6055919D}"/>
                </a:ext>
              </a:extLst>
            </p:cNvPr>
            <p:cNvSpPr/>
            <p:nvPr/>
          </p:nvSpPr>
          <p:spPr>
            <a:xfrm>
              <a:off x="-15626" y="-63256"/>
              <a:ext cx="9921625" cy="174657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5245009B-7BEB-BF68-0364-6B1EF01D1DDD}"/>
              </a:ext>
            </a:extLst>
          </p:cNvPr>
          <p:cNvSpPr txBox="1"/>
          <p:nvPr/>
        </p:nvSpPr>
        <p:spPr>
          <a:xfrm>
            <a:off x="632520" y="3009873"/>
            <a:ext cx="8640960" cy="1107996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 algn="ctr">
              <a:defRPr/>
            </a:pPr>
            <a:r>
              <a:rPr lang="en-US" altLang="ko-KR" sz="6600" b="1" dirty="0">
                <a:solidFill>
                  <a:srgbClr val="0B4DA2"/>
                </a:solidFill>
                <a:latin typeface="맑은 고딕"/>
                <a:ea typeface="맑은 고딕"/>
                <a:cs typeface="Arial"/>
              </a:rPr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15108862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AA7E72DD-93B3-CB5A-3008-D5FB4DE7420E}"/>
              </a:ext>
            </a:extLst>
          </p:cNvPr>
          <p:cNvGrpSpPr/>
          <p:nvPr/>
        </p:nvGrpSpPr>
        <p:grpSpPr>
          <a:xfrm>
            <a:off x="1856656" y="1916808"/>
            <a:ext cx="6192688" cy="3024383"/>
            <a:chOff x="-15626" y="-63256"/>
            <a:chExt cx="9921626" cy="1746577"/>
          </a:xfr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74000">
                <a:srgbClr val="C9E6EE">
                  <a:alpha val="47000"/>
                </a:srgbClr>
              </a:gs>
              <a:gs pos="100000">
                <a:srgbClr val="FFFFFF"/>
              </a:gs>
            </a:gsLst>
            <a:lin ang="5400000" scaled="1"/>
          </a:gradFill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1B99A1DC-651E-6480-212E-84B466842E16}"/>
                </a:ext>
              </a:extLst>
            </p:cNvPr>
            <p:cNvPicPr>
              <a:picLocks/>
            </p:cNvPicPr>
            <p:nvPr/>
          </p:nvPicPr>
          <p:blipFill>
            <a:blip r:embed="rId3">
              <a:alphaModFix amt="68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5626" y="-58869"/>
              <a:ext cx="9921626" cy="1742190"/>
            </a:xfrm>
            <a:prstGeom prst="rect">
              <a:avLst/>
            </a:prstGeom>
            <a:grpFill/>
            <a:ln>
              <a:noFill/>
            </a:ln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C640288C-4BB1-731B-3B36-B17506B9F4A4}"/>
                </a:ext>
              </a:extLst>
            </p:cNvPr>
            <p:cNvSpPr/>
            <p:nvPr/>
          </p:nvSpPr>
          <p:spPr>
            <a:xfrm>
              <a:off x="-15626" y="-63256"/>
              <a:ext cx="9921625" cy="174657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B441D299-1BA9-427A-015C-EEEAAD7542E2}"/>
              </a:ext>
            </a:extLst>
          </p:cNvPr>
          <p:cNvSpPr txBox="1"/>
          <p:nvPr/>
        </p:nvSpPr>
        <p:spPr>
          <a:xfrm>
            <a:off x="632520" y="3009873"/>
            <a:ext cx="8640960" cy="1107996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 algn="ctr">
              <a:defRPr/>
            </a:pPr>
            <a:r>
              <a:rPr lang="en-US" altLang="ko-KR" sz="6600" b="1" dirty="0">
                <a:solidFill>
                  <a:srgbClr val="0B4DA2"/>
                </a:solidFill>
                <a:latin typeface="맑은 고딕"/>
                <a:ea typeface="맑은 고딕"/>
                <a:cs typeface="Arial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009911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86182" y="476672"/>
            <a:ext cx="3384376" cy="707886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 algn="ctr">
              <a:defRPr/>
            </a:pPr>
            <a:r>
              <a:rPr lang="en-US" altLang="ko-KR" sz="4000" b="1" dirty="0">
                <a:solidFill>
                  <a:schemeClr val="tx2"/>
                </a:solidFill>
                <a:latin typeface="맑은 고딕"/>
                <a:ea typeface="맑은 고딕"/>
                <a:cs typeface="Arial"/>
              </a:rPr>
              <a:t>Contents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C89E621-9182-401F-9F04-839B17876B0A}"/>
              </a:ext>
            </a:extLst>
          </p:cNvPr>
          <p:cNvSpPr txBox="1"/>
          <p:nvPr/>
        </p:nvSpPr>
        <p:spPr>
          <a:xfrm>
            <a:off x="812540" y="1628800"/>
            <a:ext cx="828092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ko-KR" altLang="en-US" sz="3200" b="1" dirty="0">
                <a:solidFill>
                  <a:schemeClr val="tx2"/>
                </a:solidFill>
                <a:ea typeface="맑은 고딕"/>
                <a:cs typeface="Arial"/>
              </a:rPr>
              <a:t>프로젝트 배경</a:t>
            </a:r>
            <a:endParaRPr lang="en-US" altLang="ko-KR" sz="3200" b="1" dirty="0">
              <a:solidFill>
                <a:schemeClr val="tx2"/>
              </a:solidFill>
              <a:ea typeface="맑은 고딕"/>
              <a:cs typeface="Arial"/>
            </a:endParaRPr>
          </a:p>
          <a:p>
            <a:pPr marL="514350" indent="-514350">
              <a:buAutoNum type="arabicPeriod"/>
            </a:pPr>
            <a:endParaRPr lang="en-US" altLang="ko-KR" sz="3200" b="1" dirty="0">
              <a:solidFill>
                <a:schemeClr val="tx2"/>
              </a:solidFill>
              <a:ea typeface="맑은 고딕"/>
              <a:cs typeface="Arial"/>
            </a:endParaRPr>
          </a:p>
          <a:p>
            <a:r>
              <a:rPr lang="en-US" altLang="ko-KR" sz="3200" b="1" dirty="0">
                <a:solidFill>
                  <a:schemeClr val="tx2"/>
                </a:solidFill>
                <a:ea typeface="맑은 고딕"/>
                <a:cs typeface="Arial"/>
              </a:rPr>
              <a:t>2. </a:t>
            </a:r>
            <a:r>
              <a:rPr lang="ko-KR" altLang="en-US" sz="3200" b="1" dirty="0">
                <a:solidFill>
                  <a:schemeClr val="tx2"/>
                </a:solidFill>
                <a:ea typeface="맑은 고딕"/>
                <a:cs typeface="Arial"/>
              </a:rPr>
              <a:t>프로젝트 목적</a:t>
            </a:r>
            <a:endParaRPr lang="en-US" altLang="ko-KR" sz="3200" b="1" dirty="0">
              <a:solidFill>
                <a:schemeClr val="tx2"/>
              </a:solidFill>
              <a:ea typeface="맑은 고딕"/>
              <a:cs typeface="Arial"/>
            </a:endParaRPr>
          </a:p>
          <a:p>
            <a:endParaRPr lang="en-US" altLang="ko-KR" sz="3200" b="1" dirty="0">
              <a:solidFill>
                <a:schemeClr val="tx2"/>
              </a:solidFill>
              <a:ea typeface="맑은 고딕"/>
              <a:cs typeface="Arial"/>
            </a:endParaRPr>
          </a:p>
          <a:p>
            <a:r>
              <a:rPr lang="en-US" altLang="ko-KR" sz="3200" b="1" dirty="0">
                <a:solidFill>
                  <a:schemeClr val="tx2"/>
                </a:solidFill>
                <a:ea typeface="맑은 고딕"/>
                <a:cs typeface="Arial"/>
              </a:rPr>
              <a:t>3.</a:t>
            </a:r>
            <a:r>
              <a:rPr lang="ko-KR" altLang="en-US" sz="3200" b="1" dirty="0">
                <a:solidFill>
                  <a:schemeClr val="tx2"/>
                </a:solidFill>
                <a:ea typeface="맑은 고딕"/>
                <a:cs typeface="Arial"/>
              </a:rPr>
              <a:t> 프로젝트 방법</a:t>
            </a:r>
            <a:endParaRPr lang="en-US" altLang="ko-KR" sz="3200" b="1" dirty="0">
              <a:solidFill>
                <a:schemeClr val="tx2"/>
              </a:solidFill>
              <a:ea typeface="맑은 고딕"/>
              <a:cs typeface="Arial"/>
            </a:endParaRPr>
          </a:p>
          <a:p>
            <a:endParaRPr lang="en-US" altLang="ko-KR" sz="3200" b="1" dirty="0">
              <a:solidFill>
                <a:schemeClr val="tx2"/>
              </a:solidFill>
              <a:ea typeface="맑은 고딕"/>
              <a:cs typeface="Arial"/>
            </a:endParaRPr>
          </a:p>
          <a:p>
            <a:r>
              <a:rPr lang="en-US" altLang="ko-KR" sz="3200" b="1" dirty="0">
                <a:solidFill>
                  <a:schemeClr val="tx2"/>
                </a:solidFill>
                <a:ea typeface="맑은 고딕"/>
                <a:cs typeface="Arial"/>
              </a:rPr>
              <a:t>4. </a:t>
            </a:r>
            <a:r>
              <a:rPr lang="ko-KR" altLang="en-US" sz="3200" b="1" dirty="0">
                <a:solidFill>
                  <a:schemeClr val="tx2"/>
                </a:solidFill>
                <a:ea typeface="맑은 고딕"/>
                <a:cs typeface="Arial"/>
              </a:rPr>
              <a:t>머신 러닝 결과</a:t>
            </a:r>
            <a:endParaRPr lang="en-US" altLang="ko-KR" sz="3200" b="1" dirty="0">
              <a:solidFill>
                <a:schemeClr val="tx2"/>
              </a:solidFill>
              <a:ea typeface="맑은 고딕"/>
              <a:cs typeface="Arial"/>
            </a:endParaRPr>
          </a:p>
          <a:p>
            <a:endParaRPr lang="en-US" altLang="ko-KR" sz="3200" b="1" dirty="0">
              <a:solidFill>
                <a:schemeClr val="tx2"/>
              </a:solidFill>
              <a:ea typeface="맑은 고딕"/>
              <a:cs typeface="Arial"/>
            </a:endParaRPr>
          </a:p>
          <a:p>
            <a:r>
              <a:rPr lang="en-US" altLang="ko-KR" sz="3200" b="1" dirty="0">
                <a:solidFill>
                  <a:schemeClr val="tx2"/>
                </a:solidFill>
                <a:ea typeface="맑은 고딕"/>
                <a:cs typeface="Arial"/>
              </a:rPr>
              <a:t>5. </a:t>
            </a:r>
            <a:r>
              <a:rPr lang="ko-KR" altLang="en-US" sz="3200" b="1" dirty="0">
                <a:solidFill>
                  <a:schemeClr val="tx2"/>
                </a:solidFill>
                <a:ea typeface="맑은 고딕"/>
                <a:cs typeface="Arial"/>
              </a:rPr>
              <a:t>결론</a:t>
            </a:r>
          </a:p>
          <a:p>
            <a:endParaRPr lang="ko-KR" altLang="en-US" sz="20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AE9803F-D28B-4015-B9F3-FF77808E4A76}"/>
              </a:ext>
            </a:extLst>
          </p:cNvPr>
          <p:cNvSpPr/>
          <p:nvPr/>
        </p:nvSpPr>
        <p:spPr>
          <a:xfrm>
            <a:off x="0" y="536486"/>
            <a:ext cx="720080" cy="64807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0E13BA-7595-4BB4-8B5D-3746F65661D8}"/>
              </a:ext>
            </a:extLst>
          </p:cNvPr>
          <p:cNvSpPr/>
          <p:nvPr/>
        </p:nvSpPr>
        <p:spPr>
          <a:xfrm>
            <a:off x="0" y="536486"/>
            <a:ext cx="360040" cy="648072"/>
          </a:xfrm>
          <a:prstGeom prst="rect">
            <a:avLst/>
          </a:prstGeom>
          <a:solidFill>
            <a:srgbClr val="00A6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8388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F311A1A2-C8C1-6354-C1D9-FC942BA61583}"/>
              </a:ext>
            </a:extLst>
          </p:cNvPr>
          <p:cNvPicPr>
            <a:picLocks/>
          </p:cNvPicPr>
          <p:nvPr/>
        </p:nvPicPr>
        <p:blipFill>
          <a:blip r:embed="rId3">
            <a:alphaModFix amt="6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626" y="-58869"/>
            <a:ext cx="9921626" cy="1742190"/>
          </a:xfrm>
          <a:prstGeom prst="rect">
            <a:avLst/>
          </a:prstGeom>
          <a:gradFill>
            <a:gsLst>
              <a:gs pos="100000">
                <a:srgbClr val="D0DEED"/>
              </a:gs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64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923E8F81-0C1B-F793-0887-755F091E063F}"/>
              </a:ext>
            </a:extLst>
          </p:cNvPr>
          <p:cNvSpPr/>
          <p:nvPr/>
        </p:nvSpPr>
        <p:spPr>
          <a:xfrm>
            <a:off x="-15626" y="-63256"/>
            <a:ext cx="9921625" cy="1746576"/>
          </a:xfrm>
          <a:prstGeom prst="rect">
            <a:avLst/>
          </a:prstGeom>
          <a:solidFill>
            <a:schemeClr val="accent5">
              <a:lumMod val="60000"/>
              <a:lumOff val="4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97F59983-50DE-292A-2B28-B192AAF5E2F5}"/>
              </a:ext>
            </a:extLst>
          </p:cNvPr>
          <p:cNvGrpSpPr/>
          <p:nvPr/>
        </p:nvGrpSpPr>
        <p:grpSpPr>
          <a:xfrm>
            <a:off x="270001" y="316468"/>
            <a:ext cx="6552727" cy="1176989"/>
            <a:chOff x="617844" y="678182"/>
            <a:chExt cx="6552727" cy="1176989"/>
          </a:xfrm>
        </p:grpSpPr>
        <p:sp>
          <p:nvSpPr>
            <p:cNvPr id="8" name="제목 8">
              <a:extLst>
                <a:ext uri="{FF2B5EF4-FFF2-40B4-BE49-F238E27FC236}">
                  <a16:creationId xmlns:a16="http://schemas.microsoft.com/office/drawing/2014/main" id="{7E3578B5-6614-11F0-A753-E8BC36383496}"/>
                </a:ext>
              </a:extLst>
            </p:cNvPr>
            <p:cNvSpPr txBox="1"/>
            <p:nvPr/>
          </p:nvSpPr>
          <p:spPr>
            <a:xfrm>
              <a:off x="617844" y="678182"/>
              <a:ext cx="6552727" cy="987127"/>
            </a:xfrm>
            <a:prstGeom prst="rect">
              <a:avLst/>
            </a:prstGeom>
          </p:spPr>
          <p:txBody>
            <a:bodyPr vert="horz" lIns="91423" tIns="45712" rIns="91423" bIns="45712" anchor="ctr">
              <a:normAutofit/>
            </a:bodyPr>
            <a:lstStyle>
              <a:lvl1pPr marL="0" algn="l" defTabSz="1072866" rtl="0" eaLnBrk="0" fontAlgn="base" latinLnBrk="1" hangingPunct="0">
                <a:spcBef>
                  <a:spcPct val="0"/>
                </a:spcBef>
                <a:spcAft>
                  <a:spcPct val="0"/>
                </a:spcAft>
                <a:buNone/>
                <a:defRPr lang="ko-KR" altLang="en-US" sz="2800" b="0" kern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HY견고딕"/>
                  <a:ea typeface="HY견고딕"/>
                  <a:cs typeface="Tahoma"/>
                </a:defRPr>
              </a:lvl1pPr>
            </a:lstStyle>
            <a:p>
              <a:pPr lvl="0">
                <a:defRPr/>
              </a:pPr>
              <a:r>
                <a:rPr lang="en-US" altLang="ko-KR" sz="4000" b="1" dirty="0">
                  <a:solidFill>
                    <a:schemeClr val="bg1"/>
                  </a:solidFill>
                  <a:latin typeface="맑은 고딕"/>
                  <a:ea typeface="맑은 고딕"/>
                </a:rPr>
                <a:t>1. </a:t>
              </a:r>
              <a:r>
                <a:rPr lang="ko-KR" altLang="en-US" sz="4000" b="1" dirty="0">
                  <a:solidFill>
                    <a:schemeClr val="bg1"/>
                  </a:solidFill>
                  <a:latin typeface="맑은 고딕"/>
                  <a:ea typeface="맑은 고딕"/>
                </a:rPr>
                <a:t>프로젝트 배경</a:t>
              </a:r>
            </a:p>
          </p:txBody>
        </p:sp>
        <p:sp>
          <p:nvSpPr>
            <p:cNvPr id="10" name="제목 8">
              <a:extLst>
                <a:ext uri="{FF2B5EF4-FFF2-40B4-BE49-F238E27FC236}">
                  <a16:creationId xmlns:a16="http://schemas.microsoft.com/office/drawing/2014/main" id="{20F09CF7-A0B0-A204-EC6D-7DED1BEAA902}"/>
                </a:ext>
              </a:extLst>
            </p:cNvPr>
            <p:cNvSpPr txBox="1"/>
            <p:nvPr/>
          </p:nvSpPr>
          <p:spPr>
            <a:xfrm>
              <a:off x="2708555" y="1351116"/>
              <a:ext cx="1850349" cy="504055"/>
            </a:xfrm>
            <a:prstGeom prst="rect">
              <a:avLst/>
            </a:prstGeom>
          </p:spPr>
          <p:txBody>
            <a:bodyPr vert="horz" lIns="91423" tIns="45712" rIns="91423" bIns="45712" anchor="ctr">
              <a:normAutofit/>
            </a:bodyPr>
            <a:lstStyle>
              <a:lvl1pPr marL="0" algn="l" defTabSz="1072866" rtl="0" eaLnBrk="0" fontAlgn="base" latinLnBrk="1" hangingPunct="0">
                <a:spcBef>
                  <a:spcPct val="0"/>
                </a:spcBef>
                <a:spcAft>
                  <a:spcPct val="0"/>
                </a:spcAft>
                <a:buNone/>
                <a:defRPr lang="ko-KR" altLang="en-US" sz="2800" b="0" kern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HY견고딕"/>
                  <a:ea typeface="HY견고딕"/>
                  <a:cs typeface="Tahoma"/>
                </a:defRPr>
              </a:lvl1pPr>
            </a:lstStyle>
            <a:p>
              <a:pPr lvl="0">
                <a:defRPr/>
              </a:pPr>
              <a:r>
                <a:rPr lang="en-US" altLang="ko-KR" sz="1400" b="1" dirty="0">
                  <a:solidFill>
                    <a:schemeClr val="bg1">
                      <a:lumMod val="95000"/>
                    </a:schemeClr>
                  </a:solidFill>
                  <a:latin typeface="맑은 고딕"/>
                  <a:ea typeface="맑은 고딕"/>
                </a:rPr>
                <a:t>Project Background</a:t>
              </a:r>
              <a:endParaRPr lang="ko-KR" altLang="en-US" sz="1400" b="1" dirty="0">
                <a:solidFill>
                  <a:schemeClr val="bg1">
                    <a:lumMod val="95000"/>
                  </a:schemeClr>
                </a:solidFill>
                <a:latin typeface="맑은 고딕"/>
                <a:ea typeface="맑은 고딕"/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6AE79769-56CE-56DF-4ECF-ACC71E39CD57}"/>
              </a:ext>
            </a:extLst>
          </p:cNvPr>
          <p:cNvGrpSpPr/>
          <p:nvPr/>
        </p:nvGrpSpPr>
        <p:grpSpPr>
          <a:xfrm>
            <a:off x="394498" y="2149543"/>
            <a:ext cx="9085741" cy="4087769"/>
            <a:chOff x="818273" y="5678070"/>
            <a:chExt cx="15254239" cy="5579375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5296D18B-3802-06E1-1AE4-11247194253E}"/>
                </a:ext>
              </a:extLst>
            </p:cNvPr>
            <p:cNvSpPr/>
            <p:nvPr/>
          </p:nvSpPr>
          <p:spPr>
            <a:xfrm>
              <a:off x="818273" y="5678070"/>
              <a:ext cx="15254239" cy="5579375"/>
            </a:xfrm>
            <a:prstGeom prst="rect">
              <a:avLst/>
            </a:prstGeom>
            <a:noFill/>
            <a:ln w="38100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360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0628AB2B-F1E8-7F23-D5BC-0CDF2B90D987}"/>
                </a:ext>
              </a:extLst>
            </p:cNvPr>
            <p:cNvSpPr/>
            <p:nvPr/>
          </p:nvSpPr>
          <p:spPr>
            <a:xfrm>
              <a:off x="840636" y="5691475"/>
              <a:ext cx="15146427" cy="5437336"/>
            </a:xfrm>
            <a:prstGeom prst="rect">
              <a:avLst/>
            </a:prstGeom>
          </p:spPr>
          <p:txBody>
            <a:bodyPr wrap="square" lIns="96004" tIns="96004" rIns="96004" bIns="96004">
              <a:spAutoFit/>
            </a:bodyPr>
            <a:lstStyle/>
            <a:p>
              <a:pPr marL="381019" indent="-381019">
                <a:lnSpc>
                  <a:spcPct val="200000"/>
                </a:lnSpc>
                <a:buFont typeface="Wingdings" panose="05000000000000000000" pitchFamily="2" charset="2"/>
                <a:buChar char="§"/>
              </a:pPr>
              <a:r>
                <a:rPr lang="ko-KR" altLang="en-US" dirty="0">
                  <a:latin typeface="+mn-ea"/>
                </a:rPr>
                <a:t> 질소화합물</a:t>
              </a:r>
              <a:r>
                <a:rPr lang="en-US" altLang="ko-KR" dirty="0">
                  <a:latin typeface="+mn-ea"/>
                </a:rPr>
                <a:t>(NO</a:t>
              </a:r>
              <a:r>
                <a:rPr lang="en-US" altLang="ko-KR" baseline="-25000" dirty="0">
                  <a:latin typeface="+mn-ea"/>
                </a:rPr>
                <a:t>x</a:t>
              </a:r>
              <a:r>
                <a:rPr lang="en-US" altLang="ko-KR" dirty="0">
                  <a:latin typeface="+mn-ea"/>
                </a:rPr>
                <a:t>)</a:t>
              </a:r>
              <a:r>
                <a:rPr lang="ko-KR" altLang="en-US" dirty="0">
                  <a:latin typeface="+mn-ea"/>
                </a:rPr>
                <a:t>은 일산화질소</a:t>
              </a:r>
              <a:r>
                <a:rPr lang="en-US" altLang="ko-KR" dirty="0">
                  <a:latin typeface="+mn-ea"/>
                </a:rPr>
                <a:t>(NO), </a:t>
              </a:r>
              <a:r>
                <a:rPr lang="ko-KR" altLang="en-US" dirty="0">
                  <a:latin typeface="+mn-ea"/>
                </a:rPr>
                <a:t>이산화질소</a:t>
              </a:r>
              <a:r>
                <a:rPr lang="en-US" altLang="ko-KR" dirty="0">
                  <a:latin typeface="+mn-ea"/>
                </a:rPr>
                <a:t>(NO</a:t>
              </a:r>
              <a:r>
                <a:rPr lang="en-US" altLang="ko-KR" baseline="-25000" dirty="0">
                  <a:latin typeface="+mn-ea"/>
                </a:rPr>
                <a:t>2</a:t>
              </a:r>
              <a:r>
                <a:rPr lang="en-US" altLang="ko-KR" dirty="0">
                  <a:latin typeface="+mn-ea"/>
                </a:rPr>
                <a:t>)</a:t>
              </a:r>
              <a:r>
                <a:rPr lang="ko-KR" altLang="en-US" dirty="0">
                  <a:latin typeface="+mn-ea"/>
                </a:rPr>
                <a:t>와 같은 질소산화물을 통칭하는 용어</a:t>
              </a:r>
              <a:r>
                <a:rPr lang="en-US" altLang="ko-KR" dirty="0">
                  <a:latin typeface="+mn-ea"/>
                </a:rPr>
                <a:t>.</a:t>
              </a:r>
            </a:p>
            <a:p>
              <a:pPr marL="381019" indent="-381019">
                <a:lnSpc>
                  <a:spcPct val="200000"/>
                </a:lnSpc>
                <a:buFont typeface="Wingdings" panose="05000000000000000000" pitchFamily="2" charset="2"/>
                <a:buChar char="§"/>
              </a:pPr>
              <a:r>
                <a:rPr lang="ko-KR" altLang="en-US" b="1" dirty="0">
                  <a:latin typeface="+mn-ea"/>
                </a:rPr>
                <a:t> 질소화합물 </a:t>
              </a:r>
              <a:r>
                <a:rPr lang="en-US" altLang="ko-KR" b="1" dirty="0">
                  <a:latin typeface="+mn-ea"/>
                </a:rPr>
                <a:t>(NO</a:t>
              </a:r>
              <a:r>
                <a:rPr lang="en-US" altLang="ko-KR" b="1" baseline="-25000" dirty="0">
                  <a:latin typeface="+mn-ea"/>
                </a:rPr>
                <a:t>x </a:t>
              </a:r>
              <a:r>
                <a:rPr lang="en-US" altLang="ko-KR" b="1" dirty="0">
                  <a:latin typeface="+mn-ea"/>
                </a:rPr>
                <a:t>)</a:t>
              </a:r>
              <a:r>
                <a:rPr lang="ko-KR" altLang="en-US" b="1" dirty="0">
                  <a:latin typeface="+mn-ea"/>
                </a:rPr>
                <a:t>는 공기 중으로 배출되었을 때 햇빛과 광화학 반응을 통해 미세먼지와 오존 등을 생성</a:t>
              </a:r>
              <a:r>
                <a:rPr lang="ko-KR" altLang="en-US" dirty="0">
                  <a:latin typeface="+mn-ea"/>
                </a:rPr>
                <a:t>하며 대기환경보전법 및 사업장 대기오염 총량관리제와 같은 </a:t>
              </a:r>
              <a:r>
                <a:rPr lang="ko-KR" altLang="en-US" b="1" dirty="0">
                  <a:latin typeface="+mn-ea"/>
                </a:rPr>
                <a:t>법과 제도 등을 통해 심각성이 대두됨</a:t>
              </a:r>
              <a:r>
                <a:rPr lang="en-US" altLang="ko-KR" dirty="0">
                  <a:latin typeface="+mn-ea"/>
                </a:rPr>
                <a:t>.</a:t>
              </a:r>
            </a:p>
            <a:p>
              <a:pPr marL="381019" indent="-381019">
                <a:lnSpc>
                  <a:spcPct val="200000"/>
                </a:lnSpc>
                <a:buFont typeface="Wingdings" panose="05000000000000000000" pitchFamily="2" charset="2"/>
                <a:buChar char="§"/>
              </a:pPr>
              <a:r>
                <a:rPr lang="ko-KR" altLang="en-US" dirty="0">
                  <a:latin typeface="+mn-ea"/>
                </a:rPr>
                <a:t> 화력발전소</a:t>
              </a:r>
              <a:r>
                <a:rPr lang="en-US" altLang="ko-KR" dirty="0">
                  <a:latin typeface="+mn-ea"/>
                </a:rPr>
                <a:t>, </a:t>
              </a:r>
              <a:r>
                <a:rPr lang="ko-KR" altLang="en-US" dirty="0">
                  <a:latin typeface="+mn-ea"/>
                </a:rPr>
                <a:t>소각로</a:t>
              </a:r>
              <a:r>
                <a:rPr lang="en-US" altLang="ko-KR" dirty="0">
                  <a:latin typeface="+mn-ea"/>
                </a:rPr>
                <a:t>, </a:t>
              </a:r>
              <a:r>
                <a:rPr lang="ko-KR" altLang="en-US" dirty="0">
                  <a:latin typeface="+mn-ea"/>
                </a:rPr>
                <a:t>건설현장의 덤프트럭 등 </a:t>
              </a:r>
              <a:r>
                <a:rPr lang="ko-KR" altLang="en-US" b="1" dirty="0">
                  <a:latin typeface="+mn-ea"/>
                </a:rPr>
                <a:t>인위적으로 발생하는 질소화합물은 </a:t>
              </a:r>
              <a:r>
                <a:rPr lang="ko-KR" altLang="en-US" dirty="0">
                  <a:latin typeface="+mn-ea"/>
                </a:rPr>
                <a:t>대기오염의 원인이 되며 </a:t>
              </a:r>
              <a:r>
                <a:rPr lang="ko-KR" altLang="en-US" b="1" dirty="0">
                  <a:latin typeface="+mn-ea"/>
                </a:rPr>
                <a:t>현장 작업자의 호흡계 질환</a:t>
              </a:r>
              <a:r>
                <a:rPr lang="en-US" altLang="ko-KR" b="1" dirty="0">
                  <a:latin typeface="+mn-ea"/>
                </a:rPr>
                <a:t>, </a:t>
              </a:r>
              <a:r>
                <a:rPr lang="ko-KR" altLang="en-US" b="1" dirty="0">
                  <a:latin typeface="+mn-ea"/>
                </a:rPr>
                <a:t>심혈관계 질환을 유발함</a:t>
              </a:r>
              <a:r>
                <a:rPr lang="en-US" altLang="ko-KR" b="1" dirty="0">
                  <a:latin typeface="+mn-ea"/>
                </a:rPr>
                <a:t>.</a:t>
              </a:r>
            </a:p>
          </p:txBody>
        </p:sp>
      </p:grpSp>
      <p:sp>
        <p:nvSpPr>
          <p:cNvPr id="13" name="타원 12">
            <a:extLst>
              <a:ext uri="{FF2B5EF4-FFF2-40B4-BE49-F238E27FC236}">
                <a16:creationId xmlns:a16="http://schemas.microsoft.com/office/drawing/2014/main" id="{84E39FB3-A53E-BED3-EEB6-A1D0300E3A0E}"/>
              </a:ext>
            </a:extLst>
          </p:cNvPr>
          <p:cNvSpPr/>
          <p:nvPr/>
        </p:nvSpPr>
        <p:spPr>
          <a:xfrm>
            <a:off x="8572537" y="300654"/>
            <a:ext cx="960438" cy="960438"/>
          </a:xfrm>
          <a:prstGeom prst="ellipse">
            <a:avLst/>
          </a:prstGeom>
          <a:solidFill>
            <a:schemeClr val="bg1"/>
          </a:soli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6" name="그래픽 15" descr="이미지 윤곽선">
            <a:extLst>
              <a:ext uri="{FF2B5EF4-FFF2-40B4-BE49-F238E27FC236}">
                <a16:creationId xmlns:a16="http://schemas.microsoft.com/office/drawing/2014/main" id="{AC0A40B5-348A-C10D-E924-1BB793C8FD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79731" y="407848"/>
            <a:ext cx="746050" cy="74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708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F311A1A2-C8C1-6354-C1D9-FC942BA61583}"/>
              </a:ext>
            </a:extLst>
          </p:cNvPr>
          <p:cNvPicPr>
            <a:picLocks/>
          </p:cNvPicPr>
          <p:nvPr/>
        </p:nvPicPr>
        <p:blipFill>
          <a:blip r:embed="rId3">
            <a:alphaModFix amt="6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626" y="-58869"/>
            <a:ext cx="9921626" cy="1742190"/>
          </a:xfrm>
          <a:prstGeom prst="rect">
            <a:avLst/>
          </a:prstGeom>
          <a:gradFill>
            <a:gsLst>
              <a:gs pos="100000">
                <a:srgbClr val="D0DEED"/>
              </a:gs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64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923E8F81-0C1B-F793-0887-755F091E063F}"/>
              </a:ext>
            </a:extLst>
          </p:cNvPr>
          <p:cNvSpPr/>
          <p:nvPr/>
        </p:nvSpPr>
        <p:spPr>
          <a:xfrm>
            <a:off x="-15626" y="-63256"/>
            <a:ext cx="9921625" cy="1746576"/>
          </a:xfrm>
          <a:prstGeom prst="rect">
            <a:avLst/>
          </a:prstGeom>
          <a:solidFill>
            <a:schemeClr val="accent5">
              <a:lumMod val="60000"/>
              <a:lumOff val="4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97F59983-50DE-292A-2B28-B192AAF5E2F5}"/>
              </a:ext>
            </a:extLst>
          </p:cNvPr>
          <p:cNvGrpSpPr/>
          <p:nvPr/>
        </p:nvGrpSpPr>
        <p:grpSpPr>
          <a:xfrm>
            <a:off x="270001" y="316468"/>
            <a:ext cx="6552727" cy="1155212"/>
            <a:chOff x="617844" y="678182"/>
            <a:chExt cx="6552727" cy="1155212"/>
          </a:xfrm>
        </p:grpSpPr>
        <p:sp>
          <p:nvSpPr>
            <p:cNvPr id="8" name="제목 8">
              <a:extLst>
                <a:ext uri="{FF2B5EF4-FFF2-40B4-BE49-F238E27FC236}">
                  <a16:creationId xmlns:a16="http://schemas.microsoft.com/office/drawing/2014/main" id="{7E3578B5-6614-11F0-A753-E8BC36383496}"/>
                </a:ext>
              </a:extLst>
            </p:cNvPr>
            <p:cNvSpPr txBox="1"/>
            <p:nvPr/>
          </p:nvSpPr>
          <p:spPr>
            <a:xfrm>
              <a:off x="617844" y="678182"/>
              <a:ext cx="6552727" cy="987127"/>
            </a:xfrm>
            <a:prstGeom prst="rect">
              <a:avLst/>
            </a:prstGeom>
          </p:spPr>
          <p:txBody>
            <a:bodyPr vert="horz" lIns="91423" tIns="45712" rIns="91423" bIns="45712" anchor="ctr">
              <a:normAutofit/>
            </a:bodyPr>
            <a:lstStyle>
              <a:lvl1pPr marL="0" algn="l" defTabSz="1072866" rtl="0" eaLnBrk="0" fontAlgn="base" latinLnBrk="1" hangingPunct="0">
                <a:spcBef>
                  <a:spcPct val="0"/>
                </a:spcBef>
                <a:spcAft>
                  <a:spcPct val="0"/>
                </a:spcAft>
                <a:buNone/>
                <a:defRPr lang="ko-KR" altLang="en-US" sz="2800" b="0" kern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HY견고딕"/>
                  <a:ea typeface="HY견고딕"/>
                  <a:cs typeface="Tahoma"/>
                </a:defRPr>
              </a:lvl1pPr>
            </a:lstStyle>
            <a:p>
              <a:pPr lvl="0">
                <a:defRPr/>
              </a:pPr>
              <a:r>
                <a:rPr lang="en-US" altLang="ko-KR" sz="4000" b="1" dirty="0">
                  <a:solidFill>
                    <a:schemeClr val="bg1"/>
                  </a:solidFill>
                  <a:latin typeface="맑은 고딕"/>
                  <a:ea typeface="맑은 고딕"/>
                </a:rPr>
                <a:t>2. </a:t>
              </a:r>
              <a:r>
                <a:rPr lang="ko-KR" altLang="en-US" sz="4000" b="1" dirty="0">
                  <a:solidFill>
                    <a:schemeClr val="bg1"/>
                  </a:solidFill>
                  <a:latin typeface="맑은 고딕"/>
                  <a:ea typeface="맑은 고딕"/>
                </a:rPr>
                <a:t>프로젝트 목적</a:t>
              </a:r>
            </a:p>
          </p:txBody>
        </p:sp>
        <p:sp>
          <p:nvSpPr>
            <p:cNvPr id="10" name="제목 8">
              <a:extLst>
                <a:ext uri="{FF2B5EF4-FFF2-40B4-BE49-F238E27FC236}">
                  <a16:creationId xmlns:a16="http://schemas.microsoft.com/office/drawing/2014/main" id="{20F09CF7-A0B0-A204-EC6D-7DED1BEAA902}"/>
                </a:ext>
              </a:extLst>
            </p:cNvPr>
            <p:cNvSpPr txBox="1"/>
            <p:nvPr/>
          </p:nvSpPr>
          <p:spPr>
            <a:xfrm>
              <a:off x="3064639" y="1329339"/>
              <a:ext cx="1561660" cy="504055"/>
            </a:xfrm>
            <a:prstGeom prst="rect">
              <a:avLst/>
            </a:prstGeom>
          </p:spPr>
          <p:txBody>
            <a:bodyPr vert="horz" lIns="91423" tIns="45712" rIns="91423" bIns="45712" anchor="ctr">
              <a:normAutofit/>
            </a:bodyPr>
            <a:lstStyle>
              <a:lvl1pPr marL="0" algn="l" defTabSz="1072866" rtl="0" eaLnBrk="0" fontAlgn="base" latinLnBrk="1" hangingPunct="0">
                <a:spcBef>
                  <a:spcPct val="0"/>
                </a:spcBef>
                <a:spcAft>
                  <a:spcPct val="0"/>
                </a:spcAft>
                <a:buNone/>
                <a:defRPr lang="ko-KR" altLang="en-US" sz="2800" b="0" kern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HY견고딕"/>
                  <a:ea typeface="HY견고딕"/>
                  <a:cs typeface="Tahoma"/>
                </a:defRPr>
              </a:lvl1pPr>
            </a:lstStyle>
            <a:p>
              <a:pPr lvl="0">
                <a:defRPr/>
              </a:pPr>
              <a:r>
                <a:rPr lang="en-US" altLang="ko-KR" sz="1400" b="1" dirty="0">
                  <a:solidFill>
                    <a:schemeClr val="bg1">
                      <a:lumMod val="95000"/>
                    </a:schemeClr>
                  </a:solidFill>
                  <a:latin typeface="맑은 고딕"/>
                  <a:ea typeface="맑은 고딕"/>
                </a:rPr>
                <a:t>Project Purpose</a:t>
              </a:r>
              <a:endParaRPr lang="ko-KR" altLang="en-US" sz="1400" b="1" dirty="0">
                <a:solidFill>
                  <a:schemeClr val="bg1">
                    <a:lumMod val="95000"/>
                  </a:schemeClr>
                </a:solidFill>
                <a:latin typeface="맑은 고딕"/>
                <a:ea typeface="맑은 고딕"/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6AE79769-56CE-56DF-4ECF-ACC71E39CD57}"/>
              </a:ext>
            </a:extLst>
          </p:cNvPr>
          <p:cNvGrpSpPr/>
          <p:nvPr/>
        </p:nvGrpSpPr>
        <p:grpSpPr>
          <a:xfrm>
            <a:off x="394498" y="2149543"/>
            <a:ext cx="9085741" cy="4414600"/>
            <a:chOff x="818273" y="5678070"/>
            <a:chExt cx="15254239" cy="6025465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5296D18B-3802-06E1-1AE4-11247194253E}"/>
                </a:ext>
              </a:extLst>
            </p:cNvPr>
            <p:cNvSpPr/>
            <p:nvPr/>
          </p:nvSpPr>
          <p:spPr>
            <a:xfrm>
              <a:off x="818273" y="5678070"/>
              <a:ext cx="15254239" cy="5579375"/>
            </a:xfrm>
            <a:prstGeom prst="rect">
              <a:avLst/>
            </a:prstGeom>
            <a:noFill/>
            <a:ln w="38100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360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0628AB2B-F1E8-7F23-D5BC-0CDF2B90D987}"/>
                </a:ext>
              </a:extLst>
            </p:cNvPr>
            <p:cNvSpPr/>
            <p:nvPr/>
          </p:nvSpPr>
          <p:spPr>
            <a:xfrm>
              <a:off x="840636" y="5691475"/>
              <a:ext cx="15146427" cy="6012060"/>
            </a:xfrm>
            <a:prstGeom prst="rect">
              <a:avLst/>
            </a:prstGeom>
          </p:spPr>
          <p:txBody>
            <a:bodyPr wrap="square" lIns="96004" tIns="96004" rIns="96004" bIns="96004">
              <a:spAutoFit/>
            </a:bodyPr>
            <a:lstStyle/>
            <a:p>
              <a:pPr marL="381019" indent="-381019">
                <a:lnSpc>
                  <a:spcPct val="200000"/>
                </a:lnSpc>
                <a:buFont typeface="Wingdings" panose="05000000000000000000" pitchFamily="2" charset="2"/>
                <a:buChar char="§"/>
              </a:pPr>
              <a:r>
                <a:rPr lang="ko-KR" altLang="en-US" sz="2000" b="1" dirty="0">
                  <a:latin typeface="+mn-ea"/>
                </a:rPr>
                <a:t> 물리적 모델을 기반으로 한 질소화합물</a:t>
              </a:r>
              <a:r>
                <a:rPr lang="en-US" altLang="ko-KR" sz="2000" b="1" dirty="0">
                  <a:latin typeface="+mn-ea"/>
                </a:rPr>
                <a:t>(NO</a:t>
              </a:r>
              <a:r>
                <a:rPr lang="en-US" altLang="ko-KR" sz="2000" b="1" baseline="-25000" dirty="0">
                  <a:latin typeface="+mn-ea"/>
                </a:rPr>
                <a:t>x</a:t>
              </a:r>
              <a:r>
                <a:rPr lang="en-US" altLang="ko-KR" sz="2000" b="1" dirty="0">
                  <a:latin typeface="+mn-ea"/>
                </a:rPr>
                <a:t>) </a:t>
              </a:r>
              <a:r>
                <a:rPr lang="ko-KR" altLang="en-US" sz="2000" b="1" dirty="0">
                  <a:latin typeface="+mn-ea"/>
                </a:rPr>
                <a:t>배출량</a:t>
              </a:r>
              <a:r>
                <a:rPr lang="ko-KR" altLang="en-US" sz="2000" dirty="0">
                  <a:latin typeface="+mn-ea"/>
                </a:rPr>
                <a:t>은 연료 및 공기의 유체거동과 화학반응을 동시에 고려한 모델이 필요하기 때문에 실시간 질소화합물</a:t>
              </a:r>
              <a:r>
                <a:rPr lang="en-US" altLang="ko-KR" sz="2000" dirty="0">
                  <a:latin typeface="+mn-ea"/>
                </a:rPr>
                <a:t>(NO</a:t>
              </a:r>
              <a:r>
                <a:rPr lang="en-US" altLang="ko-KR" sz="2000" baseline="-25000" dirty="0">
                  <a:latin typeface="+mn-ea"/>
                </a:rPr>
                <a:t>x</a:t>
              </a:r>
              <a:r>
                <a:rPr lang="en-US" altLang="ko-KR" sz="2000" dirty="0">
                  <a:latin typeface="+mn-ea"/>
                </a:rPr>
                <a:t>) </a:t>
              </a:r>
              <a:r>
                <a:rPr lang="ko-KR" altLang="en-US" sz="2000" dirty="0">
                  <a:latin typeface="+mn-ea"/>
                </a:rPr>
                <a:t>배출량 모니터링의 </a:t>
              </a:r>
              <a:r>
                <a:rPr lang="ko-KR" altLang="en-US" sz="2000" b="1" dirty="0">
                  <a:latin typeface="+mn-ea"/>
                </a:rPr>
                <a:t>한계를 지님</a:t>
              </a:r>
              <a:r>
                <a:rPr lang="en-US" altLang="ko-KR" sz="2000" b="1" dirty="0">
                  <a:latin typeface="+mn-ea"/>
                </a:rPr>
                <a:t>.</a:t>
              </a:r>
            </a:p>
            <a:p>
              <a:pPr marL="381019" indent="-381019">
                <a:lnSpc>
                  <a:spcPct val="200000"/>
                </a:lnSpc>
                <a:buFont typeface="Wingdings" panose="05000000000000000000" pitchFamily="2" charset="2"/>
                <a:buChar char="§"/>
              </a:pPr>
              <a:r>
                <a:rPr lang="ko-KR" altLang="en-US" sz="2000" dirty="0">
                  <a:latin typeface="+mn-ea"/>
                </a:rPr>
                <a:t> 따라서 </a:t>
              </a:r>
              <a:r>
                <a:rPr lang="en-US" altLang="ko-KR" sz="2000" dirty="0">
                  <a:latin typeface="+mn-ea"/>
                </a:rPr>
                <a:t>Phyton</a:t>
              </a:r>
              <a:r>
                <a:rPr lang="ko-KR" altLang="en-US" sz="2000" dirty="0">
                  <a:latin typeface="+mn-ea"/>
                </a:rPr>
                <a:t>를 활용하여 데이터 값을 통해 인공지능을 </a:t>
              </a:r>
              <a:r>
                <a:rPr lang="en-US" altLang="ko-KR" sz="2000" dirty="0">
                  <a:latin typeface="+mn-ea"/>
                </a:rPr>
                <a:t>Machine Learning</a:t>
              </a:r>
              <a:r>
                <a:rPr lang="ko-KR" altLang="en-US" sz="2000" dirty="0">
                  <a:latin typeface="+mn-ea"/>
                </a:rPr>
                <a:t>으로 학습시켜 </a:t>
              </a:r>
              <a:r>
                <a:rPr lang="ko-KR" altLang="en-US" sz="2000" b="1" dirty="0">
                  <a:latin typeface="+mn-ea"/>
                </a:rPr>
                <a:t>질소화합물</a:t>
              </a:r>
              <a:r>
                <a:rPr lang="en-US" altLang="ko-KR" sz="2000" b="1" dirty="0">
                  <a:latin typeface="+mn-ea"/>
                </a:rPr>
                <a:t>(</a:t>
              </a:r>
              <a:r>
                <a:rPr lang="en-US" altLang="ko-KR" sz="2000" b="1" dirty="0" err="1">
                  <a:latin typeface="+mn-ea"/>
                </a:rPr>
                <a:t>No</a:t>
              </a:r>
              <a:r>
                <a:rPr lang="en-US" altLang="ko-KR" sz="2000" b="1" baseline="-25000" dirty="0" err="1">
                  <a:latin typeface="+mn-ea"/>
                </a:rPr>
                <a:t>x</a:t>
              </a:r>
              <a:r>
                <a:rPr lang="en-US" altLang="ko-KR" sz="2000" b="1" dirty="0">
                  <a:latin typeface="+mn-ea"/>
                </a:rPr>
                <a:t>)</a:t>
              </a:r>
              <a:r>
                <a:rPr lang="ko-KR" altLang="en-US" sz="2000" b="1" dirty="0">
                  <a:latin typeface="+mn-ea"/>
                </a:rPr>
                <a:t>배출량을 실시간으로 산출하여 모니터링할 수 있는 모델을 선정</a:t>
              </a:r>
              <a:r>
                <a:rPr lang="en-US" altLang="ko-KR" sz="2000" b="1" dirty="0">
                  <a:latin typeface="+mn-ea"/>
                </a:rPr>
                <a:t>.</a:t>
              </a:r>
            </a:p>
            <a:p>
              <a:pPr marL="381019" indent="-381019">
                <a:lnSpc>
                  <a:spcPct val="200000"/>
                </a:lnSpc>
                <a:buFont typeface="Wingdings" panose="05000000000000000000" pitchFamily="2" charset="2"/>
                <a:buChar char="§"/>
              </a:pPr>
              <a:endParaRPr lang="en-US" altLang="ko-KR" sz="2000" b="1" dirty="0">
                <a:latin typeface="+mn-ea"/>
              </a:endParaRP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D025B5AC-D95D-E1F0-70F7-9CF81182F129}"/>
              </a:ext>
            </a:extLst>
          </p:cNvPr>
          <p:cNvGrpSpPr/>
          <p:nvPr/>
        </p:nvGrpSpPr>
        <p:grpSpPr>
          <a:xfrm>
            <a:off x="8626796" y="356392"/>
            <a:ext cx="960438" cy="960438"/>
            <a:chOff x="8626796" y="356392"/>
            <a:chExt cx="960438" cy="960438"/>
          </a:xfrm>
        </p:grpSpPr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E03C1651-FC5F-D74A-6353-EF631098034E}"/>
                </a:ext>
              </a:extLst>
            </p:cNvPr>
            <p:cNvSpPr/>
            <p:nvPr/>
          </p:nvSpPr>
          <p:spPr>
            <a:xfrm>
              <a:off x="8626796" y="356392"/>
              <a:ext cx="960438" cy="960438"/>
            </a:xfrm>
            <a:prstGeom prst="ellipse">
              <a:avLst/>
            </a:prstGeom>
            <a:solidFill>
              <a:schemeClr val="bg1"/>
            </a:solidFill>
            <a:ln w="6350"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17" name="그래픽 16" descr="브레인스토밍 윤곽선">
              <a:extLst>
                <a:ext uri="{FF2B5EF4-FFF2-40B4-BE49-F238E27FC236}">
                  <a16:creationId xmlns:a16="http://schemas.microsoft.com/office/drawing/2014/main" id="{9464E23F-A582-3D93-C945-377C2AFA5E0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760159" y="476571"/>
              <a:ext cx="720080" cy="7200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40281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F311A1A2-C8C1-6354-C1D9-FC942BA61583}"/>
              </a:ext>
            </a:extLst>
          </p:cNvPr>
          <p:cNvPicPr>
            <a:picLocks/>
          </p:cNvPicPr>
          <p:nvPr/>
        </p:nvPicPr>
        <p:blipFill>
          <a:blip r:embed="rId3">
            <a:alphaModFix amt="6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626" y="-58869"/>
            <a:ext cx="9921626" cy="1742190"/>
          </a:xfrm>
          <a:prstGeom prst="rect">
            <a:avLst/>
          </a:prstGeom>
          <a:gradFill>
            <a:gsLst>
              <a:gs pos="100000">
                <a:srgbClr val="D0DEED"/>
              </a:gs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64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923E8F81-0C1B-F793-0887-755F091E063F}"/>
              </a:ext>
            </a:extLst>
          </p:cNvPr>
          <p:cNvSpPr/>
          <p:nvPr/>
        </p:nvSpPr>
        <p:spPr>
          <a:xfrm>
            <a:off x="-15626" y="-63256"/>
            <a:ext cx="9921625" cy="1746576"/>
          </a:xfrm>
          <a:prstGeom prst="rect">
            <a:avLst/>
          </a:prstGeom>
          <a:solidFill>
            <a:schemeClr val="accent5">
              <a:lumMod val="60000"/>
              <a:lumOff val="4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97F59983-50DE-292A-2B28-B192AAF5E2F5}"/>
              </a:ext>
            </a:extLst>
          </p:cNvPr>
          <p:cNvGrpSpPr/>
          <p:nvPr/>
        </p:nvGrpSpPr>
        <p:grpSpPr>
          <a:xfrm>
            <a:off x="270001" y="316468"/>
            <a:ext cx="6552727" cy="1150542"/>
            <a:chOff x="617844" y="678182"/>
            <a:chExt cx="6552727" cy="1150542"/>
          </a:xfrm>
        </p:grpSpPr>
        <p:sp>
          <p:nvSpPr>
            <p:cNvPr id="8" name="제목 8">
              <a:extLst>
                <a:ext uri="{FF2B5EF4-FFF2-40B4-BE49-F238E27FC236}">
                  <a16:creationId xmlns:a16="http://schemas.microsoft.com/office/drawing/2014/main" id="{7E3578B5-6614-11F0-A753-E8BC36383496}"/>
                </a:ext>
              </a:extLst>
            </p:cNvPr>
            <p:cNvSpPr txBox="1"/>
            <p:nvPr/>
          </p:nvSpPr>
          <p:spPr>
            <a:xfrm>
              <a:off x="617844" y="678182"/>
              <a:ext cx="6552727" cy="987127"/>
            </a:xfrm>
            <a:prstGeom prst="rect">
              <a:avLst/>
            </a:prstGeom>
          </p:spPr>
          <p:txBody>
            <a:bodyPr vert="horz" lIns="91423" tIns="45712" rIns="91423" bIns="45712" anchor="ctr">
              <a:normAutofit/>
            </a:bodyPr>
            <a:lstStyle>
              <a:lvl1pPr marL="0" algn="l" defTabSz="1072866" rtl="0" eaLnBrk="0" fontAlgn="base" latinLnBrk="1" hangingPunct="0">
                <a:spcBef>
                  <a:spcPct val="0"/>
                </a:spcBef>
                <a:spcAft>
                  <a:spcPct val="0"/>
                </a:spcAft>
                <a:buNone/>
                <a:defRPr lang="ko-KR" altLang="en-US" sz="2800" b="0" kern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HY견고딕"/>
                  <a:ea typeface="HY견고딕"/>
                  <a:cs typeface="Tahoma"/>
                </a:defRPr>
              </a:lvl1pPr>
            </a:lstStyle>
            <a:p>
              <a:pPr lvl="0">
                <a:defRPr/>
              </a:pPr>
              <a:r>
                <a:rPr lang="en-US" altLang="ko-KR" sz="4000" b="1" dirty="0">
                  <a:solidFill>
                    <a:schemeClr val="bg1"/>
                  </a:solidFill>
                  <a:latin typeface="맑은 고딕"/>
                  <a:ea typeface="맑은 고딕"/>
                </a:rPr>
                <a:t>3. </a:t>
              </a:r>
              <a:r>
                <a:rPr lang="ko-KR" altLang="en-US" sz="4000" b="1" dirty="0">
                  <a:solidFill>
                    <a:schemeClr val="bg1"/>
                  </a:solidFill>
                  <a:latin typeface="맑은 고딕"/>
                  <a:ea typeface="맑은 고딕"/>
                </a:rPr>
                <a:t>프로젝트 내용</a:t>
              </a:r>
            </a:p>
          </p:txBody>
        </p:sp>
        <p:sp>
          <p:nvSpPr>
            <p:cNvPr id="10" name="제목 8">
              <a:extLst>
                <a:ext uri="{FF2B5EF4-FFF2-40B4-BE49-F238E27FC236}">
                  <a16:creationId xmlns:a16="http://schemas.microsoft.com/office/drawing/2014/main" id="{20F09CF7-A0B0-A204-EC6D-7DED1BEAA902}"/>
                </a:ext>
              </a:extLst>
            </p:cNvPr>
            <p:cNvSpPr txBox="1"/>
            <p:nvPr/>
          </p:nvSpPr>
          <p:spPr>
            <a:xfrm>
              <a:off x="3028133" y="1324669"/>
              <a:ext cx="1732148" cy="504055"/>
            </a:xfrm>
            <a:prstGeom prst="rect">
              <a:avLst/>
            </a:prstGeom>
          </p:spPr>
          <p:txBody>
            <a:bodyPr vert="horz" lIns="91423" tIns="45712" rIns="91423" bIns="45712" anchor="ctr">
              <a:normAutofit/>
            </a:bodyPr>
            <a:lstStyle>
              <a:lvl1pPr marL="0" algn="l" defTabSz="1072866" rtl="0" eaLnBrk="0" fontAlgn="base" latinLnBrk="1" hangingPunct="0">
                <a:spcBef>
                  <a:spcPct val="0"/>
                </a:spcBef>
                <a:spcAft>
                  <a:spcPct val="0"/>
                </a:spcAft>
                <a:buNone/>
                <a:defRPr lang="ko-KR" altLang="en-US" sz="2800" b="0" kern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HY견고딕"/>
                  <a:ea typeface="HY견고딕"/>
                  <a:cs typeface="Tahoma"/>
                </a:defRPr>
              </a:lvl1pPr>
            </a:lstStyle>
            <a:p>
              <a:pPr lvl="0">
                <a:defRPr/>
              </a:pPr>
              <a:r>
                <a:rPr lang="en-US" altLang="ko-KR" sz="1400" b="1" dirty="0">
                  <a:solidFill>
                    <a:schemeClr val="bg1">
                      <a:lumMod val="95000"/>
                    </a:schemeClr>
                  </a:solidFill>
                  <a:latin typeface="맑은 고딕"/>
                  <a:ea typeface="맑은 고딕"/>
                </a:rPr>
                <a:t>Project Contents</a:t>
              </a:r>
              <a:endParaRPr lang="ko-KR" altLang="en-US" sz="1400" b="1" dirty="0">
                <a:solidFill>
                  <a:schemeClr val="bg1">
                    <a:lumMod val="95000"/>
                  </a:schemeClr>
                </a:solidFill>
                <a:latin typeface="맑은 고딕"/>
                <a:ea typeface="맑은 고딕"/>
              </a:endParaRPr>
            </a:p>
          </p:txBody>
        </p:sp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296D18B-3802-06E1-1AE4-11247194253E}"/>
              </a:ext>
            </a:extLst>
          </p:cNvPr>
          <p:cNvSpPr/>
          <p:nvPr/>
        </p:nvSpPr>
        <p:spPr>
          <a:xfrm>
            <a:off x="256534" y="2346956"/>
            <a:ext cx="9085741" cy="4271608"/>
          </a:xfrm>
          <a:prstGeom prst="rect">
            <a:avLst/>
          </a:prstGeom>
          <a:noFill/>
          <a:ln w="381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36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A7C4E90D-1FD6-416B-A90B-394BB91FF6C5}"/>
              </a:ext>
            </a:extLst>
          </p:cNvPr>
          <p:cNvGrpSpPr/>
          <p:nvPr/>
        </p:nvGrpSpPr>
        <p:grpSpPr>
          <a:xfrm>
            <a:off x="8626796" y="356392"/>
            <a:ext cx="960438" cy="960438"/>
            <a:chOff x="8626796" y="356392"/>
            <a:chExt cx="960438" cy="960438"/>
          </a:xfrm>
        </p:grpSpPr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E03C1651-FC5F-D74A-6353-EF631098034E}"/>
                </a:ext>
              </a:extLst>
            </p:cNvPr>
            <p:cNvSpPr/>
            <p:nvPr/>
          </p:nvSpPr>
          <p:spPr>
            <a:xfrm>
              <a:off x="8626796" y="356392"/>
              <a:ext cx="960438" cy="960438"/>
            </a:xfrm>
            <a:prstGeom prst="ellipse">
              <a:avLst/>
            </a:prstGeom>
            <a:solidFill>
              <a:schemeClr val="bg1"/>
            </a:solidFill>
            <a:ln w="6350"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4" name="그래픽 3" descr="체크리스트 단색으로 채워진">
              <a:extLst>
                <a:ext uri="{FF2B5EF4-FFF2-40B4-BE49-F238E27FC236}">
                  <a16:creationId xmlns:a16="http://schemas.microsoft.com/office/drawing/2014/main" id="{45324FC3-0D32-492F-984F-4C886EADADC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739234" y="468830"/>
              <a:ext cx="735562" cy="735562"/>
            </a:xfrm>
            <a:prstGeom prst="rect">
              <a:avLst/>
            </a:prstGeom>
          </p:spPr>
        </p:pic>
      </p:grpSp>
      <p:sp>
        <p:nvSpPr>
          <p:cNvPr id="16" name="사각형: 잘린 대각선 방향 모서리 165">
            <a:extLst>
              <a:ext uri="{FF2B5EF4-FFF2-40B4-BE49-F238E27FC236}">
                <a16:creationId xmlns:a16="http://schemas.microsoft.com/office/drawing/2014/main" id="{5C606703-B709-47BF-9086-A1DCC5F8FAA4}"/>
              </a:ext>
            </a:extLst>
          </p:cNvPr>
          <p:cNvSpPr/>
          <p:nvPr/>
        </p:nvSpPr>
        <p:spPr>
          <a:xfrm>
            <a:off x="256534" y="1825413"/>
            <a:ext cx="2078039" cy="382152"/>
          </a:xfrm>
          <a:prstGeom prst="snip2DiagRect">
            <a:avLst/>
          </a:prstGeom>
          <a:solidFill>
            <a:srgbClr val="D9F0FF"/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6004" bIns="96004" rtlCol="0" anchor="ctr"/>
          <a:lstStyle/>
          <a:p>
            <a:pPr algn="ctr"/>
            <a:r>
              <a:rPr lang="ko-KR" altLang="en-US" sz="2000" b="1" spc="133" dirty="0">
                <a:solidFill>
                  <a:schemeClr val="tx1"/>
                </a:solidFill>
                <a:latin typeface="+mn-ea"/>
              </a:rPr>
              <a:t>데이터 설명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DD1A786-534D-4765-82EE-C3CFA031F09C}"/>
              </a:ext>
            </a:extLst>
          </p:cNvPr>
          <p:cNvSpPr txBox="1"/>
          <p:nvPr/>
        </p:nvSpPr>
        <p:spPr>
          <a:xfrm>
            <a:off x="-303584" y="2636912"/>
            <a:ext cx="936104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0" lvl="2" indent="-228600">
              <a:buFont typeface="+mj-lt"/>
              <a:buAutoNum type="arabicPeriod"/>
            </a:pPr>
            <a:r>
              <a:rPr lang="ko-KR" altLang="ko-KR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데이터 개수</a:t>
            </a:r>
            <a:r>
              <a:rPr lang="en-US" altLang="ko-KR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: 36,733</a:t>
            </a:r>
            <a:r>
              <a:rPr lang="ko-KR" altLang="ko-KR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개의 데이터</a:t>
            </a:r>
          </a:p>
          <a:p>
            <a:pPr marL="1143000" lvl="2" indent="-228600">
              <a:buFont typeface="+mj-lt"/>
              <a:buAutoNum type="arabicPeriod"/>
            </a:pPr>
            <a:r>
              <a:rPr lang="ko-KR" altLang="ko-KR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데이터 속성</a:t>
            </a:r>
            <a:r>
              <a:rPr lang="en-US" altLang="ko-KR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: 11</a:t>
            </a:r>
            <a:r>
              <a:rPr lang="ko-KR" altLang="ko-KR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개의 속성</a:t>
            </a:r>
            <a:r>
              <a:rPr lang="en-US" altLang="ko-KR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ko-KR" altLang="ko-KR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이름</a:t>
            </a:r>
            <a:r>
              <a:rPr lang="en-US" altLang="ko-KR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변수</a:t>
            </a:r>
            <a:r>
              <a:rPr lang="en-US" altLang="ko-KR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단위</a:t>
            </a:r>
            <a:r>
              <a:rPr lang="en-US" altLang="ko-KR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endParaRPr lang="ko-KR" altLang="ko-KR" kern="100" dirty="0">
              <a:effectLst/>
              <a:latin typeface="Calibri" panose="020F050202020403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1600200" lvl="3" indent="-228600">
              <a:buFont typeface="+mj-ea"/>
              <a:buAutoNum type="circleNumDbPlain"/>
            </a:pPr>
            <a:r>
              <a:rPr lang="ko-KR" altLang="ko-KR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주변 온도</a:t>
            </a:r>
            <a:r>
              <a:rPr lang="en-US" altLang="ko-KR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(AT) °C</a:t>
            </a:r>
            <a:endParaRPr lang="ko-KR" altLang="ko-KR" kern="100" dirty="0">
              <a:effectLst/>
              <a:latin typeface="Calibri" panose="020F050202020403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1600200" lvl="3" indent="-228600">
              <a:buFont typeface="+mj-ea"/>
              <a:buAutoNum type="circleNumDbPlain"/>
            </a:pPr>
            <a:r>
              <a:rPr lang="ko-KR" altLang="ko-KR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주변 압력</a:t>
            </a:r>
            <a:r>
              <a:rPr lang="en-US" altLang="ko-KR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(AP) mbar</a:t>
            </a:r>
            <a:endParaRPr lang="ko-KR" altLang="ko-KR" kern="100" dirty="0">
              <a:effectLst/>
              <a:latin typeface="Calibri" panose="020F050202020403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1600200" lvl="3" indent="-228600">
              <a:buFont typeface="+mj-ea"/>
              <a:buAutoNum type="circleNumDbPlain"/>
            </a:pPr>
            <a:r>
              <a:rPr lang="ko-KR" altLang="ko-KR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주변 습도</a:t>
            </a:r>
            <a:r>
              <a:rPr lang="en-US" altLang="ko-KR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(AH) %</a:t>
            </a:r>
            <a:endParaRPr lang="ko-KR" altLang="ko-KR" kern="100" dirty="0">
              <a:effectLst/>
              <a:latin typeface="Calibri" panose="020F050202020403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1600200" lvl="3" indent="-228600">
              <a:buFont typeface="+mj-ea"/>
              <a:buAutoNum type="circleNumDbPlain"/>
            </a:pPr>
            <a:r>
              <a:rPr lang="ko-KR" altLang="ko-KR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공기 필터 압력 차이</a:t>
            </a:r>
            <a:r>
              <a:rPr lang="en-US" altLang="ko-KR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(AFDP) mbar</a:t>
            </a:r>
            <a:endParaRPr lang="ko-KR" altLang="ko-KR" kern="100" dirty="0">
              <a:effectLst/>
              <a:latin typeface="Calibri" panose="020F050202020403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1600200" lvl="3" indent="-228600">
              <a:buFont typeface="+mj-ea"/>
              <a:buAutoNum type="circleNumDbPlain"/>
            </a:pPr>
            <a:r>
              <a:rPr lang="ko-KR" altLang="ko-KR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가스터빈 배기 압력</a:t>
            </a:r>
            <a:r>
              <a:rPr lang="en-US" altLang="ko-KR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(GTEP) mbar</a:t>
            </a:r>
            <a:endParaRPr lang="ko-KR" altLang="ko-KR" kern="100" dirty="0">
              <a:effectLst/>
              <a:latin typeface="Calibri" panose="020F050202020403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1600200" lvl="3" indent="-228600">
              <a:buFont typeface="+mj-ea"/>
              <a:buAutoNum type="circleNumDbPlain"/>
            </a:pPr>
            <a:r>
              <a:rPr lang="ko-KR" altLang="ko-KR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터빈 입구 온도</a:t>
            </a:r>
            <a:r>
              <a:rPr lang="en-US" altLang="ko-KR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(TIT) °C</a:t>
            </a:r>
            <a:endParaRPr lang="ko-KR" altLang="ko-KR" kern="100" dirty="0">
              <a:effectLst/>
              <a:latin typeface="Calibri" panose="020F050202020403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1600200" lvl="3" indent="-228600">
              <a:buFont typeface="+mj-ea"/>
              <a:buAutoNum type="circleNumDbPlain"/>
            </a:pPr>
            <a:r>
              <a:rPr lang="ko-KR" altLang="ko-KR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터빈 배출 온도</a:t>
            </a:r>
            <a:r>
              <a:rPr lang="en-US" altLang="ko-KR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(TAT) °C</a:t>
            </a:r>
            <a:endParaRPr lang="ko-KR" altLang="ko-KR" kern="100" dirty="0">
              <a:effectLst/>
              <a:latin typeface="Calibri" panose="020F050202020403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1600200" lvl="3" indent="-228600">
              <a:buFont typeface="+mj-ea"/>
              <a:buAutoNum type="circleNumDbPlain"/>
            </a:pPr>
            <a:r>
              <a:rPr lang="ko-KR" altLang="ko-KR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압축기 배출 압력</a:t>
            </a:r>
            <a:r>
              <a:rPr lang="en-US" altLang="ko-KR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(CDP) mbar</a:t>
            </a:r>
            <a:endParaRPr lang="ko-KR" altLang="ko-KR" kern="100" dirty="0">
              <a:effectLst/>
              <a:latin typeface="Calibri" panose="020F050202020403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1600200" lvl="3" indent="-228600">
              <a:buFont typeface="+mj-ea"/>
              <a:buAutoNum type="circleNumDbPlain"/>
            </a:pPr>
            <a:r>
              <a:rPr lang="ko-KR" altLang="ko-KR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터빈 에너지 출력</a:t>
            </a:r>
            <a:r>
              <a:rPr lang="en-US" altLang="ko-KR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(TEY) MWH</a:t>
            </a:r>
            <a:endParaRPr lang="ko-KR" altLang="ko-KR" kern="100" dirty="0">
              <a:effectLst/>
              <a:latin typeface="Calibri" panose="020F050202020403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1600200" lvl="3" indent="-228600">
              <a:buFont typeface="+mj-ea"/>
              <a:buAutoNum type="circleNumDbPlain"/>
            </a:pPr>
            <a:r>
              <a:rPr lang="ko-KR" altLang="ko-KR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일산화탄소</a:t>
            </a:r>
            <a:r>
              <a:rPr lang="en-US" altLang="ko-KR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(CO) mg/m3</a:t>
            </a:r>
            <a:endParaRPr lang="ko-KR" altLang="ko-KR" kern="100" dirty="0">
              <a:effectLst/>
              <a:latin typeface="Calibri" panose="020F050202020403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1600200" lvl="3" indent="-228600">
              <a:buFont typeface="+mj-ea"/>
              <a:buAutoNum type="circleNumDbPlain"/>
            </a:pPr>
            <a:r>
              <a:rPr lang="ko-KR" altLang="ko-KR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질소 산화물</a:t>
            </a:r>
            <a:r>
              <a:rPr lang="en-US" altLang="ko-KR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(NOx) mg/m3</a:t>
            </a:r>
            <a:endParaRPr lang="ko-KR" altLang="ko-KR" kern="100" dirty="0">
              <a:effectLst/>
              <a:latin typeface="Calibri" panose="020F050202020403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19" name="그림 18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AE3D1E2D-E8D6-4395-9320-F6C20FB66F48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5389866" y="2692724"/>
            <a:ext cx="3810000" cy="1567616"/>
          </a:xfrm>
          <a:prstGeom prst="rect">
            <a:avLst/>
          </a:prstGeom>
        </p:spPr>
      </p:pic>
      <p:pic>
        <p:nvPicPr>
          <p:cNvPr id="21" name="그림 20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A406E535-028D-4A58-B43E-DDE717D5F407}"/>
              </a:ext>
            </a:extLst>
          </p:cNvPr>
          <p:cNvPicPr/>
          <p:nvPr/>
        </p:nvPicPr>
        <p:blipFill>
          <a:blip r:embed="rId7"/>
          <a:stretch>
            <a:fillRect/>
          </a:stretch>
        </p:blipFill>
        <p:spPr>
          <a:xfrm>
            <a:off x="5389866" y="4581128"/>
            <a:ext cx="3810000" cy="1567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538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F311A1A2-C8C1-6354-C1D9-FC942BA61583}"/>
              </a:ext>
            </a:extLst>
          </p:cNvPr>
          <p:cNvPicPr>
            <a:picLocks/>
          </p:cNvPicPr>
          <p:nvPr/>
        </p:nvPicPr>
        <p:blipFill>
          <a:blip r:embed="rId3">
            <a:alphaModFix amt="6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626" y="-58869"/>
            <a:ext cx="9921626" cy="1742190"/>
          </a:xfrm>
          <a:prstGeom prst="rect">
            <a:avLst/>
          </a:prstGeom>
          <a:gradFill>
            <a:gsLst>
              <a:gs pos="100000">
                <a:srgbClr val="D0DEED"/>
              </a:gs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64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923E8F81-0C1B-F793-0887-755F091E063F}"/>
              </a:ext>
            </a:extLst>
          </p:cNvPr>
          <p:cNvSpPr/>
          <p:nvPr/>
        </p:nvSpPr>
        <p:spPr>
          <a:xfrm>
            <a:off x="-15626" y="-63256"/>
            <a:ext cx="9921625" cy="1746576"/>
          </a:xfrm>
          <a:prstGeom prst="rect">
            <a:avLst/>
          </a:prstGeom>
          <a:solidFill>
            <a:schemeClr val="accent5">
              <a:lumMod val="60000"/>
              <a:lumOff val="4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97F59983-50DE-292A-2B28-B192AAF5E2F5}"/>
              </a:ext>
            </a:extLst>
          </p:cNvPr>
          <p:cNvGrpSpPr/>
          <p:nvPr/>
        </p:nvGrpSpPr>
        <p:grpSpPr>
          <a:xfrm>
            <a:off x="270001" y="316468"/>
            <a:ext cx="6552727" cy="1150542"/>
            <a:chOff x="617844" y="678182"/>
            <a:chExt cx="6552727" cy="1150542"/>
          </a:xfrm>
        </p:grpSpPr>
        <p:sp>
          <p:nvSpPr>
            <p:cNvPr id="8" name="제목 8">
              <a:extLst>
                <a:ext uri="{FF2B5EF4-FFF2-40B4-BE49-F238E27FC236}">
                  <a16:creationId xmlns:a16="http://schemas.microsoft.com/office/drawing/2014/main" id="{7E3578B5-6614-11F0-A753-E8BC36383496}"/>
                </a:ext>
              </a:extLst>
            </p:cNvPr>
            <p:cNvSpPr txBox="1"/>
            <p:nvPr/>
          </p:nvSpPr>
          <p:spPr>
            <a:xfrm>
              <a:off x="617844" y="678182"/>
              <a:ext cx="6552727" cy="987127"/>
            </a:xfrm>
            <a:prstGeom prst="rect">
              <a:avLst/>
            </a:prstGeom>
          </p:spPr>
          <p:txBody>
            <a:bodyPr vert="horz" lIns="91423" tIns="45712" rIns="91423" bIns="45712" anchor="ctr">
              <a:normAutofit/>
            </a:bodyPr>
            <a:lstStyle>
              <a:lvl1pPr marL="0" algn="l" defTabSz="1072866" rtl="0" eaLnBrk="0" fontAlgn="base" latinLnBrk="1" hangingPunct="0">
                <a:spcBef>
                  <a:spcPct val="0"/>
                </a:spcBef>
                <a:spcAft>
                  <a:spcPct val="0"/>
                </a:spcAft>
                <a:buNone/>
                <a:defRPr lang="ko-KR" altLang="en-US" sz="2800" b="0" kern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HY견고딕"/>
                  <a:ea typeface="HY견고딕"/>
                  <a:cs typeface="Tahoma"/>
                </a:defRPr>
              </a:lvl1pPr>
            </a:lstStyle>
            <a:p>
              <a:pPr lvl="0">
                <a:defRPr/>
              </a:pPr>
              <a:r>
                <a:rPr lang="en-US" altLang="ko-KR" sz="4000" b="1" dirty="0">
                  <a:solidFill>
                    <a:schemeClr val="bg1"/>
                  </a:solidFill>
                  <a:latin typeface="맑은 고딕"/>
                  <a:ea typeface="맑은 고딕"/>
                </a:rPr>
                <a:t>3. </a:t>
              </a:r>
              <a:r>
                <a:rPr lang="ko-KR" altLang="en-US" sz="4000" b="1" dirty="0">
                  <a:solidFill>
                    <a:schemeClr val="bg1"/>
                  </a:solidFill>
                  <a:latin typeface="맑은 고딕"/>
                  <a:ea typeface="맑은 고딕"/>
                </a:rPr>
                <a:t>프로젝트 내용</a:t>
              </a:r>
            </a:p>
          </p:txBody>
        </p:sp>
        <p:sp>
          <p:nvSpPr>
            <p:cNvPr id="10" name="제목 8">
              <a:extLst>
                <a:ext uri="{FF2B5EF4-FFF2-40B4-BE49-F238E27FC236}">
                  <a16:creationId xmlns:a16="http://schemas.microsoft.com/office/drawing/2014/main" id="{20F09CF7-A0B0-A204-EC6D-7DED1BEAA902}"/>
                </a:ext>
              </a:extLst>
            </p:cNvPr>
            <p:cNvSpPr txBox="1"/>
            <p:nvPr/>
          </p:nvSpPr>
          <p:spPr>
            <a:xfrm>
              <a:off x="3028133" y="1324669"/>
              <a:ext cx="1732148" cy="504055"/>
            </a:xfrm>
            <a:prstGeom prst="rect">
              <a:avLst/>
            </a:prstGeom>
          </p:spPr>
          <p:txBody>
            <a:bodyPr vert="horz" lIns="91423" tIns="45712" rIns="91423" bIns="45712" anchor="ctr">
              <a:normAutofit/>
            </a:bodyPr>
            <a:lstStyle>
              <a:lvl1pPr marL="0" algn="l" defTabSz="1072866" rtl="0" eaLnBrk="0" fontAlgn="base" latinLnBrk="1" hangingPunct="0">
                <a:spcBef>
                  <a:spcPct val="0"/>
                </a:spcBef>
                <a:spcAft>
                  <a:spcPct val="0"/>
                </a:spcAft>
                <a:buNone/>
                <a:defRPr lang="ko-KR" altLang="en-US" sz="2800" b="0" kern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HY견고딕"/>
                  <a:ea typeface="HY견고딕"/>
                  <a:cs typeface="Tahoma"/>
                </a:defRPr>
              </a:lvl1pPr>
            </a:lstStyle>
            <a:p>
              <a:pPr lvl="0">
                <a:defRPr/>
              </a:pPr>
              <a:r>
                <a:rPr lang="en-US" altLang="ko-KR" sz="1400" b="1" dirty="0">
                  <a:solidFill>
                    <a:schemeClr val="bg1">
                      <a:lumMod val="95000"/>
                    </a:schemeClr>
                  </a:solidFill>
                  <a:latin typeface="맑은 고딕"/>
                  <a:ea typeface="맑은 고딕"/>
                </a:rPr>
                <a:t>Project Contents</a:t>
              </a:r>
              <a:endParaRPr lang="ko-KR" altLang="en-US" sz="1400" b="1" dirty="0">
                <a:solidFill>
                  <a:schemeClr val="bg1">
                    <a:lumMod val="95000"/>
                  </a:schemeClr>
                </a:solidFill>
                <a:latin typeface="맑은 고딕"/>
                <a:ea typeface="맑은 고딕"/>
              </a:endParaRPr>
            </a:p>
          </p:txBody>
        </p:sp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296D18B-3802-06E1-1AE4-11247194253E}"/>
              </a:ext>
            </a:extLst>
          </p:cNvPr>
          <p:cNvSpPr/>
          <p:nvPr/>
        </p:nvSpPr>
        <p:spPr>
          <a:xfrm>
            <a:off x="256534" y="2346956"/>
            <a:ext cx="9085741" cy="4271608"/>
          </a:xfrm>
          <a:prstGeom prst="rect">
            <a:avLst/>
          </a:prstGeom>
          <a:noFill/>
          <a:ln w="381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36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A7C4E90D-1FD6-416B-A90B-394BB91FF6C5}"/>
              </a:ext>
            </a:extLst>
          </p:cNvPr>
          <p:cNvGrpSpPr/>
          <p:nvPr/>
        </p:nvGrpSpPr>
        <p:grpSpPr>
          <a:xfrm>
            <a:off x="8626796" y="356392"/>
            <a:ext cx="960438" cy="960438"/>
            <a:chOff x="8626796" y="356392"/>
            <a:chExt cx="960438" cy="960438"/>
          </a:xfrm>
        </p:grpSpPr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E03C1651-FC5F-D74A-6353-EF631098034E}"/>
                </a:ext>
              </a:extLst>
            </p:cNvPr>
            <p:cNvSpPr/>
            <p:nvPr/>
          </p:nvSpPr>
          <p:spPr>
            <a:xfrm>
              <a:off x="8626796" y="356392"/>
              <a:ext cx="960438" cy="960438"/>
            </a:xfrm>
            <a:prstGeom prst="ellipse">
              <a:avLst/>
            </a:prstGeom>
            <a:solidFill>
              <a:schemeClr val="bg1"/>
            </a:solidFill>
            <a:ln w="6350"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4" name="그래픽 3" descr="체크리스트 단색으로 채워진">
              <a:extLst>
                <a:ext uri="{FF2B5EF4-FFF2-40B4-BE49-F238E27FC236}">
                  <a16:creationId xmlns:a16="http://schemas.microsoft.com/office/drawing/2014/main" id="{45324FC3-0D32-492F-984F-4C886EADADC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739234" y="468830"/>
              <a:ext cx="735562" cy="735562"/>
            </a:xfrm>
            <a:prstGeom prst="rect">
              <a:avLst/>
            </a:prstGeom>
          </p:spPr>
        </p:pic>
      </p:grpSp>
      <p:sp>
        <p:nvSpPr>
          <p:cNvPr id="16" name="사각형: 잘린 대각선 방향 모서리 165">
            <a:extLst>
              <a:ext uri="{FF2B5EF4-FFF2-40B4-BE49-F238E27FC236}">
                <a16:creationId xmlns:a16="http://schemas.microsoft.com/office/drawing/2014/main" id="{5C606703-B709-47BF-9086-A1DCC5F8FAA4}"/>
              </a:ext>
            </a:extLst>
          </p:cNvPr>
          <p:cNvSpPr/>
          <p:nvPr/>
        </p:nvSpPr>
        <p:spPr>
          <a:xfrm>
            <a:off x="256534" y="1825413"/>
            <a:ext cx="3036903" cy="382152"/>
          </a:xfrm>
          <a:prstGeom prst="snip2DiagRect">
            <a:avLst/>
          </a:prstGeom>
          <a:solidFill>
            <a:srgbClr val="D9F0FF"/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6004" bIns="96004" rtlCol="0" anchor="ctr"/>
          <a:lstStyle/>
          <a:p>
            <a:pPr marL="457200" lvl="1"/>
            <a:r>
              <a:rPr lang="ko-KR" altLang="ko-KR" sz="1800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데이터 속성 그래프</a:t>
            </a:r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659A0CEE-52D9-48B7-9B1B-1137484D8C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725" y="2265356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51F1C341-EBDC-4893-ACA1-640DCB86FB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2563" y="15073306"/>
            <a:ext cx="9906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59" name="그림 2" descr="도표, 그래프, 스크린샷, 라인이(가) 표시된 사진&#10;&#10;자동 생성된 설명">
            <a:extLst>
              <a:ext uri="{FF2B5EF4-FFF2-40B4-BE49-F238E27FC236}">
                <a16:creationId xmlns:a16="http://schemas.microsoft.com/office/drawing/2014/main" id="{AB2F94BB-D25C-4AB3-BDFE-51504BF2F4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150" y="2421214"/>
            <a:ext cx="2600200" cy="139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그림 3" descr="그래프, 도표, 라인, 스크린샷이(가) 표시된 사진&#10;&#10;자동 생성된 설명">
            <a:extLst>
              <a:ext uri="{FF2B5EF4-FFF2-40B4-BE49-F238E27FC236}">
                <a16:creationId xmlns:a16="http://schemas.microsoft.com/office/drawing/2014/main" id="{6EC2A2B6-946E-45FA-95D3-611EADD7A3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336" y="3927135"/>
            <a:ext cx="2578014" cy="139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7" name="그림 4" descr="그래프, 도표, 라인, 스크린샷이(가) 표시된 사진&#10;&#10;자동 생성된 설명">
            <a:extLst>
              <a:ext uri="{FF2B5EF4-FFF2-40B4-BE49-F238E27FC236}">
                <a16:creationId xmlns:a16="http://schemas.microsoft.com/office/drawing/2014/main" id="{2FBB18DE-85EB-4EEC-BCBA-C791B4B602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7" y="5324136"/>
            <a:ext cx="2600200" cy="1255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그림 5" descr="도표, 그래프, 라인, 스크린샷이(가) 표시된 사진&#10;&#10;자동 생성된 설명">
            <a:extLst>
              <a:ext uri="{FF2B5EF4-FFF2-40B4-BE49-F238E27FC236}">
                <a16:creationId xmlns:a16="http://schemas.microsoft.com/office/drawing/2014/main" id="{90B4ADA5-94A4-46E2-B9CA-D3FC402D2D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3674" y="2457758"/>
            <a:ext cx="2401333" cy="1373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그림 6" descr="도표, 라인, 그래프이(가) 표시된 사진&#10;&#10;자동 생성된 설명">
            <a:extLst>
              <a:ext uri="{FF2B5EF4-FFF2-40B4-BE49-F238E27FC236}">
                <a16:creationId xmlns:a16="http://schemas.microsoft.com/office/drawing/2014/main" id="{96C1B3EA-644D-4187-A20F-28B8C7960E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0290" y="3967091"/>
            <a:ext cx="2272710" cy="1335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그림 7" descr="텍스트, 그래프, 도표, 라인이(가) 표시된 사진&#10;&#10;자동 생성된 설명">
            <a:extLst>
              <a:ext uri="{FF2B5EF4-FFF2-40B4-BE49-F238E27FC236}">
                <a16:creationId xmlns:a16="http://schemas.microsoft.com/office/drawing/2014/main" id="{B585AF27-E022-45DC-8C61-838FFA4ACF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3674" y="5362234"/>
            <a:ext cx="2329326" cy="1217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그림 8" descr="도표, 그래프, 라인, 스크린샷이(가) 표시된 사진&#10;&#10;자동 생성된 설명">
            <a:extLst>
              <a:ext uri="{FF2B5EF4-FFF2-40B4-BE49-F238E27FC236}">
                <a16:creationId xmlns:a16="http://schemas.microsoft.com/office/drawing/2014/main" id="{FB2E284C-D3C3-4946-BE33-34A852A39F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7501" y="2450954"/>
            <a:ext cx="2401334" cy="141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그림 9" descr="그래프, 도표, 라인, 스크린샷이(가) 표시된 사진&#10;&#10;자동 생성된 설명">
            <a:extLst>
              <a:ext uri="{FF2B5EF4-FFF2-40B4-BE49-F238E27FC236}">
                <a16:creationId xmlns:a16="http://schemas.microsoft.com/office/drawing/2014/main" id="{8EEDA2CA-1BAB-48D7-9088-CBD95293DC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5186" y="3914288"/>
            <a:ext cx="2330280" cy="1373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그림 10" descr="텍스트, 라인, 도표, 그래프이(가) 표시된 사진&#10;&#10;자동 생성된 설명">
            <a:extLst>
              <a:ext uri="{FF2B5EF4-FFF2-40B4-BE49-F238E27FC236}">
                <a16:creationId xmlns:a16="http://schemas.microsoft.com/office/drawing/2014/main" id="{D8304C93-80DC-442A-8222-9478DA18F0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7901" y="5324134"/>
            <a:ext cx="2147348" cy="1217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그림 11" descr="도표, 그래프, 라인, 스크린샷이(가) 표시된 사진&#10;&#10;자동 생성된 설명">
            <a:extLst>
              <a:ext uri="{FF2B5EF4-FFF2-40B4-BE49-F238E27FC236}">
                <a16:creationId xmlns:a16="http://schemas.microsoft.com/office/drawing/2014/main" id="{AC68C795-A6EF-4322-92BA-FBAC585FA0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611" y="2457758"/>
            <a:ext cx="2254375" cy="138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9" name="그림 12" descr="도표, 그래프, 라인, 텍스트이(가) 표시된 사진&#10;&#10;자동 생성된 설명">
            <a:extLst>
              <a:ext uri="{FF2B5EF4-FFF2-40B4-BE49-F238E27FC236}">
                <a16:creationId xmlns:a16="http://schemas.microsoft.com/office/drawing/2014/main" id="{E7A6960E-7419-44C0-9D3C-8AEB0D51E1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610" y="3898696"/>
            <a:ext cx="2272709" cy="1388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12">
            <a:extLst>
              <a:ext uri="{FF2B5EF4-FFF2-40B4-BE49-F238E27FC236}">
                <a16:creationId xmlns:a16="http://schemas.microsoft.com/office/drawing/2014/main" id="{44ECBC43-2EFB-43BC-86CA-815040ED63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070" y="2249764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Rectangle 13">
            <a:extLst>
              <a:ext uri="{FF2B5EF4-FFF2-40B4-BE49-F238E27FC236}">
                <a16:creationId xmlns:a16="http://schemas.microsoft.com/office/drawing/2014/main" id="{EA516CD8-AF86-440D-9E71-52F967FACA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8908" y="15057714"/>
            <a:ext cx="9906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68034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F311A1A2-C8C1-6354-C1D9-FC942BA61583}"/>
              </a:ext>
            </a:extLst>
          </p:cNvPr>
          <p:cNvPicPr>
            <a:picLocks/>
          </p:cNvPicPr>
          <p:nvPr/>
        </p:nvPicPr>
        <p:blipFill>
          <a:blip r:embed="rId3">
            <a:alphaModFix amt="6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626" y="-58869"/>
            <a:ext cx="9921626" cy="1742190"/>
          </a:xfrm>
          <a:prstGeom prst="rect">
            <a:avLst/>
          </a:prstGeom>
          <a:gradFill>
            <a:gsLst>
              <a:gs pos="100000">
                <a:srgbClr val="D0DEED"/>
              </a:gs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64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923E8F81-0C1B-F793-0887-755F091E063F}"/>
              </a:ext>
            </a:extLst>
          </p:cNvPr>
          <p:cNvSpPr/>
          <p:nvPr/>
        </p:nvSpPr>
        <p:spPr>
          <a:xfrm>
            <a:off x="-15626" y="-63256"/>
            <a:ext cx="9921625" cy="1746576"/>
          </a:xfrm>
          <a:prstGeom prst="rect">
            <a:avLst/>
          </a:prstGeom>
          <a:solidFill>
            <a:schemeClr val="accent5">
              <a:lumMod val="60000"/>
              <a:lumOff val="4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97F59983-50DE-292A-2B28-B192AAF5E2F5}"/>
              </a:ext>
            </a:extLst>
          </p:cNvPr>
          <p:cNvGrpSpPr/>
          <p:nvPr/>
        </p:nvGrpSpPr>
        <p:grpSpPr>
          <a:xfrm>
            <a:off x="270001" y="316468"/>
            <a:ext cx="6552727" cy="1150542"/>
            <a:chOff x="617844" y="678182"/>
            <a:chExt cx="6552727" cy="1150542"/>
          </a:xfrm>
        </p:grpSpPr>
        <p:sp>
          <p:nvSpPr>
            <p:cNvPr id="8" name="제목 8">
              <a:extLst>
                <a:ext uri="{FF2B5EF4-FFF2-40B4-BE49-F238E27FC236}">
                  <a16:creationId xmlns:a16="http://schemas.microsoft.com/office/drawing/2014/main" id="{7E3578B5-6614-11F0-A753-E8BC36383496}"/>
                </a:ext>
              </a:extLst>
            </p:cNvPr>
            <p:cNvSpPr txBox="1"/>
            <p:nvPr/>
          </p:nvSpPr>
          <p:spPr>
            <a:xfrm>
              <a:off x="617844" y="678182"/>
              <a:ext cx="6552727" cy="987127"/>
            </a:xfrm>
            <a:prstGeom prst="rect">
              <a:avLst/>
            </a:prstGeom>
          </p:spPr>
          <p:txBody>
            <a:bodyPr vert="horz" lIns="91423" tIns="45712" rIns="91423" bIns="45712" anchor="ctr">
              <a:normAutofit/>
            </a:bodyPr>
            <a:lstStyle>
              <a:lvl1pPr marL="0" algn="l" defTabSz="1072866" rtl="0" eaLnBrk="0" fontAlgn="base" latinLnBrk="1" hangingPunct="0">
                <a:spcBef>
                  <a:spcPct val="0"/>
                </a:spcBef>
                <a:spcAft>
                  <a:spcPct val="0"/>
                </a:spcAft>
                <a:buNone/>
                <a:defRPr lang="ko-KR" altLang="en-US" sz="2800" b="0" kern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HY견고딕"/>
                  <a:ea typeface="HY견고딕"/>
                  <a:cs typeface="Tahoma"/>
                </a:defRPr>
              </a:lvl1pPr>
            </a:lstStyle>
            <a:p>
              <a:pPr lvl="0">
                <a:defRPr/>
              </a:pPr>
              <a:r>
                <a:rPr lang="en-US" altLang="ko-KR" sz="4000" b="1" dirty="0">
                  <a:solidFill>
                    <a:schemeClr val="bg1"/>
                  </a:solidFill>
                  <a:latin typeface="맑은 고딕"/>
                  <a:ea typeface="맑은 고딕"/>
                </a:rPr>
                <a:t>3. </a:t>
              </a:r>
              <a:r>
                <a:rPr lang="ko-KR" altLang="en-US" sz="4000" b="1" dirty="0">
                  <a:solidFill>
                    <a:schemeClr val="bg1"/>
                  </a:solidFill>
                  <a:latin typeface="맑은 고딕"/>
                  <a:ea typeface="맑은 고딕"/>
                </a:rPr>
                <a:t>프로젝트 내용</a:t>
              </a:r>
            </a:p>
          </p:txBody>
        </p:sp>
        <p:sp>
          <p:nvSpPr>
            <p:cNvPr id="10" name="제목 8">
              <a:extLst>
                <a:ext uri="{FF2B5EF4-FFF2-40B4-BE49-F238E27FC236}">
                  <a16:creationId xmlns:a16="http://schemas.microsoft.com/office/drawing/2014/main" id="{20F09CF7-A0B0-A204-EC6D-7DED1BEAA902}"/>
                </a:ext>
              </a:extLst>
            </p:cNvPr>
            <p:cNvSpPr txBox="1"/>
            <p:nvPr/>
          </p:nvSpPr>
          <p:spPr>
            <a:xfrm>
              <a:off x="3028133" y="1324669"/>
              <a:ext cx="1732148" cy="504055"/>
            </a:xfrm>
            <a:prstGeom prst="rect">
              <a:avLst/>
            </a:prstGeom>
          </p:spPr>
          <p:txBody>
            <a:bodyPr vert="horz" lIns="91423" tIns="45712" rIns="91423" bIns="45712" anchor="ctr">
              <a:normAutofit/>
            </a:bodyPr>
            <a:lstStyle>
              <a:lvl1pPr marL="0" algn="l" defTabSz="1072866" rtl="0" eaLnBrk="0" fontAlgn="base" latinLnBrk="1" hangingPunct="0">
                <a:spcBef>
                  <a:spcPct val="0"/>
                </a:spcBef>
                <a:spcAft>
                  <a:spcPct val="0"/>
                </a:spcAft>
                <a:buNone/>
                <a:defRPr lang="ko-KR" altLang="en-US" sz="2800" b="0" kern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HY견고딕"/>
                  <a:ea typeface="HY견고딕"/>
                  <a:cs typeface="Tahoma"/>
                </a:defRPr>
              </a:lvl1pPr>
            </a:lstStyle>
            <a:p>
              <a:pPr lvl="0">
                <a:defRPr/>
              </a:pPr>
              <a:r>
                <a:rPr lang="en-US" altLang="ko-KR" sz="1400" b="1" dirty="0">
                  <a:solidFill>
                    <a:schemeClr val="bg1">
                      <a:lumMod val="95000"/>
                    </a:schemeClr>
                  </a:solidFill>
                  <a:latin typeface="맑은 고딕"/>
                  <a:ea typeface="맑은 고딕"/>
                </a:rPr>
                <a:t>Project Contents</a:t>
              </a:r>
              <a:endParaRPr lang="ko-KR" altLang="en-US" sz="1400" b="1" dirty="0">
                <a:solidFill>
                  <a:schemeClr val="bg1">
                    <a:lumMod val="95000"/>
                  </a:schemeClr>
                </a:solidFill>
                <a:latin typeface="맑은 고딕"/>
                <a:ea typeface="맑은 고딕"/>
              </a:endParaRPr>
            </a:p>
          </p:txBody>
        </p:sp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296D18B-3802-06E1-1AE4-11247194253E}"/>
              </a:ext>
            </a:extLst>
          </p:cNvPr>
          <p:cNvSpPr/>
          <p:nvPr/>
        </p:nvSpPr>
        <p:spPr>
          <a:xfrm>
            <a:off x="256534" y="2346956"/>
            <a:ext cx="9085741" cy="4271608"/>
          </a:xfrm>
          <a:prstGeom prst="rect">
            <a:avLst/>
          </a:prstGeom>
          <a:noFill/>
          <a:ln w="381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36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A7C4E90D-1FD6-416B-A90B-394BB91FF6C5}"/>
              </a:ext>
            </a:extLst>
          </p:cNvPr>
          <p:cNvGrpSpPr/>
          <p:nvPr/>
        </p:nvGrpSpPr>
        <p:grpSpPr>
          <a:xfrm>
            <a:off x="8626796" y="356392"/>
            <a:ext cx="960438" cy="960438"/>
            <a:chOff x="8626796" y="356392"/>
            <a:chExt cx="960438" cy="960438"/>
          </a:xfrm>
        </p:grpSpPr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E03C1651-FC5F-D74A-6353-EF631098034E}"/>
                </a:ext>
              </a:extLst>
            </p:cNvPr>
            <p:cNvSpPr/>
            <p:nvPr/>
          </p:nvSpPr>
          <p:spPr>
            <a:xfrm>
              <a:off x="8626796" y="356392"/>
              <a:ext cx="960438" cy="960438"/>
            </a:xfrm>
            <a:prstGeom prst="ellipse">
              <a:avLst/>
            </a:prstGeom>
            <a:solidFill>
              <a:schemeClr val="bg1"/>
            </a:solidFill>
            <a:ln w="6350"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4" name="그래픽 3" descr="체크리스트 단색으로 채워진">
              <a:extLst>
                <a:ext uri="{FF2B5EF4-FFF2-40B4-BE49-F238E27FC236}">
                  <a16:creationId xmlns:a16="http://schemas.microsoft.com/office/drawing/2014/main" id="{45324FC3-0D32-492F-984F-4C886EADADC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739234" y="468830"/>
              <a:ext cx="735562" cy="735562"/>
            </a:xfrm>
            <a:prstGeom prst="rect">
              <a:avLst/>
            </a:prstGeom>
          </p:spPr>
        </p:pic>
      </p:grpSp>
      <p:sp>
        <p:nvSpPr>
          <p:cNvPr id="16" name="사각형: 잘린 대각선 방향 모서리 165">
            <a:extLst>
              <a:ext uri="{FF2B5EF4-FFF2-40B4-BE49-F238E27FC236}">
                <a16:creationId xmlns:a16="http://schemas.microsoft.com/office/drawing/2014/main" id="{5C606703-B709-47BF-9086-A1DCC5F8FAA4}"/>
              </a:ext>
            </a:extLst>
          </p:cNvPr>
          <p:cNvSpPr/>
          <p:nvPr/>
        </p:nvSpPr>
        <p:spPr>
          <a:xfrm>
            <a:off x="256534" y="1825413"/>
            <a:ext cx="3976386" cy="382152"/>
          </a:xfrm>
          <a:prstGeom prst="snip2DiagRect">
            <a:avLst/>
          </a:prstGeom>
          <a:solidFill>
            <a:srgbClr val="D9F0FF"/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6004" bIns="96004" rtlCol="0" anchor="ctr"/>
          <a:lstStyle/>
          <a:p>
            <a:pPr marL="457200" lvl="1"/>
            <a:r>
              <a:rPr lang="ko-KR" altLang="ko-KR" sz="1800" b="1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독립변수와 종속변수 나누기</a:t>
            </a:r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659A0CEE-52D9-48B7-9B1B-1137484D8C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725" y="2265356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51F1C341-EBDC-4893-ACA1-640DCB86FB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2563" y="15073306"/>
            <a:ext cx="9906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5650DF8-FA69-4113-9410-20757E61067B}"/>
              </a:ext>
            </a:extLst>
          </p:cNvPr>
          <p:cNvSpPr txBox="1"/>
          <p:nvPr/>
        </p:nvSpPr>
        <p:spPr>
          <a:xfrm>
            <a:off x="-446850" y="2511685"/>
            <a:ext cx="5246254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0" lvl="2" indent="-228600">
              <a:buFont typeface="+mj-lt"/>
              <a:buAutoNum type="arabicPeriod"/>
            </a:pPr>
            <a:r>
              <a:rPr lang="ko-KR" altLang="ko-KR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독립변수</a:t>
            </a:r>
          </a:p>
          <a:p>
            <a:pPr marL="1600200" lvl="3" indent="-228600">
              <a:buFont typeface="+mj-ea"/>
              <a:buAutoNum type="circleNumDbPlain"/>
            </a:pPr>
            <a:r>
              <a:rPr lang="ko-KR" altLang="ko-KR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주변 온도</a:t>
            </a:r>
            <a:r>
              <a:rPr lang="en-US" altLang="ko-KR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(AT) °C</a:t>
            </a:r>
            <a:endParaRPr lang="ko-KR" altLang="ko-KR" kern="100" dirty="0">
              <a:effectLst/>
              <a:latin typeface="Calibri" panose="020F050202020403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1600200" lvl="3" indent="-228600">
              <a:buFont typeface="+mj-ea"/>
              <a:buAutoNum type="circleNumDbPlain"/>
            </a:pPr>
            <a:r>
              <a:rPr lang="ko-KR" altLang="ko-KR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주변 압력</a:t>
            </a:r>
            <a:r>
              <a:rPr lang="en-US" altLang="ko-KR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(AP) mbar</a:t>
            </a:r>
            <a:endParaRPr lang="ko-KR" altLang="ko-KR" kern="100" dirty="0">
              <a:effectLst/>
              <a:latin typeface="Calibri" panose="020F050202020403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1600200" lvl="3" indent="-228600">
              <a:buFont typeface="+mj-ea"/>
              <a:buAutoNum type="circleNumDbPlain"/>
            </a:pPr>
            <a:r>
              <a:rPr lang="ko-KR" altLang="ko-KR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주변 습도</a:t>
            </a:r>
            <a:r>
              <a:rPr lang="en-US" altLang="ko-KR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(AH) %</a:t>
            </a:r>
            <a:endParaRPr lang="ko-KR" altLang="ko-KR" kern="100" dirty="0">
              <a:effectLst/>
              <a:latin typeface="Calibri" panose="020F050202020403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1600200" lvl="3" indent="-228600">
              <a:buFont typeface="+mj-ea"/>
              <a:buAutoNum type="circleNumDbPlain"/>
            </a:pPr>
            <a:r>
              <a:rPr lang="ko-KR" altLang="ko-KR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공기 필터 압력 차이</a:t>
            </a:r>
            <a:r>
              <a:rPr lang="en-US" altLang="ko-KR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(AFDP) mbar</a:t>
            </a:r>
            <a:endParaRPr lang="ko-KR" altLang="ko-KR" kern="100" dirty="0">
              <a:effectLst/>
              <a:latin typeface="Calibri" panose="020F050202020403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1600200" lvl="3" indent="-228600">
              <a:buFont typeface="+mj-ea"/>
              <a:buAutoNum type="circleNumDbPlain"/>
            </a:pPr>
            <a:r>
              <a:rPr lang="ko-KR" altLang="ko-KR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가스터빈 배기 압력</a:t>
            </a:r>
            <a:r>
              <a:rPr lang="en-US" altLang="ko-KR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(GTEP) mbar</a:t>
            </a:r>
            <a:endParaRPr lang="ko-KR" altLang="ko-KR" kern="100" dirty="0">
              <a:effectLst/>
              <a:latin typeface="Calibri" panose="020F050202020403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1600200" lvl="3" indent="-228600">
              <a:buFont typeface="+mj-ea"/>
              <a:buAutoNum type="circleNumDbPlain"/>
            </a:pPr>
            <a:r>
              <a:rPr lang="ko-KR" altLang="ko-KR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터빈 입구 온도</a:t>
            </a:r>
            <a:r>
              <a:rPr lang="en-US" altLang="ko-KR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(TIT) °C</a:t>
            </a:r>
            <a:endParaRPr lang="ko-KR" altLang="ko-KR" kern="100" dirty="0">
              <a:effectLst/>
              <a:latin typeface="Calibri" panose="020F050202020403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1600200" lvl="3" indent="-228600">
              <a:buFont typeface="+mj-ea"/>
              <a:buAutoNum type="circleNumDbPlain"/>
            </a:pPr>
            <a:r>
              <a:rPr lang="ko-KR" altLang="ko-KR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터빈 배출 온도</a:t>
            </a:r>
            <a:r>
              <a:rPr lang="en-US" altLang="ko-KR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(TAT) °C</a:t>
            </a:r>
            <a:endParaRPr lang="ko-KR" altLang="ko-KR" kern="100" dirty="0">
              <a:effectLst/>
              <a:latin typeface="Calibri" panose="020F050202020403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1600200" lvl="3" indent="-228600">
              <a:buFont typeface="+mj-ea"/>
              <a:buAutoNum type="circleNumDbPlain"/>
            </a:pPr>
            <a:r>
              <a:rPr lang="ko-KR" altLang="ko-KR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압축기 배출 압력</a:t>
            </a:r>
            <a:r>
              <a:rPr lang="en-US" altLang="ko-KR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(CDP) mbar</a:t>
            </a:r>
            <a:endParaRPr lang="ko-KR" altLang="ko-KR" kern="100" dirty="0">
              <a:effectLst/>
              <a:latin typeface="Calibri" panose="020F050202020403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1600200" lvl="3" indent="-228600">
              <a:buFont typeface="+mj-ea"/>
              <a:buAutoNum type="circleNumDbPlain"/>
            </a:pPr>
            <a:r>
              <a:rPr lang="ko-KR" altLang="ko-KR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터빈 에너지 출력</a:t>
            </a:r>
            <a:r>
              <a:rPr lang="en-US" altLang="ko-KR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(TEY) MWH</a:t>
            </a:r>
            <a:endParaRPr lang="ko-KR" altLang="ko-KR" kern="100" dirty="0">
              <a:effectLst/>
              <a:latin typeface="Calibri" panose="020F050202020403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1600200" lvl="3" indent="-228600">
              <a:buFont typeface="+mj-ea"/>
              <a:buAutoNum type="circleNumDbPlain"/>
            </a:pPr>
            <a:r>
              <a:rPr lang="ko-KR" altLang="ko-KR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일산화탄소</a:t>
            </a:r>
            <a:r>
              <a:rPr lang="en-US" altLang="ko-KR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(CO) mg/m3</a:t>
            </a:r>
          </a:p>
          <a:p>
            <a:pPr marL="1600200" lvl="3" indent="-228600">
              <a:buFont typeface="+mj-ea"/>
              <a:buAutoNum type="circleNumDbPlain"/>
            </a:pPr>
            <a:endParaRPr lang="ko-KR" altLang="ko-KR" kern="100" dirty="0">
              <a:effectLst/>
              <a:latin typeface="Calibri" panose="020F050202020403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1143000" lvl="2" indent="-228600">
              <a:buFont typeface="+mj-lt"/>
              <a:buAutoNum type="arabicPeriod"/>
            </a:pPr>
            <a:r>
              <a:rPr lang="ko-KR" altLang="ko-KR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종속변수</a:t>
            </a:r>
          </a:p>
          <a:p>
            <a:pPr marL="1600200" lvl="3" indent="-228600">
              <a:buFont typeface="+mj-ea"/>
              <a:buAutoNum type="circleNumDbPlain"/>
            </a:pPr>
            <a:r>
              <a:rPr lang="ko-KR" altLang="ko-KR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질소 산화물</a:t>
            </a:r>
            <a:r>
              <a:rPr lang="en-US" altLang="ko-KR" kern="1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(NOx) mg/m3</a:t>
            </a:r>
            <a:endParaRPr lang="ko-KR" altLang="ko-KR" kern="100" dirty="0">
              <a:effectLst/>
              <a:latin typeface="Calibri" panose="020F050202020403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30" name="그림 29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5B069E51-C401-41D6-B9D1-01D33CB58119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4862616" y="2534044"/>
            <a:ext cx="4194840" cy="3703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7198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F311A1A2-C8C1-6354-C1D9-FC942BA61583}"/>
              </a:ext>
            </a:extLst>
          </p:cNvPr>
          <p:cNvPicPr>
            <a:picLocks/>
          </p:cNvPicPr>
          <p:nvPr/>
        </p:nvPicPr>
        <p:blipFill>
          <a:blip r:embed="rId3">
            <a:alphaModFix amt="6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626" y="-58869"/>
            <a:ext cx="9921626" cy="1742190"/>
          </a:xfrm>
          <a:prstGeom prst="rect">
            <a:avLst/>
          </a:prstGeom>
          <a:gradFill>
            <a:gsLst>
              <a:gs pos="100000">
                <a:srgbClr val="D0DEED"/>
              </a:gs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64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923E8F81-0C1B-F793-0887-755F091E063F}"/>
              </a:ext>
            </a:extLst>
          </p:cNvPr>
          <p:cNvSpPr/>
          <p:nvPr/>
        </p:nvSpPr>
        <p:spPr>
          <a:xfrm>
            <a:off x="-15626" y="-63256"/>
            <a:ext cx="9921625" cy="1746576"/>
          </a:xfrm>
          <a:prstGeom prst="rect">
            <a:avLst/>
          </a:prstGeom>
          <a:solidFill>
            <a:schemeClr val="accent5">
              <a:lumMod val="60000"/>
              <a:lumOff val="4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97F59983-50DE-292A-2B28-B192AAF5E2F5}"/>
              </a:ext>
            </a:extLst>
          </p:cNvPr>
          <p:cNvGrpSpPr/>
          <p:nvPr/>
        </p:nvGrpSpPr>
        <p:grpSpPr>
          <a:xfrm>
            <a:off x="270001" y="316468"/>
            <a:ext cx="6552727" cy="1150542"/>
            <a:chOff x="617844" y="678182"/>
            <a:chExt cx="6552727" cy="1150542"/>
          </a:xfrm>
        </p:grpSpPr>
        <p:sp>
          <p:nvSpPr>
            <p:cNvPr id="8" name="제목 8">
              <a:extLst>
                <a:ext uri="{FF2B5EF4-FFF2-40B4-BE49-F238E27FC236}">
                  <a16:creationId xmlns:a16="http://schemas.microsoft.com/office/drawing/2014/main" id="{7E3578B5-6614-11F0-A753-E8BC36383496}"/>
                </a:ext>
              </a:extLst>
            </p:cNvPr>
            <p:cNvSpPr txBox="1"/>
            <p:nvPr/>
          </p:nvSpPr>
          <p:spPr>
            <a:xfrm>
              <a:off x="617844" y="678182"/>
              <a:ext cx="6552727" cy="987127"/>
            </a:xfrm>
            <a:prstGeom prst="rect">
              <a:avLst/>
            </a:prstGeom>
          </p:spPr>
          <p:txBody>
            <a:bodyPr vert="horz" lIns="91423" tIns="45712" rIns="91423" bIns="45712" anchor="ctr">
              <a:normAutofit/>
            </a:bodyPr>
            <a:lstStyle>
              <a:lvl1pPr marL="0" algn="l" defTabSz="1072866" rtl="0" eaLnBrk="0" fontAlgn="base" latinLnBrk="1" hangingPunct="0">
                <a:spcBef>
                  <a:spcPct val="0"/>
                </a:spcBef>
                <a:spcAft>
                  <a:spcPct val="0"/>
                </a:spcAft>
                <a:buNone/>
                <a:defRPr lang="ko-KR" altLang="en-US" sz="2800" b="0" kern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HY견고딕"/>
                  <a:ea typeface="HY견고딕"/>
                  <a:cs typeface="Tahoma"/>
                </a:defRPr>
              </a:lvl1pPr>
            </a:lstStyle>
            <a:p>
              <a:pPr lvl="0">
                <a:defRPr/>
              </a:pPr>
              <a:r>
                <a:rPr lang="en-US" altLang="ko-KR" sz="4000" b="1" dirty="0">
                  <a:solidFill>
                    <a:schemeClr val="bg1"/>
                  </a:solidFill>
                  <a:latin typeface="맑은 고딕"/>
                  <a:ea typeface="맑은 고딕"/>
                </a:rPr>
                <a:t>3. </a:t>
              </a:r>
              <a:r>
                <a:rPr lang="ko-KR" altLang="en-US" sz="4000" b="1" dirty="0">
                  <a:solidFill>
                    <a:schemeClr val="bg1"/>
                  </a:solidFill>
                  <a:latin typeface="맑은 고딕"/>
                  <a:ea typeface="맑은 고딕"/>
                </a:rPr>
                <a:t>프로젝트 내용</a:t>
              </a:r>
            </a:p>
          </p:txBody>
        </p:sp>
        <p:sp>
          <p:nvSpPr>
            <p:cNvPr id="10" name="제목 8">
              <a:extLst>
                <a:ext uri="{FF2B5EF4-FFF2-40B4-BE49-F238E27FC236}">
                  <a16:creationId xmlns:a16="http://schemas.microsoft.com/office/drawing/2014/main" id="{20F09CF7-A0B0-A204-EC6D-7DED1BEAA902}"/>
                </a:ext>
              </a:extLst>
            </p:cNvPr>
            <p:cNvSpPr txBox="1"/>
            <p:nvPr/>
          </p:nvSpPr>
          <p:spPr>
            <a:xfrm>
              <a:off x="3028133" y="1324669"/>
              <a:ext cx="1732148" cy="504055"/>
            </a:xfrm>
            <a:prstGeom prst="rect">
              <a:avLst/>
            </a:prstGeom>
          </p:spPr>
          <p:txBody>
            <a:bodyPr vert="horz" lIns="91423" tIns="45712" rIns="91423" bIns="45712" anchor="ctr">
              <a:normAutofit/>
            </a:bodyPr>
            <a:lstStyle>
              <a:lvl1pPr marL="0" algn="l" defTabSz="1072866" rtl="0" eaLnBrk="0" fontAlgn="base" latinLnBrk="1" hangingPunct="0">
                <a:spcBef>
                  <a:spcPct val="0"/>
                </a:spcBef>
                <a:spcAft>
                  <a:spcPct val="0"/>
                </a:spcAft>
                <a:buNone/>
                <a:defRPr lang="ko-KR" altLang="en-US" sz="2800" b="0" kern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HY견고딕"/>
                  <a:ea typeface="HY견고딕"/>
                  <a:cs typeface="Tahoma"/>
                </a:defRPr>
              </a:lvl1pPr>
            </a:lstStyle>
            <a:p>
              <a:pPr lvl="0">
                <a:defRPr/>
              </a:pPr>
              <a:r>
                <a:rPr lang="en-US" altLang="ko-KR" sz="1400" b="1" dirty="0">
                  <a:solidFill>
                    <a:schemeClr val="bg1">
                      <a:lumMod val="95000"/>
                    </a:schemeClr>
                  </a:solidFill>
                  <a:latin typeface="맑은 고딕"/>
                  <a:ea typeface="맑은 고딕"/>
                </a:rPr>
                <a:t>Project Contents</a:t>
              </a:r>
              <a:endParaRPr lang="ko-KR" altLang="en-US" sz="1400" b="1" dirty="0">
                <a:solidFill>
                  <a:schemeClr val="bg1">
                    <a:lumMod val="95000"/>
                  </a:schemeClr>
                </a:solidFill>
                <a:latin typeface="맑은 고딕"/>
                <a:ea typeface="맑은 고딕"/>
              </a:endParaRPr>
            </a:p>
          </p:txBody>
        </p:sp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296D18B-3802-06E1-1AE4-11247194253E}"/>
              </a:ext>
            </a:extLst>
          </p:cNvPr>
          <p:cNvSpPr/>
          <p:nvPr/>
        </p:nvSpPr>
        <p:spPr>
          <a:xfrm>
            <a:off x="256534" y="2346956"/>
            <a:ext cx="9085741" cy="4271608"/>
          </a:xfrm>
          <a:prstGeom prst="rect">
            <a:avLst/>
          </a:prstGeom>
          <a:noFill/>
          <a:ln w="381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36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A7C4E90D-1FD6-416B-A90B-394BB91FF6C5}"/>
              </a:ext>
            </a:extLst>
          </p:cNvPr>
          <p:cNvGrpSpPr/>
          <p:nvPr/>
        </p:nvGrpSpPr>
        <p:grpSpPr>
          <a:xfrm>
            <a:off x="8626796" y="356392"/>
            <a:ext cx="960438" cy="960438"/>
            <a:chOff x="8626796" y="356392"/>
            <a:chExt cx="960438" cy="960438"/>
          </a:xfrm>
        </p:grpSpPr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E03C1651-FC5F-D74A-6353-EF631098034E}"/>
                </a:ext>
              </a:extLst>
            </p:cNvPr>
            <p:cNvSpPr/>
            <p:nvPr/>
          </p:nvSpPr>
          <p:spPr>
            <a:xfrm>
              <a:off x="8626796" y="356392"/>
              <a:ext cx="960438" cy="960438"/>
            </a:xfrm>
            <a:prstGeom prst="ellipse">
              <a:avLst/>
            </a:prstGeom>
            <a:solidFill>
              <a:schemeClr val="bg1"/>
            </a:solidFill>
            <a:ln w="6350"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4" name="그래픽 3" descr="체크리스트 단색으로 채워진">
              <a:extLst>
                <a:ext uri="{FF2B5EF4-FFF2-40B4-BE49-F238E27FC236}">
                  <a16:creationId xmlns:a16="http://schemas.microsoft.com/office/drawing/2014/main" id="{45324FC3-0D32-492F-984F-4C886EADADC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739234" y="468830"/>
              <a:ext cx="735562" cy="735562"/>
            </a:xfrm>
            <a:prstGeom prst="rect">
              <a:avLst/>
            </a:prstGeom>
          </p:spPr>
        </p:pic>
      </p:grpSp>
      <p:sp>
        <p:nvSpPr>
          <p:cNvPr id="16" name="사각형: 잘린 대각선 방향 모서리 165">
            <a:extLst>
              <a:ext uri="{FF2B5EF4-FFF2-40B4-BE49-F238E27FC236}">
                <a16:creationId xmlns:a16="http://schemas.microsoft.com/office/drawing/2014/main" id="{5C606703-B709-47BF-9086-A1DCC5F8FAA4}"/>
              </a:ext>
            </a:extLst>
          </p:cNvPr>
          <p:cNvSpPr/>
          <p:nvPr/>
        </p:nvSpPr>
        <p:spPr>
          <a:xfrm>
            <a:off x="256534" y="1825413"/>
            <a:ext cx="4336426" cy="382152"/>
          </a:xfrm>
          <a:prstGeom prst="snip2DiagRect">
            <a:avLst/>
          </a:prstGeom>
          <a:solidFill>
            <a:srgbClr val="D9F0FF"/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6004" bIns="96004" rtlCol="0" anchor="ctr"/>
          <a:lstStyle/>
          <a:p>
            <a:pPr marL="457200" lvl="1"/>
            <a:r>
              <a:rPr lang="ko-KR" altLang="ko-KR" sz="1800" b="1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데이터 속성과 질소화합물 그래프</a:t>
            </a:r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659A0CEE-52D9-48B7-9B1B-1137484D8C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725" y="2265356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51F1C341-EBDC-4893-ACA1-640DCB86FB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2563" y="15073306"/>
            <a:ext cx="9906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7" name="그림 16" descr="텍스트, 스크린샷, 그래프, 도표이(가) 표시된 사진&#10;&#10;자동 생성된 설명">
            <a:extLst>
              <a:ext uri="{FF2B5EF4-FFF2-40B4-BE49-F238E27FC236}">
                <a16:creationId xmlns:a16="http://schemas.microsoft.com/office/drawing/2014/main" id="{BD52A937-9828-4F2B-ADA8-67F6EB1B6A0B}"/>
              </a:ext>
            </a:extLst>
          </p:cNvPr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34819" y="2493956"/>
            <a:ext cx="2141916" cy="128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그림 17" descr="텍스트, 스크린샷, 라인, 그래프이(가) 표시된 사진&#10;&#10;자동 생성된 설명">
            <a:extLst>
              <a:ext uri="{FF2B5EF4-FFF2-40B4-BE49-F238E27FC236}">
                <a16:creationId xmlns:a16="http://schemas.microsoft.com/office/drawing/2014/main" id="{A6FA1F6D-7C4F-445F-BFA3-968A416AD392}"/>
              </a:ext>
            </a:extLst>
          </p:cNvPr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5020" y="2493956"/>
            <a:ext cx="2128995" cy="1285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그림 18" descr="텍스트, 스크린샷, 도표, 그래프이(가) 표시된 사진&#10;&#10;자동 생성된 설명">
            <a:extLst>
              <a:ext uri="{FF2B5EF4-FFF2-40B4-BE49-F238E27FC236}">
                <a16:creationId xmlns:a16="http://schemas.microsoft.com/office/drawing/2014/main" id="{347219A1-F887-42D3-B14F-91B53607E50B}"/>
              </a:ext>
            </a:extLst>
          </p:cNvPr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3913" y="2485680"/>
            <a:ext cx="1972310" cy="12801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그림 20" descr="텍스트, 스크린샷, 지도, 도표이(가) 표시된 사진&#10;&#10;자동 생성된 설명">
            <a:extLst>
              <a:ext uri="{FF2B5EF4-FFF2-40B4-BE49-F238E27FC236}">
                <a16:creationId xmlns:a16="http://schemas.microsoft.com/office/drawing/2014/main" id="{E32E7003-3604-4DE9-B6C2-D5BC7E9CD0B8}"/>
              </a:ext>
            </a:extLst>
          </p:cNvPr>
          <p:cNvPicPr/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191890" y="2477338"/>
            <a:ext cx="1969135" cy="127825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그림 21" descr="텍스트, 스크린샷, 그래프이(가) 표시된 사진&#10;&#10;자동 생성된 설명">
            <a:extLst>
              <a:ext uri="{FF2B5EF4-FFF2-40B4-BE49-F238E27FC236}">
                <a16:creationId xmlns:a16="http://schemas.microsoft.com/office/drawing/2014/main" id="{EBFA99E8-9FE6-4250-BB3B-0C9ABDE340DD}"/>
              </a:ext>
            </a:extLst>
          </p:cNvPr>
          <p:cNvPicPr/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281" y="3872001"/>
            <a:ext cx="2141916" cy="12884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그림 22" descr="텍스트, 도표, 스크린샷, 라인이(가) 표시된 사진&#10;&#10;자동 생성된 설명">
            <a:extLst>
              <a:ext uri="{FF2B5EF4-FFF2-40B4-BE49-F238E27FC236}">
                <a16:creationId xmlns:a16="http://schemas.microsoft.com/office/drawing/2014/main" id="{E4511AB0-0372-444A-A368-B461B72A3606}"/>
              </a:ext>
            </a:extLst>
          </p:cNvPr>
          <p:cNvPicPr/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3944" y="3903961"/>
            <a:ext cx="2092611" cy="128651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그림 23" descr="텍스트, 지도, 스크린샷, 라인이(가) 표시된 사진&#10;&#10;자동 생성된 설명">
            <a:extLst>
              <a:ext uri="{FF2B5EF4-FFF2-40B4-BE49-F238E27FC236}">
                <a16:creationId xmlns:a16="http://schemas.microsoft.com/office/drawing/2014/main" id="{2CAF1962-BB16-49D1-B939-9D01D71868FB}"/>
              </a:ext>
            </a:extLst>
          </p:cNvPr>
          <p:cNvPicPr/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5599" y="3937052"/>
            <a:ext cx="1948815" cy="1264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그림 24" descr="텍스트, 스크린샷, 그래프, 라인이(가) 표시된 사진&#10;&#10;자동 생성된 설명">
            <a:extLst>
              <a:ext uri="{FF2B5EF4-FFF2-40B4-BE49-F238E27FC236}">
                <a16:creationId xmlns:a16="http://schemas.microsoft.com/office/drawing/2014/main" id="{B0E0EF1C-C6EF-4818-A514-61B6E670F9BF}"/>
              </a:ext>
            </a:extLst>
          </p:cNvPr>
          <p:cNvPicPr/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7618" y="3894984"/>
            <a:ext cx="1960880" cy="12725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그림 25" descr="텍스트, 스크린샷, 도표, 지도이(가) 표시된 사진&#10;&#10;자동 생성된 설명">
            <a:extLst>
              <a:ext uri="{FF2B5EF4-FFF2-40B4-BE49-F238E27FC236}">
                <a16:creationId xmlns:a16="http://schemas.microsoft.com/office/drawing/2014/main" id="{A19F9D90-A48E-4D24-99ED-92143E174B7C}"/>
              </a:ext>
            </a:extLst>
          </p:cNvPr>
          <p:cNvPicPr/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996" y="5255761"/>
            <a:ext cx="2116739" cy="128460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그림 26" descr="텍스트, 스크린샷, 지도, 라인이(가) 표시된 사진&#10;&#10;자동 생성된 설명">
            <a:extLst>
              <a:ext uri="{FF2B5EF4-FFF2-40B4-BE49-F238E27FC236}">
                <a16:creationId xmlns:a16="http://schemas.microsoft.com/office/drawing/2014/main" id="{6D9C06BA-F8A6-483A-9F39-5BC38619EC54}"/>
              </a:ext>
            </a:extLst>
          </p:cNvPr>
          <p:cNvPicPr/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3944" y="5286161"/>
            <a:ext cx="2044319" cy="12484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776455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F311A1A2-C8C1-6354-C1D9-FC942BA61583}"/>
              </a:ext>
            </a:extLst>
          </p:cNvPr>
          <p:cNvPicPr>
            <a:picLocks/>
          </p:cNvPicPr>
          <p:nvPr/>
        </p:nvPicPr>
        <p:blipFill>
          <a:blip r:embed="rId3">
            <a:alphaModFix amt="6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626" y="-58869"/>
            <a:ext cx="9921626" cy="1742190"/>
          </a:xfrm>
          <a:prstGeom prst="rect">
            <a:avLst/>
          </a:prstGeom>
          <a:gradFill>
            <a:gsLst>
              <a:gs pos="100000">
                <a:srgbClr val="D0DEED"/>
              </a:gs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64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923E8F81-0C1B-F793-0887-755F091E063F}"/>
              </a:ext>
            </a:extLst>
          </p:cNvPr>
          <p:cNvSpPr/>
          <p:nvPr/>
        </p:nvSpPr>
        <p:spPr>
          <a:xfrm>
            <a:off x="-15626" y="-63256"/>
            <a:ext cx="9921625" cy="1746576"/>
          </a:xfrm>
          <a:prstGeom prst="rect">
            <a:avLst/>
          </a:prstGeom>
          <a:solidFill>
            <a:schemeClr val="accent5">
              <a:lumMod val="60000"/>
              <a:lumOff val="4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97F59983-50DE-292A-2B28-B192AAF5E2F5}"/>
              </a:ext>
            </a:extLst>
          </p:cNvPr>
          <p:cNvGrpSpPr/>
          <p:nvPr/>
        </p:nvGrpSpPr>
        <p:grpSpPr>
          <a:xfrm>
            <a:off x="270001" y="316468"/>
            <a:ext cx="6552727" cy="1150542"/>
            <a:chOff x="617844" y="678182"/>
            <a:chExt cx="6552727" cy="1150542"/>
          </a:xfrm>
        </p:grpSpPr>
        <p:sp>
          <p:nvSpPr>
            <p:cNvPr id="8" name="제목 8">
              <a:extLst>
                <a:ext uri="{FF2B5EF4-FFF2-40B4-BE49-F238E27FC236}">
                  <a16:creationId xmlns:a16="http://schemas.microsoft.com/office/drawing/2014/main" id="{7E3578B5-6614-11F0-A753-E8BC36383496}"/>
                </a:ext>
              </a:extLst>
            </p:cNvPr>
            <p:cNvSpPr txBox="1"/>
            <p:nvPr/>
          </p:nvSpPr>
          <p:spPr>
            <a:xfrm>
              <a:off x="617844" y="678182"/>
              <a:ext cx="6552727" cy="987127"/>
            </a:xfrm>
            <a:prstGeom prst="rect">
              <a:avLst/>
            </a:prstGeom>
          </p:spPr>
          <p:txBody>
            <a:bodyPr vert="horz" lIns="91423" tIns="45712" rIns="91423" bIns="45712" anchor="ctr">
              <a:normAutofit/>
            </a:bodyPr>
            <a:lstStyle>
              <a:lvl1pPr marL="0" algn="l" defTabSz="1072866" rtl="0" eaLnBrk="0" fontAlgn="base" latinLnBrk="1" hangingPunct="0">
                <a:spcBef>
                  <a:spcPct val="0"/>
                </a:spcBef>
                <a:spcAft>
                  <a:spcPct val="0"/>
                </a:spcAft>
                <a:buNone/>
                <a:defRPr lang="ko-KR" altLang="en-US" sz="2800" b="0" kern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HY견고딕"/>
                  <a:ea typeface="HY견고딕"/>
                  <a:cs typeface="Tahoma"/>
                </a:defRPr>
              </a:lvl1pPr>
            </a:lstStyle>
            <a:p>
              <a:pPr lvl="0">
                <a:defRPr/>
              </a:pPr>
              <a:r>
                <a:rPr lang="en-US" altLang="ko-KR" sz="4000" b="1" dirty="0">
                  <a:solidFill>
                    <a:schemeClr val="bg1"/>
                  </a:solidFill>
                  <a:latin typeface="맑은 고딕"/>
                  <a:ea typeface="맑은 고딕"/>
                </a:rPr>
                <a:t>3. </a:t>
              </a:r>
              <a:r>
                <a:rPr lang="ko-KR" altLang="en-US" sz="4000" b="1" dirty="0">
                  <a:solidFill>
                    <a:schemeClr val="bg1"/>
                  </a:solidFill>
                  <a:latin typeface="맑은 고딕"/>
                  <a:ea typeface="맑은 고딕"/>
                </a:rPr>
                <a:t>프로젝트 내용</a:t>
              </a:r>
            </a:p>
          </p:txBody>
        </p:sp>
        <p:sp>
          <p:nvSpPr>
            <p:cNvPr id="10" name="제목 8">
              <a:extLst>
                <a:ext uri="{FF2B5EF4-FFF2-40B4-BE49-F238E27FC236}">
                  <a16:creationId xmlns:a16="http://schemas.microsoft.com/office/drawing/2014/main" id="{20F09CF7-A0B0-A204-EC6D-7DED1BEAA902}"/>
                </a:ext>
              </a:extLst>
            </p:cNvPr>
            <p:cNvSpPr txBox="1"/>
            <p:nvPr/>
          </p:nvSpPr>
          <p:spPr>
            <a:xfrm>
              <a:off x="3028133" y="1324669"/>
              <a:ext cx="1732148" cy="504055"/>
            </a:xfrm>
            <a:prstGeom prst="rect">
              <a:avLst/>
            </a:prstGeom>
          </p:spPr>
          <p:txBody>
            <a:bodyPr vert="horz" lIns="91423" tIns="45712" rIns="91423" bIns="45712" anchor="ctr">
              <a:normAutofit/>
            </a:bodyPr>
            <a:lstStyle>
              <a:lvl1pPr marL="0" algn="l" defTabSz="1072866" rtl="0" eaLnBrk="0" fontAlgn="base" latinLnBrk="1" hangingPunct="0">
                <a:spcBef>
                  <a:spcPct val="0"/>
                </a:spcBef>
                <a:spcAft>
                  <a:spcPct val="0"/>
                </a:spcAft>
                <a:buNone/>
                <a:defRPr lang="ko-KR" altLang="en-US" sz="2800" b="0" kern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HY견고딕"/>
                  <a:ea typeface="HY견고딕"/>
                  <a:cs typeface="Tahoma"/>
                </a:defRPr>
              </a:lvl1pPr>
            </a:lstStyle>
            <a:p>
              <a:pPr lvl="0">
                <a:defRPr/>
              </a:pPr>
              <a:r>
                <a:rPr lang="en-US" altLang="ko-KR" sz="1400" b="1" dirty="0">
                  <a:solidFill>
                    <a:schemeClr val="bg1">
                      <a:lumMod val="95000"/>
                    </a:schemeClr>
                  </a:solidFill>
                  <a:latin typeface="맑은 고딕"/>
                  <a:ea typeface="맑은 고딕"/>
                </a:rPr>
                <a:t>Project Contents</a:t>
              </a:r>
              <a:endParaRPr lang="ko-KR" altLang="en-US" sz="1400" b="1" dirty="0">
                <a:solidFill>
                  <a:schemeClr val="bg1">
                    <a:lumMod val="95000"/>
                  </a:schemeClr>
                </a:solidFill>
                <a:latin typeface="맑은 고딕"/>
                <a:ea typeface="맑은 고딕"/>
              </a:endParaRPr>
            </a:p>
          </p:txBody>
        </p:sp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296D18B-3802-06E1-1AE4-11247194253E}"/>
              </a:ext>
            </a:extLst>
          </p:cNvPr>
          <p:cNvSpPr/>
          <p:nvPr/>
        </p:nvSpPr>
        <p:spPr>
          <a:xfrm>
            <a:off x="256534" y="2346956"/>
            <a:ext cx="9085741" cy="4271608"/>
          </a:xfrm>
          <a:prstGeom prst="rect">
            <a:avLst/>
          </a:prstGeom>
          <a:noFill/>
          <a:ln w="381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36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A7C4E90D-1FD6-416B-A90B-394BB91FF6C5}"/>
              </a:ext>
            </a:extLst>
          </p:cNvPr>
          <p:cNvGrpSpPr/>
          <p:nvPr/>
        </p:nvGrpSpPr>
        <p:grpSpPr>
          <a:xfrm>
            <a:off x="8626796" y="356392"/>
            <a:ext cx="960438" cy="960438"/>
            <a:chOff x="8626796" y="356392"/>
            <a:chExt cx="960438" cy="960438"/>
          </a:xfrm>
        </p:grpSpPr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E03C1651-FC5F-D74A-6353-EF631098034E}"/>
                </a:ext>
              </a:extLst>
            </p:cNvPr>
            <p:cNvSpPr/>
            <p:nvPr/>
          </p:nvSpPr>
          <p:spPr>
            <a:xfrm>
              <a:off x="8626796" y="356392"/>
              <a:ext cx="960438" cy="960438"/>
            </a:xfrm>
            <a:prstGeom prst="ellipse">
              <a:avLst/>
            </a:prstGeom>
            <a:solidFill>
              <a:schemeClr val="bg1"/>
            </a:solidFill>
            <a:ln w="6350"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4" name="그래픽 3" descr="체크리스트 단색으로 채워진">
              <a:extLst>
                <a:ext uri="{FF2B5EF4-FFF2-40B4-BE49-F238E27FC236}">
                  <a16:creationId xmlns:a16="http://schemas.microsoft.com/office/drawing/2014/main" id="{45324FC3-0D32-492F-984F-4C886EADADC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739234" y="468830"/>
              <a:ext cx="735562" cy="735562"/>
            </a:xfrm>
            <a:prstGeom prst="rect">
              <a:avLst/>
            </a:prstGeom>
          </p:spPr>
        </p:pic>
      </p:grpSp>
      <p:sp>
        <p:nvSpPr>
          <p:cNvPr id="16" name="사각형: 잘린 대각선 방향 모서리 165">
            <a:extLst>
              <a:ext uri="{FF2B5EF4-FFF2-40B4-BE49-F238E27FC236}">
                <a16:creationId xmlns:a16="http://schemas.microsoft.com/office/drawing/2014/main" id="{5C606703-B709-47BF-9086-A1DCC5F8FAA4}"/>
              </a:ext>
            </a:extLst>
          </p:cNvPr>
          <p:cNvSpPr/>
          <p:nvPr/>
        </p:nvSpPr>
        <p:spPr>
          <a:xfrm>
            <a:off x="256534" y="1825413"/>
            <a:ext cx="4155904" cy="382152"/>
          </a:xfrm>
          <a:prstGeom prst="snip2DiagRect">
            <a:avLst/>
          </a:prstGeom>
          <a:solidFill>
            <a:srgbClr val="D9F0FF"/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6004" bIns="96004" rtlCol="0" anchor="ctr"/>
          <a:lstStyle/>
          <a:p>
            <a:pPr marL="457200" lvl="1"/>
            <a:r>
              <a:rPr lang="ko-KR" altLang="ko-KR" sz="1800" b="1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데이터 속성별 상관관계 그래프</a:t>
            </a:r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659A0CEE-52D9-48B7-9B1B-1137484D8C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725" y="2265356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51F1C341-EBDC-4893-ACA1-640DCB86FB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2563" y="15073306"/>
            <a:ext cx="9906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4" name="그림 13" descr="텍스트, 스크린샷, 소프트웨어, 디스플레이이(가) 표시된 사진&#10;&#10;자동 생성된 설명">
            <a:extLst>
              <a:ext uri="{FF2B5EF4-FFF2-40B4-BE49-F238E27FC236}">
                <a16:creationId xmlns:a16="http://schemas.microsoft.com/office/drawing/2014/main" id="{CB4C7DC7-9BEE-44DD-8E4A-6071694BF33A}"/>
              </a:ext>
            </a:extLst>
          </p:cNvPr>
          <p:cNvPicPr/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88" t="10156" r="11628" b="9258"/>
          <a:stretch/>
        </p:blipFill>
        <p:spPr bwMode="auto">
          <a:xfrm>
            <a:off x="312205" y="2427828"/>
            <a:ext cx="4207179" cy="4113704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40A8946-F886-4BFF-909E-7D79B9BEF7FB}"/>
              </a:ext>
            </a:extLst>
          </p:cNvPr>
          <p:cNvSpPr txBox="1"/>
          <p:nvPr/>
        </p:nvSpPr>
        <p:spPr>
          <a:xfrm>
            <a:off x="4519384" y="2766423"/>
            <a:ext cx="4654864" cy="34240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81019" indent="-381019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altLang="ko-KR" sz="1100" dirty="0">
                <a:latin typeface="+mn-ea"/>
              </a:rPr>
              <a:t> Heat</a:t>
            </a:r>
            <a:r>
              <a:rPr lang="ko-KR" altLang="en-US" sz="1100" dirty="0">
                <a:latin typeface="+mn-ea"/>
              </a:rPr>
              <a:t> </a:t>
            </a:r>
            <a:r>
              <a:rPr lang="en-US" altLang="ko-KR" sz="1100" dirty="0">
                <a:latin typeface="+mn-ea"/>
              </a:rPr>
              <a:t>Map</a:t>
            </a:r>
            <a:r>
              <a:rPr lang="ko-KR" altLang="en-US" sz="1100" dirty="0">
                <a:latin typeface="+mn-ea"/>
              </a:rPr>
              <a:t> 그래프에서 </a:t>
            </a:r>
            <a:r>
              <a:rPr lang="ko-KR" altLang="en-US" sz="1100" b="1" dirty="0">
                <a:latin typeface="+mn-ea"/>
              </a:rPr>
              <a:t>숫자 </a:t>
            </a:r>
            <a:r>
              <a:rPr lang="en-US" altLang="ko-KR" sz="1100" b="1" dirty="0">
                <a:latin typeface="+mn-ea"/>
              </a:rPr>
              <a:t>1</a:t>
            </a:r>
            <a:r>
              <a:rPr lang="ko-KR" altLang="en-US" sz="1100" b="1" dirty="0">
                <a:latin typeface="+mn-ea"/>
              </a:rPr>
              <a:t>의 가까울 수록 높은 종속성</a:t>
            </a:r>
            <a:r>
              <a:rPr lang="ko-KR" altLang="en-US" sz="1100" dirty="0">
                <a:latin typeface="+mn-ea"/>
              </a:rPr>
              <a:t>을 가짐</a:t>
            </a:r>
            <a:r>
              <a:rPr lang="en-US" altLang="ko-KR" sz="1100" dirty="0">
                <a:latin typeface="+mn-ea"/>
              </a:rPr>
              <a:t>.</a:t>
            </a:r>
          </a:p>
          <a:p>
            <a:pPr marL="381019" indent="-381019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ko-KR" altLang="en-US" sz="1100" dirty="0">
                <a:latin typeface="+mn-ea"/>
              </a:rPr>
              <a:t> 일산화탄소</a:t>
            </a:r>
            <a:r>
              <a:rPr lang="en-US" altLang="ko-KR" sz="1100" dirty="0">
                <a:latin typeface="+mn-ea"/>
              </a:rPr>
              <a:t>(CO)</a:t>
            </a:r>
            <a:r>
              <a:rPr lang="ko-KR" altLang="en-US" sz="1100" dirty="0">
                <a:latin typeface="+mn-ea"/>
              </a:rPr>
              <a:t>는 </a:t>
            </a:r>
            <a:r>
              <a:rPr lang="en-US" altLang="ko-KR" sz="1100" dirty="0">
                <a:latin typeface="+mn-ea"/>
              </a:rPr>
              <a:t>0.34</a:t>
            </a:r>
            <a:r>
              <a:rPr lang="ko-KR" altLang="en-US" sz="1100" dirty="0">
                <a:latin typeface="+mn-ea"/>
              </a:rPr>
              <a:t>로 질소산화물</a:t>
            </a:r>
            <a:r>
              <a:rPr lang="en-US" altLang="ko-KR" sz="1100" dirty="0">
                <a:latin typeface="+mn-ea"/>
              </a:rPr>
              <a:t>(NOx)</a:t>
            </a:r>
            <a:r>
              <a:rPr lang="ko-KR" altLang="en-US" sz="1100" dirty="0">
                <a:latin typeface="+mn-ea"/>
              </a:rPr>
              <a:t>과 </a:t>
            </a:r>
            <a:r>
              <a:rPr lang="ko-KR" altLang="en-US" sz="1100" b="1" dirty="0">
                <a:latin typeface="+mn-ea"/>
              </a:rPr>
              <a:t>높은 비례 관계의 종속성</a:t>
            </a:r>
            <a:r>
              <a:rPr lang="ko-KR" altLang="en-US" sz="1100" dirty="0">
                <a:latin typeface="+mn-ea"/>
              </a:rPr>
              <a:t>을 가짐</a:t>
            </a:r>
            <a:r>
              <a:rPr lang="en-US" altLang="ko-KR" sz="1100" dirty="0">
                <a:latin typeface="+mn-ea"/>
              </a:rPr>
              <a:t>. </a:t>
            </a:r>
            <a:r>
              <a:rPr lang="ko-KR" altLang="en-US" sz="1100" dirty="0">
                <a:latin typeface="+mn-ea"/>
              </a:rPr>
              <a:t>따라서</a:t>
            </a:r>
            <a:r>
              <a:rPr lang="en-US" altLang="ko-KR" sz="1100" dirty="0">
                <a:latin typeface="+mn-ea"/>
              </a:rPr>
              <a:t>,</a:t>
            </a:r>
            <a:r>
              <a:rPr lang="ko-KR" altLang="en-US" sz="1100" dirty="0">
                <a:latin typeface="+mn-ea"/>
              </a:rPr>
              <a:t> </a:t>
            </a:r>
            <a:r>
              <a:rPr lang="ko-KR" altLang="en-US" sz="1100" b="1" dirty="0">
                <a:latin typeface="+mn-ea"/>
              </a:rPr>
              <a:t>일산화탄소</a:t>
            </a:r>
            <a:r>
              <a:rPr lang="en-US" altLang="ko-KR" sz="1100" b="1" dirty="0">
                <a:latin typeface="+mn-ea"/>
              </a:rPr>
              <a:t>(CO)</a:t>
            </a:r>
            <a:r>
              <a:rPr lang="ko-KR" altLang="en-US" sz="1100" b="1" dirty="0">
                <a:latin typeface="+mn-ea"/>
              </a:rPr>
              <a:t>의 수치가 높을 수록 질소산화물</a:t>
            </a:r>
            <a:r>
              <a:rPr lang="en-US" altLang="ko-KR" sz="1100" b="1" dirty="0">
                <a:latin typeface="+mn-ea"/>
              </a:rPr>
              <a:t>(NOx)</a:t>
            </a:r>
            <a:r>
              <a:rPr lang="ko-KR" altLang="en-US" sz="1100" b="1" dirty="0">
                <a:latin typeface="+mn-ea"/>
              </a:rPr>
              <a:t>의 발생양이 많아 짐</a:t>
            </a:r>
            <a:r>
              <a:rPr lang="en-US" altLang="ko-KR" sz="1100" b="1" dirty="0">
                <a:latin typeface="+mn-ea"/>
              </a:rPr>
              <a:t>.</a:t>
            </a:r>
          </a:p>
          <a:p>
            <a:pPr marL="381019" indent="-381019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ko-KR" altLang="en-US" sz="1100" dirty="0">
                <a:latin typeface="+mn-ea"/>
              </a:rPr>
              <a:t> 주변온도</a:t>
            </a:r>
            <a:r>
              <a:rPr lang="en-US" altLang="ko-KR" sz="1100" dirty="0">
                <a:latin typeface="+mn-ea"/>
              </a:rPr>
              <a:t>(AT)</a:t>
            </a:r>
            <a:r>
              <a:rPr lang="ko-KR" altLang="en-US" sz="1100" dirty="0">
                <a:latin typeface="+mn-ea"/>
              </a:rPr>
              <a:t>는 </a:t>
            </a:r>
            <a:r>
              <a:rPr lang="en-US" altLang="ko-KR" sz="1100" dirty="0">
                <a:latin typeface="+mn-ea"/>
              </a:rPr>
              <a:t>-0.56</a:t>
            </a:r>
            <a:r>
              <a:rPr lang="ko-KR" altLang="en-US" sz="1100" dirty="0">
                <a:latin typeface="+mn-ea"/>
              </a:rPr>
              <a:t>으로 질소산화물</a:t>
            </a:r>
            <a:r>
              <a:rPr lang="en-US" altLang="ko-KR" sz="1100" dirty="0">
                <a:latin typeface="+mn-ea"/>
              </a:rPr>
              <a:t>(NOx)</a:t>
            </a:r>
            <a:r>
              <a:rPr lang="ko-KR" altLang="en-US" sz="1100" dirty="0">
                <a:latin typeface="+mn-ea"/>
              </a:rPr>
              <a:t>와 </a:t>
            </a:r>
            <a:r>
              <a:rPr lang="ko-KR" altLang="en-US" sz="1100" b="1" dirty="0">
                <a:latin typeface="+mn-ea"/>
              </a:rPr>
              <a:t>반비례 관계의 종속성</a:t>
            </a:r>
            <a:r>
              <a:rPr lang="ko-KR" altLang="en-US" sz="1100" dirty="0">
                <a:latin typeface="+mn-ea"/>
              </a:rPr>
              <a:t>을 가짐</a:t>
            </a:r>
            <a:r>
              <a:rPr lang="en-US" altLang="ko-KR" sz="1100" dirty="0">
                <a:latin typeface="+mn-ea"/>
              </a:rPr>
              <a:t>. </a:t>
            </a:r>
            <a:r>
              <a:rPr lang="ko-KR" altLang="en-US" sz="1100" dirty="0">
                <a:latin typeface="+mn-ea"/>
              </a:rPr>
              <a:t>따라서</a:t>
            </a:r>
            <a:r>
              <a:rPr lang="en-US" altLang="ko-KR" sz="1100" dirty="0">
                <a:latin typeface="+mn-ea"/>
              </a:rPr>
              <a:t>,</a:t>
            </a:r>
            <a:r>
              <a:rPr lang="ko-KR" altLang="en-US" sz="1100" dirty="0">
                <a:latin typeface="+mn-ea"/>
              </a:rPr>
              <a:t> </a:t>
            </a:r>
            <a:r>
              <a:rPr lang="ko-KR" altLang="en-US" sz="1100" b="1" dirty="0">
                <a:latin typeface="+mn-ea"/>
              </a:rPr>
              <a:t>주변온도</a:t>
            </a:r>
            <a:r>
              <a:rPr lang="en-US" altLang="ko-KR" sz="1100" b="1" dirty="0">
                <a:latin typeface="+mn-ea"/>
              </a:rPr>
              <a:t>(AT)</a:t>
            </a:r>
            <a:r>
              <a:rPr lang="ko-KR" altLang="en-US" sz="1100" b="1" dirty="0">
                <a:latin typeface="+mn-ea"/>
              </a:rPr>
              <a:t>가 높을 수록 질소산화물</a:t>
            </a:r>
            <a:r>
              <a:rPr lang="en-US" altLang="ko-KR" sz="1100" b="1" dirty="0">
                <a:latin typeface="+mn-ea"/>
              </a:rPr>
              <a:t>(NOx)</a:t>
            </a:r>
            <a:r>
              <a:rPr lang="ko-KR" altLang="en-US" sz="1100" b="1" dirty="0">
                <a:latin typeface="+mn-ea"/>
              </a:rPr>
              <a:t>의 발생량은 적어 짐</a:t>
            </a:r>
            <a:r>
              <a:rPr lang="en-US" altLang="ko-KR" sz="1100" b="1" dirty="0">
                <a:latin typeface="+mn-ea"/>
              </a:rPr>
              <a:t>.</a:t>
            </a:r>
          </a:p>
          <a:p>
            <a:pPr marL="381019" indent="-381019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ko-KR" altLang="en-US" sz="1100" dirty="0">
                <a:latin typeface="+mn-ea"/>
              </a:rPr>
              <a:t> 터빈 배출 온도</a:t>
            </a:r>
            <a:r>
              <a:rPr lang="en-US" altLang="ko-KR" sz="1100" dirty="0">
                <a:latin typeface="+mn-ea"/>
              </a:rPr>
              <a:t>(TAT),</a:t>
            </a:r>
            <a:r>
              <a:rPr lang="ko-KR" altLang="en-US" sz="1100" dirty="0">
                <a:latin typeface="+mn-ea"/>
              </a:rPr>
              <a:t> 터빈 에너지 출력</a:t>
            </a:r>
            <a:r>
              <a:rPr lang="en-US" altLang="ko-KR" sz="1100" dirty="0">
                <a:latin typeface="+mn-ea"/>
              </a:rPr>
              <a:t>(TEY)</a:t>
            </a:r>
            <a:r>
              <a:rPr lang="ko-KR" altLang="en-US" sz="1100" dirty="0">
                <a:latin typeface="+mn-ea"/>
              </a:rPr>
              <a:t>는 각각 </a:t>
            </a:r>
            <a:r>
              <a:rPr lang="en-US" altLang="ko-KR" sz="1100" dirty="0">
                <a:latin typeface="+mn-ea"/>
              </a:rPr>
              <a:t>-0.09, -0.12</a:t>
            </a:r>
            <a:r>
              <a:rPr lang="ko-KR" altLang="en-US" sz="1100" dirty="0">
                <a:latin typeface="+mn-ea"/>
              </a:rPr>
              <a:t>로 값이 </a:t>
            </a:r>
            <a:r>
              <a:rPr lang="en-US" altLang="ko-KR" sz="1100" dirty="0">
                <a:latin typeface="+mn-ea"/>
              </a:rPr>
              <a:t>0</a:t>
            </a:r>
            <a:r>
              <a:rPr lang="ko-KR" altLang="en-US" sz="1100" dirty="0">
                <a:latin typeface="+mn-ea"/>
              </a:rPr>
              <a:t>의</a:t>
            </a:r>
            <a:r>
              <a:rPr lang="en-US" altLang="ko-KR" sz="1100" dirty="0">
                <a:latin typeface="+mn-ea"/>
              </a:rPr>
              <a:t> </a:t>
            </a:r>
            <a:r>
              <a:rPr lang="ko-KR" altLang="en-US" sz="1100" dirty="0">
                <a:latin typeface="+mn-ea"/>
              </a:rPr>
              <a:t>가깝다</a:t>
            </a:r>
            <a:r>
              <a:rPr lang="en-US" altLang="ko-KR" sz="1100" dirty="0">
                <a:latin typeface="+mn-ea"/>
              </a:rPr>
              <a:t>.</a:t>
            </a:r>
            <a:r>
              <a:rPr lang="ko-KR" altLang="en-US" sz="1100" dirty="0">
                <a:latin typeface="+mn-ea"/>
              </a:rPr>
              <a:t>따라서 </a:t>
            </a:r>
            <a:r>
              <a:rPr lang="ko-KR" altLang="en-US" sz="1100" b="1" dirty="0">
                <a:latin typeface="+mn-ea"/>
              </a:rPr>
              <a:t>터빈 배출 온도</a:t>
            </a:r>
            <a:r>
              <a:rPr lang="en-US" altLang="ko-KR" sz="1100" b="1" dirty="0">
                <a:latin typeface="+mn-ea"/>
              </a:rPr>
              <a:t>(TAT)</a:t>
            </a:r>
            <a:r>
              <a:rPr lang="ko-KR" altLang="en-US" sz="1100" b="1" dirty="0">
                <a:latin typeface="+mn-ea"/>
              </a:rPr>
              <a:t>와 터빈 에너지 출력</a:t>
            </a:r>
            <a:r>
              <a:rPr lang="en-US" altLang="ko-KR" sz="1100" b="1" dirty="0">
                <a:latin typeface="+mn-ea"/>
              </a:rPr>
              <a:t>(TEY)</a:t>
            </a:r>
            <a:r>
              <a:rPr lang="ko-KR" altLang="en-US" sz="1100" b="1" dirty="0">
                <a:latin typeface="+mn-ea"/>
              </a:rPr>
              <a:t>은 질소산화물</a:t>
            </a:r>
            <a:r>
              <a:rPr lang="en-US" altLang="ko-KR" sz="1100" b="1" dirty="0">
                <a:latin typeface="+mn-ea"/>
              </a:rPr>
              <a:t>(NOx)</a:t>
            </a:r>
            <a:r>
              <a:rPr lang="ko-KR" altLang="en-US" sz="1100" b="1" dirty="0">
                <a:latin typeface="+mn-ea"/>
              </a:rPr>
              <a:t>의 발생과 종속성이 낮음</a:t>
            </a:r>
            <a:r>
              <a:rPr lang="en-US" altLang="ko-KR" sz="1100" b="1" dirty="0"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11401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dirty="0"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453</TotalTime>
  <Words>934</Words>
  <Application>Microsoft Office PowerPoint</Application>
  <PresentationFormat>A4 용지(210x297mm)</PresentationFormat>
  <Paragraphs>139</Paragraphs>
  <Slides>18</Slides>
  <Notes>18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3" baseType="lpstr">
      <vt:lpstr>맑은 고딕</vt:lpstr>
      <vt:lpstr>Arial</vt:lpstr>
      <vt:lpstr>Calibri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hyungjin</dc:creator>
  <cp:lastModifiedBy>user</cp:lastModifiedBy>
  <cp:revision>407</cp:revision>
  <dcterms:modified xsi:type="dcterms:W3CDTF">2024-08-28T02:32:53Z</dcterms:modified>
  <cp:version/>
</cp:coreProperties>
</file>