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83" r:id="rId4"/>
    <p:sldId id="263" r:id="rId5"/>
    <p:sldId id="258" r:id="rId6"/>
    <p:sldId id="271" r:id="rId7"/>
    <p:sldId id="272" r:id="rId8"/>
    <p:sldId id="275" r:id="rId9"/>
    <p:sldId id="27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6A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8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6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5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42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76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9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8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6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59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A3C0-F9FC-4453-BB5B-E5E46329A9BE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A52F-48A0-4670-A400-93D2F591FC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05" y="-125506"/>
            <a:ext cx="3628065" cy="25752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77" y="-115688"/>
            <a:ext cx="4710212" cy="2202024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5663276" y="2668846"/>
            <a:ext cx="6120000" cy="3246605"/>
            <a:chOff x="5682343" y="2801908"/>
            <a:chExt cx="6120000" cy="3246605"/>
          </a:xfrm>
        </p:grpSpPr>
        <p:sp>
          <p:nvSpPr>
            <p:cNvPr id="54" name="Rectángulo redondeado 53"/>
            <p:cNvSpPr/>
            <p:nvPr/>
          </p:nvSpPr>
          <p:spPr>
            <a:xfrm>
              <a:off x="5682343" y="2808513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66700" prstMaterial="metal">
              <a:bevelT w="419100"/>
              <a:extrusionClr>
                <a:schemeClr val="accent4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5682343" y="2801908"/>
              <a:ext cx="6120000" cy="3240000"/>
              <a:chOff x="756557" y="544285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56" name="Rectángulo redondeado 55"/>
              <p:cNvSpPr/>
              <p:nvPr/>
            </p:nvSpPr>
            <p:spPr>
              <a:xfrm>
                <a:off x="756557" y="544285"/>
                <a:ext cx="6120000" cy="3240000"/>
              </a:xfrm>
              <a:prstGeom prst="roundRect">
                <a:avLst/>
              </a:prstGeom>
              <a:gradFill>
                <a:gsLst>
                  <a:gs pos="84000">
                    <a:schemeClr val="bg1"/>
                  </a:gs>
                  <a:gs pos="63000">
                    <a:schemeClr val="accent2">
                      <a:lumMod val="20000"/>
                      <a:lumOff val="80000"/>
                    </a:schemeClr>
                  </a:gs>
                  <a:gs pos="25000">
                    <a:schemeClr val="accent2">
                      <a:lumMod val="20000"/>
                      <a:lumOff val="80000"/>
                    </a:schemeClr>
                  </a:gs>
                  <a:gs pos="0">
                    <a:schemeClr val="bg1"/>
                  </a:gs>
                </a:gsLst>
                <a:lin ang="13200000" scaled="0"/>
              </a:gra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Rectángulo redondeado 56"/>
              <p:cNvSpPr/>
              <p:nvPr/>
            </p:nvSpPr>
            <p:spPr>
              <a:xfrm>
                <a:off x="3472854" y="685799"/>
                <a:ext cx="1371600" cy="1371600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Rectángulo redondeado 57"/>
              <p:cNvSpPr/>
              <p:nvPr/>
            </p:nvSpPr>
            <p:spPr>
              <a:xfrm>
                <a:off x="2617392" y="774386"/>
                <a:ext cx="713638" cy="1371600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Rectángulo redondeado 58"/>
              <p:cNvSpPr/>
              <p:nvPr/>
            </p:nvSpPr>
            <p:spPr>
              <a:xfrm>
                <a:off x="2617392" y="2198915"/>
                <a:ext cx="2264230" cy="1407727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0" name="Rectángulo redondeado 59"/>
              <p:cNvSpPr/>
              <p:nvPr/>
            </p:nvSpPr>
            <p:spPr>
              <a:xfrm>
                <a:off x="1136313" y="685800"/>
                <a:ext cx="1371600" cy="2920842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Rectángulo redondeado 60"/>
              <p:cNvSpPr/>
              <p:nvPr/>
            </p:nvSpPr>
            <p:spPr>
              <a:xfrm>
                <a:off x="6357879" y="1005075"/>
                <a:ext cx="178370" cy="2104649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62" name="Imagen 6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000000">
                      <a:alpha val="27451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19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005841" y="2287500"/>
                <a:ext cx="1279860" cy="1279860"/>
              </a:xfrm>
              <a:prstGeom prst="rect">
                <a:avLst/>
              </a:prstGeom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55354">
                <a:off x="3732184" y="871833"/>
                <a:ext cx="952720" cy="952720"/>
              </a:xfrm>
              <a:prstGeom prst="rect">
                <a:avLst/>
              </a:prstGeom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62702" y="1494337"/>
                <a:ext cx="1538716" cy="1126124"/>
              </a:xfrm>
              <a:prstGeom prst="rect">
                <a:avLst/>
              </a:prstGeom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  <p:sp>
            <p:nvSpPr>
              <p:cNvPr id="65" name="Rectángulo redondeado 64"/>
              <p:cNvSpPr/>
              <p:nvPr/>
            </p:nvSpPr>
            <p:spPr>
              <a:xfrm>
                <a:off x="4989837" y="2287500"/>
                <a:ext cx="1027734" cy="1279860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66" name="Imagen 6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86422" y="2499572"/>
                <a:ext cx="855715" cy="855715"/>
              </a:xfrm>
              <a:prstGeom prst="rect">
                <a:avLst/>
              </a:prstGeom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02717" y="883848"/>
                <a:ext cx="1064089" cy="1064089"/>
              </a:xfrm>
              <a:prstGeom prst="rect">
                <a:avLst/>
              </a:prstGeom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  <p:pic>
            <p:nvPicPr>
              <p:cNvPr id="68" name="Imagen 6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15069" y="1184872"/>
                <a:ext cx="550628" cy="550628"/>
              </a:xfrm>
              <a:prstGeom prst="rect">
                <a:avLst/>
              </a:prstGeom>
              <a:sp3d extrusionH="76200">
                <a:extrusionClr>
                  <a:schemeClr val="accent4">
                    <a:lumMod val="75000"/>
                  </a:schemeClr>
                </a:extrusionClr>
              </a:sp3d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8196550" y="3283578"/>
            <a:ext cx="2237075" cy="1460046"/>
            <a:chOff x="2039517" y="1892839"/>
            <a:chExt cx="2264230" cy="1407727"/>
          </a:xfrm>
          <a:effectLst>
            <a:outerShdw blurRad="50800" dist="838200" dir="816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52" name="Rectángulo redondeado 51"/>
            <p:cNvSpPr/>
            <p:nvPr/>
          </p:nvSpPr>
          <p:spPr>
            <a:xfrm>
              <a:off x="2039517" y="1892839"/>
              <a:ext cx="2264230" cy="1407727"/>
            </a:xfrm>
            <a:prstGeom prst="roundRect">
              <a:avLst/>
            </a:prstGeom>
            <a:solidFill>
              <a:srgbClr val="FF99CC"/>
            </a:solidFill>
            <a:ln>
              <a:noFill/>
            </a:ln>
            <a:sp3d extrusionH="76200" contourW="12700">
              <a:extrusionClr>
                <a:schemeClr val="accent4">
                  <a:lumMod val="75000"/>
                </a:schemeClr>
              </a:extrusionClr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000000">
                    <a:alpha val="27451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1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27966" y="1981424"/>
              <a:ext cx="1279860" cy="1279860"/>
            </a:xfrm>
            <a:prstGeom prst="rect">
              <a:avLst/>
            </a:prstGeom>
            <a:ln>
              <a:noFill/>
            </a:ln>
            <a:sp3d extrusionH="76200">
              <a:extrusionClr>
                <a:schemeClr val="accent4">
                  <a:lumMod val="75000"/>
                </a:schemeClr>
              </a:extrusionClr>
            </a:sp3d>
          </p:spPr>
        </p:pic>
      </p:grpSp>
      <p:grpSp>
        <p:nvGrpSpPr>
          <p:cNvPr id="43" name="Grupo 42"/>
          <p:cNvGrpSpPr/>
          <p:nvPr/>
        </p:nvGrpSpPr>
        <p:grpSpPr>
          <a:xfrm>
            <a:off x="7201805" y="2435567"/>
            <a:ext cx="1371600" cy="1371600"/>
            <a:chOff x="2894979" y="379723"/>
            <a:chExt cx="1371600" cy="1371600"/>
          </a:xfrm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50" name="Rectángulo redondeado 49"/>
            <p:cNvSpPr/>
            <p:nvPr/>
          </p:nvSpPr>
          <p:spPr>
            <a:xfrm>
              <a:off x="2894979" y="379723"/>
              <a:ext cx="1371600" cy="1371600"/>
            </a:xfrm>
            <a:prstGeom prst="roundRect">
              <a:avLst/>
            </a:prstGeom>
            <a:solidFill>
              <a:srgbClr val="660066"/>
            </a:solidFill>
            <a:ln>
              <a:noFill/>
            </a:ln>
            <a:sp3d extrusionH="76200">
              <a:extrusionClr>
                <a:schemeClr val="accent4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55354">
              <a:off x="3154309" y="565757"/>
              <a:ext cx="952720" cy="952720"/>
            </a:xfrm>
            <a:prstGeom prst="rect">
              <a:avLst/>
            </a:prstGeom>
            <a:sp3d extrusionH="76200">
              <a:extrusionClr>
                <a:schemeClr val="accent4">
                  <a:lumMod val="75000"/>
                </a:schemeClr>
              </a:extrusionClr>
            </a:sp3d>
          </p:spPr>
        </p:pic>
      </p:grpSp>
      <p:grpSp>
        <p:nvGrpSpPr>
          <p:cNvPr id="44" name="Grupo 43"/>
          <p:cNvGrpSpPr/>
          <p:nvPr/>
        </p:nvGrpSpPr>
        <p:grpSpPr>
          <a:xfrm>
            <a:off x="6182088" y="3366882"/>
            <a:ext cx="1371600" cy="2920842"/>
            <a:chOff x="558438" y="379724"/>
            <a:chExt cx="1371600" cy="2920842"/>
          </a:xfrm>
          <a:effectLst>
            <a:outerShdw blurRad="50800" dist="254000" dir="1068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8" name="Rectángulo redondeado 47"/>
            <p:cNvSpPr/>
            <p:nvPr/>
          </p:nvSpPr>
          <p:spPr>
            <a:xfrm>
              <a:off x="558438" y="379724"/>
              <a:ext cx="1371600" cy="292084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 extrusionH="76200" contourW="12700">
              <a:extrusionClr>
                <a:schemeClr val="accent4">
                  <a:lumMod val="75000"/>
                </a:schemeClr>
              </a:extrusionClr>
              <a:contourClr>
                <a:schemeClr val="accent4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827" y="1188261"/>
              <a:ext cx="1538716" cy="1126124"/>
            </a:xfrm>
            <a:prstGeom prst="rect">
              <a:avLst/>
            </a:prstGeom>
            <a:ln>
              <a:noFill/>
            </a:ln>
            <a:sp3d extrusionH="76200">
              <a:extrusionClr>
                <a:schemeClr val="accent4">
                  <a:lumMod val="75000"/>
                </a:schemeClr>
              </a:extrusionClr>
            </a:sp3d>
          </p:spPr>
        </p:pic>
      </p:grpSp>
      <p:grpSp>
        <p:nvGrpSpPr>
          <p:cNvPr id="45" name="Grupo 44"/>
          <p:cNvGrpSpPr/>
          <p:nvPr/>
        </p:nvGrpSpPr>
        <p:grpSpPr>
          <a:xfrm>
            <a:off x="6878132" y="3174062"/>
            <a:ext cx="713638" cy="1371600"/>
            <a:chOff x="2039517" y="468310"/>
            <a:chExt cx="713638" cy="1371600"/>
          </a:xfrm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6" name="Rectángulo redondeado 45"/>
            <p:cNvSpPr/>
            <p:nvPr/>
          </p:nvSpPr>
          <p:spPr>
            <a:xfrm>
              <a:off x="2039517" y="468310"/>
              <a:ext cx="713638" cy="1371600"/>
            </a:xfrm>
            <a:prstGeom prst="roundRect">
              <a:avLst/>
            </a:prstGeom>
            <a:solidFill>
              <a:srgbClr val="FF33CC"/>
            </a:solidFill>
            <a:ln>
              <a:noFill/>
            </a:ln>
            <a:sp3d extrusionH="76200">
              <a:extrusionClr>
                <a:schemeClr val="accent4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37194" y="878796"/>
              <a:ext cx="550628" cy="550628"/>
            </a:xfrm>
            <a:prstGeom prst="rect">
              <a:avLst/>
            </a:prstGeom>
            <a:sp3d extrusionH="76200">
              <a:extrusionClr>
                <a:schemeClr val="accent4">
                  <a:lumMod val="75000"/>
                </a:schemeClr>
              </a:extrusionClr>
            </a:sp3d>
          </p:spPr>
        </p:pic>
      </p:grpSp>
      <p:sp>
        <p:nvSpPr>
          <p:cNvPr id="70" name="CuadroTexto 69"/>
          <p:cNvSpPr txBox="1"/>
          <p:nvPr/>
        </p:nvSpPr>
        <p:spPr>
          <a:xfrm>
            <a:off x="665102" y="1388333"/>
            <a:ext cx="8527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Forte" panose="03060902040502070203" pitchFamily="66" charset="0"/>
              </a:rPr>
              <a:t>INFORME DE PROYECTO HITO 5</a:t>
            </a:r>
            <a:endParaRPr lang="es-ES" sz="44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73" name="Triángulo isósceles 72"/>
          <p:cNvSpPr/>
          <p:nvPr/>
        </p:nvSpPr>
        <p:spPr>
          <a:xfrm rot="18140734">
            <a:off x="6728728" y="-95380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Triángulo isósceles 73"/>
          <p:cNvSpPr/>
          <p:nvPr/>
        </p:nvSpPr>
        <p:spPr>
          <a:xfrm rot="21191387">
            <a:off x="5512530" y="-60135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Triángulo isósceles 74"/>
          <p:cNvSpPr/>
          <p:nvPr/>
        </p:nvSpPr>
        <p:spPr>
          <a:xfrm rot="2570758">
            <a:off x="4462159" y="-95162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Triángulo isósceles 75"/>
          <p:cNvSpPr/>
          <p:nvPr/>
        </p:nvSpPr>
        <p:spPr>
          <a:xfrm rot="20619927">
            <a:off x="2580706" y="-76876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Triángulo isósceles 76"/>
          <p:cNvSpPr/>
          <p:nvPr/>
        </p:nvSpPr>
        <p:spPr>
          <a:xfrm rot="18598532">
            <a:off x="870302" y="-117127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Triángulo isósceles 77"/>
          <p:cNvSpPr/>
          <p:nvPr/>
        </p:nvSpPr>
        <p:spPr>
          <a:xfrm rot="18598532">
            <a:off x="-649961" y="-117651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Triángulo isósceles 78"/>
          <p:cNvSpPr/>
          <p:nvPr/>
        </p:nvSpPr>
        <p:spPr>
          <a:xfrm rot="18598532">
            <a:off x="-1149294" y="1980161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riángulo isósceles 79"/>
          <p:cNvSpPr/>
          <p:nvPr/>
        </p:nvSpPr>
        <p:spPr>
          <a:xfrm rot="18598532">
            <a:off x="4930415" y="535959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riángulo isósceles 80"/>
          <p:cNvSpPr/>
          <p:nvPr/>
        </p:nvSpPr>
        <p:spPr>
          <a:xfrm rot="7347587">
            <a:off x="3202373" y="5581374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Triángulo isósceles 81"/>
          <p:cNvSpPr/>
          <p:nvPr/>
        </p:nvSpPr>
        <p:spPr>
          <a:xfrm rot="18140734">
            <a:off x="-1122974" y="377952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Triángulo isósceles 82"/>
          <p:cNvSpPr/>
          <p:nvPr/>
        </p:nvSpPr>
        <p:spPr>
          <a:xfrm rot="18140734">
            <a:off x="-369682" y="5453929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Triángulo isósceles 83"/>
          <p:cNvSpPr/>
          <p:nvPr/>
        </p:nvSpPr>
        <p:spPr>
          <a:xfrm rot="21432992">
            <a:off x="1482786" y="5746229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370906" y="2223711"/>
            <a:ext cx="42923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FF00"/>
                </a:solidFill>
                <a:latin typeface="Forte" panose="03060902040502070203" pitchFamily="66" charset="0"/>
              </a:rPr>
              <a:t>INGENIERIA EN SISTEMAS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rgbClr val="FF0000"/>
                </a:solidFill>
                <a:latin typeface="Forte" panose="03060902040502070203" pitchFamily="66" charset="0"/>
              </a:rPr>
              <a:t>INGENIERO: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WILLIAM BARRA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rgbClr val="FF0000"/>
                </a:solidFill>
                <a:latin typeface="Forte" panose="03060902040502070203" pitchFamily="66" charset="0"/>
              </a:rPr>
              <a:t>INTEGRANTE: </a:t>
            </a:r>
          </a:p>
          <a:p>
            <a:r>
              <a:rPr lang="es-ES" sz="2000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s-ES" sz="2000" dirty="0" smtClean="0">
                <a:solidFill>
                  <a:srgbClr val="FF0000"/>
                </a:solidFill>
                <a:latin typeface="Forte" panose="03060902040502070203" pitchFamily="66" charset="0"/>
              </a:rPr>
              <a:t>                    </a:t>
            </a:r>
            <a:r>
              <a:rPr lang="es-ES" dirty="0" smtClean="0">
                <a:solidFill>
                  <a:schemeClr val="bg1"/>
                </a:solidFill>
              </a:rPr>
              <a:t>HEBER QUISPE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                      CRISTHIAN TANTANI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                          </a:t>
            </a:r>
          </a:p>
          <a:p>
            <a:r>
              <a:rPr lang="es-ES" sz="2000" dirty="0" smtClean="0">
                <a:solidFill>
                  <a:srgbClr val="FF0000"/>
                </a:solidFill>
                <a:latin typeface="Forte" panose="03060902040502070203" pitchFamily="66" charset="0"/>
              </a:rPr>
              <a:t>GESTION</a:t>
            </a:r>
            <a:r>
              <a:rPr lang="es-ES" sz="2000" dirty="0" smtClean="0">
                <a:solidFill>
                  <a:schemeClr val="bg1"/>
                </a:solidFill>
                <a:latin typeface="Forte" panose="03060902040502070203" pitchFamily="66" charset="0"/>
              </a:rPr>
              <a:t>: 2023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" decel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3203 0.144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" decel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08737 -0.0650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" decel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7175 -0.08009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40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" decel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07083 0.10949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2021259" y="-443593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089659" y="624840"/>
            <a:ext cx="3981403" cy="92333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INTRODUCCION </a:t>
            </a:r>
            <a:endParaRPr lang="es-ES" sz="5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Marco 4"/>
          <p:cNvSpPr/>
          <p:nvPr/>
        </p:nvSpPr>
        <p:spPr>
          <a:xfrm rot="2700000">
            <a:off x="303846" y="2663853"/>
            <a:ext cx="2390387" cy="2273812"/>
          </a:xfrm>
          <a:prstGeom prst="frame">
            <a:avLst>
              <a:gd name="adj1" fmla="val 20622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CA06AE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07420" y="2470294"/>
            <a:ext cx="3013575" cy="1330466"/>
            <a:chOff x="5495122" y="1989981"/>
            <a:chExt cx="1873515" cy="979852"/>
          </a:xfrm>
          <a:effectLst>
            <a:glow rad="228600">
              <a:srgbClr val="CA06AE">
                <a:alpha val="40000"/>
              </a:srgbClr>
            </a:glow>
          </a:effectLst>
        </p:grpSpPr>
        <p:cxnSp>
          <p:nvCxnSpPr>
            <p:cNvPr id="7" name="Conector recto 6"/>
            <p:cNvCxnSpPr/>
            <p:nvPr/>
          </p:nvCxnSpPr>
          <p:spPr>
            <a:xfrm>
              <a:off x="5495122" y="2969833"/>
              <a:ext cx="887017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6763786" y="1989981"/>
              <a:ext cx="60485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V="1">
              <a:off x="6382139" y="2000164"/>
              <a:ext cx="381647" cy="969669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4112549" y="1992234"/>
            <a:ext cx="7045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En cuanto al contexto del proyecto, se trata de una aplicación de gestión de ventas de vehículos que permite registrar información sobre clientes, vendedores, autos, ventas, financiamientos, pagos, mecánicos y mantenimientos. Esta aplicación puede ser utilizada por una empresa que se dedique a la venta de vehículos para llevar un registro detallado de sus operaciones y tomar decisiones informadas en base a los datos almacenados en la base de datos.</a:t>
            </a:r>
          </a:p>
        </p:txBody>
      </p:sp>
      <p:sp>
        <p:nvSpPr>
          <p:cNvPr id="12" name="Triángulo isósceles 11"/>
          <p:cNvSpPr/>
          <p:nvPr/>
        </p:nvSpPr>
        <p:spPr>
          <a:xfrm rot="20619927">
            <a:off x="9459064" y="-782935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/>
          <p:cNvSpPr/>
          <p:nvPr/>
        </p:nvSpPr>
        <p:spPr>
          <a:xfrm rot="20619927">
            <a:off x="10178040" y="4874725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 rot="20619927">
            <a:off x="2960756" y="4683549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/>
          <p:cNvSpPr/>
          <p:nvPr/>
        </p:nvSpPr>
        <p:spPr>
          <a:xfrm rot="18720374">
            <a:off x="6538258" y="-1231317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isósceles 15"/>
          <p:cNvSpPr/>
          <p:nvPr/>
        </p:nvSpPr>
        <p:spPr>
          <a:xfrm rot="1932470">
            <a:off x="11310838" y="125062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7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2021259" y="-443593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705538" y="614193"/>
            <a:ext cx="2631441" cy="92333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INTERFAZ </a:t>
            </a:r>
            <a:endParaRPr lang="es-ES" sz="5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Marco 4"/>
          <p:cNvSpPr/>
          <p:nvPr/>
        </p:nvSpPr>
        <p:spPr>
          <a:xfrm rot="2700000">
            <a:off x="303846" y="2663853"/>
            <a:ext cx="2390387" cy="2273812"/>
          </a:xfrm>
          <a:prstGeom prst="frame">
            <a:avLst>
              <a:gd name="adj1" fmla="val 20622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CA06AE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07420" y="2470294"/>
            <a:ext cx="3013575" cy="1330466"/>
            <a:chOff x="5495122" y="1989981"/>
            <a:chExt cx="1873515" cy="979852"/>
          </a:xfrm>
          <a:effectLst>
            <a:glow rad="228600">
              <a:srgbClr val="CA06AE">
                <a:alpha val="40000"/>
              </a:srgbClr>
            </a:glow>
          </a:effectLst>
        </p:grpSpPr>
        <p:cxnSp>
          <p:nvCxnSpPr>
            <p:cNvPr id="7" name="Conector recto 6"/>
            <p:cNvCxnSpPr/>
            <p:nvPr/>
          </p:nvCxnSpPr>
          <p:spPr>
            <a:xfrm>
              <a:off x="5495122" y="2969833"/>
              <a:ext cx="887017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6763786" y="1989981"/>
              <a:ext cx="60485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V="1">
              <a:off x="6382139" y="2000164"/>
              <a:ext cx="381647" cy="969669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riángulo isósceles 11"/>
          <p:cNvSpPr/>
          <p:nvPr/>
        </p:nvSpPr>
        <p:spPr>
          <a:xfrm rot="20619927">
            <a:off x="9504609" y="-1040694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/>
          <p:cNvSpPr/>
          <p:nvPr/>
        </p:nvSpPr>
        <p:spPr>
          <a:xfrm rot="20619927">
            <a:off x="10696323" y="526714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 rot="20619927">
            <a:off x="2762595" y="550807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/>
          <p:cNvSpPr/>
          <p:nvPr/>
        </p:nvSpPr>
        <p:spPr>
          <a:xfrm rot="18720374">
            <a:off x="6538258" y="-1231317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isósceles 15"/>
          <p:cNvSpPr/>
          <p:nvPr/>
        </p:nvSpPr>
        <p:spPr>
          <a:xfrm rot="1932470">
            <a:off x="11310838" y="125062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51" y="1382288"/>
            <a:ext cx="6833803" cy="454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3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o 3"/>
          <p:cNvSpPr/>
          <p:nvPr/>
        </p:nvSpPr>
        <p:spPr>
          <a:xfrm rot="2700000">
            <a:off x="200996" y="1828758"/>
            <a:ext cx="3688162" cy="3578286"/>
          </a:xfrm>
          <a:prstGeom prst="frame">
            <a:avLst/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00B0F0">
                <a:alpha val="86000"/>
              </a:srgbClr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o 4"/>
          <p:cNvSpPr/>
          <p:nvPr/>
        </p:nvSpPr>
        <p:spPr>
          <a:xfrm rot="2700000">
            <a:off x="2001858" y="2373373"/>
            <a:ext cx="2789922" cy="2595379"/>
          </a:xfrm>
          <a:prstGeom prst="frame">
            <a:avLst>
              <a:gd name="adj1" fmla="val 20622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CA06AE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Marco 5"/>
          <p:cNvSpPr/>
          <p:nvPr/>
        </p:nvSpPr>
        <p:spPr>
          <a:xfrm rot="2700000">
            <a:off x="3599470" y="2994176"/>
            <a:ext cx="1699976" cy="1626509"/>
          </a:xfrm>
          <a:prstGeom prst="frame">
            <a:avLst>
              <a:gd name="adj1" fmla="val 20186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FFFF00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70804" y="688605"/>
            <a:ext cx="6515100" cy="646331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ANALISIS Y DISEÑO DE BASE DE DATOS</a:t>
            </a:r>
            <a:endParaRPr lang="es-ES" sz="36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7" name="Triángulo isósceles 36"/>
          <p:cNvSpPr/>
          <p:nvPr/>
        </p:nvSpPr>
        <p:spPr>
          <a:xfrm rot="20619927">
            <a:off x="3410675" y="586253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Triángulo isósceles 37"/>
          <p:cNvSpPr/>
          <p:nvPr/>
        </p:nvSpPr>
        <p:spPr>
          <a:xfrm rot="20619927">
            <a:off x="2014813" y="-123765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riángulo isósceles 38"/>
          <p:cNvSpPr/>
          <p:nvPr/>
        </p:nvSpPr>
        <p:spPr>
          <a:xfrm rot="3355902">
            <a:off x="11114049" y="-654019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5016500" y="1520901"/>
            <a:ext cx="7073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SISTEMA DE CONTROL DE </a:t>
            </a:r>
            <a:r>
              <a:rPr lang="es-E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VENTAS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SISTEMA DE CONTROL DE </a:t>
            </a:r>
            <a:r>
              <a:rPr lang="es-ES" b="1" dirty="0" smtClean="0">
                <a:solidFill>
                  <a:schemeClr val="bg1"/>
                </a:solidFill>
              </a:rPr>
              <a:t>VENTAS</a:t>
            </a:r>
            <a:endParaRPr lang="es-ES" sz="2400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pPr lvl="0" algn="ctr"/>
            <a:r>
              <a:rPr lang="es-E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ENTIDADES </a:t>
            </a:r>
            <a:r>
              <a:rPr lang="es-E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TABLA DE SISTEMAS</a:t>
            </a:r>
            <a:endParaRPr lang="es-ES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CLIENTE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Almacena los datos del cliente loqueado al sistema.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VENDEDORES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Almacena los datos del personal a cargo de las ventas.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AUTOS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Son el producto y los modelos que están a la venta. 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VENTAS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Se registra las ventas realizadas por los vendedores.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FINANCIAMIENTOS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Para asegurar de donde proviene el dinero e tener una garantía.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PAGOS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Forma que se paga el auto al contado o a crédito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MECANICOS –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 Personal de trabajo que garantiza cualquier solución al auto vendido.</a:t>
            </a:r>
          </a:p>
          <a:p>
            <a:r>
              <a:rPr lang="es-E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MANTENIMIENTOS –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Poder realizar revisiones a los automóviles y garantizar su uso.</a:t>
            </a:r>
          </a:p>
        </p:txBody>
      </p:sp>
    </p:spTree>
    <p:extLst>
      <p:ext uri="{BB962C8B-B14F-4D97-AF65-F5344CB8AC3E}">
        <p14:creationId xmlns:p14="http://schemas.microsoft.com/office/powerpoint/2010/main" val="34709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1999861" y="-481693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085150" y="2244060"/>
            <a:ext cx="704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54755" y="1528305"/>
            <a:ext cx="7535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704617" y="-303338"/>
            <a:ext cx="6654638" cy="1015663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DISEÑO BASE DEDATOS</a:t>
            </a:r>
            <a:endParaRPr lang="es-E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Triángulo isósceles 24"/>
          <p:cNvSpPr/>
          <p:nvPr/>
        </p:nvSpPr>
        <p:spPr>
          <a:xfrm rot="20619927">
            <a:off x="10987623" y="-78615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riángulo isósceles 25"/>
          <p:cNvSpPr/>
          <p:nvPr/>
        </p:nvSpPr>
        <p:spPr>
          <a:xfrm rot="19578915">
            <a:off x="467678" y="626313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riángulo isósceles 26"/>
          <p:cNvSpPr/>
          <p:nvPr/>
        </p:nvSpPr>
        <p:spPr>
          <a:xfrm rot="17293430">
            <a:off x="11159650" y="377852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riángulo isósceles 27"/>
          <p:cNvSpPr/>
          <p:nvPr/>
        </p:nvSpPr>
        <p:spPr>
          <a:xfrm rot="2716764">
            <a:off x="-7904" y="-65143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80" y="900637"/>
            <a:ext cx="10102511" cy="5843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7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-45511" y="185227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1582110" y="-294954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riángulo isósceles 20"/>
          <p:cNvSpPr/>
          <p:nvPr/>
        </p:nvSpPr>
        <p:spPr>
          <a:xfrm rot="20619927">
            <a:off x="506013" y="4694631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isósceles 21"/>
          <p:cNvSpPr/>
          <p:nvPr/>
        </p:nvSpPr>
        <p:spPr>
          <a:xfrm rot="20619927">
            <a:off x="1130251" y="1938804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/>
          <p:cNvSpPr/>
          <p:nvPr/>
        </p:nvSpPr>
        <p:spPr>
          <a:xfrm rot="20619927">
            <a:off x="10482758" y="-1117914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riángulo isósceles 23"/>
          <p:cNvSpPr/>
          <p:nvPr/>
        </p:nvSpPr>
        <p:spPr>
          <a:xfrm rot="3648071">
            <a:off x="11633263" y="141785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isósceles 24"/>
          <p:cNvSpPr/>
          <p:nvPr/>
        </p:nvSpPr>
        <p:spPr>
          <a:xfrm rot="20619927">
            <a:off x="10988609" y="426312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riángulo isósceles 25"/>
          <p:cNvSpPr/>
          <p:nvPr/>
        </p:nvSpPr>
        <p:spPr>
          <a:xfrm rot="20619927">
            <a:off x="300123" y="-1314863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11" y="0"/>
            <a:ext cx="6290177" cy="284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88" y="2835161"/>
            <a:ext cx="6031077" cy="402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6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1533331" y="-375013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949692" y="2234032"/>
            <a:ext cx="704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21248412">
            <a:off x="11075249" y="-1010465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isósceles 8"/>
          <p:cNvSpPr/>
          <p:nvPr/>
        </p:nvSpPr>
        <p:spPr>
          <a:xfrm rot="20619927">
            <a:off x="10957557" y="548131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/>
          <p:cNvSpPr/>
          <p:nvPr/>
        </p:nvSpPr>
        <p:spPr>
          <a:xfrm rot="20619927">
            <a:off x="-54752" y="486201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/>
          <p:cNvSpPr/>
          <p:nvPr/>
        </p:nvSpPr>
        <p:spPr>
          <a:xfrm rot="20619927">
            <a:off x="-549838" y="-582865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 rot="2903231">
            <a:off x="11869544" y="1069747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/>
          <p:cNvSpPr/>
          <p:nvPr/>
        </p:nvSpPr>
        <p:spPr>
          <a:xfrm rot="20619927">
            <a:off x="11261563" y="302724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isósceles 15"/>
          <p:cNvSpPr/>
          <p:nvPr/>
        </p:nvSpPr>
        <p:spPr>
          <a:xfrm rot="4189167">
            <a:off x="-671930" y="1527673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/>
          <p:cNvSpPr/>
          <p:nvPr/>
        </p:nvSpPr>
        <p:spPr>
          <a:xfrm rot="1359363">
            <a:off x="31213" y="284307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230242" y="326716"/>
            <a:ext cx="3967358" cy="1015663"/>
          </a:xfrm>
          <a:prstGeom prst="rect">
            <a:avLst/>
          </a:prstGeom>
          <a:noFill/>
          <a:ln w="57150">
            <a:solidFill>
              <a:srgbClr val="CA06AE"/>
            </a:solidFill>
          </a:ln>
          <a:effectLst>
            <a:glow rad="228600">
              <a:srgbClr val="CA06AE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CILINDRICAS</a:t>
            </a:r>
            <a:endParaRPr lang="es-E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" name="Marco 19"/>
          <p:cNvSpPr/>
          <p:nvPr/>
        </p:nvSpPr>
        <p:spPr>
          <a:xfrm rot="2700000">
            <a:off x="1557111" y="2650097"/>
            <a:ext cx="3055298" cy="2692340"/>
          </a:xfrm>
          <a:prstGeom prst="frame">
            <a:avLst>
              <a:gd name="adj1" fmla="val 20622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CA06AE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101435" y="1669095"/>
            <a:ext cx="678144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gency FB" panose="020B0503020202020204" pitchFamily="34" charset="0"/>
              </a:rPr>
              <a:t>Los sistemas de coordenadas pueden ser definidos como formas de ubicar a puntos en el espacio. En el espacio tridimensional, el sistema de coordenadas cartesianas tiene la forma </a:t>
            </a:r>
            <a:r>
              <a:rPr lang="es-ES" sz="2000" i="1" dirty="0">
                <a:solidFill>
                  <a:schemeClr val="bg1"/>
                </a:solidFill>
                <a:latin typeface="Agency FB" panose="020B0503020202020204" pitchFamily="34" charset="0"/>
              </a:rPr>
              <a:t>(x, y,</a:t>
            </a:r>
            <a:r>
              <a:rPr lang="es-ES" sz="2000" dirty="0">
                <a:solidFill>
                  <a:schemeClr val="bg1"/>
                </a:solidFill>
                <a:latin typeface="Agency FB" panose="020B0503020202020204" pitchFamily="34" charset="0"/>
              </a:rPr>
              <a:t> z). Sin embargo, este sistema no siempre es el más conveniente, por lo que tenemos sistemas de coordenadas alternativos. Uno de estos sistemas es el sistema de coordenadas cilíndricas.</a:t>
            </a:r>
            <a:endParaRPr lang="es-E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El sistema de coordenadas cilíndricas es muy conveniente usarlas en casos que tratan problemas que tienen simetría de tipo cilíndrico se trata de una versión 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que tiene 3 dimensiones.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El punto P en coordenadas cilíndricas se representa como (p , r , z)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 = Coordenada radial es la distancia punto p a z longitud de proyección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 = Coordenada azimutal es el Angulo que forma el eje x.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Z = Coordenada vertical distancia con signo punto p al plano x,y.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Agency FB" panose="020B0503020202020204" pitchFamily="34" charset="0"/>
              </a:rPr>
              <a:t>Una característica de las coordenadas cilíndricas es que podemos describir a un punto usando varias coordenadas. Es decir, existe un número infinito de coordenadas para cada punto. Esto se debe a que el ángulo θ puede ser escrito de formas diferentes</a:t>
            </a:r>
            <a:r>
              <a:rPr lang="es-ES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algn="ctr"/>
            <a:endParaRPr lang="es-E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1488859" y="-388304"/>
            <a:ext cx="8192278" cy="7821386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/>
          <p:cNvSpPr/>
          <p:nvPr/>
        </p:nvSpPr>
        <p:spPr>
          <a:xfrm rot="6184528">
            <a:off x="11309031" y="6035040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/>
          <p:cNvSpPr/>
          <p:nvPr/>
        </p:nvSpPr>
        <p:spPr>
          <a:xfrm rot="2731918">
            <a:off x="11140188" y="-436485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iángulo isósceles 7"/>
          <p:cNvSpPr/>
          <p:nvPr/>
        </p:nvSpPr>
        <p:spPr>
          <a:xfrm rot="8169230">
            <a:off x="5606234" y="663713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isósceles 8"/>
          <p:cNvSpPr/>
          <p:nvPr/>
        </p:nvSpPr>
        <p:spPr>
          <a:xfrm rot="3201734">
            <a:off x="6415045" y="-65284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/>
          <p:cNvSpPr/>
          <p:nvPr/>
        </p:nvSpPr>
        <p:spPr>
          <a:xfrm rot="6184528">
            <a:off x="9061047" y="6022269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/>
          <p:cNvSpPr/>
          <p:nvPr/>
        </p:nvSpPr>
        <p:spPr>
          <a:xfrm rot="3708092">
            <a:off x="8834714" y="-856534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271382" y="694079"/>
            <a:ext cx="3699369" cy="101566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USABILIDAD</a:t>
            </a:r>
            <a:endParaRPr lang="es-E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5" name="Marco 14"/>
          <p:cNvSpPr/>
          <p:nvPr/>
        </p:nvSpPr>
        <p:spPr>
          <a:xfrm rot="2700000">
            <a:off x="368854" y="3058021"/>
            <a:ext cx="3400234" cy="2451703"/>
          </a:xfrm>
          <a:prstGeom prst="frame">
            <a:avLst>
              <a:gd name="adj1" fmla="val 22529"/>
            </a:avLst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51" y="1201910"/>
            <a:ext cx="5327015" cy="2421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77" y="3860317"/>
            <a:ext cx="5208270" cy="2331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62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11" name="Paralelogramo 10"/>
          <p:cNvSpPr/>
          <p:nvPr/>
        </p:nvSpPr>
        <p:spPr>
          <a:xfrm flipV="1">
            <a:off x="1203160" y="-243387"/>
            <a:ext cx="8192278" cy="8860175"/>
          </a:xfrm>
          <a:prstGeom prst="parallelogram">
            <a:avLst>
              <a:gd name="adj" fmla="val 245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399539" y="595076"/>
            <a:ext cx="3768403" cy="92333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CONCLUSIONES</a:t>
            </a:r>
            <a:endParaRPr lang="es-ES" sz="5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Forma en L 4"/>
          <p:cNvSpPr/>
          <p:nvPr/>
        </p:nvSpPr>
        <p:spPr>
          <a:xfrm rot="1003793">
            <a:off x="624561" y="3328873"/>
            <a:ext cx="2572881" cy="2568934"/>
          </a:xfrm>
          <a:prstGeom prst="corner">
            <a:avLst/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00B0F0">
                <a:alpha val="86000"/>
              </a:srgbClr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orma en L 5"/>
          <p:cNvSpPr/>
          <p:nvPr/>
        </p:nvSpPr>
        <p:spPr>
          <a:xfrm rot="847947">
            <a:off x="2496704" y="2658954"/>
            <a:ext cx="2015360" cy="1952565"/>
          </a:xfrm>
          <a:prstGeom prst="corner">
            <a:avLst/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CA06AE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Forma en L 6"/>
          <p:cNvSpPr/>
          <p:nvPr/>
        </p:nvSpPr>
        <p:spPr>
          <a:xfrm rot="867359">
            <a:off x="4148447" y="2250207"/>
            <a:ext cx="1253709" cy="1248304"/>
          </a:xfrm>
          <a:prstGeom prst="corner">
            <a:avLst/>
          </a:prstGeom>
          <a:noFill/>
          <a:ln>
            <a:solidFill>
              <a:schemeClr val="bg1">
                <a:alpha val="55000"/>
              </a:schemeClr>
            </a:solidFill>
          </a:ln>
          <a:effectLst>
            <a:glow rad="342900">
              <a:srgbClr val="FFFF00"/>
            </a:glow>
          </a:effectLst>
          <a:scene3d>
            <a:camera prst="orthographicFront">
              <a:rot lat="19500000" lon="18900000" rev="900000"/>
            </a:camera>
            <a:lightRig rig="twoPt" dir="t">
              <a:rot lat="0" lon="0" rev="2700000"/>
            </a:lightRig>
          </a:scene3d>
          <a:sp3d prstMaterial="matte">
            <a:bevelT w="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5079822" y="3902861"/>
            <a:ext cx="1212787" cy="838200"/>
          </a:xfrm>
          <a:prstGeom prst="rightArrow">
            <a:avLst/>
          </a:prstGeom>
          <a:noFill/>
          <a:ln w="76200">
            <a:solidFill>
              <a:srgbClr val="CA06AE"/>
            </a:solidFill>
          </a:ln>
          <a:effectLst>
            <a:glow rad="228600">
              <a:srgbClr val="CA06A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6243566" y="1085962"/>
            <a:ext cx="51814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El objetivo de este proyecto era poder crear una base de datos que pueda registrar ventas de vehículos echas para una empresa. </a:t>
            </a:r>
          </a:p>
          <a:p>
            <a:pPr algn="ctr"/>
            <a:r>
              <a:rPr lang="es-ES" sz="2400" dirty="0">
                <a:solidFill>
                  <a:schemeClr val="accent4"/>
                </a:solidFill>
                <a:latin typeface="Agency FB" panose="020B0503020202020204" pitchFamily="34" charset="0"/>
              </a:rPr>
              <a:t>La base de datos SISTEMA DE CONTROL DE VENTAS funciona como una base de datos y tiene las 8 tablas que se requirió todas relacionadas al base de datos, se pueden realizar consultas hacer funciones es funcional.</a:t>
            </a:r>
          </a:p>
          <a:p>
            <a:pPr algn="ctr"/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Nos hubiera gustado poder relacionarlo con visual estudio para hacer una interfaz gráfica con botones imágenes etc. Por esa parte nos gustaría poder mejorarlo. </a:t>
            </a:r>
          </a:p>
          <a:p>
            <a:pPr algn="ctr"/>
            <a:endParaRPr lang="es-E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riángulo isósceles 13"/>
          <p:cNvSpPr/>
          <p:nvPr/>
        </p:nvSpPr>
        <p:spPr>
          <a:xfrm rot="6184528">
            <a:off x="11571726" y="279861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riángulo isósceles 15"/>
          <p:cNvSpPr/>
          <p:nvPr/>
        </p:nvSpPr>
        <p:spPr>
          <a:xfrm rot="745811">
            <a:off x="8764550" y="-1066347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/>
          <p:cNvSpPr/>
          <p:nvPr/>
        </p:nvSpPr>
        <p:spPr>
          <a:xfrm rot="10158714">
            <a:off x="5437243" y="-106634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riángulo isósceles 17"/>
          <p:cNvSpPr/>
          <p:nvPr/>
        </p:nvSpPr>
        <p:spPr>
          <a:xfrm rot="8356018">
            <a:off x="3224246" y="633257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iángulo isósceles 18"/>
          <p:cNvSpPr/>
          <p:nvPr/>
        </p:nvSpPr>
        <p:spPr>
          <a:xfrm rot="17287028">
            <a:off x="5860621" y="5757168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iángulo isósceles 19"/>
          <p:cNvSpPr/>
          <p:nvPr/>
        </p:nvSpPr>
        <p:spPr>
          <a:xfrm rot="6184528">
            <a:off x="11802476" y="5067786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isósceles 20"/>
          <p:cNvSpPr/>
          <p:nvPr/>
        </p:nvSpPr>
        <p:spPr>
          <a:xfrm rot="8675637">
            <a:off x="8897904" y="6327662"/>
            <a:ext cx="1692847" cy="164592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352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Agency FB</vt:lpstr>
      <vt:lpstr>Arial</vt:lpstr>
      <vt:lpstr>Bernard MT Condensed</vt:lpstr>
      <vt:lpstr>Calibri</vt:lpstr>
      <vt:lpstr>Calibri Light</vt:lpstr>
      <vt:lpstr>Forte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49</cp:revision>
  <dcterms:created xsi:type="dcterms:W3CDTF">2023-04-05T00:22:52Z</dcterms:created>
  <dcterms:modified xsi:type="dcterms:W3CDTF">2023-06-26T10:35:25Z</dcterms:modified>
</cp:coreProperties>
</file>