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4" r:id="rId3"/>
    <p:sldId id="283" r:id="rId4"/>
    <p:sldId id="263" r:id="rId5"/>
    <p:sldId id="284" r:id="rId6"/>
    <p:sldId id="285" r:id="rId7"/>
    <p:sldId id="286" r:id="rId8"/>
    <p:sldId id="287" r:id="rId9"/>
    <p:sldId id="288" r:id="rId10"/>
    <p:sldId id="270" r:id="rId11"/>
    <p:sldId id="289" r:id="rId12"/>
    <p:sldId id="290" r:id="rId13"/>
    <p:sldId id="291" r:id="rId14"/>
    <p:sldId id="292" r:id="rId15"/>
    <p:sldId id="293" r:id="rId16"/>
    <p:sldId id="294" r:id="rId17"/>
    <p:sldId id="295" r:id="rId18"/>
    <p:sldId id="296" r:id="rId19"/>
    <p:sldId id="297" r:id="rId20"/>
    <p:sldId id="298"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6A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039" autoAdjust="0"/>
  </p:normalViewPr>
  <p:slideViewPr>
    <p:cSldViewPr snapToGrid="0">
      <p:cViewPr varScale="1">
        <p:scale>
          <a:sx n="76" d="100"/>
          <a:sy n="76" d="100"/>
        </p:scale>
        <p:origin x="5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75000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182988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406063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97159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898A3C0-F9FC-4453-BB5B-E5E46329A9BE}" type="datetimeFigureOut">
              <a:rPr lang="es-ES" smtClean="0"/>
              <a:t>10/05/2023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145942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7898A3C0-F9FC-4453-BB5B-E5E46329A9BE}" type="datetimeFigureOut">
              <a:rPr lang="es-ES" smtClean="0"/>
              <a:t>10/05/2023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369376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7898A3C0-F9FC-4453-BB5B-E5E46329A9BE}" type="datetimeFigureOut">
              <a:rPr lang="es-ES" smtClean="0"/>
              <a:t>10/05/2023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92093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898A3C0-F9FC-4453-BB5B-E5E46329A9BE}" type="datetimeFigureOut">
              <a:rPr lang="es-ES" smtClean="0"/>
              <a:t>10/05/2023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427285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898A3C0-F9FC-4453-BB5B-E5E46329A9BE}" type="datetimeFigureOut">
              <a:rPr lang="es-ES" smtClean="0"/>
              <a:t>10/05/2023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49796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898A3C0-F9FC-4453-BB5B-E5E46329A9BE}" type="datetimeFigureOut">
              <a:rPr lang="es-ES" smtClean="0"/>
              <a:t>10/05/2023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51440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898A3C0-F9FC-4453-BB5B-E5E46329A9BE}" type="datetimeFigureOut">
              <a:rPr lang="es-ES" smtClean="0"/>
              <a:t>10/05/2023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57259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8A3C0-F9FC-4453-BB5B-E5E46329A9BE}" type="datetimeFigureOut">
              <a:rPr lang="es-ES" smtClean="0"/>
              <a:t>10/05/2023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3A52F-48A0-4670-A400-93D2F591FC24}" type="slidenum">
              <a:rPr lang="es-ES" smtClean="0"/>
              <a:t>‹Nº›</a:t>
            </a:fld>
            <a:endParaRPr lang="es-ES"/>
          </a:p>
        </p:txBody>
      </p:sp>
    </p:spTree>
    <p:extLst>
      <p:ext uri="{BB962C8B-B14F-4D97-AF65-F5344CB8AC3E}">
        <p14:creationId xmlns:p14="http://schemas.microsoft.com/office/powerpoint/2010/main" val="333179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68105" y="-125506"/>
            <a:ext cx="3628065" cy="257524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177" y="-115688"/>
            <a:ext cx="4710212" cy="2202024"/>
          </a:xfrm>
          <a:prstGeom prst="rect">
            <a:avLst/>
          </a:prstGeom>
        </p:spPr>
      </p:pic>
      <p:grpSp>
        <p:nvGrpSpPr>
          <p:cNvPr id="41" name="Grupo 40"/>
          <p:cNvGrpSpPr/>
          <p:nvPr/>
        </p:nvGrpSpPr>
        <p:grpSpPr>
          <a:xfrm>
            <a:off x="5663276" y="2668846"/>
            <a:ext cx="6120000" cy="3246605"/>
            <a:chOff x="5682343" y="2801908"/>
            <a:chExt cx="6120000" cy="3246605"/>
          </a:xfrm>
        </p:grpSpPr>
        <p:sp>
          <p:nvSpPr>
            <p:cNvPr id="54" name="Rectángulo redondeado 53"/>
            <p:cNvSpPr/>
            <p:nvPr/>
          </p:nvSpPr>
          <p:spPr>
            <a:xfrm>
              <a:off x="5682343" y="2808513"/>
              <a:ext cx="6120000" cy="3240000"/>
            </a:xfrm>
            <a:prstGeom prst="roundRect">
              <a:avLst/>
            </a:prstGeom>
            <a:solidFill>
              <a:schemeClr val="bg1"/>
            </a:solidFill>
            <a:ln>
              <a:noFill/>
            </a:ln>
            <a:scene3d>
              <a:camera prst="isometricTopUp"/>
              <a:lightRig rig="threePt" dir="t"/>
            </a:scene3d>
            <a:sp3d extrusionH="266700" prstMaterial="metal">
              <a:bevelT w="4191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55" name="Grupo 54"/>
            <p:cNvGrpSpPr/>
            <p:nvPr/>
          </p:nvGrpSpPr>
          <p:grpSpPr>
            <a:xfrm>
              <a:off x="5682343" y="2801908"/>
              <a:ext cx="6120000" cy="3240000"/>
              <a:chOff x="756557" y="544285"/>
              <a:chExt cx="6120000" cy="3240000"/>
            </a:xfrm>
            <a:scene3d>
              <a:camera prst="isometricTopUp"/>
              <a:lightRig rig="threePt" dir="t"/>
            </a:scene3d>
          </p:grpSpPr>
          <p:sp>
            <p:nvSpPr>
              <p:cNvPr id="56" name="Rectángulo redondeado 55"/>
              <p:cNvSpPr/>
              <p:nvPr/>
            </p:nvSpPr>
            <p:spPr>
              <a:xfrm>
                <a:off x="756557" y="544285"/>
                <a:ext cx="6120000" cy="3240000"/>
              </a:xfrm>
              <a:prstGeom prst="roundRect">
                <a:avLst/>
              </a:prstGeom>
              <a:gradFill>
                <a:gsLst>
                  <a:gs pos="84000">
                    <a:schemeClr val="bg1"/>
                  </a:gs>
                  <a:gs pos="63000">
                    <a:schemeClr val="accent2">
                      <a:lumMod val="20000"/>
                      <a:lumOff val="80000"/>
                    </a:schemeClr>
                  </a:gs>
                  <a:gs pos="25000">
                    <a:schemeClr val="accent2">
                      <a:lumMod val="20000"/>
                      <a:lumOff val="80000"/>
                    </a:schemeClr>
                  </a:gs>
                  <a:gs pos="0">
                    <a:schemeClr val="bg1"/>
                  </a:gs>
                </a:gsLst>
                <a:lin ang="13200000" scaled="0"/>
              </a:gra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Rectángulo redondeado 56"/>
              <p:cNvSpPr/>
              <p:nvPr/>
            </p:nvSpPr>
            <p:spPr>
              <a:xfrm>
                <a:off x="3472854" y="685799"/>
                <a:ext cx="1371600" cy="1371600"/>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redondeado 57"/>
              <p:cNvSpPr/>
              <p:nvPr/>
            </p:nvSpPr>
            <p:spPr>
              <a:xfrm>
                <a:off x="2617392" y="774386"/>
                <a:ext cx="713638" cy="1371600"/>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redondeado 58"/>
              <p:cNvSpPr/>
              <p:nvPr/>
            </p:nvSpPr>
            <p:spPr>
              <a:xfrm>
                <a:off x="2617392" y="2198915"/>
                <a:ext cx="2264230" cy="1407727"/>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Rectángulo redondeado 59"/>
              <p:cNvSpPr/>
              <p:nvPr/>
            </p:nvSpPr>
            <p:spPr>
              <a:xfrm>
                <a:off x="1136313" y="685800"/>
                <a:ext cx="1371600" cy="2920842"/>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Rectángulo redondeado 60"/>
              <p:cNvSpPr/>
              <p:nvPr/>
            </p:nvSpPr>
            <p:spPr>
              <a:xfrm>
                <a:off x="6357879" y="1005075"/>
                <a:ext cx="178370" cy="2104649"/>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2" name="Imagen 61"/>
              <p:cNvPicPr>
                <a:picLocks noChangeAspect="1"/>
              </p:cNvPicPr>
              <p:nvPr/>
            </p:nvPicPr>
            <p:blipFill>
              <a:blip r:embed="rId4" cstate="print">
                <a:clrChange>
                  <a:clrFrom>
                    <a:srgbClr val="000000">
                      <a:alpha val="27451"/>
                    </a:srgbClr>
                  </a:clrFrom>
                  <a:clrTo>
                    <a:srgbClr val="000000">
                      <a:alpha val="0"/>
                    </a:srgbClr>
                  </a:clrTo>
                </a:clrChange>
                <a:duotone>
                  <a:schemeClr val="bg2">
                    <a:shade val="45000"/>
                    <a:satMod val="135000"/>
                  </a:schemeClr>
                  <a:prstClr val="white"/>
                </a:duotone>
                <a:extLst>
                  <a:ext uri="{BEBA8EAE-BF5A-486C-A8C5-ECC9F3942E4B}">
                    <a14:imgProps xmlns:a14="http://schemas.microsoft.com/office/drawing/2010/main">
                      <a14:imgLayer r:embed="rId5">
                        <a14:imgEffect>
                          <a14:saturation sat="198000"/>
                        </a14:imgEffect>
                      </a14:imgLayer>
                    </a14:imgProps>
                  </a:ext>
                  <a:ext uri="{28A0092B-C50C-407E-A947-70E740481C1C}">
                    <a14:useLocalDpi xmlns:a14="http://schemas.microsoft.com/office/drawing/2010/main" val="0"/>
                  </a:ext>
                </a:extLst>
              </a:blip>
              <a:stretch>
                <a:fillRect/>
              </a:stretch>
            </p:blipFill>
            <p:spPr>
              <a:xfrm rot="5400000">
                <a:off x="3005841" y="2287500"/>
                <a:ext cx="1279860" cy="1279860"/>
              </a:xfrm>
              <a:prstGeom prst="rect">
                <a:avLst/>
              </a:prstGeom>
              <a:ln>
                <a:noFill/>
              </a:ln>
              <a:sp3d extrusionH="76200">
                <a:extrusionClr>
                  <a:schemeClr val="accent4">
                    <a:lumMod val="75000"/>
                  </a:schemeClr>
                </a:extrusionClr>
              </a:sp3d>
            </p:spPr>
          </p:pic>
          <p:pic>
            <p:nvPicPr>
              <p:cNvPr id="63" name="Imagen 62"/>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7955354">
                <a:off x="3732184" y="871833"/>
                <a:ext cx="952720" cy="952720"/>
              </a:xfrm>
              <a:prstGeom prst="rect">
                <a:avLst/>
              </a:prstGeom>
              <a:sp3d extrusionH="76200">
                <a:extrusionClr>
                  <a:schemeClr val="accent4">
                    <a:lumMod val="75000"/>
                  </a:schemeClr>
                </a:extrusionClr>
              </a:sp3d>
            </p:spPr>
          </p:pic>
          <p:pic>
            <p:nvPicPr>
              <p:cNvPr id="64" name="Imagen 63"/>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1062702" y="1494337"/>
                <a:ext cx="1538716" cy="1126124"/>
              </a:xfrm>
              <a:prstGeom prst="rect">
                <a:avLst/>
              </a:prstGeom>
              <a:sp3d extrusionH="76200">
                <a:extrusionClr>
                  <a:schemeClr val="accent4">
                    <a:lumMod val="75000"/>
                  </a:schemeClr>
                </a:extrusionClr>
              </a:sp3d>
            </p:spPr>
          </p:pic>
          <p:sp>
            <p:nvSpPr>
              <p:cNvPr id="65" name="Rectángulo redondeado 64"/>
              <p:cNvSpPr/>
              <p:nvPr/>
            </p:nvSpPr>
            <p:spPr>
              <a:xfrm>
                <a:off x="4989837" y="2287500"/>
                <a:ext cx="1027734" cy="1279860"/>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6" name="Imagen 65"/>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086422" y="2499572"/>
                <a:ext cx="855715" cy="855715"/>
              </a:xfrm>
              <a:prstGeom prst="rect">
                <a:avLst/>
              </a:prstGeom>
              <a:sp3d extrusionH="76200">
                <a:extrusionClr>
                  <a:schemeClr val="accent4">
                    <a:lumMod val="75000"/>
                  </a:schemeClr>
                </a:extrusionClr>
              </a:sp3d>
            </p:spPr>
          </p:pic>
          <p:pic>
            <p:nvPicPr>
              <p:cNvPr id="67" name="Imagen 66"/>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002717" y="883848"/>
                <a:ext cx="1064089" cy="1064089"/>
              </a:xfrm>
              <a:prstGeom prst="rect">
                <a:avLst/>
              </a:prstGeom>
              <a:sp3d extrusionH="76200">
                <a:extrusionClr>
                  <a:schemeClr val="accent4">
                    <a:lumMod val="75000"/>
                  </a:schemeClr>
                </a:extrusionClr>
              </a:sp3d>
            </p:spPr>
          </p:pic>
          <p:pic>
            <p:nvPicPr>
              <p:cNvPr id="68" name="Imagen 67"/>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715069" y="1184872"/>
                <a:ext cx="550628" cy="550628"/>
              </a:xfrm>
              <a:prstGeom prst="rect">
                <a:avLst/>
              </a:prstGeom>
              <a:sp3d extrusionH="76200">
                <a:extrusionClr>
                  <a:schemeClr val="accent4">
                    <a:lumMod val="75000"/>
                  </a:schemeClr>
                </a:extrusionClr>
              </a:sp3d>
            </p:spPr>
          </p:pic>
        </p:grpSp>
      </p:grpSp>
      <p:grpSp>
        <p:nvGrpSpPr>
          <p:cNvPr id="42" name="Grupo 41"/>
          <p:cNvGrpSpPr/>
          <p:nvPr/>
        </p:nvGrpSpPr>
        <p:grpSpPr>
          <a:xfrm>
            <a:off x="8196550" y="3283578"/>
            <a:ext cx="2237075" cy="1460046"/>
            <a:chOff x="2039517" y="1892839"/>
            <a:chExt cx="2264230" cy="1407727"/>
          </a:xfrm>
          <a:effectLst>
            <a:outerShdw blurRad="50800" dist="838200" dir="8160000" algn="tl" rotWithShape="0">
              <a:prstClr val="black">
                <a:alpha val="40000"/>
              </a:prstClr>
            </a:outerShdw>
          </a:effectLst>
          <a:scene3d>
            <a:camera prst="isometricTopUp"/>
            <a:lightRig rig="threePt" dir="t"/>
          </a:scene3d>
        </p:grpSpPr>
        <p:sp>
          <p:nvSpPr>
            <p:cNvPr id="52" name="Rectángulo redondeado 51"/>
            <p:cNvSpPr/>
            <p:nvPr/>
          </p:nvSpPr>
          <p:spPr>
            <a:xfrm>
              <a:off x="2039517" y="1892839"/>
              <a:ext cx="2264230" cy="1407727"/>
            </a:xfrm>
            <a:prstGeom prst="roundRect">
              <a:avLst/>
            </a:prstGeom>
            <a:solidFill>
              <a:srgbClr val="FF99CC"/>
            </a:solidFill>
            <a:ln>
              <a:noFill/>
            </a:ln>
            <a:sp3d extrusionH="76200" contourW="12700">
              <a:extrusionClr>
                <a:schemeClr val="accent4">
                  <a:lumMod val="75000"/>
                </a:schemeClr>
              </a:extrusionClr>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3" name="Imagen 52"/>
            <p:cNvPicPr>
              <a:picLocks noChangeAspect="1"/>
            </p:cNvPicPr>
            <p:nvPr/>
          </p:nvPicPr>
          <p:blipFill>
            <a:blip r:embed="rId11" cstate="print">
              <a:clrChange>
                <a:clrFrom>
                  <a:srgbClr val="000000">
                    <a:alpha val="27451"/>
                  </a:srgbClr>
                </a:clrFrom>
                <a:clrTo>
                  <a:srgbClr val="000000">
                    <a:alpha val="0"/>
                  </a:srgbClr>
                </a:clrTo>
              </a:clrChange>
              <a:duotone>
                <a:schemeClr val="bg2">
                  <a:shade val="45000"/>
                  <a:satMod val="135000"/>
                </a:schemeClr>
                <a:prstClr val="white"/>
              </a:duotone>
              <a:extLst>
                <a:ext uri="{BEBA8EAE-BF5A-486C-A8C5-ECC9F3942E4B}">
                  <a14:imgProps xmlns:a14="http://schemas.microsoft.com/office/drawing/2010/main">
                    <a14:imgLayer r:embed="rId12">
                      <a14:imgEffect>
                        <a14:saturation sat="198000"/>
                      </a14:imgEffect>
                    </a14:imgLayer>
                  </a14:imgProps>
                </a:ext>
                <a:ext uri="{28A0092B-C50C-407E-A947-70E740481C1C}">
                  <a14:useLocalDpi xmlns:a14="http://schemas.microsoft.com/office/drawing/2010/main" val="0"/>
                </a:ext>
              </a:extLst>
            </a:blip>
            <a:stretch>
              <a:fillRect/>
            </a:stretch>
          </p:blipFill>
          <p:spPr>
            <a:xfrm rot="5400000">
              <a:off x="2427966" y="1981424"/>
              <a:ext cx="1279860" cy="1279860"/>
            </a:xfrm>
            <a:prstGeom prst="rect">
              <a:avLst/>
            </a:prstGeom>
            <a:ln>
              <a:noFill/>
            </a:ln>
            <a:sp3d extrusionH="76200">
              <a:extrusionClr>
                <a:schemeClr val="accent4">
                  <a:lumMod val="75000"/>
                </a:schemeClr>
              </a:extrusionClr>
            </a:sp3d>
          </p:spPr>
        </p:pic>
      </p:grpSp>
      <p:grpSp>
        <p:nvGrpSpPr>
          <p:cNvPr id="43" name="Grupo 42"/>
          <p:cNvGrpSpPr/>
          <p:nvPr/>
        </p:nvGrpSpPr>
        <p:grpSpPr>
          <a:xfrm>
            <a:off x="7201805" y="2435567"/>
            <a:ext cx="1371600" cy="1371600"/>
            <a:chOff x="2894979" y="379723"/>
            <a:chExt cx="1371600" cy="1371600"/>
          </a:xfrm>
          <a:effectLst>
            <a:outerShdw blurRad="50800" dist="838200" dir="6600000" algn="tl" rotWithShape="0">
              <a:prstClr val="black">
                <a:alpha val="40000"/>
              </a:prstClr>
            </a:outerShdw>
          </a:effectLst>
          <a:scene3d>
            <a:camera prst="isometricTopUp"/>
            <a:lightRig rig="threePt" dir="t"/>
          </a:scene3d>
        </p:grpSpPr>
        <p:sp>
          <p:nvSpPr>
            <p:cNvPr id="50" name="Rectángulo redondeado 49"/>
            <p:cNvSpPr/>
            <p:nvPr/>
          </p:nvSpPr>
          <p:spPr>
            <a:xfrm>
              <a:off x="2894979" y="379723"/>
              <a:ext cx="1371600" cy="1371600"/>
            </a:xfrm>
            <a:prstGeom prst="roundRect">
              <a:avLst/>
            </a:prstGeom>
            <a:solidFill>
              <a:srgbClr val="660066"/>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1" name="Imagen 50"/>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rot="7955354">
              <a:off x="3154309" y="565757"/>
              <a:ext cx="952720" cy="952720"/>
            </a:xfrm>
            <a:prstGeom prst="rect">
              <a:avLst/>
            </a:prstGeom>
            <a:sp3d extrusionH="76200">
              <a:extrusionClr>
                <a:schemeClr val="accent4">
                  <a:lumMod val="75000"/>
                </a:schemeClr>
              </a:extrusionClr>
            </a:sp3d>
          </p:spPr>
        </p:pic>
      </p:grpSp>
      <p:grpSp>
        <p:nvGrpSpPr>
          <p:cNvPr id="44" name="Grupo 43"/>
          <p:cNvGrpSpPr/>
          <p:nvPr/>
        </p:nvGrpSpPr>
        <p:grpSpPr>
          <a:xfrm>
            <a:off x="6182088" y="3366882"/>
            <a:ext cx="1371600" cy="2920842"/>
            <a:chOff x="558438" y="379724"/>
            <a:chExt cx="1371600" cy="2920842"/>
          </a:xfrm>
          <a:effectLst>
            <a:outerShdw blurRad="50800" dist="254000" dir="10680000" algn="t" rotWithShape="0">
              <a:prstClr val="black">
                <a:alpha val="40000"/>
              </a:prstClr>
            </a:outerShdw>
          </a:effectLst>
          <a:scene3d>
            <a:camera prst="isometricTopUp"/>
            <a:lightRig rig="threePt" dir="t"/>
          </a:scene3d>
        </p:grpSpPr>
        <p:sp>
          <p:nvSpPr>
            <p:cNvPr id="48" name="Rectángulo redondeado 47"/>
            <p:cNvSpPr/>
            <p:nvPr/>
          </p:nvSpPr>
          <p:spPr>
            <a:xfrm>
              <a:off x="558438" y="379724"/>
              <a:ext cx="1371600" cy="2920842"/>
            </a:xfrm>
            <a:prstGeom prst="roundRect">
              <a:avLst/>
            </a:prstGeom>
            <a:solidFill>
              <a:srgbClr val="7030A0"/>
            </a:solidFill>
            <a:ln>
              <a:noFill/>
            </a:ln>
            <a:effectLst>
              <a:outerShdw blurRad="50800" dist="38100" dir="2700000" algn="tl" rotWithShape="0">
                <a:prstClr val="black">
                  <a:alpha val="40000"/>
                </a:prstClr>
              </a:outerShdw>
            </a:effectLst>
            <a:sp3d extrusionH="76200" contourW="12700">
              <a:extrusionClr>
                <a:schemeClr val="accent4">
                  <a:lumMod val="75000"/>
                </a:schemeClr>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9" name="Imagen 48"/>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4827" y="1188261"/>
              <a:ext cx="1538716" cy="1126124"/>
            </a:xfrm>
            <a:prstGeom prst="rect">
              <a:avLst/>
            </a:prstGeom>
            <a:ln>
              <a:noFill/>
            </a:ln>
            <a:sp3d extrusionH="76200">
              <a:extrusionClr>
                <a:schemeClr val="accent4">
                  <a:lumMod val="75000"/>
                </a:schemeClr>
              </a:extrusionClr>
            </a:sp3d>
          </p:spPr>
        </p:pic>
      </p:grpSp>
      <p:grpSp>
        <p:nvGrpSpPr>
          <p:cNvPr id="45" name="Grupo 44"/>
          <p:cNvGrpSpPr/>
          <p:nvPr/>
        </p:nvGrpSpPr>
        <p:grpSpPr>
          <a:xfrm>
            <a:off x="6878132" y="3174062"/>
            <a:ext cx="713638" cy="1371600"/>
            <a:chOff x="2039517" y="468310"/>
            <a:chExt cx="713638" cy="1371600"/>
          </a:xfrm>
          <a:effectLst>
            <a:outerShdw blurRad="50800" dist="838200" dir="6600000" algn="tl" rotWithShape="0">
              <a:prstClr val="black">
                <a:alpha val="40000"/>
              </a:prstClr>
            </a:outerShdw>
          </a:effectLst>
          <a:scene3d>
            <a:camera prst="isometricTopUp"/>
            <a:lightRig rig="threePt" dir="t"/>
          </a:scene3d>
        </p:grpSpPr>
        <p:sp>
          <p:nvSpPr>
            <p:cNvPr id="46" name="Rectángulo redondeado 45"/>
            <p:cNvSpPr/>
            <p:nvPr/>
          </p:nvSpPr>
          <p:spPr>
            <a:xfrm>
              <a:off x="2039517" y="468310"/>
              <a:ext cx="713638" cy="1371600"/>
            </a:xfrm>
            <a:prstGeom prst="roundRect">
              <a:avLst/>
            </a:prstGeom>
            <a:solidFill>
              <a:srgbClr val="FF33CC"/>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7" name="Imagen 46"/>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137194" y="878796"/>
              <a:ext cx="550628" cy="550628"/>
            </a:xfrm>
            <a:prstGeom prst="rect">
              <a:avLst/>
            </a:prstGeom>
            <a:sp3d extrusionH="76200">
              <a:extrusionClr>
                <a:schemeClr val="accent4">
                  <a:lumMod val="75000"/>
                </a:schemeClr>
              </a:extrusionClr>
            </a:sp3d>
          </p:spPr>
        </p:pic>
      </p:grpSp>
      <p:sp>
        <p:nvSpPr>
          <p:cNvPr id="70" name="CuadroTexto 69"/>
          <p:cNvSpPr txBox="1"/>
          <p:nvPr/>
        </p:nvSpPr>
        <p:spPr>
          <a:xfrm>
            <a:off x="665102" y="1388333"/>
            <a:ext cx="8527318" cy="769441"/>
          </a:xfrm>
          <a:prstGeom prst="rect">
            <a:avLst/>
          </a:prstGeom>
          <a:noFill/>
        </p:spPr>
        <p:txBody>
          <a:bodyPr wrap="square" rtlCol="0">
            <a:spAutoFit/>
          </a:bodyPr>
          <a:lstStyle/>
          <a:p>
            <a:r>
              <a:rPr lang="es-ES" sz="4400" dirty="0" smtClean="0">
                <a:solidFill>
                  <a:schemeClr val="bg1"/>
                </a:solidFill>
                <a:latin typeface="Forte" panose="03060902040502070203" pitchFamily="66" charset="0"/>
              </a:rPr>
              <a:t>BASE DE DATOS (SQL SERVER)</a:t>
            </a:r>
            <a:endParaRPr lang="es-ES" sz="4400" dirty="0">
              <a:solidFill>
                <a:schemeClr val="bg1"/>
              </a:solidFill>
              <a:latin typeface="Forte" panose="03060902040502070203" pitchFamily="66" charset="0"/>
            </a:endParaRPr>
          </a:p>
        </p:txBody>
      </p:sp>
      <p:sp>
        <p:nvSpPr>
          <p:cNvPr id="73" name="Triángulo isósceles 72"/>
          <p:cNvSpPr/>
          <p:nvPr/>
        </p:nvSpPr>
        <p:spPr>
          <a:xfrm rot="18140734">
            <a:off x="6728728" y="-95380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Triángulo isósceles 73"/>
          <p:cNvSpPr/>
          <p:nvPr/>
        </p:nvSpPr>
        <p:spPr>
          <a:xfrm rot="21191387">
            <a:off x="5512530" y="-60135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Triángulo isósceles 74"/>
          <p:cNvSpPr/>
          <p:nvPr/>
        </p:nvSpPr>
        <p:spPr>
          <a:xfrm rot="2570758">
            <a:off x="4462159" y="-95162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Triángulo isósceles 75"/>
          <p:cNvSpPr/>
          <p:nvPr/>
        </p:nvSpPr>
        <p:spPr>
          <a:xfrm rot="20619927">
            <a:off x="2580706" y="-76876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Triángulo isósceles 76"/>
          <p:cNvSpPr/>
          <p:nvPr/>
        </p:nvSpPr>
        <p:spPr>
          <a:xfrm rot="18598532">
            <a:off x="870302" y="-117127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Triángulo isósceles 77"/>
          <p:cNvSpPr/>
          <p:nvPr/>
        </p:nvSpPr>
        <p:spPr>
          <a:xfrm rot="18598532">
            <a:off x="-649961" y="-11765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Triángulo isósceles 78"/>
          <p:cNvSpPr/>
          <p:nvPr/>
        </p:nvSpPr>
        <p:spPr>
          <a:xfrm rot="18598532">
            <a:off x="-1149294" y="198016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Triángulo isósceles 79"/>
          <p:cNvSpPr/>
          <p:nvPr/>
        </p:nvSpPr>
        <p:spPr>
          <a:xfrm rot="18598532">
            <a:off x="4930415" y="53595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Triángulo isósceles 80"/>
          <p:cNvSpPr/>
          <p:nvPr/>
        </p:nvSpPr>
        <p:spPr>
          <a:xfrm rot="7347587">
            <a:off x="3202373" y="5581374"/>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Triángulo isósceles 81"/>
          <p:cNvSpPr/>
          <p:nvPr/>
        </p:nvSpPr>
        <p:spPr>
          <a:xfrm rot="18140734">
            <a:off x="-1122974" y="377952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Triángulo isósceles 82"/>
          <p:cNvSpPr/>
          <p:nvPr/>
        </p:nvSpPr>
        <p:spPr>
          <a:xfrm rot="18140734">
            <a:off x="-369682" y="545392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Triángulo isósceles 83"/>
          <p:cNvSpPr/>
          <p:nvPr/>
        </p:nvSpPr>
        <p:spPr>
          <a:xfrm rot="21432992">
            <a:off x="1482786" y="574622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1370906" y="2223711"/>
            <a:ext cx="4292369" cy="2800767"/>
          </a:xfrm>
          <a:prstGeom prst="rect">
            <a:avLst/>
          </a:prstGeom>
          <a:noFill/>
        </p:spPr>
        <p:txBody>
          <a:bodyPr wrap="square" rtlCol="0">
            <a:spAutoFit/>
          </a:bodyPr>
          <a:lstStyle/>
          <a:p>
            <a:pPr algn="ctr"/>
            <a:r>
              <a:rPr lang="es-ES" sz="2400" dirty="0" smtClean="0">
                <a:solidFill>
                  <a:srgbClr val="FFFF00"/>
                </a:solidFill>
                <a:latin typeface="Forte" panose="03060902040502070203" pitchFamily="66" charset="0"/>
              </a:rPr>
              <a:t>INGENIERIA EN SISTEMAS</a:t>
            </a:r>
          </a:p>
          <a:p>
            <a:endParaRPr lang="es-ES" dirty="0">
              <a:solidFill>
                <a:schemeClr val="bg1"/>
              </a:solidFill>
            </a:endParaRPr>
          </a:p>
          <a:p>
            <a:pPr algn="ctr"/>
            <a:r>
              <a:rPr lang="es-ES" sz="2000" dirty="0" smtClean="0">
                <a:solidFill>
                  <a:srgbClr val="FF0000"/>
                </a:solidFill>
                <a:latin typeface="Forte" panose="03060902040502070203" pitchFamily="66" charset="0"/>
              </a:rPr>
              <a:t>INGENIERO:</a:t>
            </a:r>
          </a:p>
          <a:p>
            <a:pPr algn="ctr"/>
            <a:r>
              <a:rPr lang="es-ES" dirty="0" smtClean="0">
                <a:solidFill>
                  <a:schemeClr val="bg1"/>
                </a:solidFill>
              </a:rPr>
              <a:t>WILLIAM ROODY BARRA</a:t>
            </a:r>
          </a:p>
          <a:p>
            <a:pPr algn="ctr"/>
            <a:r>
              <a:rPr lang="es-ES" sz="2000" dirty="0" smtClean="0">
                <a:solidFill>
                  <a:srgbClr val="FF0000"/>
                </a:solidFill>
                <a:latin typeface="Forte" panose="03060902040502070203" pitchFamily="66" charset="0"/>
              </a:rPr>
              <a:t>NOMBRE: </a:t>
            </a:r>
          </a:p>
          <a:p>
            <a:r>
              <a:rPr lang="es-ES" sz="2000" dirty="0" smtClean="0">
                <a:solidFill>
                  <a:srgbClr val="FF0000"/>
                </a:solidFill>
                <a:latin typeface="Forte" panose="03060902040502070203" pitchFamily="66" charset="0"/>
              </a:rPr>
              <a:t>                     </a:t>
            </a:r>
            <a:r>
              <a:rPr lang="es-ES" dirty="0" smtClean="0">
                <a:solidFill>
                  <a:schemeClr val="bg1"/>
                </a:solidFill>
              </a:rPr>
              <a:t>HEBER QUISPE </a:t>
            </a:r>
          </a:p>
          <a:p>
            <a:r>
              <a:rPr lang="es-ES" dirty="0" smtClean="0">
                <a:solidFill>
                  <a:schemeClr val="bg1"/>
                </a:solidFill>
              </a:rPr>
              <a:t>                           </a:t>
            </a:r>
          </a:p>
          <a:p>
            <a:pPr algn="ctr"/>
            <a:r>
              <a:rPr lang="es-ES" sz="2000" dirty="0" smtClean="0">
                <a:solidFill>
                  <a:srgbClr val="FF0000"/>
                </a:solidFill>
                <a:latin typeface="Forte" panose="03060902040502070203" pitchFamily="66" charset="0"/>
              </a:rPr>
              <a:t>GESTION</a:t>
            </a:r>
            <a:r>
              <a:rPr lang="es-ES" sz="2000" dirty="0" smtClean="0">
                <a:solidFill>
                  <a:schemeClr val="bg1"/>
                </a:solidFill>
                <a:latin typeface="Forte" panose="03060902040502070203" pitchFamily="66" charset="0"/>
              </a:rPr>
              <a:t>: 2023</a:t>
            </a:r>
          </a:p>
          <a:p>
            <a:endParaRPr lang="es-ES" dirty="0">
              <a:solidFill>
                <a:schemeClr val="bg1"/>
              </a:solidFill>
            </a:endParaRPr>
          </a:p>
        </p:txBody>
      </p:sp>
    </p:spTree>
    <p:extLst>
      <p:ext uri="{BB962C8B-B14F-4D97-AF65-F5344CB8AC3E}">
        <p14:creationId xmlns:p14="http://schemas.microsoft.com/office/powerpoint/2010/main" val="3912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2000" decel="2000" autoRev="1" fill="hold" nodeType="withEffect">
                                  <p:stCondLst>
                                    <p:cond delay="0"/>
                                  </p:stCondLst>
                                  <p:childTnLst>
                                    <p:animMotion origin="layout" path="M -2.29167E-6 4.81481E-6 L 0.13203 0.14467 " pathEditMode="relative" rAng="0" ptsTypes="AA">
                                      <p:cBhvr>
                                        <p:cTn id="6" dur="3000" fill="hold"/>
                                        <p:tgtEl>
                                          <p:spTgt spid="42"/>
                                        </p:tgtEl>
                                        <p:attrNameLst>
                                          <p:attrName>ppt_x</p:attrName>
                                          <p:attrName>ppt_y</p:attrName>
                                        </p:attrNameLst>
                                      </p:cBhvr>
                                      <p:rCtr x="6602" y="7222"/>
                                    </p:animMotion>
                                  </p:childTnLst>
                                </p:cTn>
                              </p:par>
                              <p:par>
                                <p:cTn id="7" presetID="42" presetClass="path" presetSubtype="0" repeatCount="indefinite" accel="2000" decel="2000" autoRev="1" fill="hold" nodeType="withEffect">
                                  <p:stCondLst>
                                    <p:cond delay="0"/>
                                  </p:stCondLst>
                                  <p:childTnLst>
                                    <p:animMotion origin="layout" path="M 4.79167E-6 -2.59259E-6 L 0.08737 -0.06504 " pathEditMode="relative" rAng="0" ptsTypes="AA">
                                      <p:cBhvr>
                                        <p:cTn id="8" dur="3000" fill="hold"/>
                                        <p:tgtEl>
                                          <p:spTgt spid="43"/>
                                        </p:tgtEl>
                                        <p:attrNameLst>
                                          <p:attrName>ppt_x</p:attrName>
                                          <p:attrName>ppt_y</p:attrName>
                                        </p:attrNameLst>
                                      </p:cBhvr>
                                      <p:rCtr x="4362" y="-3264"/>
                                    </p:animMotion>
                                  </p:childTnLst>
                                </p:cTn>
                              </p:par>
                              <p:par>
                                <p:cTn id="9" presetID="42" presetClass="path" presetSubtype="0" repeatCount="indefinite" accel="2000" decel="2000" autoRev="1" fill="hold" nodeType="withEffect">
                                  <p:stCondLst>
                                    <p:cond delay="0"/>
                                  </p:stCondLst>
                                  <p:childTnLst>
                                    <p:animMotion origin="layout" path="M 6.25E-7 -1.48148E-6 L -0.07175 -0.08009 " pathEditMode="relative" rAng="0" ptsTypes="AA">
                                      <p:cBhvr>
                                        <p:cTn id="10" dur="3000" fill="hold"/>
                                        <p:tgtEl>
                                          <p:spTgt spid="45"/>
                                        </p:tgtEl>
                                        <p:attrNameLst>
                                          <p:attrName>ppt_x</p:attrName>
                                          <p:attrName>ppt_y</p:attrName>
                                        </p:attrNameLst>
                                      </p:cBhvr>
                                      <p:rCtr x="-3594" y="-4005"/>
                                    </p:animMotion>
                                  </p:childTnLst>
                                </p:cTn>
                              </p:par>
                              <p:par>
                                <p:cTn id="11" presetID="42" presetClass="path" presetSubtype="0" repeatCount="indefinite" accel="2000" decel="2000" autoRev="1" fill="hold" nodeType="withEffect">
                                  <p:stCondLst>
                                    <p:cond delay="0"/>
                                  </p:stCondLst>
                                  <p:childTnLst>
                                    <p:animMotion origin="layout" path="M -1.25E-6 4.81481E-6 L -0.07083 0.10949 " pathEditMode="relative" rAng="0" ptsTypes="AA">
                                      <p:cBhvr>
                                        <p:cTn id="12" dur="3000" fill="hold"/>
                                        <p:tgtEl>
                                          <p:spTgt spid="44"/>
                                        </p:tgtEl>
                                        <p:attrNameLst>
                                          <p:attrName>ppt_x</p:attrName>
                                          <p:attrName>ppt_y</p:attrName>
                                        </p:attrNameLst>
                                      </p:cBhvr>
                                      <p:rCtr x="-3542" y="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859135" y="-2257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335528" y="-145046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207534" y="-137731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561886" y="639703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607664" y="580330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759727" y="443084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925169" y="648341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6872539" y="579873"/>
            <a:ext cx="4513796" cy="954107"/>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800" dirty="0">
                <a:solidFill>
                  <a:schemeClr val="bg1"/>
                </a:solidFill>
                <a:latin typeface="Bernard MT Condensed" panose="02050806060905020404" pitchFamily="18" charset="0"/>
              </a:rPr>
              <a:t>3.1. Mostrar que jugadores que son del equipo equ-222</a:t>
            </a:r>
          </a:p>
        </p:txBody>
      </p:sp>
      <p:pic>
        <p:nvPicPr>
          <p:cNvPr id="24" name="Imagen 23"/>
          <p:cNvPicPr/>
          <p:nvPr/>
        </p:nvPicPr>
        <p:blipFill>
          <a:blip r:embed="rId3">
            <a:extLst>
              <a:ext uri="{28A0092B-C50C-407E-A947-70E740481C1C}">
                <a14:useLocalDpi xmlns:a14="http://schemas.microsoft.com/office/drawing/2010/main" val="0"/>
              </a:ext>
            </a:extLst>
          </a:blip>
          <a:stretch>
            <a:fillRect/>
          </a:stretch>
        </p:blipFill>
        <p:spPr>
          <a:xfrm>
            <a:off x="5832665" y="2018810"/>
            <a:ext cx="5655999" cy="4085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4448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784359" y="-18694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286567" y="-130579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5845989" y="-107662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3044736" y="635645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737061" y="604662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658079" y="361669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944964" y="687605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692412" y="717094"/>
            <a:ext cx="4746699" cy="1384995"/>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800" dirty="0">
                <a:solidFill>
                  <a:schemeClr val="bg1"/>
                </a:solidFill>
                <a:latin typeface="Bernard MT Condensed" panose="02050806060905020404" pitchFamily="18" charset="0"/>
              </a:rPr>
              <a:t>3.2. Mostrar que jugadores(nombres, apellidos) que juegan en la sede de El Alto.</a:t>
            </a:r>
          </a:p>
        </p:txBody>
      </p:sp>
      <p:pic>
        <p:nvPicPr>
          <p:cNvPr id="22" name="Imagen 21"/>
          <p:cNvPicPr/>
          <p:nvPr/>
        </p:nvPicPr>
        <p:blipFill>
          <a:blip r:embed="rId3">
            <a:extLst>
              <a:ext uri="{28A0092B-C50C-407E-A947-70E740481C1C}">
                <a14:useLocalDpi xmlns:a14="http://schemas.microsoft.com/office/drawing/2010/main" val="0"/>
              </a:ext>
            </a:extLst>
          </a:blip>
          <a:stretch>
            <a:fillRect/>
          </a:stretch>
        </p:blipFill>
        <p:spPr>
          <a:xfrm>
            <a:off x="5647979" y="2442462"/>
            <a:ext cx="5647851" cy="3810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9193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654843" y="3364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19279" y="-132104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007734" y="-9697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750482" y="64704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577358" y="615902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598501" y="362137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49015" y="648341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692412" y="717094"/>
            <a:ext cx="4746699" cy="1200329"/>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3.3. Mostrar aquellos jugadores mayores o igual a 21 años que sean de la categoría VARONES.</a:t>
            </a:r>
          </a:p>
        </p:txBody>
      </p:sp>
      <p:pic>
        <p:nvPicPr>
          <p:cNvPr id="22" name="Imagen 21"/>
          <p:cNvPicPr/>
          <p:nvPr/>
        </p:nvPicPr>
        <p:blipFill>
          <a:blip r:embed="rId3">
            <a:extLst>
              <a:ext uri="{28A0092B-C50C-407E-A947-70E740481C1C}">
                <a14:useLocalDpi xmlns:a14="http://schemas.microsoft.com/office/drawing/2010/main" val="0"/>
              </a:ext>
            </a:extLst>
          </a:blip>
          <a:stretch>
            <a:fillRect/>
          </a:stretch>
        </p:blipFill>
        <p:spPr>
          <a:xfrm>
            <a:off x="5569110" y="2634517"/>
            <a:ext cx="5838238" cy="3218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31993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654843" y="3364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19279" y="-132104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007734" y="-9697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750482" y="64704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577358" y="615902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598501" y="340200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49015" y="648341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705112" y="781085"/>
            <a:ext cx="4746699" cy="1200329"/>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3.4. Mostrar a todos los estudiantes en donde su apellido empiece con la letra S. </a:t>
            </a:r>
          </a:p>
        </p:txBody>
      </p:sp>
      <p:pic>
        <p:nvPicPr>
          <p:cNvPr id="23" name="Imagen 22"/>
          <p:cNvPicPr/>
          <p:nvPr/>
        </p:nvPicPr>
        <p:blipFill>
          <a:blip r:embed="rId3">
            <a:extLst>
              <a:ext uri="{28A0092B-C50C-407E-A947-70E740481C1C}">
                <a14:useLocalDpi xmlns:a14="http://schemas.microsoft.com/office/drawing/2010/main" val="0"/>
              </a:ext>
            </a:extLst>
          </a:blip>
          <a:stretch>
            <a:fillRect/>
          </a:stretch>
        </p:blipFill>
        <p:spPr>
          <a:xfrm>
            <a:off x="5445249" y="2503178"/>
            <a:ext cx="5804388" cy="3565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04378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654843" y="3364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19279" y="-132104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007734" y="-9697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750482" y="64704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577358" y="615902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598501" y="362137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49015" y="648341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705112" y="781085"/>
            <a:ext cx="4746699" cy="1200329"/>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3.5. Mostrar que equipos forman parte del campeonato camp-111 y además sean de la categoría MUJERES.</a:t>
            </a:r>
          </a:p>
        </p:txBody>
      </p:sp>
      <p:pic>
        <p:nvPicPr>
          <p:cNvPr id="23" name="Imagen 22"/>
          <p:cNvPicPr/>
          <p:nvPr/>
        </p:nvPicPr>
        <p:blipFill>
          <a:blip r:embed="rId3">
            <a:extLst>
              <a:ext uri="{28A0092B-C50C-407E-A947-70E740481C1C}">
                <a14:useLocalDpi xmlns:a14="http://schemas.microsoft.com/office/drawing/2010/main" val="0"/>
              </a:ext>
            </a:extLst>
          </a:blip>
          <a:stretch>
            <a:fillRect/>
          </a:stretch>
        </p:blipFill>
        <p:spPr>
          <a:xfrm>
            <a:off x="5378417" y="2353034"/>
            <a:ext cx="5965860" cy="3732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9119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654843" y="3364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19279" y="-132104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007734" y="-9697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750482" y="64704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577358" y="615902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598501" y="362137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49015" y="648341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692412" y="717094"/>
            <a:ext cx="4746699" cy="1200329"/>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3.6. Mostrar el nombre del equipo del jugador con id_jugador igual a jug-333</a:t>
            </a:r>
          </a:p>
        </p:txBody>
      </p:sp>
      <p:pic>
        <p:nvPicPr>
          <p:cNvPr id="23" name="Imagen 22"/>
          <p:cNvPicPr/>
          <p:nvPr/>
        </p:nvPicPr>
        <p:blipFill>
          <a:blip r:embed="rId3">
            <a:extLst>
              <a:ext uri="{28A0092B-C50C-407E-A947-70E740481C1C}">
                <a14:useLocalDpi xmlns:a14="http://schemas.microsoft.com/office/drawing/2010/main" val="0"/>
              </a:ext>
            </a:extLst>
          </a:blip>
          <a:stretch>
            <a:fillRect/>
          </a:stretch>
        </p:blipFill>
        <p:spPr>
          <a:xfrm>
            <a:off x="5528729" y="2295684"/>
            <a:ext cx="5910381" cy="37105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527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654843" y="3364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19279" y="-132104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007734" y="-9697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750482" y="64704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577358" y="615902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944261" y="379038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49015" y="648341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692412" y="717094"/>
            <a:ext cx="4746699" cy="1200329"/>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3.7. Mostrar el nombre del campeonato del jugador con id_jugador igual a jug-333</a:t>
            </a:r>
          </a:p>
        </p:txBody>
      </p:sp>
      <p:pic>
        <p:nvPicPr>
          <p:cNvPr id="22" name="Imagen 21"/>
          <p:cNvPicPr/>
          <p:nvPr/>
        </p:nvPicPr>
        <p:blipFill>
          <a:blip r:embed="rId3">
            <a:extLst>
              <a:ext uri="{28A0092B-C50C-407E-A947-70E740481C1C}">
                <a14:useLocalDpi xmlns:a14="http://schemas.microsoft.com/office/drawing/2010/main" val="0"/>
              </a:ext>
            </a:extLst>
          </a:blip>
          <a:stretch>
            <a:fillRect/>
          </a:stretch>
        </p:blipFill>
        <p:spPr>
          <a:xfrm>
            <a:off x="4525466" y="2213239"/>
            <a:ext cx="7113675" cy="4161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93608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654843" y="3364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19279" y="-132104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007734" y="-9697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750482" y="64704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577358" y="615902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585801" y="3538904"/>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49015" y="648341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692412" y="717094"/>
            <a:ext cx="4746699" cy="1200329"/>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3.8. Crear una consulta SQL que maneje las 3 tablas de la base de datos.</a:t>
            </a:r>
          </a:p>
        </p:txBody>
      </p:sp>
      <p:pic>
        <p:nvPicPr>
          <p:cNvPr id="22" name="Imagen 21"/>
          <p:cNvPicPr/>
          <p:nvPr/>
        </p:nvPicPr>
        <p:blipFill>
          <a:blip r:embed="rId3">
            <a:extLst>
              <a:ext uri="{28A0092B-C50C-407E-A947-70E740481C1C}">
                <a14:useLocalDpi xmlns:a14="http://schemas.microsoft.com/office/drawing/2010/main" val="0"/>
              </a:ext>
            </a:extLst>
          </a:blip>
          <a:stretch>
            <a:fillRect/>
          </a:stretch>
        </p:blipFill>
        <p:spPr>
          <a:xfrm>
            <a:off x="5805608" y="2249890"/>
            <a:ext cx="5313483" cy="4075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073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654843" y="3364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19279" y="-132104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6007734" y="-9697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750482" y="64704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577358" y="615902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585801" y="3538904"/>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49015" y="648341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692412" y="717094"/>
            <a:ext cx="4746699" cy="1200329"/>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3.9. ¿Qué estrategia utilizaría para determinar cuántos equipos inscritos hay?</a:t>
            </a:r>
          </a:p>
        </p:txBody>
      </p:sp>
      <p:pic>
        <p:nvPicPr>
          <p:cNvPr id="23" name="Imagen 22"/>
          <p:cNvPicPr/>
          <p:nvPr/>
        </p:nvPicPr>
        <p:blipFill>
          <a:blip r:embed="rId3">
            <a:extLst>
              <a:ext uri="{28A0092B-C50C-407E-A947-70E740481C1C}">
                <a14:useLocalDpi xmlns:a14="http://schemas.microsoft.com/office/drawing/2010/main" val="0"/>
              </a:ext>
            </a:extLst>
          </a:blip>
          <a:stretch>
            <a:fillRect/>
          </a:stretch>
        </p:blipFill>
        <p:spPr>
          <a:xfrm>
            <a:off x="5653205" y="2106940"/>
            <a:ext cx="5854948" cy="4138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6273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309266" y="636013"/>
            <a:ext cx="6198088"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MANEJO DE CONCEPTOS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844687" y="-9379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32359" y="-141726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5256365" y="-115261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620801" y="667105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208925" y="625920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844688" y="366646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850574" y="69038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6761454" y="487780"/>
            <a:ext cx="4746699" cy="1569660"/>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2400" dirty="0">
                <a:solidFill>
                  <a:schemeClr val="bg1"/>
                </a:solidFill>
                <a:latin typeface="Bernard MT Condensed" panose="02050806060905020404" pitchFamily="18" charset="0"/>
              </a:rPr>
              <a:t>3.10. ¿Qué estrategia utilizaría para determinar cuántos jugadores pertenecen a la categoría VARONES o </a:t>
            </a:r>
            <a:r>
              <a:rPr lang="es-ES" sz="2400" dirty="0" smtClean="0">
                <a:solidFill>
                  <a:schemeClr val="bg1"/>
                </a:solidFill>
                <a:latin typeface="Bernard MT Condensed" panose="02050806060905020404" pitchFamily="18" charset="0"/>
              </a:rPr>
              <a:t>Categoría </a:t>
            </a:r>
            <a:r>
              <a:rPr lang="es-ES" sz="2400" dirty="0">
                <a:solidFill>
                  <a:schemeClr val="bg1"/>
                </a:solidFill>
                <a:latin typeface="Bernard MT Condensed" panose="02050806060905020404" pitchFamily="18" charset="0"/>
              </a:rPr>
              <a:t>MUJERES.</a:t>
            </a:r>
          </a:p>
        </p:txBody>
      </p:sp>
      <p:pic>
        <p:nvPicPr>
          <p:cNvPr id="23" name="Imagen 22"/>
          <p:cNvPicPr/>
          <p:nvPr/>
        </p:nvPicPr>
        <p:blipFill>
          <a:blip r:embed="rId3">
            <a:extLst>
              <a:ext uri="{28A0092B-C50C-407E-A947-70E740481C1C}">
                <a14:useLocalDpi xmlns:a14="http://schemas.microsoft.com/office/drawing/2010/main" val="0"/>
              </a:ext>
            </a:extLst>
          </a:blip>
          <a:stretch>
            <a:fillRect/>
          </a:stretch>
        </p:blipFill>
        <p:spPr>
          <a:xfrm>
            <a:off x="5329612" y="2245743"/>
            <a:ext cx="6365392" cy="1962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Imagen 23"/>
          <p:cNvPicPr/>
          <p:nvPr/>
        </p:nvPicPr>
        <p:blipFill>
          <a:blip r:embed="rId4">
            <a:extLst>
              <a:ext uri="{28A0092B-C50C-407E-A947-70E740481C1C}">
                <a14:useLocalDpi xmlns:a14="http://schemas.microsoft.com/office/drawing/2010/main" val="0"/>
              </a:ext>
            </a:extLst>
          </a:blip>
          <a:stretch>
            <a:fillRect/>
          </a:stretch>
        </p:blipFill>
        <p:spPr>
          <a:xfrm>
            <a:off x="5329612" y="4420113"/>
            <a:ext cx="6365392" cy="1980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8820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11166" y="3810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2021259" y="-443593"/>
            <a:ext cx="8192278" cy="7821386"/>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827638" y="570066"/>
            <a:ext cx="2847340" cy="923330"/>
          </a:xfrm>
          <a:prstGeom prst="rect">
            <a:avLst/>
          </a:prstGeom>
          <a:noFill/>
          <a:ln w="57150">
            <a:solidFill>
              <a:srgbClr val="7030A0"/>
            </a:solidFill>
          </a:ln>
          <a:effectLst>
            <a:glow rad="228600">
              <a:srgbClr val="7030A0">
                <a:alpha val="40000"/>
              </a:srgbClr>
            </a:glow>
          </a:effectLst>
        </p:spPr>
        <p:txBody>
          <a:bodyPr wrap="square" rtlCol="0">
            <a:spAutoFit/>
          </a:bodyPr>
          <a:lstStyle/>
          <a:p>
            <a:r>
              <a:rPr lang="es-ES" sz="5400" dirty="0" smtClean="0">
                <a:solidFill>
                  <a:schemeClr val="bg1"/>
                </a:solidFill>
                <a:latin typeface="Bernard MT Condensed" panose="02050806060905020404" pitchFamily="18" charset="0"/>
              </a:rPr>
              <a:t>CONSIGNIA </a:t>
            </a:r>
            <a:endParaRPr lang="es-ES" sz="5400" dirty="0">
              <a:solidFill>
                <a:schemeClr val="bg1"/>
              </a:solidFill>
              <a:latin typeface="Bernard MT Condensed" panose="02050806060905020404" pitchFamily="18" charset="0"/>
            </a:endParaRPr>
          </a:p>
        </p:txBody>
      </p:sp>
      <p:sp>
        <p:nvSpPr>
          <p:cNvPr id="5" name="Marco 4"/>
          <p:cNvSpPr/>
          <p:nvPr/>
        </p:nvSpPr>
        <p:spPr>
          <a:xfrm rot="2700000">
            <a:off x="348406" y="2720560"/>
            <a:ext cx="2390387" cy="2273812"/>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6" name="Grupo 5"/>
          <p:cNvGrpSpPr/>
          <p:nvPr/>
        </p:nvGrpSpPr>
        <p:grpSpPr>
          <a:xfrm>
            <a:off x="1107420" y="2470294"/>
            <a:ext cx="3013575" cy="1330466"/>
            <a:chOff x="5495122" y="1989981"/>
            <a:chExt cx="1873515" cy="979852"/>
          </a:xfrm>
          <a:effectLst>
            <a:glow rad="228600">
              <a:srgbClr val="CA06AE">
                <a:alpha val="40000"/>
              </a:srgbClr>
            </a:glow>
          </a:effectLst>
        </p:grpSpPr>
        <p:cxnSp>
          <p:nvCxnSpPr>
            <p:cNvPr id="7" name="Conector recto 6"/>
            <p:cNvCxnSpPr/>
            <p:nvPr/>
          </p:nvCxnSpPr>
          <p:spPr>
            <a:xfrm>
              <a:off x="5495122" y="2969833"/>
              <a:ext cx="887017"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763786" y="1989981"/>
              <a:ext cx="604851"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6382139" y="2000164"/>
              <a:ext cx="381647" cy="969669"/>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3870793" y="607866"/>
            <a:ext cx="7045960" cy="1292662"/>
          </a:xfrm>
          <a:prstGeom prst="rect">
            <a:avLst/>
          </a:prstGeom>
          <a:noFill/>
        </p:spPr>
        <p:txBody>
          <a:bodyPr wrap="square" rtlCol="0">
            <a:spAutoFit/>
          </a:bodyPr>
          <a:lstStyle/>
          <a:p>
            <a:pPr algn="ctr"/>
            <a:r>
              <a:rPr lang="es-ES" sz="2000" dirty="0">
                <a:solidFill>
                  <a:schemeClr val="bg1"/>
                </a:solidFill>
                <a:latin typeface="Agency FB" panose="020B0503020202020204" pitchFamily="34" charset="0"/>
              </a:rPr>
              <a:t>Diseñe un sistema de Base de Datos Relacional utilizando el gestor de Base de Datos SQL Server teniendo como premisa el uso de buenas prácticas en diseño de la base de datos aplicados al siguiente escenario. </a:t>
            </a:r>
            <a:endParaRPr lang="es-ES" dirty="0" smtClean="0">
              <a:solidFill>
                <a:schemeClr val="bg1"/>
              </a:solidFill>
              <a:latin typeface="Agency FB" panose="020B0503020202020204" pitchFamily="34" charset="0"/>
            </a:endParaRPr>
          </a:p>
          <a:p>
            <a:endParaRPr lang="es-ES" dirty="0" smtClean="0">
              <a:solidFill>
                <a:schemeClr val="bg1"/>
              </a:solidFill>
            </a:endParaRPr>
          </a:p>
        </p:txBody>
      </p:sp>
      <p:sp>
        <p:nvSpPr>
          <p:cNvPr id="12" name="Triángulo isósceles 11"/>
          <p:cNvSpPr/>
          <p:nvPr/>
        </p:nvSpPr>
        <p:spPr>
          <a:xfrm rot="20619927">
            <a:off x="10855666" y="-73717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p:cNvSpPr/>
          <p:nvPr/>
        </p:nvSpPr>
        <p:spPr>
          <a:xfrm rot="20619927">
            <a:off x="10589464" y="561511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riángulo isósceles 13"/>
          <p:cNvSpPr/>
          <p:nvPr/>
        </p:nvSpPr>
        <p:spPr>
          <a:xfrm rot="20619927">
            <a:off x="2133207" y="583219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riángulo isósceles 14"/>
          <p:cNvSpPr/>
          <p:nvPr/>
        </p:nvSpPr>
        <p:spPr>
          <a:xfrm rot="18720374">
            <a:off x="5627364" y="-157171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1932470">
            <a:off x="11320865" y="253292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p:cNvPicPr/>
          <p:nvPr/>
        </p:nvPicPr>
        <p:blipFill>
          <a:blip r:embed="rId3">
            <a:extLst>
              <a:ext uri="{28A0092B-C50C-407E-A947-70E740481C1C}">
                <a14:useLocalDpi xmlns:a14="http://schemas.microsoft.com/office/drawing/2010/main" val="0"/>
              </a:ext>
            </a:extLst>
          </a:blip>
          <a:stretch>
            <a:fillRect/>
          </a:stretch>
        </p:blipFill>
        <p:spPr>
          <a:xfrm>
            <a:off x="4852596" y="1669424"/>
            <a:ext cx="6360871" cy="4768647"/>
          </a:xfrm>
          <a:prstGeom prst="rect">
            <a:avLst/>
          </a:prstGeom>
          <a:ln>
            <a:noFill/>
          </a:ln>
          <a:effectLst>
            <a:softEdge rad="112500"/>
          </a:effectLst>
        </p:spPr>
      </p:pic>
    </p:spTree>
    <p:extLst>
      <p:ext uri="{BB962C8B-B14F-4D97-AF65-F5344CB8AC3E}">
        <p14:creationId xmlns:p14="http://schemas.microsoft.com/office/powerpoint/2010/main" val="3317723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62628"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1203160" y="-253661"/>
            <a:ext cx="8192278" cy="8860175"/>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7261774" y="2089596"/>
            <a:ext cx="2465947" cy="923330"/>
          </a:xfrm>
          <a:prstGeom prst="rect">
            <a:avLst/>
          </a:prstGeom>
          <a:noFill/>
          <a:ln w="57150">
            <a:solidFill>
              <a:srgbClr val="00B0F0"/>
            </a:solidFill>
          </a:ln>
          <a:effectLst>
            <a:glow rad="228600">
              <a:schemeClr val="accent5">
                <a:satMod val="175000"/>
                <a:alpha val="40000"/>
              </a:schemeClr>
            </a:glow>
          </a:effectLst>
        </p:spPr>
        <p:txBody>
          <a:bodyPr wrap="square" rtlCol="0">
            <a:spAutoFit/>
          </a:bodyPr>
          <a:lstStyle/>
          <a:p>
            <a:r>
              <a:rPr lang="es-ES" sz="5400" dirty="0" smtClean="0">
                <a:solidFill>
                  <a:schemeClr val="bg1"/>
                </a:solidFill>
                <a:latin typeface="Bernard MT Condensed" panose="02050806060905020404" pitchFamily="18" charset="0"/>
              </a:rPr>
              <a:t>GRACIAS</a:t>
            </a:r>
            <a:endParaRPr lang="es-ES" sz="5400" dirty="0">
              <a:solidFill>
                <a:schemeClr val="bg1"/>
              </a:solidFill>
              <a:latin typeface="Bernard MT Condensed" panose="02050806060905020404" pitchFamily="18" charset="0"/>
            </a:endParaRPr>
          </a:p>
        </p:txBody>
      </p:sp>
      <p:sp>
        <p:nvSpPr>
          <p:cNvPr id="5" name="Forma en L 4"/>
          <p:cNvSpPr/>
          <p:nvPr/>
        </p:nvSpPr>
        <p:spPr>
          <a:xfrm rot="1003793">
            <a:off x="624561" y="3328873"/>
            <a:ext cx="2572881" cy="2568934"/>
          </a:xfrm>
          <a:prstGeom prst="corner">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Forma en L 5"/>
          <p:cNvSpPr/>
          <p:nvPr/>
        </p:nvSpPr>
        <p:spPr>
          <a:xfrm rot="847947">
            <a:off x="2496704" y="2658954"/>
            <a:ext cx="2015360" cy="1952565"/>
          </a:xfrm>
          <a:prstGeom prst="corner">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orma en L 6"/>
          <p:cNvSpPr/>
          <p:nvPr/>
        </p:nvSpPr>
        <p:spPr>
          <a:xfrm rot="867359">
            <a:off x="4148447" y="2250207"/>
            <a:ext cx="1253709" cy="1248304"/>
          </a:xfrm>
          <a:prstGeom prst="corner">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Triángulo isósceles 13"/>
          <p:cNvSpPr/>
          <p:nvPr/>
        </p:nvSpPr>
        <p:spPr>
          <a:xfrm rot="6184528">
            <a:off x="11844687" y="-9379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745811">
            <a:off x="9132359" y="-141726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iángulo isósceles 16"/>
          <p:cNvSpPr/>
          <p:nvPr/>
        </p:nvSpPr>
        <p:spPr>
          <a:xfrm rot="10158714">
            <a:off x="5256365" y="-115261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p:cNvSpPr/>
          <p:nvPr/>
        </p:nvSpPr>
        <p:spPr>
          <a:xfrm rot="8356018">
            <a:off x="2620801" y="667105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p:cNvSpPr/>
          <p:nvPr/>
        </p:nvSpPr>
        <p:spPr>
          <a:xfrm rot="17287028">
            <a:off x="5256364" y="552568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iángulo isósceles 19"/>
          <p:cNvSpPr/>
          <p:nvPr/>
        </p:nvSpPr>
        <p:spPr>
          <a:xfrm rot="6184528">
            <a:off x="11844688" y="366646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p:cNvSpPr/>
          <p:nvPr/>
        </p:nvSpPr>
        <p:spPr>
          <a:xfrm rot="8675637">
            <a:off x="8590548" y="603503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45577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21398" y="3810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2021259" y="-443593"/>
            <a:ext cx="8192278" cy="7821386"/>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o 4"/>
          <p:cNvSpPr/>
          <p:nvPr/>
        </p:nvSpPr>
        <p:spPr>
          <a:xfrm rot="2700000">
            <a:off x="475248" y="2359718"/>
            <a:ext cx="2390387" cy="2273812"/>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6" name="Grupo 5"/>
          <p:cNvGrpSpPr/>
          <p:nvPr/>
        </p:nvGrpSpPr>
        <p:grpSpPr>
          <a:xfrm>
            <a:off x="1312801" y="2167497"/>
            <a:ext cx="3013575" cy="1330466"/>
            <a:chOff x="5495122" y="1989981"/>
            <a:chExt cx="1873515" cy="979852"/>
          </a:xfrm>
          <a:effectLst>
            <a:glow rad="228600">
              <a:srgbClr val="CA06AE">
                <a:alpha val="40000"/>
              </a:srgbClr>
            </a:glow>
          </a:effectLst>
        </p:grpSpPr>
        <p:cxnSp>
          <p:nvCxnSpPr>
            <p:cNvPr id="7" name="Conector recto 6"/>
            <p:cNvCxnSpPr/>
            <p:nvPr/>
          </p:nvCxnSpPr>
          <p:spPr>
            <a:xfrm>
              <a:off x="5495122" y="2969833"/>
              <a:ext cx="887017"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763786" y="1989981"/>
              <a:ext cx="604851"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6382139" y="2000164"/>
              <a:ext cx="381647" cy="969669"/>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12" name="Triángulo isósceles 11"/>
          <p:cNvSpPr/>
          <p:nvPr/>
        </p:nvSpPr>
        <p:spPr>
          <a:xfrm rot="20619927">
            <a:off x="10855666" y="-73717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p:cNvSpPr/>
          <p:nvPr/>
        </p:nvSpPr>
        <p:spPr>
          <a:xfrm rot="20619927">
            <a:off x="10589464" y="561511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riángulo isósceles 13"/>
          <p:cNvSpPr/>
          <p:nvPr/>
        </p:nvSpPr>
        <p:spPr>
          <a:xfrm rot="20619927">
            <a:off x="2133207" y="583219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riángulo isósceles 14"/>
          <p:cNvSpPr/>
          <p:nvPr/>
        </p:nvSpPr>
        <p:spPr>
          <a:xfrm rot="18720374">
            <a:off x="5627364" y="-157171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1932470">
            <a:off x="11320865" y="253292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p:nvPr/>
        </p:nvPicPr>
        <p:blipFill>
          <a:blip r:embed="rId3">
            <a:extLst>
              <a:ext uri="{28A0092B-C50C-407E-A947-70E740481C1C}">
                <a14:useLocalDpi xmlns:a14="http://schemas.microsoft.com/office/drawing/2010/main" val="0"/>
              </a:ext>
            </a:extLst>
          </a:blip>
          <a:stretch>
            <a:fillRect/>
          </a:stretch>
        </p:blipFill>
        <p:spPr>
          <a:xfrm>
            <a:off x="4505014" y="1316595"/>
            <a:ext cx="6891902" cy="4336475"/>
          </a:xfrm>
          <a:prstGeom prst="rect">
            <a:avLst/>
          </a:prstGeom>
          <a:ln>
            <a:noFill/>
          </a:ln>
          <a:effectLst>
            <a:softEdge rad="112500"/>
          </a:effectLst>
        </p:spPr>
      </p:pic>
    </p:spTree>
    <p:extLst>
      <p:ext uri="{BB962C8B-B14F-4D97-AF65-F5344CB8AC3E}">
        <p14:creationId xmlns:p14="http://schemas.microsoft.com/office/powerpoint/2010/main" val="2027727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32" name="CuadroTexto 31"/>
          <p:cNvSpPr txBox="1"/>
          <p:nvPr/>
        </p:nvSpPr>
        <p:spPr>
          <a:xfrm>
            <a:off x="5699544" y="1768942"/>
            <a:ext cx="1750485" cy="646331"/>
          </a:xfrm>
          <a:prstGeom prst="rect">
            <a:avLst/>
          </a:prstGeom>
          <a:noFill/>
          <a:ln w="57150">
            <a:solidFill>
              <a:srgbClr val="0070C0"/>
            </a:solidFill>
          </a:ln>
          <a:effectLst>
            <a:glow rad="228600">
              <a:schemeClr val="accent1">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2,1</a:t>
            </a:r>
            <a:endParaRPr lang="es-ES" sz="3600" dirty="0">
              <a:solidFill>
                <a:schemeClr val="bg1"/>
              </a:solidFill>
              <a:latin typeface="Bernard MT Condensed" panose="02050806060905020404" pitchFamily="18" charset="0"/>
            </a:endParaRPr>
          </a:p>
        </p:txBody>
      </p:sp>
      <p:sp>
        <p:nvSpPr>
          <p:cNvPr id="33" name="CuadroTexto 32"/>
          <p:cNvSpPr txBox="1"/>
          <p:nvPr/>
        </p:nvSpPr>
        <p:spPr>
          <a:xfrm>
            <a:off x="8558716" y="1507238"/>
            <a:ext cx="2988575" cy="3046988"/>
          </a:xfrm>
          <a:prstGeom prst="rect">
            <a:avLst/>
          </a:prstGeom>
          <a:noFill/>
          <a:ln w="57150">
            <a:solidFill>
              <a:srgbClr val="CA06AE"/>
            </a:solidFill>
          </a:ln>
          <a:effectLst>
            <a:glow rad="228600">
              <a:srgbClr val="CA06AE">
                <a:alpha val="40000"/>
              </a:srgbClr>
            </a:glow>
          </a:effectLst>
        </p:spPr>
        <p:txBody>
          <a:bodyPr wrap="square" rtlCol="0">
            <a:spAutoFit/>
          </a:bodyPr>
          <a:lstStyle/>
          <a:p>
            <a:r>
              <a:rPr lang="es-ES" sz="2400" dirty="0" smtClean="0">
                <a:solidFill>
                  <a:schemeClr val="bg1"/>
                </a:solidFill>
                <a:latin typeface="Bernard MT Condensed" panose="02050806060905020404" pitchFamily="18" charset="0"/>
              </a:rPr>
              <a:t>2,2</a:t>
            </a:r>
            <a:r>
              <a:rPr lang="es-ES" sz="2400" dirty="0" smtClean="0">
                <a:solidFill>
                  <a:schemeClr val="bg1"/>
                </a:solidFill>
                <a:latin typeface="Agency FB" panose="020B0503020202020204" pitchFamily="34" charset="0"/>
              </a:rPr>
              <a:t> </a:t>
            </a:r>
            <a:r>
              <a:rPr lang="es-ES" sz="1200" dirty="0">
                <a:solidFill>
                  <a:schemeClr val="bg1"/>
                </a:solidFill>
              </a:rPr>
              <a:t>DDL y DML son términos utilizados en SQL para referirse a diferentes tipos de lenguaje de programación.</a:t>
            </a:r>
          </a:p>
          <a:p>
            <a:r>
              <a:rPr lang="es-ES" sz="1200" b="1" dirty="0">
                <a:solidFill>
                  <a:schemeClr val="bg1"/>
                </a:solidFill>
              </a:rPr>
              <a:t>DDL significa Lenguaje de Definición de Datos y se utiliza para definir la estructura de la tabla, como por ejemplo como crear una tabla o agregar una columna a la tabla e incluso truncar la tabla. </a:t>
            </a:r>
            <a:endParaRPr lang="es-ES" sz="1200" dirty="0">
              <a:solidFill>
                <a:schemeClr val="bg1"/>
              </a:solidFill>
            </a:endParaRPr>
          </a:p>
          <a:p>
            <a:r>
              <a:rPr lang="es-ES" sz="1200" b="1" dirty="0">
                <a:solidFill>
                  <a:schemeClr val="bg1"/>
                </a:solidFill>
              </a:rPr>
              <a:t>DML significa Lenguaje de Manipulación de Datos y se utiliza para manipular los datos de la tabla, como, por ejemplo, insertar, editar o borrar filas en las tablas </a:t>
            </a:r>
            <a:endParaRPr lang="es-ES" sz="1200" dirty="0">
              <a:solidFill>
                <a:schemeClr val="bg1"/>
              </a:solidFill>
            </a:endParaRPr>
          </a:p>
          <a:p>
            <a:endParaRPr lang="es-ES" sz="3600" dirty="0">
              <a:solidFill>
                <a:schemeClr val="bg1"/>
              </a:solidFill>
              <a:latin typeface="Bernard MT Condensed" panose="02050806060905020404" pitchFamily="18" charset="0"/>
            </a:endParaRPr>
          </a:p>
        </p:txBody>
      </p:sp>
      <p:sp>
        <p:nvSpPr>
          <p:cNvPr id="34" name="CuadroTexto 33"/>
          <p:cNvSpPr txBox="1"/>
          <p:nvPr/>
        </p:nvSpPr>
        <p:spPr>
          <a:xfrm>
            <a:off x="5346543" y="2845537"/>
            <a:ext cx="2216086" cy="2862322"/>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r>
              <a:rPr lang="es-ES" sz="2400" dirty="0" smtClean="0">
                <a:solidFill>
                  <a:schemeClr val="bg1"/>
                </a:solidFill>
                <a:latin typeface="Bernard MT Condensed" panose="02050806060905020404" pitchFamily="18" charset="0"/>
              </a:rPr>
              <a:t>2,3</a:t>
            </a:r>
            <a:r>
              <a:rPr lang="es-ES" sz="2400" dirty="0" smtClean="0">
                <a:solidFill>
                  <a:schemeClr val="bg1"/>
                </a:solidFill>
                <a:latin typeface="Agency FB" panose="020B0503020202020204" pitchFamily="34" charset="0"/>
              </a:rPr>
              <a:t> </a:t>
            </a:r>
            <a:r>
              <a:rPr lang="es-ES" sz="1200" dirty="0" smtClean="0">
                <a:solidFill>
                  <a:schemeClr val="bg1"/>
                </a:solidFill>
              </a:rPr>
              <a:t>PRIMARY </a:t>
            </a:r>
            <a:r>
              <a:rPr lang="es-ES" sz="1200" dirty="0">
                <a:solidFill>
                  <a:schemeClr val="bg1"/>
                </a:solidFill>
              </a:rPr>
              <a:t>KEY se utiliza en una columna específica y es un dato único para identificar de manera única un registro en una tabla relacional.</a:t>
            </a:r>
          </a:p>
          <a:p>
            <a:r>
              <a:rPr lang="es-ES" sz="1200" dirty="0">
                <a:solidFill>
                  <a:schemeClr val="bg1"/>
                </a:solidFill>
              </a:rPr>
              <a:t>, FOREIGN KEY se utiliza para asegurar que los datos en una tabla estén relacionados con los datos de la otra tabla mediante la creación de una relación entre esas dos tablas</a:t>
            </a:r>
          </a:p>
          <a:p>
            <a:endParaRPr lang="es-ES" sz="3600" dirty="0">
              <a:solidFill>
                <a:schemeClr val="bg1"/>
              </a:solidFill>
              <a:latin typeface="Bernard MT Condensed" panose="02050806060905020404" pitchFamily="18" charset="0"/>
            </a:endParaRPr>
          </a:p>
        </p:txBody>
      </p:sp>
      <p:sp>
        <p:nvSpPr>
          <p:cNvPr id="36" name="CuadroTexto 35"/>
          <p:cNvSpPr txBox="1"/>
          <p:nvPr/>
        </p:nvSpPr>
        <p:spPr>
          <a:xfrm>
            <a:off x="7843383" y="4812396"/>
            <a:ext cx="4030834" cy="1754326"/>
          </a:xfrm>
          <a:prstGeom prst="rect">
            <a:avLst/>
          </a:prstGeom>
          <a:noFill/>
          <a:ln w="57150">
            <a:solidFill>
              <a:schemeClr val="accent2">
                <a:lumMod val="75000"/>
              </a:schemeClr>
            </a:solidFill>
          </a:ln>
          <a:effectLst>
            <a:glow rad="228600">
              <a:schemeClr val="accent2">
                <a:satMod val="175000"/>
                <a:alpha val="40000"/>
              </a:schemeClr>
            </a:glow>
          </a:effectLst>
        </p:spPr>
        <p:txBody>
          <a:bodyPr wrap="square" rtlCol="0">
            <a:spAutoFit/>
          </a:bodyPr>
          <a:lstStyle/>
          <a:p>
            <a:r>
              <a:rPr lang="es-ES" sz="2400" i="1" dirty="0" smtClean="0">
                <a:solidFill>
                  <a:schemeClr val="bg1"/>
                </a:solidFill>
                <a:latin typeface="Bernard MT Condensed" panose="02050806060905020404" pitchFamily="18" charset="0"/>
              </a:rPr>
              <a:t>2.4 </a:t>
            </a:r>
            <a:r>
              <a:rPr lang="es-ES" sz="1200" i="1" dirty="0" smtClean="0">
                <a:solidFill>
                  <a:schemeClr val="bg1"/>
                </a:solidFill>
              </a:rPr>
              <a:t>Una</a:t>
            </a:r>
            <a:r>
              <a:rPr lang="es-ES" sz="1200" i="1" dirty="0">
                <a:solidFill>
                  <a:schemeClr val="bg1"/>
                </a:solidFill>
              </a:rPr>
              <a:t> tabla en una base de datos es una estructura que se utiliza para almacenar los datos en filas y columnas. Cada tabla tiene un nombre y tipos de datos específicos. </a:t>
            </a:r>
            <a:endParaRPr lang="es-ES" sz="1200" dirty="0">
              <a:solidFill>
                <a:schemeClr val="bg1"/>
              </a:solidFill>
            </a:endParaRPr>
          </a:p>
          <a:p>
            <a:r>
              <a:rPr lang="es-ES" sz="1200" i="1" dirty="0">
                <a:solidFill>
                  <a:schemeClr val="bg1"/>
                </a:solidFill>
              </a:rPr>
              <a:t> IDENTITY es una propiedad de columna que se utiliza para crear una columna en una tabla y se utiliza para llenar una columna con números crecientes en la inserción y se puede utilizar para crear una clave primaria única para la tabla</a:t>
            </a:r>
            <a:endParaRPr lang="es-ES" sz="1200" dirty="0">
              <a:solidFill>
                <a:schemeClr val="bg1"/>
              </a:solidFill>
            </a:endParaRPr>
          </a:p>
        </p:txBody>
      </p:sp>
      <p:sp>
        <p:nvSpPr>
          <p:cNvPr id="37" name="Triángulo isósceles 36"/>
          <p:cNvSpPr/>
          <p:nvPr/>
        </p:nvSpPr>
        <p:spPr>
          <a:xfrm rot="20619927">
            <a:off x="2902516" y="627415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1858804" y="-132916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221998" y="-68549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7098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2" name="CuadroTexto 31"/>
          <p:cNvSpPr txBox="1"/>
          <p:nvPr/>
        </p:nvSpPr>
        <p:spPr>
          <a:xfrm>
            <a:off x="6279749" y="1299622"/>
            <a:ext cx="4166401" cy="1384995"/>
          </a:xfrm>
          <a:prstGeom prst="rect">
            <a:avLst/>
          </a:prstGeom>
          <a:noFill/>
          <a:ln w="57150">
            <a:solidFill>
              <a:srgbClr val="0070C0"/>
            </a:solidFill>
          </a:ln>
          <a:effectLst>
            <a:glow rad="228600">
              <a:schemeClr val="accent1">
                <a:satMod val="175000"/>
                <a:alpha val="40000"/>
              </a:schemeClr>
            </a:glow>
          </a:effectLst>
        </p:spPr>
        <p:txBody>
          <a:bodyPr wrap="square" rtlCol="0">
            <a:spAutoFit/>
          </a:bodyPr>
          <a:lstStyle/>
          <a:p>
            <a:r>
              <a:rPr lang="es-ES" sz="2400" dirty="0" smtClean="0">
                <a:solidFill>
                  <a:schemeClr val="bg1"/>
                </a:solidFill>
                <a:latin typeface="Bernard MT Condensed" panose="02050806060905020404" pitchFamily="18" charset="0"/>
              </a:rPr>
              <a:t>2,5</a:t>
            </a:r>
            <a:r>
              <a:rPr lang="es-ES" sz="2400" dirty="0" smtClean="0">
                <a:solidFill>
                  <a:schemeClr val="bg1"/>
                </a:solidFill>
                <a:latin typeface="+mj-lt"/>
              </a:rPr>
              <a:t> </a:t>
            </a:r>
            <a:r>
              <a:rPr lang="es-ES" sz="1200" i="1" dirty="0" smtClean="0">
                <a:solidFill>
                  <a:schemeClr val="bg1"/>
                </a:solidFill>
                <a:latin typeface="+mj-lt"/>
              </a:rPr>
              <a:t>La </a:t>
            </a:r>
            <a:r>
              <a:rPr lang="es-ES" sz="1200" i="1" dirty="0">
                <a:solidFill>
                  <a:schemeClr val="bg1"/>
                </a:solidFill>
                <a:latin typeface="+mj-lt"/>
              </a:rPr>
              <a:t>cláusula WHERE Se utiliza para especificar condiciones que tienen que cumplirse para que una fila sea incluida en el resultado de la consulta. </a:t>
            </a:r>
            <a:endParaRPr lang="es-ES" sz="1200" dirty="0">
              <a:solidFill>
                <a:schemeClr val="bg1"/>
              </a:solidFill>
              <a:latin typeface="+mj-lt"/>
            </a:endParaRPr>
          </a:p>
          <a:p>
            <a:r>
              <a:rPr lang="es-ES" sz="1200" i="1" dirty="0">
                <a:solidFill>
                  <a:schemeClr val="bg1"/>
                </a:solidFill>
                <a:latin typeface="+mj-lt"/>
              </a:rPr>
              <a:t>. En resumen, la cláusula WHERE se utiliza para especificar una condición cuando recuperamos un conjunto de datos de una tabla o de un conjunto de tablas.</a:t>
            </a:r>
            <a:endParaRPr lang="es-ES" sz="2400" dirty="0">
              <a:solidFill>
                <a:schemeClr val="bg1"/>
              </a:solidFill>
              <a:latin typeface="+mj-lt"/>
            </a:endParaRPr>
          </a:p>
        </p:txBody>
      </p:sp>
      <p:sp>
        <p:nvSpPr>
          <p:cNvPr id="33" name="CuadroTexto 32"/>
          <p:cNvSpPr txBox="1"/>
          <p:nvPr/>
        </p:nvSpPr>
        <p:spPr>
          <a:xfrm>
            <a:off x="6007100" y="3671062"/>
            <a:ext cx="4711700" cy="1754326"/>
          </a:xfrm>
          <a:prstGeom prst="rect">
            <a:avLst/>
          </a:prstGeom>
          <a:noFill/>
          <a:ln w="57150">
            <a:solidFill>
              <a:srgbClr val="CA06AE"/>
            </a:solidFill>
          </a:ln>
          <a:effectLst>
            <a:glow rad="228600">
              <a:srgbClr val="CA06AE">
                <a:alpha val="40000"/>
              </a:srgbClr>
            </a:glow>
          </a:effectLst>
        </p:spPr>
        <p:txBody>
          <a:bodyPr wrap="square" rtlCol="0">
            <a:spAutoFit/>
          </a:bodyPr>
          <a:lstStyle/>
          <a:p>
            <a:r>
              <a:rPr lang="es-ES" sz="2400" dirty="0" smtClean="0">
                <a:solidFill>
                  <a:schemeClr val="bg1"/>
                </a:solidFill>
                <a:latin typeface="Bernard MT Condensed" panose="02050806060905020404" pitchFamily="18" charset="0"/>
              </a:rPr>
              <a:t>2,6 </a:t>
            </a:r>
            <a:r>
              <a:rPr lang="es-ES" sz="1200" i="1" dirty="0">
                <a:solidFill>
                  <a:schemeClr val="bg1"/>
                </a:solidFill>
              </a:rPr>
              <a:t>La instrucción INNER JOIN se utiliza para combinar datos de dos o más tablas basándose en una o más columnas que tengan datos similares </a:t>
            </a:r>
            <a:endParaRPr lang="es-ES" sz="1200" dirty="0">
              <a:solidFill>
                <a:schemeClr val="bg1"/>
              </a:solidFill>
            </a:endParaRPr>
          </a:p>
          <a:p>
            <a:r>
              <a:rPr lang="es-ES" sz="1200" i="1" dirty="0">
                <a:solidFill>
                  <a:schemeClr val="bg1"/>
                </a:solidFill>
              </a:rPr>
              <a:t>INNER JOIN es una de las cláusulas JOIN más utilizadas en SQL y se utiliza para mostrar registros coincidentes de dos tablas.</a:t>
            </a:r>
            <a:endParaRPr lang="es-ES" sz="1200" dirty="0">
              <a:solidFill>
                <a:schemeClr val="bg1"/>
              </a:solidFill>
            </a:endParaRPr>
          </a:p>
          <a:p>
            <a:endParaRPr lang="es-ES" sz="3600" dirty="0">
              <a:solidFill>
                <a:schemeClr val="bg1"/>
              </a:solidFill>
              <a:latin typeface="Bernard MT Condensed" panose="02050806060905020404" pitchFamily="18" charset="0"/>
            </a:endParaRPr>
          </a:p>
        </p:txBody>
      </p:sp>
      <p:sp>
        <p:nvSpPr>
          <p:cNvPr id="37" name="Triángulo isósceles 36"/>
          <p:cNvSpPr/>
          <p:nvPr/>
        </p:nvSpPr>
        <p:spPr>
          <a:xfrm rot="20619927">
            <a:off x="3410676" y="58912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4005104" y="-69560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8986797" y="-72946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2880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4300608" y="577988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3103404" y="-87547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013981" y="-64076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p:cNvSpPr txBox="1"/>
          <p:nvPr/>
        </p:nvSpPr>
        <p:spPr>
          <a:xfrm>
            <a:off x="6375517" y="698409"/>
            <a:ext cx="4513796"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2,7 </a:t>
            </a:r>
            <a:r>
              <a:rPr lang="es-ES" sz="2800" dirty="0" smtClean="0">
                <a:solidFill>
                  <a:schemeClr val="bg1"/>
                </a:solidFill>
                <a:latin typeface="Bernard MT Condensed" panose="02050806060905020404" pitchFamily="18" charset="0"/>
              </a:rPr>
              <a:t> </a:t>
            </a:r>
            <a:r>
              <a:rPr lang="es-ES" sz="2800" dirty="0">
                <a:solidFill>
                  <a:schemeClr val="bg1"/>
                </a:solidFill>
                <a:latin typeface="Bernard MT Condensed" panose="02050806060905020404" pitchFamily="18" charset="0"/>
              </a:rPr>
              <a:t>Ejemplo de INNER JOIN</a:t>
            </a:r>
          </a:p>
        </p:txBody>
      </p:sp>
      <p:pic>
        <p:nvPicPr>
          <p:cNvPr id="40" name="Imagen 39"/>
          <p:cNvPicPr/>
          <p:nvPr/>
        </p:nvPicPr>
        <p:blipFill>
          <a:blip r:embed="rId2">
            <a:extLst>
              <a:ext uri="{28A0092B-C50C-407E-A947-70E740481C1C}">
                <a14:useLocalDpi xmlns:a14="http://schemas.microsoft.com/office/drawing/2010/main" val="0"/>
              </a:ext>
            </a:extLst>
          </a:blip>
          <a:stretch>
            <a:fillRect/>
          </a:stretch>
        </p:blipFill>
        <p:spPr>
          <a:xfrm>
            <a:off x="5932395" y="1935884"/>
            <a:ext cx="5400040" cy="44557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1336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889802" y="571530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1909603" y="-1393464"/>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013981" y="-64076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p:cNvSpPr txBox="1"/>
          <p:nvPr/>
        </p:nvSpPr>
        <p:spPr>
          <a:xfrm>
            <a:off x="6190742" y="670622"/>
            <a:ext cx="4513796"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2,8 </a:t>
            </a:r>
            <a:r>
              <a:rPr lang="es-ES" sz="2800" dirty="0">
                <a:solidFill>
                  <a:schemeClr val="bg1"/>
                </a:solidFill>
                <a:latin typeface="Bernard MT Condensed" panose="02050806060905020404" pitchFamily="18" charset="0"/>
              </a:rPr>
              <a:t>Ejemplo de LEFT JOIN</a:t>
            </a: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747620" y="1767071"/>
            <a:ext cx="5400040" cy="4552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9237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4300608" y="577988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1858804" y="-132916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013981" y="-64076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p:cNvSpPr txBox="1"/>
          <p:nvPr/>
        </p:nvSpPr>
        <p:spPr>
          <a:xfrm>
            <a:off x="6375517" y="695072"/>
            <a:ext cx="4513796"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2,9  </a:t>
            </a:r>
            <a:r>
              <a:rPr lang="es-ES" sz="2800" dirty="0">
                <a:solidFill>
                  <a:schemeClr val="bg1"/>
                </a:solidFill>
                <a:latin typeface="Bernard MT Condensed" panose="02050806060905020404" pitchFamily="18" charset="0"/>
              </a:rPr>
              <a:t>Ejemplo de RIGHT JOIN </a:t>
            </a: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953670" y="2072635"/>
            <a:ext cx="5400040" cy="3863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871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4300608" y="577988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1858804" y="-1329163"/>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013981" y="-64076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p:cNvSpPr txBox="1"/>
          <p:nvPr/>
        </p:nvSpPr>
        <p:spPr>
          <a:xfrm>
            <a:off x="4614155" y="402492"/>
            <a:ext cx="5660213" cy="1292662"/>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a:solidFill>
                  <a:schemeClr val="bg1"/>
                </a:solidFill>
                <a:latin typeface="Bernard MT Condensed" panose="02050806060905020404" pitchFamily="18" charset="0"/>
              </a:rPr>
              <a:t>3</a:t>
            </a:r>
            <a:r>
              <a:rPr lang="es-ES" sz="3600" dirty="0" smtClean="0">
                <a:solidFill>
                  <a:schemeClr val="bg1"/>
                </a:solidFill>
                <a:latin typeface="Bernard MT Condensed" panose="02050806060905020404" pitchFamily="18" charset="0"/>
              </a:rPr>
              <a:t>,0 </a:t>
            </a:r>
            <a:r>
              <a:rPr lang="es-ES" sz="2400" dirty="0">
                <a:solidFill>
                  <a:schemeClr val="bg1"/>
                </a:solidFill>
                <a:latin typeface="Bernard MT Condensed" panose="02050806060905020404" pitchFamily="18" charset="0"/>
              </a:rPr>
              <a:t>Crear 3 tablas y crear una consulta SQL que muestra el uso de INNER JOIN.</a:t>
            </a:r>
            <a:r>
              <a:rPr lang="es-ES" sz="2400" dirty="0" smtClean="0">
                <a:solidFill>
                  <a:schemeClr val="bg1"/>
                </a:solidFill>
                <a:latin typeface="Bernard MT Condensed" panose="02050806060905020404" pitchFamily="18" charset="0"/>
              </a:rPr>
              <a:t> </a:t>
            </a:r>
            <a:endParaRPr lang="es-ES" dirty="0" smtClean="0">
              <a:solidFill>
                <a:schemeClr val="bg1"/>
              </a:solidFill>
              <a:latin typeface="Bernard MT Condensed" panose="02050806060905020404" pitchFamily="18" charset="0"/>
            </a:endParaRPr>
          </a:p>
          <a:p>
            <a:pPr algn="ctr"/>
            <a:endParaRPr lang="es-ES" dirty="0">
              <a:solidFill>
                <a:schemeClr val="bg1"/>
              </a:solidFill>
              <a:latin typeface="Bernard MT Condensed" panose="02050806060905020404" pitchFamily="18" charset="0"/>
            </a:endParaRPr>
          </a:p>
        </p:txBody>
      </p:sp>
      <p:pic>
        <p:nvPicPr>
          <p:cNvPr id="12" name="Imagen 11"/>
          <p:cNvPicPr/>
          <p:nvPr/>
        </p:nvPicPr>
        <p:blipFill>
          <a:blip r:embed="rId2">
            <a:extLst>
              <a:ext uri="{28A0092B-C50C-407E-A947-70E740481C1C}">
                <a14:useLocalDpi xmlns:a14="http://schemas.microsoft.com/office/drawing/2010/main" val="0"/>
              </a:ext>
            </a:extLst>
          </a:blip>
          <a:stretch>
            <a:fillRect/>
          </a:stretch>
        </p:blipFill>
        <p:spPr>
          <a:xfrm>
            <a:off x="5932395" y="2090728"/>
            <a:ext cx="5041586" cy="4470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7134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349</Words>
  <Application>Microsoft Office PowerPoint</Application>
  <PresentationFormat>Panorámica</PresentationFormat>
  <Paragraphs>49</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Agency FB</vt:lpstr>
      <vt:lpstr>Arial</vt:lpstr>
      <vt:lpstr>Bernard MT Condensed</vt:lpstr>
      <vt:lpstr>Calibri</vt:lpstr>
      <vt:lpstr>Calibri Light</vt:lpstr>
      <vt:lpstr>Forte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Dixguel03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59</cp:revision>
  <dcterms:created xsi:type="dcterms:W3CDTF">2023-04-05T00:22:52Z</dcterms:created>
  <dcterms:modified xsi:type="dcterms:W3CDTF">2023-05-10T10:38:59Z</dcterms:modified>
</cp:coreProperties>
</file>