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4" r:id="rId3"/>
    <p:sldId id="298" r:id="rId4"/>
    <p:sldId id="263" r:id="rId5"/>
    <p:sldId id="283" r:id="rId6"/>
    <p:sldId id="284" r:id="rId7"/>
    <p:sldId id="285" r:id="rId8"/>
    <p:sldId id="286" r:id="rId9"/>
    <p:sldId id="287" r:id="rId10"/>
    <p:sldId id="288" r:id="rId11"/>
    <p:sldId id="289" r:id="rId12"/>
    <p:sldId id="290" r:id="rId13"/>
    <p:sldId id="291" r:id="rId14"/>
    <p:sldId id="292" r:id="rId15"/>
    <p:sldId id="293" r:id="rId16"/>
    <p:sldId id="295" r:id="rId17"/>
    <p:sldId id="294" r:id="rId18"/>
    <p:sldId id="296" r:id="rId19"/>
    <p:sldId id="297"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6A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8" autoAdjust="0"/>
    <p:restoredTop sz="94660"/>
  </p:normalViewPr>
  <p:slideViewPr>
    <p:cSldViewPr snapToGrid="0">
      <p:cViewPr varScale="1">
        <p:scale>
          <a:sx n="75" d="100"/>
          <a:sy n="75" d="100"/>
        </p:scale>
        <p:origin x="5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7898A3C0-F9FC-4453-BB5B-E5E46329A9BE}" type="datetimeFigureOut">
              <a:rPr lang="es-ES" smtClean="0"/>
              <a:t>14/06/2023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75000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898A3C0-F9FC-4453-BB5B-E5E46329A9BE}" type="datetimeFigureOut">
              <a:rPr lang="es-ES" smtClean="0"/>
              <a:t>14/06/2023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182988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898A3C0-F9FC-4453-BB5B-E5E46329A9BE}" type="datetimeFigureOut">
              <a:rPr lang="es-ES" smtClean="0"/>
              <a:t>14/06/2023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406063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898A3C0-F9FC-4453-BB5B-E5E46329A9BE}" type="datetimeFigureOut">
              <a:rPr lang="es-ES" smtClean="0"/>
              <a:t>14/06/2023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297159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898A3C0-F9FC-4453-BB5B-E5E46329A9BE}" type="datetimeFigureOut">
              <a:rPr lang="es-ES" smtClean="0"/>
              <a:t>14/06/2023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145942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7898A3C0-F9FC-4453-BB5B-E5E46329A9BE}" type="datetimeFigureOut">
              <a:rPr lang="es-ES" smtClean="0"/>
              <a:t>14/06/2023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369376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7898A3C0-F9FC-4453-BB5B-E5E46329A9BE}" type="datetimeFigureOut">
              <a:rPr lang="es-ES" smtClean="0"/>
              <a:t>14/06/2023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292093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7898A3C0-F9FC-4453-BB5B-E5E46329A9BE}" type="datetimeFigureOut">
              <a:rPr lang="es-ES" smtClean="0"/>
              <a:t>14/06/2023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427285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898A3C0-F9FC-4453-BB5B-E5E46329A9BE}" type="datetimeFigureOut">
              <a:rPr lang="es-ES" smtClean="0"/>
              <a:t>14/06/2023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249796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898A3C0-F9FC-4453-BB5B-E5E46329A9BE}" type="datetimeFigureOut">
              <a:rPr lang="es-ES" smtClean="0"/>
              <a:t>14/06/2023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251440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898A3C0-F9FC-4453-BB5B-E5E46329A9BE}" type="datetimeFigureOut">
              <a:rPr lang="es-ES" smtClean="0"/>
              <a:t>14/06/2023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F53A52F-48A0-4670-A400-93D2F591FC24}" type="slidenum">
              <a:rPr lang="es-ES" smtClean="0"/>
              <a:t>‹Nº›</a:t>
            </a:fld>
            <a:endParaRPr lang="es-ES"/>
          </a:p>
        </p:txBody>
      </p:sp>
    </p:spTree>
    <p:extLst>
      <p:ext uri="{BB962C8B-B14F-4D97-AF65-F5344CB8AC3E}">
        <p14:creationId xmlns:p14="http://schemas.microsoft.com/office/powerpoint/2010/main" val="57259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8A3C0-F9FC-4453-BB5B-E5E46329A9BE}" type="datetimeFigureOut">
              <a:rPr lang="es-ES" smtClean="0"/>
              <a:t>14/06/2023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3A52F-48A0-4670-A400-93D2F591FC24}" type="slidenum">
              <a:rPr lang="es-ES" smtClean="0"/>
              <a:t>‹Nº›</a:t>
            </a:fld>
            <a:endParaRPr lang="es-ES"/>
          </a:p>
        </p:txBody>
      </p:sp>
    </p:spTree>
    <p:extLst>
      <p:ext uri="{BB962C8B-B14F-4D97-AF65-F5344CB8AC3E}">
        <p14:creationId xmlns:p14="http://schemas.microsoft.com/office/powerpoint/2010/main" val="333179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468105" y="-125506"/>
            <a:ext cx="3628065" cy="2575249"/>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177" y="-115688"/>
            <a:ext cx="4710212" cy="2202024"/>
          </a:xfrm>
          <a:prstGeom prst="rect">
            <a:avLst/>
          </a:prstGeom>
        </p:spPr>
      </p:pic>
      <p:grpSp>
        <p:nvGrpSpPr>
          <p:cNvPr id="41" name="Grupo 40"/>
          <p:cNvGrpSpPr/>
          <p:nvPr/>
        </p:nvGrpSpPr>
        <p:grpSpPr>
          <a:xfrm>
            <a:off x="5663276" y="2668846"/>
            <a:ext cx="6120000" cy="3246605"/>
            <a:chOff x="5682343" y="2801908"/>
            <a:chExt cx="6120000" cy="3246605"/>
          </a:xfrm>
        </p:grpSpPr>
        <p:sp>
          <p:nvSpPr>
            <p:cNvPr id="54" name="Rectángulo redondeado 53"/>
            <p:cNvSpPr/>
            <p:nvPr/>
          </p:nvSpPr>
          <p:spPr>
            <a:xfrm>
              <a:off x="5682343" y="2808513"/>
              <a:ext cx="6120000" cy="3240000"/>
            </a:xfrm>
            <a:prstGeom prst="roundRect">
              <a:avLst/>
            </a:prstGeom>
            <a:solidFill>
              <a:schemeClr val="bg1"/>
            </a:solidFill>
            <a:ln>
              <a:noFill/>
            </a:ln>
            <a:scene3d>
              <a:camera prst="isometricTopUp"/>
              <a:lightRig rig="threePt" dir="t"/>
            </a:scene3d>
            <a:sp3d extrusionH="266700" prstMaterial="metal">
              <a:bevelT w="4191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55" name="Grupo 54"/>
            <p:cNvGrpSpPr/>
            <p:nvPr/>
          </p:nvGrpSpPr>
          <p:grpSpPr>
            <a:xfrm>
              <a:off x="5682343" y="2801908"/>
              <a:ext cx="6120000" cy="3240000"/>
              <a:chOff x="756557" y="544285"/>
              <a:chExt cx="6120000" cy="3240000"/>
            </a:xfrm>
            <a:scene3d>
              <a:camera prst="isometricTopUp"/>
              <a:lightRig rig="threePt" dir="t"/>
            </a:scene3d>
          </p:grpSpPr>
          <p:sp>
            <p:nvSpPr>
              <p:cNvPr id="56" name="Rectángulo redondeado 55"/>
              <p:cNvSpPr/>
              <p:nvPr/>
            </p:nvSpPr>
            <p:spPr>
              <a:xfrm>
                <a:off x="756557" y="544285"/>
                <a:ext cx="6120000" cy="3240000"/>
              </a:xfrm>
              <a:prstGeom prst="roundRect">
                <a:avLst/>
              </a:prstGeom>
              <a:gradFill>
                <a:gsLst>
                  <a:gs pos="84000">
                    <a:schemeClr val="bg1"/>
                  </a:gs>
                  <a:gs pos="63000">
                    <a:schemeClr val="accent2">
                      <a:lumMod val="20000"/>
                      <a:lumOff val="80000"/>
                    </a:schemeClr>
                  </a:gs>
                  <a:gs pos="25000">
                    <a:schemeClr val="accent2">
                      <a:lumMod val="20000"/>
                      <a:lumOff val="80000"/>
                    </a:schemeClr>
                  </a:gs>
                  <a:gs pos="0">
                    <a:schemeClr val="bg1"/>
                  </a:gs>
                </a:gsLst>
                <a:lin ang="13200000" scaled="0"/>
              </a:gra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Rectángulo redondeado 56"/>
              <p:cNvSpPr/>
              <p:nvPr/>
            </p:nvSpPr>
            <p:spPr>
              <a:xfrm>
                <a:off x="3472854" y="685799"/>
                <a:ext cx="1371600" cy="1371600"/>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Rectángulo redondeado 57"/>
              <p:cNvSpPr/>
              <p:nvPr/>
            </p:nvSpPr>
            <p:spPr>
              <a:xfrm>
                <a:off x="2617392" y="774386"/>
                <a:ext cx="713638" cy="1371600"/>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Rectángulo redondeado 58"/>
              <p:cNvSpPr/>
              <p:nvPr/>
            </p:nvSpPr>
            <p:spPr>
              <a:xfrm>
                <a:off x="2617392" y="2198915"/>
                <a:ext cx="2264230" cy="1407727"/>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Rectángulo redondeado 59"/>
              <p:cNvSpPr/>
              <p:nvPr/>
            </p:nvSpPr>
            <p:spPr>
              <a:xfrm>
                <a:off x="1136313" y="685800"/>
                <a:ext cx="1371600" cy="2920842"/>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Rectángulo redondeado 60"/>
              <p:cNvSpPr/>
              <p:nvPr/>
            </p:nvSpPr>
            <p:spPr>
              <a:xfrm>
                <a:off x="6357879" y="1005075"/>
                <a:ext cx="178370" cy="2104649"/>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2" name="Imagen 61"/>
              <p:cNvPicPr>
                <a:picLocks noChangeAspect="1"/>
              </p:cNvPicPr>
              <p:nvPr/>
            </p:nvPicPr>
            <p:blipFill>
              <a:blip r:embed="rId4" cstate="print">
                <a:clrChange>
                  <a:clrFrom>
                    <a:srgbClr val="000000">
                      <a:alpha val="27451"/>
                    </a:srgbClr>
                  </a:clrFrom>
                  <a:clrTo>
                    <a:srgbClr val="000000">
                      <a:alpha val="0"/>
                    </a:srgbClr>
                  </a:clrTo>
                </a:clrChange>
                <a:duotone>
                  <a:schemeClr val="bg2">
                    <a:shade val="45000"/>
                    <a:satMod val="135000"/>
                  </a:schemeClr>
                  <a:prstClr val="white"/>
                </a:duotone>
                <a:extLst>
                  <a:ext uri="{BEBA8EAE-BF5A-486C-A8C5-ECC9F3942E4B}">
                    <a14:imgProps xmlns:a14="http://schemas.microsoft.com/office/drawing/2010/main">
                      <a14:imgLayer r:embed="rId5">
                        <a14:imgEffect>
                          <a14:saturation sat="198000"/>
                        </a14:imgEffect>
                      </a14:imgLayer>
                    </a14:imgProps>
                  </a:ext>
                  <a:ext uri="{28A0092B-C50C-407E-A947-70E740481C1C}">
                    <a14:useLocalDpi xmlns:a14="http://schemas.microsoft.com/office/drawing/2010/main" val="0"/>
                  </a:ext>
                </a:extLst>
              </a:blip>
              <a:stretch>
                <a:fillRect/>
              </a:stretch>
            </p:blipFill>
            <p:spPr>
              <a:xfrm rot="5400000">
                <a:off x="3005841" y="2287500"/>
                <a:ext cx="1279860" cy="1279860"/>
              </a:xfrm>
              <a:prstGeom prst="rect">
                <a:avLst/>
              </a:prstGeom>
              <a:ln>
                <a:noFill/>
              </a:ln>
              <a:sp3d extrusionH="76200">
                <a:extrusionClr>
                  <a:schemeClr val="accent4">
                    <a:lumMod val="75000"/>
                  </a:schemeClr>
                </a:extrusionClr>
              </a:sp3d>
            </p:spPr>
          </p:pic>
          <p:pic>
            <p:nvPicPr>
              <p:cNvPr id="63" name="Imagen 62"/>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7955354">
                <a:off x="3732184" y="871833"/>
                <a:ext cx="952720" cy="952720"/>
              </a:xfrm>
              <a:prstGeom prst="rect">
                <a:avLst/>
              </a:prstGeom>
              <a:sp3d extrusionH="76200">
                <a:extrusionClr>
                  <a:schemeClr val="accent4">
                    <a:lumMod val="75000"/>
                  </a:schemeClr>
                </a:extrusionClr>
              </a:sp3d>
            </p:spPr>
          </p:pic>
          <p:pic>
            <p:nvPicPr>
              <p:cNvPr id="64" name="Imagen 63"/>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1062702" y="1494337"/>
                <a:ext cx="1538716" cy="1126124"/>
              </a:xfrm>
              <a:prstGeom prst="rect">
                <a:avLst/>
              </a:prstGeom>
              <a:sp3d extrusionH="76200">
                <a:extrusionClr>
                  <a:schemeClr val="accent4">
                    <a:lumMod val="75000"/>
                  </a:schemeClr>
                </a:extrusionClr>
              </a:sp3d>
            </p:spPr>
          </p:pic>
          <p:sp>
            <p:nvSpPr>
              <p:cNvPr id="65" name="Rectángulo redondeado 64"/>
              <p:cNvSpPr/>
              <p:nvPr/>
            </p:nvSpPr>
            <p:spPr>
              <a:xfrm>
                <a:off x="4989837" y="2287500"/>
                <a:ext cx="1027734" cy="1279860"/>
              </a:xfrm>
              <a:prstGeom prst="roundRect">
                <a:avLst/>
              </a:prstGeom>
              <a:solidFill>
                <a:srgbClr val="FF9999"/>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6" name="Imagen 65"/>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5086422" y="2499572"/>
                <a:ext cx="855715" cy="855715"/>
              </a:xfrm>
              <a:prstGeom prst="rect">
                <a:avLst/>
              </a:prstGeom>
              <a:sp3d extrusionH="76200">
                <a:extrusionClr>
                  <a:schemeClr val="accent4">
                    <a:lumMod val="75000"/>
                  </a:schemeClr>
                </a:extrusionClr>
              </a:sp3d>
            </p:spPr>
          </p:pic>
          <p:pic>
            <p:nvPicPr>
              <p:cNvPr id="67" name="Imagen 66"/>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5002717" y="883848"/>
                <a:ext cx="1064089" cy="1064089"/>
              </a:xfrm>
              <a:prstGeom prst="rect">
                <a:avLst/>
              </a:prstGeom>
              <a:sp3d extrusionH="76200">
                <a:extrusionClr>
                  <a:schemeClr val="accent4">
                    <a:lumMod val="75000"/>
                  </a:schemeClr>
                </a:extrusionClr>
              </a:sp3d>
            </p:spPr>
          </p:pic>
          <p:pic>
            <p:nvPicPr>
              <p:cNvPr id="68" name="Imagen 67"/>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715069" y="1184872"/>
                <a:ext cx="550628" cy="550628"/>
              </a:xfrm>
              <a:prstGeom prst="rect">
                <a:avLst/>
              </a:prstGeom>
              <a:sp3d extrusionH="76200">
                <a:extrusionClr>
                  <a:schemeClr val="accent4">
                    <a:lumMod val="75000"/>
                  </a:schemeClr>
                </a:extrusionClr>
              </a:sp3d>
            </p:spPr>
          </p:pic>
        </p:grpSp>
      </p:grpSp>
      <p:grpSp>
        <p:nvGrpSpPr>
          <p:cNvPr id="42" name="Grupo 41"/>
          <p:cNvGrpSpPr/>
          <p:nvPr/>
        </p:nvGrpSpPr>
        <p:grpSpPr>
          <a:xfrm>
            <a:off x="8196550" y="3283578"/>
            <a:ext cx="2237075" cy="1460046"/>
            <a:chOff x="2039517" y="1892839"/>
            <a:chExt cx="2264230" cy="1407727"/>
          </a:xfrm>
          <a:effectLst>
            <a:outerShdw blurRad="50800" dist="838200" dir="8160000" algn="tl" rotWithShape="0">
              <a:prstClr val="black">
                <a:alpha val="40000"/>
              </a:prstClr>
            </a:outerShdw>
          </a:effectLst>
          <a:scene3d>
            <a:camera prst="isometricTopUp"/>
            <a:lightRig rig="threePt" dir="t"/>
          </a:scene3d>
        </p:grpSpPr>
        <p:sp>
          <p:nvSpPr>
            <p:cNvPr id="52" name="Rectángulo redondeado 51"/>
            <p:cNvSpPr/>
            <p:nvPr/>
          </p:nvSpPr>
          <p:spPr>
            <a:xfrm>
              <a:off x="2039517" y="1892839"/>
              <a:ext cx="2264230" cy="1407727"/>
            </a:xfrm>
            <a:prstGeom prst="roundRect">
              <a:avLst/>
            </a:prstGeom>
            <a:solidFill>
              <a:srgbClr val="FF99CC"/>
            </a:solidFill>
            <a:ln>
              <a:noFill/>
            </a:ln>
            <a:sp3d extrusionH="76200" contourW="12700">
              <a:extrusionClr>
                <a:schemeClr val="accent4">
                  <a:lumMod val="75000"/>
                </a:schemeClr>
              </a:extrusionClr>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3" name="Imagen 52"/>
            <p:cNvPicPr>
              <a:picLocks noChangeAspect="1"/>
            </p:cNvPicPr>
            <p:nvPr/>
          </p:nvPicPr>
          <p:blipFill>
            <a:blip r:embed="rId11" cstate="print">
              <a:clrChange>
                <a:clrFrom>
                  <a:srgbClr val="000000">
                    <a:alpha val="27451"/>
                  </a:srgbClr>
                </a:clrFrom>
                <a:clrTo>
                  <a:srgbClr val="000000">
                    <a:alpha val="0"/>
                  </a:srgbClr>
                </a:clrTo>
              </a:clrChange>
              <a:duotone>
                <a:schemeClr val="bg2">
                  <a:shade val="45000"/>
                  <a:satMod val="135000"/>
                </a:schemeClr>
                <a:prstClr val="white"/>
              </a:duotone>
              <a:extLst>
                <a:ext uri="{BEBA8EAE-BF5A-486C-A8C5-ECC9F3942E4B}">
                  <a14:imgProps xmlns:a14="http://schemas.microsoft.com/office/drawing/2010/main">
                    <a14:imgLayer r:embed="rId12">
                      <a14:imgEffect>
                        <a14:saturation sat="198000"/>
                      </a14:imgEffect>
                    </a14:imgLayer>
                  </a14:imgProps>
                </a:ext>
                <a:ext uri="{28A0092B-C50C-407E-A947-70E740481C1C}">
                  <a14:useLocalDpi xmlns:a14="http://schemas.microsoft.com/office/drawing/2010/main" val="0"/>
                </a:ext>
              </a:extLst>
            </a:blip>
            <a:stretch>
              <a:fillRect/>
            </a:stretch>
          </p:blipFill>
          <p:spPr>
            <a:xfrm rot="5400000">
              <a:off x="2427966" y="1981424"/>
              <a:ext cx="1279860" cy="1279860"/>
            </a:xfrm>
            <a:prstGeom prst="rect">
              <a:avLst/>
            </a:prstGeom>
            <a:ln>
              <a:noFill/>
            </a:ln>
            <a:sp3d extrusionH="76200">
              <a:extrusionClr>
                <a:schemeClr val="accent4">
                  <a:lumMod val="75000"/>
                </a:schemeClr>
              </a:extrusionClr>
            </a:sp3d>
          </p:spPr>
        </p:pic>
      </p:grpSp>
      <p:grpSp>
        <p:nvGrpSpPr>
          <p:cNvPr id="43" name="Grupo 42"/>
          <p:cNvGrpSpPr/>
          <p:nvPr/>
        </p:nvGrpSpPr>
        <p:grpSpPr>
          <a:xfrm>
            <a:off x="7201805" y="2435567"/>
            <a:ext cx="1371600" cy="1371600"/>
            <a:chOff x="2894979" y="379723"/>
            <a:chExt cx="1371600" cy="1371600"/>
          </a:xfrm>
          <a:effectLst>
            <a:outerShdw blurRad="50800" dist="838200" dir="6600000" algn="tl" rotWithShape="0">
              <a:prstClr val="black">
                <a:alpha val="40000"/>
              </a:prstClr>
            </a:outerShdw>
          </a:effectLst>
          <a:scene3d>
            <a:camera prst="isometricTopUp"/>
            <a:lightRig rig="threePt" dir="t"/>
          </a:scene3d>
        </p:grpSpPr>
        <p:sp>
          <p:nvSpPr>
            <p:cNvPr id="50" name="Rectángulo redondeado 49"/>
            <p:cNvSpPr/>
            <p:nvPr/>
          </p:nvSpPr>
          <p:spPr>
            <a:xfrm>
              <a:off x="2894979" y="379723"/>
              <a:ext cx="1371600" cy="1371600"/>
            </a:xfrm>
            <a:prstGeom prst="roundRect">
              <a:avLst/>
            </a:prstGeom>
            <a:solidFill>
              <a:srgbClr val="660066"/>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1" name="Imagen 50"/>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rot="7955354">
              <a:off x="3154309" y="565757"/>
              <a:ext cx="952720" cy="952720"/>
            </a:xfrm>
            <a:prstGeom prst="rect">
              <a:avLst/>
            </a:prstGeom>
            <a:sp3d extrusionH="76200">
              <a:extrusionClr>
                <a:schemeClr val="accent4">
                  <a:lumMod val="75000"/>
                </a:schemeClr>
              </a:extrusionClr>
            </a:sp3d>
          </p:spPr>
        </p:pic>
      </p:grpSp>
      <p:grpSp>
        <p:nvGrpSpPr>
          <p:cNvPr id="44" name="Grupo 43"/>
          <p:cNvGrpSpPr/>
          <p:nvPr/>
        </p:nvGrpSpPr>
        <p:grpSpPr>
          <a:xfrm>
            <a:off x="6182088" y="3366882"/>
            <a:ext cx="1371600" cy="2920842"/>
            <a:chOff x="558438" y="379724"/>
            <a:chExt cx="1371600" cy="2920842"/>
          </a:xfrm>
          <a:effectLst>
            <a:outerShdw blurRad="50800" dist="254000" dir="10680000" algn="t" rotWithShape="0">
              <a:prstClr val="black">
                <a:alpha val="40000"/>
              </a:prstClr>
            </a:outerShdw>
          </a:effectLst>
          <a:scene3d>
            <a:camera prst="isometricTopUp"/>
            <a:lightRig rig="threePt" dir="t"/>
          </a:scene3d>
        </p:grpSpPr>
        <p:sp>
          <p:nvSpPr>
            <p:cNvPr id="48" name="Rectángulo redondeado 47"/>
            <p:cNvSpPr/>
            <p:nvPr/>
          </p:nvSpPr>
          <p:spPr>
            <a:xfrm>
              <a:off x="558438" y="379724"/>
              <a:ext cx="1371600" cy="2920842"/>
            </a:xfrm>
            <a:prstGeom prst="roundRect">
              <a:avLst/>
            </a:prstGeom>
            <a:solidFill>
              <a:srgbClr val="7030A0"/>
            </a:solidFill>
            <a:ln>
              <a:noFill/>
            </a:ln>
            <a:effectLst>
              <a:outerShdw blurRad="50800" dist="38100" dir="2700000" algn="tl" rotWithShape="0">
                <a:prstClr val="black">
                  <a:alpha val="40000"/>
                </a:prstClr>
              </a:outerShdw>
            </a:effectLst>
            <a:sp3d extrusionH="76200" contourW="12700">
              <a:extrusionClr>
                <a:schemeClr val="accent4">
                  <a:lumMod val="75000"/>
                </a:schemeClr>
              </a:extrusionClr>
              <a:contourClr>
                <a:schemeClr val="accent4">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9" name="Imagen 48"/>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84827" y="1188261"/>
              <a:ext cx="1538716" cy="1126124"/>
            </a:xfrm>
            <a:prstGeom prst="rect">
              <a:avLst/>
            </a:prstGeom>
            <a:ln>
              <a:noFill/>
            </a:ln>
            <a:sp3d extrusionH="76200">
              <a:extrusionClr>
                <a:schemeClr val="accent4">
                  <a:lumMod val="75000"/>
                </a:schemeClr>
              </a:extrusionClr>
            </a:sp3d>
          </p:spPr>
        </p:pic>
      </p:grpSp>
      <p:grpSp>
        <p:nvGrpSpPr>
          <p:cNvPr id="45" name="Grupo 44"/>
          <p:cNvGrpSpPr/>
          <p:nvPr/>
        </p:nvGrpSpPr>
        <p:grpSpPr>
          <a:xfrm>
            <a:off x="6878132" y="3174062"/>
            <a:ext cx="713638" cy="1371600"/>
            <a:chOff x="2039517" y="468310"/>
            <a:chExt cx="713638" cy="1371600"/>
          </a:xfrm>
          <a:effectLst>
            <a:outerShdw blurRad="50800" dist="838200" dir="6600000" algn="tl" rotWithShape="0">
              <a:prstClr val="black">
                <a:alpha val="40000"/>
              </a:prstClr>
            </a:outerShdw>
          </a:effectLst>
          <a:scene3d>
            <a:camera prst="isometricTopUp"/>
            <a:lightRig rig="threePt" dir="t"/>
          </a:scene3d>
        </p:grpSpPr>
        <p:sp>
          <p:nvSpPr>
            <p:cNvPr id="46" name="Rectángulo redondeado 45"/>
            <p:cNvSpPr/>
            <p:nvPr/>
          </p:nvSpPr>
          <p:spPr>
            <a:xfrm>
              <a:off x="2039517" y="468310"/>
              <a:ext cx="713638" cy="1371600"/>
            </a:xfrm>
            <a:prstGeom prst="roundRect">
              <a:avLst/>
            </a:prstGeom>
            <a:solidFill>
              <a:srgbClr val="FF33CC"/>
            </a:solidFill>
            <a:ln>
              <a:noFill/>
            </a:ln>
            <a:sp3d extrusionH="76200">
              <a:extrusionClr>
                <a:schemeClr val="accent4">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7" name="Imagen 46"/>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137194" y="878796"/>
              <a:ext cx="550628" cy="550628"/>
            </a:xfrm>
            <a:prstGeom prst="rect">
              <a:avLst/>
            </a:prstGeom>
            <a:sp3d extrusionH="76200">
              <a:extrusionClr>
                <a:schemeClr val="accent4">
                  <a:lumMod val="75000"/>
                </a:schemeClr>
              </a:extrusionClr>
            </a:sp3d>
          </p:spPr>
        </p:pic>
      </p:grpSp>
      <p:sp>
        <p:nvSpPr>
          <p:cNvPr id="70" name="CuadroTexto 69"/>
          <p:cNvSpPr txBox="1"/>
          <p:nvPr/>
        </p:nvSpPr>
        <p:spPr>
          <a:xfrm>
            <a:off x="665102" y="1388333"/>
            <a:ext cx="8527318" cy="769441"/>
          </a:xfrm>
          <a:prstGeom prst="rect">
            <a:avLst/>
          </a:prstGeom>
          <a:noFill/>
        </p:spPr>
        <p:txBody>
          <a:bodyPr wrap="square" rtlCol="0">
            <a:spAutoFit/>
          </a:bodyPr>
          <a:lstStyle/>
          <a:p>
            <a:pPr algn="ctr"/>
            <a:r>
              <a:rPr lang="es-ES" sz="4400" dirty="0" smtClean="0">
                <a:solidFill>
                  <a:schemeClr val="bg1"/>
                </a:solidFill>
                <a:latin typeface="Forte" panose="03060902040502070203" pitchFamily="66" charset="0"/>
              </a:rPr>
              <a:t>PROCESUAL HITO 4</a:t>
            </a:r>
            <a:endParaRPr lang="es-ES" sz="4400" dirty="0">
              <a:solidFill>
                <a:schemeClr val="bg1"/>
              </a:solidFill>
              <a:latin typeface="Forte" panose="03060902040502070203" pitchFamily="66" charset="0"/>
            </a:endParaRPr>
          </a:p>
        </p:txBody>
      </p:sp>
      <p:sp>
        <p:nvSpPr>
          <p:cNvPr id="73" name="Triángulo isósceles 72"/>
          <p:cNvSpPr/>
          <p:nvPr/>
        </p:nvSpPr>
        <p:spPr>
          <a:xfrm rot="18140734">
            <a:off x="6728728" y="-95380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Triángulo isósceles 73"/>
          <p:cNvSpPr/>
          <p:nvPr/>
        </p:nvSpPr>
        <p:spPr>
          <a:xfrm rot="21191387">
            <a:off x="5512530" y="-60135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5" name="Triángulo isósceles 74"/>
          <p:cNvSpPr/>
          <p:nvPr/>
        </p:nvSpPr>
        <p:spPr>
          <a:xfrm rot="2570758">
            <a:off x="4462159" y="-95162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Triángulo isósceles 75"/>
          <p:cNvSpPr/>
          <p:nvPr/>
        </p:nvSpPr>
        <p:spPr>
          <a:xfrm rot="20619927">
            <a:off x="2580706" y="-76876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Triángulo isósceles 76"/>
          <p:cNvSpPr/>
          <p:nvPr/>
        </p:nvSpPr>
        <p:spPr>
          <a:xfrm rot="18598532">
            <a:off x="870302" y="-117127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Triángulo isósceles 77"/>
          <p:cNvSpPr/>
          <p:nvPr/>
        </p:nvSpPr>
        <p:spPr>
          <a:xfrm rot="18598532">
            <a:off x="-649961" y="-11765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Triángulo isósceles 78"/>
          <p:cNvSpPr/>
          <p:nvPr/>
        </p:nvSpPr>
        <p:spPr>
          <a:xfrm rot="18598532">
            <a:off x="-1149294" y="198016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Triángulo isósceles 79"/>
          <p:cNvSpPr/>
          <p:nvPr/>
        </p:nvSpPr>
        <p:spPr>
          <a:xfrm rot="18598532">
            <a:off x="4930415" y="535959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Triángulo isósceles 80"/>
          <p:cNvSpPr/>
          <p:nvPr/>
        </p:nvSpPr>
        <p:spPr>
          <a:xfrm rot="7347587">
            <a:off x="3202373" y="5581374"/>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Triángulo isósceles 81"/>
          <p:cNvSpPr/>
          <p:nvPr/>
        </p:nvSpPr>
        <p:spPr>
          <a:xfrm rot="18140734">
            <a:off x="-1122974" y="377952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Triángulo isósceles 82"/>
          <p:cNvSpPr/>
          <p:nvPr/>
        </p:nvSpPr>
        <p:spPr>
          <a:xfrm rot="18140734">
            <a:off x="-369682" y="545392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Triángulo isósceles 83"/>
          <p:cNvSpPr/>
          <p:nvPr/>
        </p:nvSpPr>
        <p:spPr>
          <a:xfrm rot="21432992">
            <a:off x="1482786" y="574622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1243740" y="2184164"/>
            <a:ext cx="4292369" cy="2800767"/>
          </a:xfrm>
          <a:prstGeom prst="rect">
            <a:avLst/>
          </a:prstGeom>
          <a:noFill/>
        </p:spPr>
        <p:txBody>
          <a:bodyPr wrap="square" rtlCol="0">
            <a:spAutoFit/>
          </a:bodyPr>
          <a:lstStyle/>
          <a:p>
            <a:pPr algn="ctr"/>
            <a:r>
              <a:rPr lang="es-ES" sz="2400" dirty="0" smtClean="0">
                <a:solidFill>
                  <a:srgbClr val="FFFF00"/>
                </a:solidFill>
                <a:latin typeface="Forte" panose="03060902040502070203" pitchFamily="66" charset="0"/>
              </a:rPr>
              <a:t>INGENIERIA EN SISTEMAS</a:t>
            </a:r>
          </a:p>
          <a:p>
            <a:endParaRPr lang="es-ES" dirty="0">
              <a:solidFill>
                <a:schemeClr val="bg1"/>
              </a:solidFill>
            </a:endParaRPr>
          </a:p>
          <a:p>
            <a:r>
              <a:rPr lang="es-ES" sz="2000" dirty="0" smtClean="0">
                <a:solidFill>
                  <a:srgbClr val="FF0000"/>
                </a:solidFill>
                <a:latin typeface="Forte" panose="03060902040502070203" pitchFamily="66" charset="0"/>
              </a:rPr>
              <a:t>INGENIERO</a:t>
            </a:r>
            <a:r>
              <a:rPr lang="es-ES" sz="2000" dirty="0" smtClean="0">
                <a:solidFill>
                  <a:srgbClr val="FF0000"/>
                </a:solidFill>
                <a:latin typeface="Forte" panose="03060902040502070203" pitchFamily="66" charset="0"/>
              </a:rPr>
              <a:t>:</a:t>
            </a:r>
            <a:endParaRPr lang="es-ES" sz="2000" dirty="0" smtClean="0">
              <a:solidFill>
                <a:srgbClr val="FF0000"/>
              </a:solidFill>
              <a:latin typeface="Forte" panose="03060902040502070203" pitchFamily="66" charset="0"/>
            </a:endParaRPr>
          </a:p>
          <a:p>
            <a:pPr algn="ctr"/>
            <a:r>
              <a:rPr lang="es-ES" dirty="0" smtClean="0">
                <a:solidFill>
                  <a:schemeClr val="bg1"/>
                </a:solidFill>
              </a:rPr>
              <a:t>WILLIAM BARRA</a:t>
            </a:r>
          </a:p>
          <a:p>
            <a:r>
              <a:rPr lang="es-ES" sz="2000" dirty="0" smtClean="0">
                <a:solidFill>
                  <a:srgbClr val="FF0000"/>
                </a:solidFill>
                <a:latin typeface="Forte" panose="03060902040502070203" pitchFamily="66" charset="0"/>
              </a:rPr>
              <a:t>INTEGRANTE</a:t>
            </a:r>
            <a:r>
              <a:rPr lang="es-ES" sz="2000" dirty="0" smtClean="0">
                <a:solidFill>
                  <a:srgbClr val="FF0000"/>
                </a:solidFill>
                <a:latin typeface="Forte" panose="03060902040502070203" pitchFamily="66" charset="0"/>
              </a:rPr>
              <a:t>: </a:t>
            </a:r>
          </a:p>
          <a:p>
            <a:r>
              <a:rPr lang="es-ES" sz="2000" dirty="0">
                <a:solidFill>
                  <a:srgbClr val="FF0000"/>
                </a:solidFill>
                <a:latin typeface="Forte" panose="03060902040502070203" pitchFamily="66" charset="0"/>
              </a:rPr>
              <a:t> </a:t>
            </a:r>
            <a:r>
              <a:rPr lang="es-ES" sz="2000" dirty="0" smtClean="0">
                <a:solidFill>
                  <a:srgbClr val="FF0000"/>
                </a:solidFill>
                <a:latin typeface="Forte" panose="03060902040502070203" pitchFamily="66" charset="0"/>
              </a:rPr>
              <a:t>                    </a:t>
            </a:r>
            <a:r>
              <a:rPr lang="es-ES" dirty="0" smtClean="0">
                <a:solidFill>
                  <a:schemeClr val="bg1"/>
                </a:solidFill>
              </a:rPr>
              <a:t>HEBER QUISPE </a:t>
            </a:r>
          </a:p>
          <a:p>
            <a:r>
              <a:rPr lang="es-ES" dirty="0">
                <a:solidFill>
                  <a:schemeClr val="bg1"/>
                </a:solidFill>
              </a:rPr>
              <a:t> </a:t>
            </a:r>
            <a:r>
              <a:rPr lang="es-ES" dirty="0" smtClean="0">
                <a:solidFill>
                  <a:schemeClr val="bg1"/>
                </a:solidFill>
              </a:rPr>
              <a:t>                          </a:t>
            </a:r>
          </a:p>
          <a:p>
            <a:r>
              <a:rPr lang="es-ES" sz="2000" dirty="0" smtClean="0">
                <a:solidFill>
                  <a:srgbClr val="FF0000"/>
                </a:solidFill>
                <a:latin typeface="Forte" panose="03060902040502070203" pitchFamily="66" charset="0"/>
              </a:rPr>
              <a:t>GESTION</a:t>
            </a:r>
            <a:r>
              <a:rPr lang="es-ES" sz="2000" dirty="0" smtClean="0">
                <a:solidFill>
                  <a:schemeClr val="bg1"/>
                </a:solidFill>
                <a:latin typeface="Forte" panose="03060902040502070203" pitchFamily="66" charset="0"/>
              </a:rPr>
              <a:t>: 2023</a:t>
            </a:r>
          </a:p>
          <a:p>
            <a:endParaRPr lang="es-ES" dirty="0">
              <a:solidFill>
                <a:schemeClr val="bg1"/>
              </a:solidFill>
            </a:endParaRPr>
          </a:p>
        </p:txBody>
      </p:sp>
    </p:spTree>
    <p:extLst>
      <p:ext uri="{BB962C8B-B14F-4D97-AF65-F5344CB8AC3E}">
        <p14:creationId xmlns:p14="http://schemas.microsoft.com/office/powerpoint/2010/main" val="3912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2000" decel="2000" autoRev="1" fill="hold" nodeType="withEffect">
                                  <p:stCondLst>
                                    <p:cond delay="0"/>
                                  </p:stCondLst>
                                  <p:childTnLst>
                                    <p:animMotion origin="layout" path="M -2.29167E-6 4.81481E-6 L 0.13203 0.14467 " pathEditMode="relative" rAng="0" ptsTypes="AA">
                                      <p:cBhvr>
                                        <p:cTn id="6" dur="3000" fill="hold"/>
                                        <p:tgtEl>
                                          <p:spTgt spid="42"/>
                                        </p:tgtEl>
                                        <p:attrNameLst>
                                          <p:attrName>ppt_x</p:attrName>
                                          <p:attrName>ppt_y</p:attrName>
                                        </p:attrNameLst>
                                      </p:cBhvr>
                                      <p:rCtr x="6602" y="7222"/>
                                    </p:animMotion>
                                  </p:childTnLst>
                                </p:cTn>
                              </p:par>
                              <p:par>
                                <p:cTn id="7" presetID="42" presetClass="path" presetSubtype="0" repeatCount="indefinite" accel="2000" decel="2000" autoRev="1" fill="hold" nodeType="withEffect">
                                  <p:stCondLst>
                                    <p:cond delay="0"/>
                                  </p:stCondLst>
                                  <p:childTnLst>
                                    <p:animMotion origin="layout" path="M 4.79167E-6 -2.59259E-6 L 0.08737 -0.06504 " pathEditMode="relative" rAng="0" ptsTypes="AA">
                                      <p:cBhvr>
                                        <p:cTn id="8" dur="3000" fill="hold"/>
                                        <p:tgtEl>
                                          <p:spTgt spid="43"/>
                                        </p:tgtEl>
                                        <p:attrNameLst>
                                          <p:attrName>ppt_x</p:attrName>
                                          <p:attrName>ppt_y</p:attrName>
                                        </p:attrNameLst>
                                      </p:cBhvr>
                                      <p:rCtr x="4362" y="-3264"/>
                                    </p:animMotion>
                                  </p:childTnLst>
                                </p:cTn>
                              </p:par>
                              <p:par>
                                <p:cTn id="9" presetID="42" presetClass="path" presetSubtype="0" repeatCount="indefinite" accel="2000" decel="2000" autoRev="1" fill="hold" nodeType="withEffect">
                                  <p:stCondLst>
                                    <p:cond delay="0"/>
                                  </p:stCondLst>
                                  <p:childTnLst>
                                    <p:animMotion origin="layout" path="M 6.25E-7 -1.48148E-6 L -0.07175 -0.08009 " pathEditMode="relative" rAng="0" ptsTypes="AA">
                                      <p:cBhvr>
                                        <p:cTn id="10" dur="3000" fill="hold"/>
                                        <p:tgtEl>
                                          <p:spTgt spid="45"/>
                                        </p:tgtEl>
                                        <p:attrNameLst>
                                          <p:attrName>ppt_x</p:attrName>
                                          <p:attrName>ppt_y</p:attrName>
                                        </p:attrNameLst>
                                      </p:cBhvr>
                                      <p:rCtr x="-3594" y="-4005"/>
                                    </p:animMotion>
                                  </p:childTnLst>
                                </p:cTn>
                              </p:par>
                              <p:par>
                                <p:cTn id="11" presetID="42" presetClass="path" presetSubtype="0" repeatCount="indefinite" accel="2000" decel="2000" autoRev="1" fill="hold" nodeType="withEffect">
                                  <p:stCondLst>
                                    <p:cond delay="0"/>
                                  </p:stCondLst>
                                  <p:childTnLst>
                                    <p:animMotion origin="layout" path="M -1.25E-6 4.81481E-6 L -0.07083 0.10949 " pathEditMode="relative" rAng="0" ptsTypes="AA">
                                      <p:cBhvr>
                                        <p:cTn id="12" dur="3000" fill="hold"/>
                                        <p:tgtEl>
                                          <p:spTgt spid="44"/>
                                        </p:tgtEl>
                                        <p:attrNameLst>
                                          <p:attrName>ppt_x</p:attrName>
                                          <p:attrName>ppt_y</p:attrName>
                                        </p:attrNameLst>
                                      </p:cBhvr>
                                      <p:rCtr x="-3542" y="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 CONCEPTOS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58229" y="1858050"/>
            <a:ext cx="5273277" cy="1200329"/>
          </a:xfrm>
          <a:prstGeom prst="rect">
            <a:avLst/>
          </a:prstGeom>
          <a:noFill/>
        </p:spPr>
        <p:txBody>
          <a:bodyPr wrap="square" rtlCol="0">
            <a:spAutoFit/>
          </a:bodyPr>
          <a:lstStyle/>
          <a:p>
            <a:pPr algn="ctr"/>
            <a:r>
              <a:rPr lang="es-ES" sz="3600" b="1" dirty="0">
                <a:solidFill>
                  <a:schemeClr val="bg1"/>
                </a:solidFill>
                <a:latin typeface="Agency FB" panose="020B0503020202020204" pitchFamily="34" charset="0"/>
              </a:rPr>
              <a:t>2.9. Muestra un ejemplo del usos de AVG </a:t>
            </a:r>
            <a:endParaRPr lang="es-ES" sz="3600" b="1" dirty="0" smtClean="0">
              <a:solidFill>
                <a:schemeClr val="bg1"/>
              </a:solidFill>
              <a:latin typeface="Agency FB" panose="020B0503020202020204" pitchFamily="34" charset="0"/>
            </a:endParaRP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932395" y="3158290"/>
            <a:ext cx="5467417" cy="3164468"/>
          </a:xfrm>
          <a:prstGeom prst="rect">
            <a:avLst/>
          </a:prstGeom>
          <a:ln>
            <a:noFill/>
          </a:ln>
          <a:effectLst>
            <a:softEdge rad="112500"/>
          </a:effectLst>
        </p:spPr>
      </p:pic>
    </p:spTree>
    <p:extLst>
      <p:ext uri="{BB962C8B-B14F-4D97-AF65-F5344CB8AC3E}">
        <p14:creationId xmlns:p14="http://schemas.microsoft.com/office/powerpoint/2010/main" val="1539707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 CONCEPTOS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58229" y="1858050"/>
            <a:ext cx="5273277" cy="1200329"/>
          </a:xfrm>
          <a:prstGeom prst="rect">
            <a:avLst/>
          </a:prstGeom>
          <a:noFill/>
        </p:spPr>
        <p:txBody>
          <a:bodyPr wrap="square" rtlCol="0">
            <a:spAutoFit/>
          </a:bodyPr>
          <a:lstStyle/>
          <a:p>
            <a:pPr algn="ctr"/>
            <a:r>
              <a:rPr lang="es-ES" sz="3600" b="1" dirty="0">
                <a:solidFill>
                  <a:schemeClr val="bg1"/>
                </a:solidFill>
                <a:latin typeface="Agency FB" panose="020B0503020202020204" pitchFamily="34" charset="0"/>
              </a:rPr>
              <a:t>2.10. Muestra un ejemplo del uso de MIN-MAX </a:t>
            </a:r>
            <a:endParaRPr lang="es-ES" sz="3600" b="1" dirty="0" smtClean="0">
              <a:solidFill>
                <a:schemeClr val="bg1"/>
              </a:solidFill>
              <a:latin typeface="Agency FB" panose="020B0503020202020204" pitchFamily="34" charset="0"/>
            </a:endParaRP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858229" y="3058378"/>
            <a:ext cx="2958931" cy="2199421"/>
          </a:xfrm>
          <a:prstGeom prst="rect">
            <a:avLst/>
          </a:prstGeom>
          <a:ln>
            <a:noFill/>
          </a:ln>
          <a:effectLst>
            <a:softEdge rad="112500"/>
          </a:effectLst>
        </p:spPr>
      </p:pic>
      <p:pic>
        <p:nvPicPr>
          <p:cNvPr id="12" name="Imagen 11"/>
          <p:cNvPicPr/>
          <p:nvPr/>
        </p:nvPicPr>
        <p:blipFill>
          <a:blip r:embed="rId3">
            <a:extLst>
              <a:ext uri="{28A0092B-C50C-407E-A947-70E740481C1C}">
                <a14:useLocalDpi xmlns:a14="http://schemas.microsoft.com/office/drawing/2010/main" val="0"/>
              </a:ext>
            </a:extLst>
          </a:blip>
          <a:stretch>
            <a:fillRect/>
          </a:stretch>
        </p:blipFill>
        <p:spPr>
          <a:xfrm>
            <a:off x="8954918" y="4019549"/>
            <a:ext cx="2951660" cy="2476500"/>
          </a:xfrm>
          <a:prstGeom prst="rect">
            <a:avLst/>
          </a:prstGeom>
          <a:ln>
            <a:noFill/>
          </a:ln>
          <a:effectLst>
            <a:softEdge rad="112500"/>
          </a:effectLst>
        </p:spPr>
      </p:pic>
    </p:spTree>
    <p:extLst>
      <p:ext uri="{BB962C8B-B14F-4D97-AF65-F5344CB8AC3E}">
        <p14:creationId xmlns:p14="http://schemas.microsoft.com/office/powerpoint/2010/main" val="3420067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DECONSULTAS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4111059" y="581521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58229" y="1560181"/>
            <a:ext cx="5393971" cy="1200329"/>
          </a:xfrm>
          <a:prstGeom prst="rect">
            <a:avLst/>
          </a:prstGeom>
          <a:noFill/>
        </p:spPr>
        <p:txBody>
          <a:bodyPr wrap="square" rtlCol="0">
            <a:spAutoFit/>
          </a:bodyPr>
          <a:lstStyle/>
          <a:p>
            <a:pPr algn="ctr"/>
            <a:r>
              <a:rPr lang="es-ES" sz="3600" b="1" dirty="0">
                <a:solidFill>
                  <a:schemeClr val="bg1"/>
                </a:solidFill>
                <a:latin typeface="Agency FB" panose="020B0503020202020204" pitchFamily="34" charset="0"/>
              </a:rPr>
              <a:t>3.1. Mostrar que jugadores que formen parte del equipo equ-333 </a:t>
            </a:r>
            <a:endParaRPr lang="es-ES" sz="3600" b="1" dirty="0" smtClean="0">
              <a:solidFill>
                <a:schemeClr val="bg1"/>
              </a:solidFill>
              <a:latin typeface="Agency FB" panose="020B0503020202020204" pitchFamily="34" charset="0"/>
            </a:endParaRP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858229" y="2985755"/>
            <a:ext cx="5736871" cy="3062540"/>
          </a:xfrm>
          <a:prstGeom prst="rect">
            <a:avLst/>
          </a:prstGeom>
          <a:ln>
            <a:noFill/>
          </a:ln>
          <a:effectLst>
            <a:softEdge rad="112500"/>
          </a:effectLst>
        </p:spPr>
      </p:pic>
    </p:spTree>
    <p:extLst>
      <p:ext uri="{BB962C8B-B14F-4D97-AF65-F5344CB8AC3E}">
        <p14:creationId xmlns:p14="http://schemas.microsoft.com/office/powerpoint/2010/main" val="2924755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282551"/>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DECONSULTAS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16419" y="1176590"/>
            <a:ext cx="5393971" cy="1631216"/>
          </a:xfrm>
          <a:prstGeom prst="rect">
            <a:avLst/>
          </a:prstGeom>
          <a:noFill/>
        </p:spPr>
        <p:txBody>
          <a:bodyPr wrap="square" rtlCol="0">
            <a:spAutoFit/>
          </a:bodyPr>
          <a:lstStyle/>
          <a:p>
            <a:pPr algn="ctr"/>
            <a:r>
              <a:rPr lang="es-ES" sz="2000" b="1" dirty="0">
                <a:solidFill>
                  <a:schemeClr val="bg1"/>
                </a:solidFill>
                <a:latin typeface="Agency FB" panose="020B0503020202020204" pitchFamily="34" charset="0"/>
              </a:rPr>
              <a:t>3.2. Crear una función que permita saber cuántos jugadores están inscritos. </a:t>
            </a:r>
            <a:endParaRPr lang="es-ES" sz="2000" b="1" dirty="0" smtClean="0">
              <a:solidFill>
                <a:schemeClr val="bg1"/>
              </a:solidFill>
              <a:latin typeface="Agency FB" panose="020B0503020202020204" pitchFamily="34" charset="0"/>
            </a:endParaRPr>
          </a:p>
          <a:p>
            <a:pPr algn="ctr"/>
            <a:r>
              <a:rPr lang="es-ES" sz="2000" b="1" dirty="0" smtClean="0">
                <a:solidFill>
                  <a:schemeClr val="bg1"/>
                </a:solidFill>
                <a:latin typeface="Agency FB" panose="020B0503020202020204" pitchFamily="34" charset="0"/>
              </a:rPr>
              <a:t>■ </a:t>
            </a:r>
            <a:r>
              <a:rPr lang="es-ES" sz="2000" b="1" dirty="0">
                <a:solidFill>
                  <a:schemeClr val="bg1"/>
                </a:solidFill>
                <a:latin typeface="Agency FB" panose="020B0503020202020204" pitchFamily="34" charset="0"/>
              </a:rPr>
              <a:t>La función debe llamarse Crear una función que permita saber cuántos jugadores están inscritos. ■ </a:t>
            </a:r>
            <a:endParaRPr lang="es-ES" sz="2000" b="1" dirty="0" smtClean="0">
              <a:solidFill>
                <a:schemeClr val="bg1"/>
              </a:solidFill>
              <a:latin typeface="Agency FB" panose="020B0503020202020204" pitchFamily="34" charset="0"/>
            </a:endParaRPr>
          </a:p>
          <a:p>
            <a:pPr algn="ctr"/>
            <a:r>
              <a:rPr lang="es-ES" sz="2000" b="1" dirty="0" smtClean="0">
                <a:solidFill>
                  <a:schemeClr val="bg1"/>
                </a:solidFill>
                <a:latin typeface="Agency FB" panose="020B0503020202020204" pitchFamily="34" charset="0"/>
              </a:rPr>
              <a:t>La </a:t>
            </a:r>
            <a:r>
              <a:rPr lang="es-ES" sz="2000" b="1" dirty="0">
                <a:solidFill>
                  <a:schemeClr val="bg1"/>
                </a:solidFill>
                <a:latin typeface="Agency FB" panose="020B0503020202020204" pitchFamily="34" charset="0"/>
              </a:rPr>
              <a:t>función debe llamarse F1_CantidadJugadores</a:t>
            </a:r>
            <a:r>
              <a:rPr lang="es-ES" sz="2000" b="1" dirty="0" smtClean="0">
                <a:solidFill>
                  <a:schemeClr val="bg1"/>
                </a:solidFill>
                <a:latin typeface="Agency FB" panose="020B0503020202020204" pitchFamily="34" charset="0"/>
              </a:rPr>
              <a:t>()</a:t>
            </a: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932395" y="2911474"/>
            <a:ext cx="5508943" cy="3603625"/>
          </a:xfrm>
          <a:prstGeom prst="rect">
            <a:avLst/>
          </a:prstGeom>
          <a:ln>
            <a:noFill/>
          </a:ln>
          <a:effectLst>
            <a:softEdge rad="112500"/>
          </a:effectLst>
        </p:spPr>
      </p:pic>
    </p:spTree>
    <p:extLst>
      <p:ext uri="{BB962C8B-B14F-4D97-AF65-F5344CB8AC3E}">
        <p14:creationId xmlns:p14="http://schemas.microsoft.com/office/powerpoint/2010/main" val="774811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282551"/>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DECONSULTAS</a:t>
            </a:r>
            <a:endParaRPr lang="es-ES" sz="3600" dirty="0">
              <a:solidFill>
                <a:schemeClr val="bg1"/>
              </a:solidFill>
              <a:latin typeface="Bernard MT Condensed" panose="02050806060905020404" pitchFamily="18" charset="0"/>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19513" y="1157163"/>
            <a:ext cx="5393971" cy="1938992"/>
          </a:xfrm>
          <a:prstGeom prst="rect">
            <a:avLst/>
          </a:prstGeom>
          <a:noFill/>
        </p:spPr>
        <p:txBody>
          <a:bodyPr wrap="square" rtlCol="0">
            <a:spAutoFit/>
          </a:bodyPr>
          <a:lstStyle/>
          <a:p>
            <a:pPr algn="ctr"/>
            <a:r>
              <a:rPr lang="es-ES" sz="2000" b="1" dirty="0">
                <a:solidFill>
                  <a:schemeClr val="bg1"/>
                </a:solidFill>
                <a:latin typeface="Agency FB" panose="020B0503020202020204" pitchFamily="34" charset="0"/>
              </a:rPr>
              <a:t>3.3. Crear una función que permita saber cuántos jugadores están inscritos y que sean de la categoría varones o mujeres. ■ La función debe llamarse F2_CantidadJugadoresParam</a:t>
            </a:r>
            <a:r>
              <a:rPr lang="es-ES" sz="2000" b="1" dirty="0" smtClean="0">
                <a:solidFill>
                  <a:schemeClr val="bg1"/>
                </a:solidFill>
                <a:latin typeface="Agency FB" panose="020B0503020202020204" pitchFamily="34" charset="0"/>
              </a:rPr>
              <a:t>()</a:t>
            </a:r>
          </a:p>
          <a:p>
            <a:pPr algn="ctr"/>
            <a:r>
              <a:rPr lang="es-ES" sz="2000" b="1" dirty="0" smtClean="0">
                <a:solidFill>
                  <a:schemeClr val="bg1"/>
                </a:solidFill>
                <a:latin typeface="Agency FB" panose="020B0503020202020204" pitchFamily="34" charset="0"/>
              </a:rPr>
              <a:t> </a:t>
            </a:r>
            <a:r>
              <a:rPr lang="es-ES" sz="2000" b="1" dirty="0">
                <a:solidFill>
                  <a:schemeClr val="bg1"/>
                </a:solidFill>
                <a:latin typeface="Agency FB" panose="020B0503020202020204" pitchFamily="34" charset="0"/>
              </a:rPr>
              <a:t>■ La función debe recibir un parámetro “Varones” o “Mujeres” </a:t>
            </a:r>
            <a:endParaRPr lang="es-ES" sz="2000" b="1" dirty="0" smtClean="0">
              <a:solidFill>
                <a:schemeClr val="bg1"/>
              </a:solidFill>
              <a:latin typeface="Agency FB" panose="020B0503020202020204" pitchFamily="34" charset="0"/>
            </a:endParaRP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300810" y="3033558"/>
            <a:ext cx="6268890" cy="3694525"/>
          </a:xfrm>
          <a:prstGeom prst="rect">
            <a:avLst/>
          </a:prstGeom>
          <a:ln>
            <a:noFill/>
          </a:ln>
          <a:effectLst>
            <a:softEdge rad="112500"/>
          </a:effectLst>
        </p:spPr>
      </p:pic>
    </p:spTree>
    <p:extLst>
      <p:ext uri="{BB962C8B-B14F-4D97-AF65-F5344CB8AC3E}">
        <p14:creationId xmlns:p14="http://schemas.microsoft.com/office/powerpoint/2010/main" val="2653516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282551"/>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DECONSULTAS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58229" y="1624096"/>
            <a:ext cx="5546371" cy="4154984"/>
          </a:xfrm>
          <a:prstGeom prst="rect">
            <a:avLst/>
          </a:prstGeom>
          <a:noFill/>
        </p:spPr>
        <p:txBody>
          <a:bodyPr wrap="square" rtlCol="0">
            <a:spAutoFit/>
          </a:bodyPr>
          <a:lstStyle/>
          <a:p>
            <a:pPr algn="ctr"/>
            <a:r>
              <a:rPr lang="es-ES" sz="2400" b="1" dirty="0">
                <a:solidFill>
                  <a:schemeClr val="bg1"/>
                </a:solidFill>
                <a:latin typeface="Agency FB" panose="020B0503020202020204" pitchFamily="34" charset="0"/>
              </a:rPr>
              <a:t>3.4. Crear una función que obtenga el promedio de las edades mayores a una cierta edad. ■ La función debe llamarse F3_PromedioEdades</a:t>
            </a:r>
            <a:r>
              <a:rPr lang="es-ES" sz="2400" b="1" dirty="0" smtClean="0">
                <a:solidFill>
                  <a:schemeClr val="bg1"/>
                </a:solidFill>
                <a:latin typeface="Agency FB" panose="020B0503020202020204" pitchFamily="34" charset="0"/>
              </a:rPr>
              <a:t>()</a:t>
            </a:r>
          </a:p>
          <a:p>
            <a:pPr algn="ctr"/>
            <a:r>
              <a:rPr lang="es-ES" sz="2400" b="1" dirty="0" smtClean="0">
                <a:solidFill>
                  <a:schemeClr val="bg1"/>
                </a:solidFill>
                <a:latin typeface="Agency FB" panose="020B0503020202020204" pitchFamily="34" charset="0"/>
              </a:rPr>
              <a:t> </a:t>
            </a:r>
            <a:r>
              <a:rPr lang="es-ES" sz="2400" b="1" dirty="0">
                <a:solidFill>
                  <a:schemeClr val="bg1"/>
                </a:solidFill>
                <a:latin typeface="Agency FB" panose="020B0503020202020204" pitchFamily="34" charset="0"/>
              </a:rPr>
              <a:t>■ La función debe recibir como parámetro 2 valores. </a:t>
            </a:r>
            <a:endParaRPr lang="es-ES" sz="2400" b="1" dirty="0" smtClean="0">
              <a:solidFill>
                <a:schemeClr val="bg1"/>
              </a:solidFill>
              <a:latin typeface="Agency FB" panose="020B0503020202020204" pitchFamily="34" charset="0"/>
            </a:endParaRPr>
          </a:p>
          <a:p>
            <a:pPr algn="ctr"/>
            <a:r>
              <a:rPr lang="es-ES" sz="2400" b="1" dirty="0" smtClean="0">
                <a:solidFill>
                  <a:schemeClr val="bg1"/>
                </a:solidFill>
                <a:latin typeface="Agency FB" panose="020B0503020202020204" pitchFamily="34" charset="0"/>
              </a:rPr>
              <a:t>■ </a:t>
            </a:r>
            <a:r>
              <a:rPr lang="es-ES" sz="2400" b="1" dirty="0">
                <a:solidFill>
                  <a:schemeClr val="bg1"/>
                </a:solidFill>
                <a:latin typeface="Agency FB" panose="020B0503020202020204" pitchFamily="34" charset="0"/>
              </a:rPr>
              <a:t>La categoría. (Varones o Mujeres) </a:t>
            </a:r>
            <a:endParaRPr lang="es-ES" sz="2400" b="1" dirty="0" smtClean="0">
              <a:solidFill>
                <a:schemeClr val="bg1"/>
              </a:solidFill>
              <a:latin typeface="Agency FB" panose="020B0503020202020204" pitchFamily="34" charset="0"/>
            </a:endParaRPr>
          </a:p>
          <a:p>
            <a:pPr algn="ctr"/>
            <a:r>
              <a:rPr lang="es-ES" sz="2400" b="1" dirty="0" smtClean="0">
                <a:solidFill>
                  <a:schemeClr val="bg1"/>
                </a:solidFill>
                <a:latin typeface="Agency FB" panose="020B0503020202020204" pitchFamily="34" charset="0"/>
              </a:rPr>
              <a:t>■ </a:t>
            </a:r>
            <a:r>
              <a:rPr lang="es-ES" sz="2400" b="1" dirty="0">
                <a:solidFill>
                  <a:schemeClr val="bg1"/>
                </a:solidFill>
                <a:latin typeface="Agency FB" panose="020B0503020202020204" pitchFamily="34" charset="0"/>
              </a:rPr>
              <a:t>La edad con la que se comparara (21 años ejemplo) </a:t>
            </a:r>
            <a:endParaRPr lang="es-ES" sz="2400" b="1" dirty="0" smtClean="0">
              <a:solidFill>
                <a:schemeClr val="bg1"/>
              </a:solidFill>
              <a:latin typeface="Agency FB" panose="020B0503020202020204" pitchFamily="34" charset="0"/>
            </a:endParaRPr>
          </a:p>
          <a:p>
            <a:pPr algn="ctr"/>
            <a:r>
              <a:rPr lang="es-ES" sz="2400" b="1" dirty="0" smtClean="0">
                <a:solidFill>
                  <a:schemeClr val="bg1"/>
                </a:solidFill>
                <a:latin typeface="Agency FB" panose="020B0503020202020204" pitchFamily="34" charset="0"/>
              </a:rPr>
              <a:t>■ </a:t>
            </a:r>
            <a:r>
              <a:rPr lang="es-ES" sz="2400" b="1" dirty="0">
                <a:solidFill>
                  <a:schemeClr val="bg1"/>
                </a:solidFill>
                <a:latin typeface="Agency FB" panose="020B0503020202020204" pitchFamily="34" charset="0"/>
              </a:rPr>
              <a:t>Es decir mostrar el promedio de edades que sean de una categoría y que sean mayores a 21 años.</a:t>
            </a:r>
            <a:endParaRPr lang="es-ES" sz="2400" b="1" dirty="0" smtClean="0">
              <a:solidFill>
                <a:schemeClr val="bg1"/>
              </a:solidFill>
              <a:latin typeface="Agency FB" panose="020B0503020202020204" pitchFamily="34" charset="0"/>
            </a:endParaRPr>
          </a:p>
        </p:txBody>
      </p:sp>
    </p:spTree>
    <p:extLst>
      <p:ext uri="{BB962C8B-B14F-4D97-AF65-F5344CB8AC3E}">
        <p14:creationId xmlns:p14="http://schemas.microsoft.com/office/powerpoint/2010/main" val="285062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282551"/>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DECONSULTAS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768907" y="1750532"/>
            <a:ext cx="6191565" cy="4436447"/>
          </a:xfrm>
          <a:prstGeom prst="rect">
            <a:avLst/>
          </a:prstGeom>
          <a:ln>
            <a:noFill/>
          </a:ln>
          <a:effectLst>
            <a:softEdge rad="112500"/>
          </a:effectLst>
        </p:spPr>
      </p:pic>
    </p:spTree>
    <p:extLst>
      <p:ext uri="{BB962C8B-B14F-4D97-AF65-F5344CB8AC3E}">
        <p14:creationId xmlns:p14="http://schemas.microsoft.com/office/powerpoint/2010/main" val="3762603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282551"/>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DECONSULTAS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58229" y="1780362"/>
            <a:ext cx="5393971" cy="3785652"/>
          </a:xfrm>
          <a:prstGeom prst="rect">
            <a:avLst/>
          </a:prstGeom>
          <a:noFill/>
        </p:spPr>
        <p:txBody>
          <a:bodyPr wrap="square" rtlCol="0">
            <a:spAutoFit/>
          </a:bodyPr>
          <a:lstStyle/>
          <a:p>
            <a:pPr algn="ctr"/>
            <a:r>
              <a:rPr lang="es-ES" sz="2400" b="1" dirty="0">
                <a:solidFill>
                  <a:schemeClr val="bg1"/>
                </a:solidFill>
                <a:latin typeface="Agency FB" panose="020B0503020202020204" pitchFamily="34" charset="0"/>
              </a:rPr>
              <a:t>3.5. Crear una función que permita concatenar 3 parámetros. </a:t>
            </a:r>
            <a:endParaRPr lang="es-ES" sz="2400" b="1" dirty="0" smtClean="0">
              <a:solidFill>
                <a:schemeClr val="bg1"/>
              </a:solidFill>
              <a:latin typeface="Agency FB" panose="020B0503020202020204" pitchFamily="34" charset="0"/>
            </a:endParaRPr>
          </a:p>
          <a:p>
            <a:pPr algn="ctr"/>
            <a:r>
              <a:rPr lang="es-ES" sz="2400" b="1" dirty="0" smtClean="0">
                <a:solidFill>
                  <a:schemeClr val="bg1"/>
                </a:solidFill>
                <a:latin typeface="Agency FB" panose="020B0503020202020204" pitchFamily="34" charset="0"/>
              </a:rPr>
              <a:t>■ </a:t>
            </a:r>
            <a:r>
              <a:rPr lang="es-ES" sz="2400" b="1" dirty="0">
                <a:solidFill>
                  <a:schemeClr val="bg1"/>
                </a:solidFill>
                <a:latin typeface="Agency FB" panose="020B0503020202020204" pitchFamily="34" charset="0"/>
              </a:rPr>
              <a:t>La función debe llamarse F4_ConcatItems() 6 </a:t>
            </a:r>
            <a:endParaRPr lang="es-ES" sz="2400" b="1" dirty="0" smtClean="0">
              <a:solidFill>
                <a:schemeClr val="bg1"/>
              </a:solidFill>
              <a:latin typeface="Agency FB" panose="020B0503020202020204" pitchFamily="34" charset="0"/>
            </a:endParaRPr>
          </a:p>
          <a:p>
            <a:pPr algn="ctr"/>
            <a:r>
              <a:rPr lang="es-ES" sz="2400" b="1" dirty="0" smtClean="0">
                <a:solidFill>
                  <a:schemeClr val="bg1"/>
                </a:solidFill>
                <a:latin typeface="Agency FB" panose="020B0503020202020204" pitchFamily="34" charset="0"/>
              </a:rPr>
              <a:t>■ </a:t>
            </a:r>
            <a:r>
              <a:rPr lang="es-ES" sz="2400" b="1" dirty="0">
                <a:solidFill>
                  <a:schemeClr val="bg1"/>
                </a:solidFill>
                <a:latin typeface="Agency FB" panose="020B0503020202020204" pitchFamily="34" charset="0"/>
              </a:rPr>
              <a:t>La función debe de recibir 3 parámetros</a:t>
            </a:r>
            <a:r>
              <a:rPr lang="es-ES" sz="2400" b="1" dirty="0" smtClean="0">
                <a:solidFill>
                  <a:schemeClr val="bg1"/>
                </a:solidFill>
                <a:latin typeface="Agency FB" panose="020B0503020202020204" pitchFamily="34" charset="0"/>
              </a:rPr>
              <a:t>.</a:t>
            </a:r>
          </a:p>
          <a:p>
            <a:pPr algn="ctr"/>
            <a:r>
              <a:rPr lang="es-ES" sz="2400" b="1" dirty="0" smtClean="0">
                <a:solidFill>
                  <a:schemeClr val="bg1"/>
                </a:solidFill>
                <a:latin typeface="Agency FB" panose="020B0503020202020204" pitchFamily="34" charset="0"/>
              </a:rPr>
              <a:t> </a:t>
            </a:r>
            <a:r>
              <a:rPr lang="es-ES" sz="2400" b="1" dirty="0">
                <a:solidFill>
                  <a:schemeClr val="bg1"/>
                </a:solidFill>
                <a:latin typeface="Agency FB" panose="020B0503020202020204" pitchFamily="34" charset="0"/>
              </a:rPr>
              <a:t>■ La función debe de concatenar los 3 valores. </a:t>
            </a:r>
            <a:endParaRPr lang="es-ES" sz="2400" b="1" dirty="0" smtClean="0">
              <a:solidFill>
                <a:schemeClr val="bg1"/>
              </a:solidFill>
              <a:latin typeface="Agency FB" panose="020B0503020202020204" pitchFamily="34" charset="0"/>
            </a:endParaRPr>
          </a:p>
          <a:p>
            <a:pPr algn="ctr"/>
            <a:r>
              <a:rPr lang="es-ES" sz="2400" b="1" dirty="0" smtClean="0">
                <a:solidFill>
                  <a:schemeClr val="bg1"/>
                </a:solidFill>
                <a:latin typeface="Agency FB" panose="020B0503020202020204" pitchFamily="34" charset="0"/>
              </a:rPr>
              <a:t>■ </a:t>
            </a:r>
            <a:r>
              <a:rPr lang="es-ES" sz="2400" b="1" dirty="0">
                <a:solidFill>
                  <a:schemeClr val="bg1"/>
                </a:solidFill>
                <a:latin typeface="Agency FB" panose="020B0503020202020204" pitchFamily="34" charset="0"/>
              </a:rPr>
              <a:t>Para verificar la correcta creación de la función debe mostrar lo siguiente. </a:t>
            </a:r>
            <a:endParaRPr lang="es-ES" sz="2400" b="1" dirty="0" smtClean="0">
              <a:solidFill>
                <a:schemeClr val="bg1"/>
              </a:solidFill>
              <a:latin typeface="Agency FB" panose="020B0503020202020204" pitchFamily="34" charset="0"/>
            </a:endParaRPr>
          </a:p>
          <a:p>
            <a:pPr algn="ctr"/>
            <a:r>
              <a:rPr lang="es-ES" sz="2400" b="1" dirty="0" smtClean="0">
                <a:solidFill>
                  <a:schemeClr val="bg1"/>
                </a:solidFill>
                <a:latin typeface="Agency FB" panose="020B0503020202020204" pitchFamily="34" charset="0"/>
              </a:rPr>
              <a:t>■ </a:t>
            </a:r>
            <a:r>
              <a:rPr lang="es-ES" sz="2400" b="1" dirty="0">
                <a:solidFill>
                  <a:schemeClr val="bg1"/>
                </a:solidFill>
                <a:latin typeface="Agency FB" panose="020B0503020202020204" pitchFamily="34" charset="0"/>
              </a:rPr>
              <a:t>Mostrar los nombres de los jugadores, el nombre del equipo y la sede concatenada, utilizando la función que acaba de crear. </a:t>
            </a:r>
            <a:endParaRPr lang="es-ES" sz="2400" b="1" dirty="0" smtClean="0">
              <a:solidFill>
                <a:schemeClr val="bg1"/>
              </a:solidFill>
              <a:latin typeface="Agency FB" panose="020B0503020202020204" pitchFamily="34" charset="0"/>
            </a:endParaRPr>
          </a:p>
        </p:txBody>
      </p:sp>
    </p:spTree>
    <p:extLst>
      <p:ext uri="{BB962C8B-B14F-4D97-AF65-F5344CB8AC3E}">
        <p14:creationId xmlns:p14="http://schemas.microsoft.com/office/powerpoint/2010/main" val="329752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282551"/>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DECONSULTAS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858229" y="1535126"/>
            <a:ext cx="5889271" cy="4751374"/>
          </a:xfrm>
          <a:prstGeom prst="rect">
            <a:avLst/>
          </a:prstGeom>
          <a:ln>
            <a:noFill/>
          </a:ln>
          <a:effectLst>
            <a:softEdge rad="112500"/>
          </a:effectLst>
        </p:spPr>
      </p:pic>
    </p:spTree>
    <p:extLst>
      <p:ext uri="{BB962C8B-B14F-4D97-AF65-F5344CB8AC3E}">
        <p14:creationId xmlns:p14="http://schemas.microsoft.com/office/powerpoint/2010/main" val="2406596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282551"/>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DECONSULTAS</a:t>
            </a:r>
            <a:endParaRPr lang="es-ES" sz="3600" dirty="0">
              <a:solidFill>
                <a:schemeClr val="bg1"/>
              </a:solidFill>
              <a:latin typeface="Bernard MT Condensed" panose="02050806060905020404" pitchFamily="18" charset="0"/>
            </a:endParaRPr>
          </a:p>
        </p:txBody>
      </p:sp>
      <p:sp>
        <p:nvSpPr>
          <p:cNvPr id="37" name="Triángulo isósceles 36"/>
          <p:cNvSpPr/>
          <p:nvPr/>
        </p:nvSpPr>
        <p:spPr>
          <a:xfrm rot="20619927">
            <a:off x="3410675" y="5863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1786211" y="-116105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303560" y="-21536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625549" y="1222835"/>
            <a:ext cx="5393971" cy="1569660"/>
          </a:xfrm>
          <a:prstGeom prst="rect">
            <a:avLst/>
          </a:prstGeom>
          <a:noFill/>
        </p:spPr>
        <p:txBody>
          <a:bodyPr wrap="square" rtlCol="0">
            <a:spAutoFit/>
          </a:bodyPr>
          <a:lstStyle/>
          <a:p>
            <a:pPr algn="ctr"/>
            <a:r>
              <a:rPr lang="es-ES" sz="2400" b="1" dirty="0">
                <a:solidFill>
                  <a:schemeClr val="bg1"/>
                </a:solidFill>
                <a:latin typeface="Agency FB" panose="020B0503020202020204" pitchFamily="34" charset="0"/>
              </a:rPr>
              <a:t>3.6. Generar la serie </a:t>
            </a:r>
            <a:r>
              <a:rPr lang="es-ES" sz="2400" b="1" dirty="0" err="1">
                <a:solidFill>
                  <a:schemeClr val="bg1"/>
                </a:solidFill>
                <a:latin typeface="Agency FB" panose="020B0503020202020204" pitchFamily="34" charset="0"/>
              </a:rPr>
              <a:t>fibonacci</a:t>
            </a:r>
            <a:r>
              <a:rPr lang="es-ES" sz="2400" b="1" dirty="0">
                <a:solidFill>
                  <a:schemeClr val="bg1"/>
                </a:solidFill>
                <a:latin typeface="Agency FB" panose="020B0503020202020204" pitchFamily="34" charset="0"/>
              </a:rPr>
              <a:t>. ■ El objetivo es generar una función que retorne una cadena con la serie de la </a:t>
            </a:r>
            <a:r>
              <a:rPr lang="es-ES" sz="2400" b="1" dirty="0" err="1">
                <a:solidFill>
                  <a:schemeClr val="bg1"/>
                </a:solidFill>
                <a:latin typeface="Agency FB" panose="020B0503020202020204" pitchFamily="34" charset="0"/>
              </a:rPr>
              <a:t>fibonacci</a:t>
            </a:r>
            <a:r>
              <a:rPr lang="es-ES" sz="2400" b="1" dirty="0">
                <a:solidFill>
                  <a:schemeClr val="bg1"/>
                </a:solidFill>
                <a:latin typeface="Agency FB" panose="020B0503020202020204" pitchFamily="34" charset="0"/>
              </a:rPr>
              <a:t>. ● La función solo recibe el valor N. ● Comportamiento esperado</a:t>
            </a:r>
            <a:endParaRPr lang="es-ES" sz="2400" b="1" dirty="0" smtClean="0">
              <a:solidFill>
                <a:schemeClr val="bg1"/>
              </a:solidFill>
              <a:latin typeface="Agency FB" panose="020B0503020202020204" pitchFamily="34" charset="0"/>
            </a:endParaRP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435600" y="2821584"/>
            <a:ext cx="6108699" cy="3864395"/>
          </a:xfrm>
          <a:prstGeom prst="rect">
            <a:avLst/>
          </a:prstGeom>
        </p:spPr>
      </p:pic>
    </p:spTree>
    <p:extLst>
      <p:ext uri="{BB962C8B-B14F-4D97-AF65-F5344CB8AC3E}">
        <p14:creationId xmlns:p14="http://schemas.microsoft.com/office/powerpoint/2010/main" val="455083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2021259" y="-443593"/>
            <a:ext cx="8192278" cy="7821386"/>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1089660" y="624840"/>
            <a:ext cx="2847340" cy="923330"/>
          </a:xfrm>
          <a:prstGeom prst="rect">
            <a:avLst/>
          </a:prstGeom>
          <a:noFill/>
          <a:ln w="57150">
            <a:solidFill>
              <a:srgbClr val="7030A0"/>
            </a:solidFill>
          </a:ln>
          <a:effectLst>
            <a:glow rad="228600">
              <a:srgbClr val="7030A0">
                <a:alpha val="40000"/>
              </a:srgbClr>
            </a:glow>
          </a:effectLst>
        </p:spPr>
        <p:txBody>
          <a:bodyPr wrap="square" rtlCol="0">
            <a:spAutoFit/>
          </a:bodyPr>
          <a:lstStyle/>
          <a:p>
            <a:r>
              <a:rPr lang="es-ES" sz="5400" dirty="0" smtClean="0">
                <a:solidFill>
                  <a:schemeClr val="bg1"/>
                </a:solidFill>
                <a:latin typeface="Bernard MT Condensed" panose="02050806060905020404" pitchFamily="18" charset="0"/>
              </a:rPr>
              <a:t>CONSIGNIA</a:t>
            </a:r>
            <a:endParaRPr lang="es-ES" sz="5400" dirty="0">
              <a:solidFill>
                <a:schemeClr val="bg1"/>
              </a:solidFill>
              <a:latin typeface="Bernard MT Condensed" panose="02050806060905020404" pitchFamily="18" charset="0"/>
            </a:endParaRPr>
          </a:p>
        </p:txBody>
      </p:sp>
      <p:sp>
        <p:nvSpPr>
          <p:cNvPr id="5" name="Marco 4"/>
          <p:cNvSpPr/>
          <p:nvPr/>
        </p:nvSpPr>
        <p:spPr>
          <a:xfrm rot="2700000">
            <a:off x="303846" y="2663853"/>
            <a:ext cx="2390387" cy="2273812"/>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nvGrpSpPr>
          <p:cNvPr id="6" name="Grupo 5"/>
          <p:cNvGrpSpPr/>
          <p:nvPr/>
        </p:nvGrpSpPr>
        <p:grpSpPr>
          <a:xfrm>
            <a:off x="1107420" y="2470294"/>
            <a:ext cx="3013575" cy="1330466"/>
            <a:chOff x="5495122" y="1989981"/>
            <a:chExt cx="1873515" cy="979852"/>
          </a:xfrm>
          <a:effectLst>
            <a:glow rad="228600">
              <a:srgbClr val="CA06AE">
                <a:alpha val="40000"/>
              </a:srgbClr>
            </a:glow>
          </a:effectLst>
        </p:grpSpPr>
        <p:cxnSp>
          <p:nvCxnSpPr>
            <p:cNvPr id="7" name="Conector recto 6"/>
            <p:cNvCxnSpPr/>
            <p:nvPr/>
          </p:nvCxnSpPr>
          <p:spPr>
            <a:xfrm>
              <a:off x="5495122" y="2969833"/>
              <a:ext cx="887017" cy="0"/>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763786" y="1989981"/>
              <a:ext cx="604851" cy="0"/>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6382139" y="2000164"/>
              <a:ext cx="381647" cy="969669"/>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4120995" y="706122"/>
            <a:ext cx="7045960" cy="5878532"/>
          </a:xfrm>
          <a:prstGeom prst="rect">
            <a:avLst/>
          </a:prstGeom>
          <a:noFill/>
        </p:spPr>
        <p:txBody>
          <a:bodyPr wrap="square" rtlCol="0">
            <a:spAutoFit/>
          </a:bodyPr>
          <a:lstStyle/>
          <a:p>
            <a:pPr marL="342900" indent="-342900">
              <a:buAutoNum type="arabicPeriod"/>
            </a:pPr>
            <a:r>
              <a:rPr lang="es-ES" sz="2000" b="1" dirty="0" smtClean="0">
                <a:solidFill>
                  <a:schemeClr val="bg1"/>
                </a:solidFill>
                <a:latin typeface="Agency FB" panose="020B0503020202020204" pitchFamily="34" charset="0"/>
              </a:rPr>
              <a:t>Diseño </a:t>
            </a:r>
            <a:r>
              <a:rPr lang="es-ES" sz="2000" b="1" dirty="0">
                <a:solidFill>
                  <a:schemeClr val="bg1"/>
                </a:solidFill>
                <a:latin typeface="Agency FB" panose="020B0503020202020204" pitchFamily="34" charset="0"/>
              </a:rPr>
              <a:t>de base de datos. 1.1. Dado el detalle explicado en la parte inicial de este documento debería generar una base de datos similar al </a:t>
            </a:r>
            <a:r>
              <a:rPr lang="es-ES" sz="2000" b="1" dirty="0" smtClean="0">
                <a:solidFill>
                  <a:schemeClr val="bg1"/>
                </a:solidFill>
                <a:latin typeface="Agency FB" panose="020B0503020202020204" pitchFamily="34" charset="0"/>
              </a:rPr>
              <a:t>siguiente</a:t>
            </a:r>
          </a:p>
          <a:p>
            <a:pPr marL="342900" indent="-342900">
              <a:buAutoNum type="arabicPeriod"/>
            </a:pPr>
            <a:endParaRPr lang="es-ES" sz="2000" b="1" dirty="0">
              <a:solidFill>
                <a:schemeClr val="bg1"/>
              </a:solidFill>
              <a:latin typeface="Agency FB" panose="020B0503020202020204" pitchFamily="34" charset="0"/>
            </a:endParaRPr>
          </a:p>
          <a:p>
            <a:pPr marL="342900" indent="-342900">
              <a:buAutoNum type="arabicPeriod"/>
            </a:pPr>
            <a:endParaRPr lang="es-ES" sz="2000" b="1" dirty="0" smtClean="0">
              <a:solidFill>
                <a:schemeClr val="bg1"/>
              </a:solidFill>
              <a:latin typeface="Agency FB" panose="020B0503020202020204" pitchFamily="34" charset="0"/>
            </a:endParaRPr>
          </a:p>
          <a:p>
            <a:pPr marL="342900" indent="-342900">
              <a:buAutoNum type="arabicPeriod"/>
            </a:pPr>
            <a:endParaRPr lang="es-ES" sz="2000" b="1" dirty="0">
              <a:solidFill>
                <a:schemeClr val="bg1"/>
              </a:solidFill>
              <a:latin typeface="Agency FB" panose="020B0503020202020204" pitchFamily="34" charset="0"/>
            </a:endParaRPr>
          </a:p>
          <a:p>
            <a:pPr marL="342900" indent="-342900">
              <a:buAutoNum type="arabicPeriod"/>
            </a:pPr>
            <a:endParaRPr lang="es-ES" sz="2000" b="1" dirty="0" smtClean="0">
              <a:solidFill>
                <a:schemeClr val="bg1"/>
              </a:solidFill>
              <a:latin typeface="Agency FB" panose="020B0503020202020204" pitchFamily="34" charset="0"/>
            </a:endParaRPr>
          </a:p>
          <a:p>
            <a:pPr marL="342900" indent="-342900">
              <a:buAutoNum type="arabicPeriod"/>
            </a:pPr>
            <a:endParaRPr lang="es-ES" sz="2000" b="1" dirty="0">
              <a:solidFill>
                <a:schemeClr val="bg1"/>
              </a:solidFill>
              <a:latin typeface="Agency FB" panose="020B0503020202020204" pitchFamily="34" charset="0"/>
            </a:endParaRPr>
          </a:p>
          <a:p>
            <a:endParaRPr lang="es-ES" sz="2000" b="1" dirty="0" smtClean="0">
              <a:solidFill>
                <a:schemeClr val="bg1"/>
              </a:solidFill>
              <a:latin typeface="Agency FB" panose="020B0503020202020204" pitchFamily="34" charset="0"/>
            </a:endParaRPr>
          </a:p>
          <a:p>
            <a:pPr marL="342900" indent="-342900">
              <a:buAutoNum type="arabicPeriod"/>
            </a:pPr>
            <a:endParaRPr lang="es-ES" sz="2000" b="1" dirty="0">
              <a:solidFill>
                <a:schemeClr val="bg1"/>
              </a:solidFill>
              <a:latin typeface="Agency FB" panose="020B0503020202020204" pitchFamily="34" charset="0"/>
            </a:endParaRPr>
          </a:p>
          <a:p>
            <a:pPr marL="342900" indent="-342900">
              <a:buAutoNum type="arabicPeriod"/>
            </a:pPr>
            <a:endParaRPr lang="es-ES" sz="2000" b="1" dirty="0" smtClean="0">
              <a:solidFill>
                <a:schemeClr val="bg1"/>
              </a:solidFill>
              <a:latin typeface="Agency FB" panose="020B0503020202020204" pitchFamily="34" charset="0"/>
            </a:endParaRPr>
          </a:p>
          <a:p>
            <a:endParaRPr lang="es-ES" sz="2000" b="1" dirty="0" smtClean="0">
              <a:solidFill>
                <a:schemeClr val="bg1"/>
              </a:solidFill>
              <a:latin typeface="Agency FB" panose="020B0503020202020204" pitchFamily="34" charset="0"/>
            </a:endParaRPr>
          </a:p>
          <a:p>
            <a:endParaRPr lang="es-ES" sz="2000" b="1" dirty="0">
              <a:solidFill>
                <a:schemeClr val="bg1"/>
              </a:solidFill>
              <a:latin typeface="Agency FB" panose="020B0503020202020204" pitchFamily="34" charset="0"/>
            </a:endParaRPr>
          </a:p>
          <a:p>
            <a:endParaRPr lang="es-ES" sz="2000" b="1" dirty="0" smtClean="0">
              <a:solidFill>
                <a:schemeClr val="bg1"/>
              </a:solidFill>
              <a:latin typeface="Agency FB" panose="020B0503020202020204" pitchFamily="34" charset="0"/>
            </a:endParaRPr>
          </a:p>
          <a:p>
            <a:endParaRPr lang="es-ES" sz="2000" b="1" dirty="0">
              <a:solidFill>
                <a:schemeClr val="bg1"/>
              </a:solidFill>
              <a:latin typeface="Agency FB" panose="020B0503020202020204" pitchFamily="34" charset="0"/>
            </a:endParaRPr>
          </a:p>
          <a:p>
            <a:endParaRPr lang="es-ES" sz="2000" b="1" dirty="0" smtClean="0">
              <a:solidFill>
                <a:schemeClr val="bg1"/>
              </a:solidFill>
              <a:latin typeface="Agency FB" panose="020B0503020202020204" pitchFamily="34" charset="0"/>
            </a:endParaRPr>
          </a:p>
          <a:p>
            <a:endParaRPr lang="es-ES" sz="2000" b="1" dirty="0" smtClean="0">
              <a:solidFill>
                <a:schemeClr val="bg1"/>
              </a:solidFill>
              <a:latin typeface="Agency FB" panose="020B0503020202020204" pitchFamily="34" charset="0"/>
            </a:endParaRPr>
          </a:p>
          <a:p>
            <a:pPr marL="342900" indent="-342900">
              <a:buAutoNum type="arabicPeriod"/>
            </a:pPr>
            <a:r>
              <a:rPr lang="es-ES" sz="2000" b="1" dirty="0">
                <a:solidFill>
                  <a:schemeClr val="bg1"/>
                </a:solidFill>
                <a:latin typeface="Agency FB" panose="020B0503020202020204" pitchFamily="34" charset="0"/>
              </a:rPr>
              <a:t>Los registros de cada tabla deberían quedar de la siguiente </a:t>
            </a:r>
            <a:r>
              <a:rPr lang="es-ES" sz="2000" b="1" dirty="0" smtClean="0">
                <a:solidFill>
                  <a:schemeClr val="bg1"/>
                </a:solidFill>
                <a:latin typeface="Agency FB" panose="020B0503020202020204" pitchFamily="34" charset="0"/>
              </a:rPr>
              <a:t>forma</a:t>
            </a:r>
          </a:p>
          <a:p>
            <a:endParaRPr lang="es-ES" b="1" dirty="0" smtClean="0">
              <a:solidFill>
                <a:schemeClr val="bg1"/>
              </a:solidFill>
              <a:latin typeface="Agency FB" panose="020B0503020202020204" pitchFamily="34" charset="0"/>
            </a:endParaRPr>
          </a:p>
          <a:p>
            <a:endParaRPr lang="es-ES" dirty="0" smtClean="0">
              <a:solidFill>
                <a:schemeClr val="bg1"/>
              </a:solidFill>
            </a:endParaRPr>
          </a:p>
        </p:txBody>
      </p:sp>
      <p:sp>
        <p:nvSpPr>
          <p:cNvPr id="12" name="Triángulo isósceles 11"/>
          <p:cNvSpPr/>
          <p:nvPr/>
        </p:nvSpPr>
        <p:spPr>
          <a:xfrm rot="20619927">
            <a:off x="9964553" y="-154249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p:cNvSpPr/>
          <p:nvPr/>
        </p:nvSpPr>
        <p:spPr>
          <a:xfrm rot="20619927">
            <a:off x="10583993" y="5650554"/>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riángulo isósceles 13"/>
          <p:cNvSpPr/>
          <p:nvPr/>
        </p:nvSpPr>
        <p:spPr>
          <a:xfrm rot="20619927">
            <a:off x="1336486" y="578693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riángulo isósceles 14"/>
          <p:cNvSpPr/>
          <p:nvPr/>
        </p:nvSpPr>
        <p:spPr>
          <a:xfrm rot="18720374">
            <a:off x="5752964" y="-152594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1932470">
            <a:off x="11738801" y="145858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p:cNvPicPr/>
          <p:nvPr/>
        </p:nvPicPr>
        <p:blipFill>
          <a:blip r:embed="rId3">
            <a:extLst>
              <a:ext uri="{28A0092B-C50C-407E-A947-70E740481C1C}">
                <a14:useLocalDpi xmlns:a14="http://schemas.microsoft.com/office/drawing/2010/main" val="0"/>
              </a:ext>
            </a:extLst>
          </a:blip>
          <a:stretch>
            <a:fillRect/>
          </a:stretch>
        </p:blipFill>
        <p:spPr>
          <a:xfrm>
            <a:off x="5378431" y="1480225"/>
            <a:ext cx="3984656" cy="3897549"/>
          </a:xfrm>
          <a:prstGeom prst="rect">
            <a:avLst/>
          </a:prstGeom>
          <a:ln>
            <a:noFill/>
          </a:ln>
          <a:effectLst>
            <a:softEdge rad="112500"/>
          </a:effectLst>
        </p:spPr>
      </p:pic>
    </p:spTree>
    <p:extLst>
      <p:ext uri="{BB962C8B-B14F-4D97-AF65-F5344CB8AC3E}">
        <p14:creationId xmlns:p14="http://schemas.microsoft.com/office/powerpoint/2010/main" val="3317723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sp>
        <p:nvSpPr>
          <p:cNvPr id="10" name="Rectángulo 9"/>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1" name="Paralelogramo 10"/>
          <p:cNvSpPr/>
          <p:nvPr/>
        </p:nvSpPr>
        <p:spPr>
          <a:xfrm flipV="1">
            <a:off x="2021259" y="-443593"/>
            <a:ext cx="8192278" cy="7821386"/>
          </a:xfrm>
          <a:prstGeom prst="parallelogram">
            <a:avLst>
              <a:gd name="adj" fmla="val 245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1089660" y="624840"/>
            <a:ext cx="2847340" cy="923330"/>
          </a:xfrm>
          <a:prstGeom prst="rect">
            <a:avLst/>
          </a:prstGeom>
          <a:noFill/>
          <a:ln w="57150">
            <a:solidFill>
              <a:srgbClr val="7030A0"/>
            </a:solidFill>
          </a:ln>
          <a:effectLst>
            <a:glow rad="228600">
              <a:srgbClr val="7030A0">
                <a:alpha val="40000"/>
              </a:srgbClr>
            </a:glow>
          </a:effectLst>
        </p:spPr>
        <p:txBody>
          <a:bodyPr wrap="square" rtlCol="0">
            <a:spAutoFit/>
          </a:bodyPr>
          <a:lstStyle/>
          <a:p>
            <a:r>
              <a:rPr lang="es-ES" sz="5400" dirty="0" smtClean="0">
                <a:solidFill>
                  <a:schemeClr val="bg1"/>
                </a:solidFill>
                <a:latin typeface="Bernard MT Condensed" panose="02050806060905020404" pitchFamily="18" charset="0"/>
              </a:rPr>
              <a:t>CONSIGNIA</a:t>
            </a:r>
            <a:endParaRPr lang="es-ES" sz="5400" dirty="0">
              <a:solidFill>
                <a:schemeClr val="bg1"/>
              </a:solidFill>
              <a:latin typeface="Bernard MT Condensed" panose="02050806060905020404" pitchFamily="18" charset="0"/>
            </a:endParaRPr>
          </a:p>
        </p:txBody>
      </p:sp>
      <p:sp>
        <p:nvSpPr>
          <p:cNvPr id="5" name="Marco 4"/>
          <p:cNvSpPr/>
          <p:nvPr/>
        </p:nvSpPr>
        <p:spPr>
          <a:xfrm rot="2700000">
            <a:off x="303846" y="2663853"/>
            <a:ext cx="2390387" cy="2273812"/>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nvGrpSpPr>
          <p:cNvPr id="6" name="Grupo 5"/>
          <p:cNvGrpSpPr/>
          <p:nvPr/>
        </p:nvGrpSpPr>
        <p:grpSpPr>
          <a:xfrm>
            <a:off x="1107420" y="2470294"/>
            <a:ext cx="3013575" cy="1330466"/>
            <a:chOff x="5495122" y="1989981"/>
            <a:chExt cx="1873515" cy="979852"/>
          </a:xfrm>
          <a:effectLst>
            <a:glow rad="228600">
              <a:srgbClr val="CA06AE">
                <a:alpha val="40000"/>
              </a:srgbClr>
            </a:glow>
          </a:effectLst>
        </p:grpSpPr>
        <p:cxnSp>
          <p:nvCxnSpPr>
            <p:cNvPr id="7" name="Conector recto 6"/>
            <p:cNvCxnSpPr/>
            <p:nvPr/>
          </p:nvCxnSpPr>
          <p:spPr>
            <a:xfrm>
              <a:off x="5495122" y="2969833"/>
              <a:ext cx="887017" cy="0"/>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763786" y="1989981"/>
              <a:ext cx="604851" cy="0"/>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6382139" y="2000164"/>
              <a:ext cx="381647" cy="969669"/>
            </a:xfrm>
            <a:prstGeom prst="line">
              <a:avLst/>
            </a:prstGeom>
            <a:ln w="2857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4120995" y="706122"/>
            <a:ext cx="7045960" cy="646331"/>
          </a:xfrm>
          <a:prstGeom prst="rect">
            <a:avLst/>
          </a:prstGeom>
          <a:noFill/>
        </p:spPr>
        <p:txBody>
          <a:bodyPr wrap="square" rtlCol="0">
            <a:spAutoFit/>
          </a:bodyPr>
          <a:lstStyle/>
          <a:p>
            <a:endParaRPr lang="es-ES" b="1" dirty="0" smtClean="0">
              <a:solidFill>
                <a:schemeClr val="bg1"/>
              </a:solidFill>
              <a:latin typeface="Agency FB" panose="020B0503020202020204" pitchFamily="34" charset="0"/>
            </a:endParaRPr>
          </a:p>
          <a:p>
            <a:endParaRPr lang="es-ES" dirty="0" smtClean="0">
              <a:solidFill>
                <a:schemeClr val="bg1"/>
              </a:solidFill>
            </a:endParaRPr>
          </a:p>
        </p:txBody>
      </p:sp>
      <p:sp>
        <p:nvSpPr>
          <p:cNvPr id="12" name="Triángulo isósceles 11"/>
          <p:cNvSpPr/>
          <p:nvPr/>
        </p:nvSpPr>
        <p:spPr>
          <a:xfrm rot="20619927">
            <a:off x="9964553" y="-1542498"/>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p:cNvSpPr/>
          <p:nvPr/>
        </p:nvSpPr>
        <p:spPr>
          <a:xfrm rot="20619927">
            <a:off x="10673631" y="583306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Triángulo isósceles 13"/>
          <p:cNvSpPr/>
          <p:nvPr/>
        </p:nvSpPr>
        <p:spPr>
          <a:xfrm rot="20619927">
            <a:off x="1336486" y="578693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riángulo isósceles 14"/>
          <p:cNvSpPr/>
          <p:nvPr/>
        </p:nvSpPr>
        <p:spPr>
          <a:xfrm rot="18720374">
            <a:off x="5752964" y="-1525941"/>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p:cNvSpPr/>
          <p:nvPr/>
        </p:nvSpPr>
        <p:spPr>
          <a:xfrm rot="1932470">
            <a:off x="11738801" y="145858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p:cNvPicPr/>
          <p:nvPr/>
        </p:nvPicPr>
        <p:blipFill>
          <a:blip r:embed="rId3">
            <a:extLst>
              <a:ext uri="{28A0092B-C50C-407E-A947-70E740481C1C}">
                <a14:useLocalDpi xmlns:a14="http://schemas.microsoft.com/office/drawing/2010/main" val="0"/>
              </a:ext>
            </a:extLst>
          </a:blip>
          <a:stretch>
            <a:fillRect/>
          </a:stretch>
        </p:blipFill>
        <p:spPr>
          <a:xfrm>
            <a:off x="4336767" y="1029287"/>
            <a:ext cx="6790609" cy="4659171"/>
          </a:xfrm>
          <a:prstGeom prst="rect">
            <a:avLst/>
          </a:prstGeom>
          <a:ln>
            <a:noFill/>
          </a:ln>
          <a:effectLst>
            <a:softEdge rad="112500"/>
          </a:effectLst>
        </p:spPr>
      </p:pic>
    </p:spTree>
    <p:extLst>
      <p:ext uri="{BB962C8B-B14F-4D97-AF65-F5344CB8AC3E}">
        <p14:creationId xmlns:p14="http://schemas.microsoft.com/office/powerpoint/2010/main" val="2924309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 CONCEPTOS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58229" y="1858050"/>
            <a:ext cx="5273277" cy="1938992"/>
          </a:xfrm>
          <a:prstGeom prst="rect">
            <a:avLst/>
          </a:prstGeom>
          <a:noFill/>
        </p:spPr>
        <p:txBody>
          <a:bodyPr wrap="square" rtlCol="0">
            <a:spAutoFit/>
          </a:bodyPr>
          <a:lstStyle/>
          <a:p>
            <a:pPr algn="ctr"/>
            <a:r>
              <a:rPr lang="es-ES" sz="3600" b="1" dirty="0">
                <a:solidFill>
                  <a:schemeClr val="bg1"/>
                </a:solidFill>
                <a:latin typeface="Agency FB" panose="020B0503020202020204" pitchFamily="34" charset="0"/>
              </a:rPr>
              <a:t>2.1. Muestra un ejemplo de DDL</a:t>
            </a:r>
            <a:r>
              <a:rPr lang="es-ES" sz="2400" dirty="0" smtClean="0">
                <a:solidFill>
                  <a:schemeClr val="bg1"/>
                </a:solidFill>
                <a:latin typeface="Agency FB" panose="020B0503020202020204" pitchFamily="34" charset="0"/>
              </a:rPr>
              <a:t>.</a:t>
            </a:r>
          </a:p>
          <a:p>
            <a:pPr algn="ctr"/>
            <a:endParaRPr lang="es-ES" sz="2400" dirty="0" smtClean="0">
              <a:solidFill>
                <a:schemeClr val="bg1"/>
              </a:solidFill>
              <a:latin typeface="Agency FB" panose="020B0503020202020204" pitchFamily="34" charset="0"/>
            </a:endParaRPr>
          </a:p>
          <a:p>
            <a:pPr algn="ctr"/>
            <a:r>
              <a:rPr lang="es-ES" sz="2000" b="1" dirty="0">
                <a:solidFill>
                  <a:schemeClr val="bg1"/>
                </a:solidFill>
                <a:latin typeface="Agency FB" panose="020B0503020202020204" pitchFamily="34" charset="0"/>
              </a:rPr>
              <a:t>DDL (Lenguaje de Definición de Datos) es un conjunto de comandos SQL utilizados para definir la estructura de una base de datos. Aquí hay un ejemplo de una sentencia DDL:</a:t>
            </a:r>
            <a:endParaRPr lang="es-ES" sz="2800" b="1" dirty="0" smtClean="0">
              <a:solidFill>
                <a:schemeClr val="bg1"/>
              </a:solidFill>
              <a:latin typeface="Agency FB" panose="020B0503020202020204" pitchFamily="34" charset="0"/>
            </a:endParaRPr>
          </a:p>
        </p:txBody>
      </p:sp>
      <p:pic>
        <p:nvPicPr>
          <p:cNvPr id="35" name="Imagen 34"/>
          <p:cNvPicPr/>
          <p:nvPr/>
        </p:nvPicPr>
        <p:blipFill>
          <a:blip r:embed="rId2">
            <a:extLst>
              <a:ext uri="{28A0092B-C50C-407E-A947-70E740481C1C}">
                <a14:useLocalDpi xmlns:a14="http://schemas.microsoft.com/office/drawing/2010/main" val="0"/>
              </a:ext>
            </a:extLst>
          </a:blip>
          <a:stretch>
            <a:fillRect/>
          </a:stretch>
        </p:blipFill>
        <p:spPr>
          <a:xfrm>
            <a:off x="6063034" y="4191102"/>
            <a:ext cx="4863665" cy="1854678"/>
          </a:xfrm>
          <a:prstGeom prst="rect">
            <a:avLst/>
          </a:prstGeom>
          <a:ln>
            <a:noFill/>
          </a:ln>
          <a:effectLst>
            <a:softEdge rad="112500"/>
          </a:effectLst>
        </p:spPr>
      </p:pic>
    </p:spTree>
    <p:extLst>
      <p:ext uri="{BB962C8B-B14F-4D97-AF65-F5344CB8AC3E}">
        <p14:creationId xmlns:p14="http://schemas.microsoft.com/office/powerpoint/2010/main" val="347098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 CONCEPTOS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6051043" y="1740653"/>
            <a:ext cx="5273277" cy="2923877"/>
          </a:xfrm>
          <a:prstGeom prst="rect">
            <a:avLst/>
          </a:prstGeom>
          <a:noFill/>
        </p:spPr>
        <p:txBody>
          <a:bodyPr wrap="square" rtlCol="0">
            <a:spAutoFit/>
          </a:bodyPr>
          <a:lstStyle/>
          <a:p>
            <a:pPr algn="ctr"/>
            <a:r>
              <a:rPr lang="es-ES" sz="3600" b="1" dirty="0">
                <a:solidFill>
                  <a:schemeClr val="bg1"/>
                </a:solidFill>
                <a:latin typeface="Agency FB" panose="020B0503020202020204" pitchFamily="34" charset="0"/>
              </a:rPr>
              <a:t>2.2. Muestra un ejemplo de </a:t>
            </a:r>
            <a:r>
              <a:rPr lang="es-ES" sz="3600" b="1" dirty="0" smtClean="0">
                <a:solidFill>
                  <a:schemeClr val="bg1"/>
                </a:solidFill>
                <a:latin typeface="Agency FB" panose="020B0503020202020204" pitchFamily="34" charset="0"/>
              </a:rPr>
              <a:t>DML</a:t>
            </a:r>
          </a:p>
          <a:p>
            <a:pPr algn="ctr"/>
            <a:endParaRPr lang="es-ES" sz="4000" b="1" dirty="0">
              <a:solidFill>
                <a:schemeClr val="bg1"/>
              </a:solidFill>
              <a:latin typeface="Agency FB" panose="020B0503020202020204" pitchFamily="34" charset="0"/>
            </a:endParaRPr>
          </a:p>
          <a:p>
            <a:pPr algn="ctr"/>
            <a:r>
              <a:rPr lang="es-ES" sz="2000" b="1" dirty="0">
                <a:solidFill>
                  <a:schemeClr val="bg1"/>
                </a:solidFill>
                <a:latin typeface="Agency FB" panose="020B0503020202020204" pitchFamily="34" charset="0"/>
              </a:rPr>
              <a:t>DML (Lenguaje de Manipulación de Datos) es un conjunto de comandos SQL utilizados para manipular los datos en una base de datos relacional. Aquí hay algunos ejemplos de sentencias DML</a:t>
            </a:r>
            <a:r>
              <a:rPr lang="es-ES" sz="2000" b="1" dirty="0" smtClean="0">
                <a:solidFill>
                  <a:schemeClr val="bg1"/>
                </a:solidFill>
                <a:latin typeface="Agency FB" panose="020B0503020202020204" pitchFamily="34" charset="0"/>
              </a:rPr>
              <a:t>:</a:t>
            </a:r>
          </a:p>
          <a:p>
            <a:pPr algn="ctr"/>
            <a:endParaRPr lang="es-ES" sz="2800" b="1" dirty="0" smtClean="0">
              <a:solidFill>
                <a:schemeClr val="bg1"/>
              </a:solidFill>
              <a:latin typeface="Agency FB" panose="020B0503020202020204" pitchFamily="34" charset="0"/>
            </a:endParaRP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5625549" y="4617726"/>
            <a:ext cx="5807605" cy="1161354"/>
          </a:xfrm>
          <a:prstGeom prst="rect">
            <a:avLst/>
          </a:prstGeom>
          <a:ln>
            <a:noFill/>
          </a:ln>
          <a:effectLst>
            <a:softEdge rad="112500"/>
          </a:effectLst>
        </p:spPr>
      </p:pic>
    </p:spTree>
    <p:extLst>
      <p:ext uri="{BB962C8B-B14F-4D97-AF65-F5344CB8AC3E}">
        <p14:creationId xmlns:p14="http://schemas.microsoft.com/office/powerpoint/2010/main" val="894760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 CONCEPTOS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742321" y="5724237"/>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1880668" y="-1237652"/>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345576" y="-134356"/>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762856" y="1604288"/>
            <a:ext cx="5273277" cy="5816977"/>
          </a:xfrm>
          <a:prstGeom prst="rect">
            <a:avLst/>
          </a:prstGeom>
          <a:noFill/>
        </p:spPr>
        <p:txBody>
          <a:bodyPr wrap="square" rtlCol="0">
            <a:spAutoFit/>
          </a:bodyPr>
          <a:lstStyle/>
          <a:p>
            <a:pPr algn="ctr"/>
            <a:r>
              <a:rPr lang="pt-BR" sz="3600" b="1" dirty="0">
                <a:solidFill>
                  <a:schemeClr val="bg1"/>
                </a:solidFill>
                <a:latin typeface="Agency FB" panose="020B0503020202020204" pitchFamily="34" charset="0"/>
              </a:rPr>
              <a:t>2.3. Para que </a:t>
            </a:r>
            <a:r>
              <a:rPr lang="pt-BR" sz="3600" b="1" dirty="0" smtClean="0">
                <a:solidFill>
                  <a:schemeClr val="bg1"/>
                </a:solidFill>
                <a:latin typeface="Agency FB" panose="020B0503020202020204" pitchFamily="34" charset="0"/>
              </a:rPr>
              <a:t>Sirve </a:t>
            </a:r>
            <a:r>
              <a:rPr lang="pt-BR" sz="3600" b="1" dirty="0">
                <a:solidFill>
                  <a:schemeClr val="bg1"/>
                </a:solidFill>
                <a:latin typeface="Agency FB" panose="020B0503020202020204" pitchFamily="34" charset="0"/>
              </a:rPr>
              <a:t>INNER JOIN</a:t>
            </a:r>
            <a:r>
              <a:rPr lang="pt-BR" sz="3600" b="1" dirty="0" smtClean="0">
                <a:solidFill>
                  <a:schemeClr val="bg1"/>
                </a:solidFill>
                <a:latin typeface="Agency FB" panose="020B0503020202020204" pitchFamily="34" charset="0"/>
              </a:rPr>
              <a:t>.</a:t>
            </a:r>
          </a:p>
          <a:p>
            <a:pPr algn="ctr"/>
            <a:endParaRPr lang="pt-BR" sz="3600" b="1" dirty="0" smtClean="0">
              <a:solidFill>
                <a:schemeClr val="bg1"/>
              </a:solidFill>
              <a:latin typeface="Agency FB" panose="020B0503020202020204" pitchFamily="34" charset="0"/>
            </a:endParaRPr>
          </a:p>
          <a:p>
            <a:pPr algn="ctr"/>
            <a:r>
              <a:rPr lang="es-ES" sz="1600" b="1" dirty="0">
                <a:solidFill>
                  <a:schemeClr val="bg1"/>
                </a:solidFill>
                <a:latin typeface="Agency FB" panose="020B0503020202020204" pitchFamily="34" charset="0"/>
              </a:rPr>
              <a:t>En resumen, el INNER JOIN en SQL se utiliza para combinar filas de dos o más tablas en una sola tabla, basándose en una columna común entre ellas. Solo devuelve las filas que tienen una coincidencia en ambas tablas.</a:t>
            </a:r>
            <a:endParaRPr lang="pt-BR" sz="3200" b="1" dirty="0" smtClean="0">
              <a:solidFill>
                <a:schemeClr val="bg1"/>
              </a:solidFill>
              <a:latin typeface="Agency FB" panose="020B0503020202020204" pitchFamily="34" charset="0"/>
            </a:endParaRPr>
          </a:p>
          <a:p>
            <a:pPr algn="ctr"/>
            <a:endParaRPr lang="pt-BR" sz="3600" b="1" dirty="0">
              <a:solidFill>
                <a:schemeClr val="bg1"/>
              </a:solidFill>
              <a:latin typeface="Agency FB" panose="020B0503020202020204" pitchFamily="34" charset="0"/>
            </a:endParaRPr>
          </a:p>
          <a:p>
            <a:pPr algn="ctr"/>
            <a:r>
              <a:rPr lang="es-ES" sz="3600" b="1" dirty="0">
                <a:solidFill>
                  <a:schemeClr val="bg1"/>
                </a:solidFill>
                <a:latin typeface="Agency FB" panose="020B0503020202020204" pitchFamily="34" charset="0"/>
              </a:rPr>
              <a:t>2.4. Defina que es una función de </a:t>
            </a:r>
            <a:r>
              <a:rPr lang="es-ES" sz="3600" b="1" dirty="0" smtClean="0">
                <a:solidFill>
                  <a:schemeClr val="bg1"/>
                </a:solidFill>
                <a:latin typeface="Agency FB" panose="020B0503020202020204" pitchFamily="34" charset="0"/>
              </a:rPr>
              <a:t>agregación</a:t>
            </a:r>
          </a:p>
          <a:p>
            <a:pPr algn="ctr"/>
            <a:endParaRPr lang="es-ES" sz="3600" b="1" dirty="0" smtClean="0">
              <a:solidFill>
                <a:schemeClr val="bg1"/>
              </a:solidFill>
              <a:latin typeface="Agency FB" panose="020B0503020202020204" pitchFamily="34" charset="0"/>
            </a:endParaRPr>
          </a:p>
          <a:p>
            <a:pPr algn="ctr"/>
            <a:r>
              <a:rPr lang="es-ES" sz="1600" b="1" dirty="0">
                <a:solidFill>
                  <a:schemeClr val="bg1"/>
                </a:solidFill>
                <a:latin typeface="Agency FB" panose="020B0503020202020204" pitchFamily="34" charset="0"/>
              </a:rPr>
              <a:t>Una función de agregación en SQL es una función que se utiliza para realizar cálculos sobre un conjunto de resultados y devolver un único valor agregado para todos ellos</a:t>
            </a:r>
            <a:endParaRPr lang="es-ES" sz="3200" b="1" dirty="0" smtClean="0">
              <a:solidFill>
                <a:schemeClr val="bg1"/>
              </a:solidFill>
              <a:latin typeface="Agency FB" panose="020B0503020202020204" pitchFamily="34" charset="0"/>
            </a:endParaRPr>
          </a:p>
          <a:p>
            <a:pPr algn="ctr"/>
            <a:endParaRPr lang="es-ES" sz="3600" b="1" dirty="0">
              <a:solidFill>
                <a:schemeClr val="bg1"/>
              </a:solidFill>
              <a:latin typeface="Agency FB" panose="020B0503020202020204" pitchFamily="34" charset="0"/>
            </a:endParaRPr>
          </a:p>
          <a:p>
            <a:pPr algn="ctr"/>
            <a:r>
              <a:rPr lang="es-ES" sz="2400" dirty="0" smtClean="0">
                <a:solidFill>
                  <a:schemeClr val="bg1"/>
                </a:solidFill>
                <a:latin typeface="Agency FB" panose="020B0503020202020204" pitchFamily="34" charset="0"/>
              </a:rPr>
              <a:t>.</a:t>
            </a:r>
          </a:p>
        </p:txBody>
      </p:sp>
    </p:spTree>
    <p:extLst>
      <p:ext uri="{BB962C8B-B14F-4D97-AF65-F5344CB8AC3E}">
        <p14:creationId xmlns:p14="http://schemas.microsoft.com/office/powerpoint/2010/main" val="61828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 CONCEPTOS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58229" y="1567201"/>
            <a:ext cx="5273277" cy="5078313"/>
          </a:xfrm>
          <a:prstGeom prst="rect">
            <a:avLst/>
          </a:prstGeom>
          <a:noFill/>
        </p:spPr>
        <p:txBody>
          <a:bodyPr wrap="square" rtlCol="0">
            <a:spAutoFit/>
          </a:bodyPr>
          <a:lstStyle/>
          <a:p>
            <a:pPr algn="ctr"/>
            <a:r>
              <a:rPr lang="es-ES" sz="3600" b="1" dirty="0">
                <a:solidFill>
                  <a:schemeClr val="bg1"/>
                </a:solidFill>
                <a:latin typeface="Agency FB" panose="020B0503020202020204" pitchFamily="34" charset="0"/>
              </a:rPr>
              <a:t>2.5. Liste funciones de agregación que conozca</a:t>
            </a:r>
            <a:r>
              <a:rPr lang="es-ES" sz="3600" b="1" dirty="0" smtClean="0">
                <a:solidFill>
                  <a:schemeClr val="bg1"/>
                </a:solidFill>
                <a:latin typeface="Agency FB" panose="020B0503020202020204" pitchFamily="34" charset="0"/>
              </a:rPr>
              <a:t>.</a:t>
            </a:r>
          </a:p>
          <a:p>
            <a:pPr algn="ctr"/>
            <a:r>
              <a:rPr lang="es-ES" sz="3600" b="1" dirty="0" smtClean="0">
                <a:solidFill>
                  <a:schemeClr val="bg1"/>
                </a:solidFill>
                <a:latin typeface="Agency FB" panose="020B0503020202020204" pitchFamily="34" charset="0"/>
              </a:rPr>
              <a:t> </a:t>
            </a:r>
          </a:p>
          <a:p>
            <a:pPr algn="ctr"/>
            <a:r>
              <a:rPr lang="es-ES" b="1" dirty="0">
                <a:solidFill>
                  <a:schemeClr val="bg1"/>
                </a:solidFill>
                <a:latin typeface="Agency FB" panose="020B0503020202020204" pitchFamily="34" charset="0"/>
              </a:rPr>
              <a:t>Estas funciones se utilizan comúnmente en consultas SELECT para realizar cálculos estadísticos y resumir datos. Se pueden utilizar en combinación con otras cláusulas </a:t>
            </a:r>
            <a:r>
              <a:rPr lang="es-ES" b="1" dirty="0" smtClean="0">
                <a:solidFill>
                  <a:schemeClr val="bg1"/>
                </a:solidFill>
                <a:latin typeface="Agency FB" panose="020B0503020202020204" pitchFamily="34" charset="0"/>
              </a:rPr>
              <a:t>SQL</a:t>
            </a:r>
            <a:endParaRPr lang="es-ES" sz="3600" b="1" dirty="0" smtClean="0">
              <a:solidFill>
                <a:schemeClr val="bg1"/>
              </a:solidFill>
              <a:latin typeface="Agency FB" panose="020B0503020202020204" pitchFamily="34" charset="0"/>
            </a:endParaRPr>
          </a:p>
          <a:p>
            <a:pPr algn="ctr"/>
            <a:r>
              <a:rPr lang="es-ES" sz="3600" b="1" dirty="0" smtClean="0">
                <a:solidFill>
                  <a:schemeClr val="bg1"/>
                </a:solidFill>
                <a:latin typeface="Agency FB" panose="020B0503020202020204" pitchFamily="34" charset="0"/>
              </a:rPr>
              <a:t>2.6</a:t>
            </a:r>
            <a:r>
              <a:rPr lang="es-ES" sz="3600" b="1" dirty="0">
                <a:solidFill>
                  <a:schemeClr val="bg1"/>
                </a:solidFill>
                <a:latin typeface="Agency FB" panose="020B0503020202020204" pitchFamily="34" charset="0"/>
              </a:rPr>
              <a:t>. Mencione algunas funciones propias de SQL-Server. </a:t>
            </a:r>
            <a:r>
              <a:rPr lang="es-ES" sz="3600" b="1" dirty="0" smtClean="0">
                <a:solidFill>
                  <a:schemeClr val="bg1"/>
                </a:solidFill>
                <a:latin typeface="Agency FB" panose="020B0503020202020204" pitchFamily="34" charset="0"/>
              </a:rPr>
              <a:t>.</a:t>
            </a:r>
          </a:p>
          <a:p>
            <a:pPr algn="ctr"/>
            <a:r>
              <a:rPr lang="es-ES" b="1" dirty="0" smtClean="0">
                <a:solidFill>
                  <a:schemeClr val="bg1"/>
                </a:solidFill>
                <a:latin typeface="Agency FB" panose="020B0503020202020204" pitchFamily="34" charset="0"/>
              </a:rPr>
              <a:t>SQL </a:t>
            </a:r>
            <a:r>
              <a:rPr lang="es-ES" b="1" dirty="0">
                <a:solidFill>
                  <a:schemeClr val="bg1"/>
                </a:solidFill>
                <a:latin typeface="Agency FB" panose="020B0503020202020204" pitchFamily="34" charset="0"/>
              </a:rPr>
              <a:t>Server es un sistema de gestión de bases de datos relacionales desarrollado por Microsoft que cuenta con varias funciones propias</a:t>
            </a:r>
          </a:p>
          <a:p>
            <a:endParaRPr lang="es-ES" sz="3600" b="1" dirty="0" smtClean="0">
              <a:solidFill>
                <a:schemeClr val="bg1"/>
              </a:solidFill>
              <a:latin typeface="Agency FB" panose="020B0503020202020204" pitchFamily="34" charset="0"/>
            </a:endParaRPr>
          </a:p>
        </p:txBody>
      </p:sp>
    </p:spTree>
    <p:extLst>
      <p:ext uri="{BB962C8B-B14F-4D97-AF65-F5344CB8AC3E}">
        <p14:creationId xmlns:p14="http://schemas.microsoft.com/office/powerpoint/2010/main" val="1959552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 CONCEPTOS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58229" y="2085761"/>
            <a:ext cx="5273277" cy="3139321"/>
          </a:xfrm>
          <a:prstGeom prst="rect">
            <a:avLst/>
          </a:prstGeom>
          <a:noFill/>
        </p:spPr>
        <p:txBody>
          <a:bodyPr wrap="square" rtlCol="0">
            <a:spAutoFit/>
          </a:bodyPr>
          <a:lstStyle/>
          <a:p>
            <a:pPr algn="ctr"/>
            <a:r>
              <a:rPr lang="es-ES" sz="3600" b="1" dirty="0">
                <a:solidFill>
                  <a:schemeClr val="bg1"/>
                </a:solidFill>
                <a:latin typeface="Agency FB" panose="020B0503020202020204" pitchFamily="34" charset="0"/>
              </a:rPr>
              <a:t>2.7. Para qué sirve la función CONCAT en SQL-Server</a:t>
            </a:r>
            <a:r>
              <a:rPr lang="es-ES" sz="3600" b="1" dirty="0" smtClean="0">
                <a:solidFill>
                  <a:schemeClr val="bg1"/>
                </a:solidFill>
                <a:latin typeface="Agency FB" panose="020B0503020202020204" pitchFamily="34" charset="0"/>
              </a:rPr>
              <a:t>.</a:t>
            </a:r>
          </a:p>
          <a:p>
            <a:pPr algn="ctr"/>
            <a:endParaRPr lang="es-ES" sz="3600" b="1" dirty="0" smtClean="0">
              <a:solidFill>
                <a:schemeClr val="bg1"/>
              </a:solidFill>
              <a:latin typeface="Agency FB" panose="020B0503020202020204" pitchFamily="34" charset="0"/>
            </a:endParaRPr>
          </a:p>
          <a:p>
            <a:pPr algn="ctr"/>
            <a:r>
              <a:rPr lang="es-ES" b="1" dirty="0">
                <a:solidFill>
                  <a:schemeClr val="bg1"/>
                </a:solidFill>
                <a:latin typeface="Agency FB" panose="020B0503020202020204" pitchFamily="34" charset="0"/>
              </a:rPr>
              <a:t>En resumen, la función CONCAT en SQL Server se utiliza para concatenar dos o más cadenas de texto en una sola cadena. Se puede utilizar en combinación con otras funciones para convertir valores de diferentes tipos de datos en cadenas de texto antes de concatenarlos.</a:t>
            </a:r>
            <a:endParaRPr lang="es-ES" sz="3600" b="1" dirty="0" smtClean="0">
              <a:solidFill>
                <a:schemeClr val="bg1"/>
              </a:solidFill>
              <a:latin typeface="Agency FB" panose="020B0503020202020204" pitchFamily="34" charset="0"/>
            </a:endParaRPr>
          </a:p>
        </p:txBody>
      </p:sp>
    </p:spTree>
    <p:extLst>
      <p:ext uri="{BB962C8B-B14F-4D97-AF65-F5344CB8AC3E}">
        <p14:creationId xmlns:p14="http://schemas.microsoft.com/office/powerpoint/2010/main" val="58353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Marco 3"/>
          <p:cNvSpPr/>
          <p:nvPr/>
        </p:nvSpPr>
        <p:spPr>
          <a:xfrm rot="2700000">
            <a:off x="200996" y="1828758"/>
            <a:ext cx="3688162" cy="3578286"/>
          </a:xfrm>
          <a:prstGeom prst="frame">
            <a:avLst/>
          </a:prstGeom>
          <a:noFill/>
          <a:ln>
            <a:solidFill>
              <a:schemeClr val="bg1">
                <a:alpha val="55000"/>
              </a:schemeClr>
            </a:solidFill>
          </a:ln>
          <a:effectLst>
            <a:glow rad="342900">
              <a:srgbClr val="00B0F0">
                <a:alpha val="86000"/>
              </a:srgb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o 4"/>
          <p:cNvSpPr/>
          <p:nvPr/>
        </p:nvSpPr>
        <p:spPr>
          <a:xfrm rot="2700000">
            <a:off x="2001858" y="2373373"/>
            <a:ext cx="2789922" cy="2595379"/>
          </a:xfrm>
          <a:prstGeom prst="frame">
            <a:avLst>
              <a:gd name="adj1" fmla="val 20622"/>
            </a:avLst>
          </a:prstGeom>
          <a:noFill/>
          <a:ln>
            <a:solidFill>
              <a:schemeClr val="bg1">
                <a:alpha val="55000"/>
              </a:schemeClr>
            </a:solidFill>
          </a:ln>
          <a:effectLst>
            <a:glow rad="342900">
              <a:srgbClr val="CA06AE"/>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 name="Marco 5"/>
          <p:cNvSpPr/>
          <p:nvPr/>
        </p:nvSpPr>
        <p:spPr>
          <a:xfrm rot="2700000">
            <a:off x="3599470" y="2994176"/>
            <a:ext cx="1699976" cy="1626509"/>
          </a:xfrm>
          <a:prstGeom prst="frame">
            <a:avLst>
              <a:gd name="adj1" fmla="val 20186"/>
            </a:avLst>
          </a:prstGeom>
          <a:noFill/>
          <a:ln>
            <a:solidFill>
              <a:schemeClr val="bg1">
                <a:alpha val="55000"/>
              </a:schemeClr>
            </a:solidFill>
          </a:ln>
          <a:effectLst>
            <a:glow rad="342900">
              <a:srgbClr val="FFFF00"/>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CuadroTexto 17"/>
          <p:cNvSpPr txBox="1"/>
          <p:nvPr/>
        </p:nvSpPr>
        <p:spPr>
          <a:xfrm>
            <a:off x="3770804" y="688605"/>
            <a:ext cx="6515100" cy="646331"/>
          </a:xfrm>
          <a:prstGeom prst="rect">
            <a:avLst/>
          </a:prstGeom>
          <a:noFill/>
          <a:ln w="57150">
            <a:solidFill>
              <a:srgbClr val="FFFF00"/>
            </a:solidFill>
          </a:ln>
          <a:effectLst>
            <a:glow rad="228600">
              <a:schemeClr val="accent4">
                <a:satMod val="175000"/>
                <a:alpha val="40000"/>
              </a:schemeClr>
            </a:glow>
          </a:effectLst>
        </p:spPr>
        <p:txBody>
          <a:bodyPr wrap="square" rtlCol="0">
            <a:spAutoFit/>
          </a:bodyPr>
          <a:lstStyle/>
          <a:p>
            <a:pPr algn="ctr"/>
            <a:r>
              <a:rPr lang="es-ES" sz="3600" dirty="0" smtClean="0">
                <a:solidFill>
                  <a:schemeClr val="bg1"/>
                </a:solidFill>
                <a:latin typeface="Bernard MT Condensed" panose="02050806060905020404" pitchFamily="18" charset="0"/>
              </a:rPr>
              <a:t>MANEJO DE CONCEPTOS</a:t>
            </a:r>
            <a:endParaRPr lang="es-ES" sz="3600" dirty="0">
              <a:solidFill>
                <a:schemeClr val="bg1"/>
              </a:solidFill>
              <a:latin typeface="Bernard MT Condensed" panose="02050806060905020404" pitchFamily="18" charset="0"/>
            </a:endParaRPr>
          </a:p>
        </p:txBody>
      </p:sp>
      <p:sp>
        <p:nvSpPr>
          <p:cNvPr id="26" name="Marco 25"/>
          <p:cNvSpPr/>
          <p:nvPr/>
        </p:nvSpPr>
        <p:spPr>
          <a:xfrm rot="2700000">
            <a:off x="4733904" y="3443452"/>
            <a:ext cx="1174842" cy="889112"/>
          </a:xfrm>
          <a:prstGeom prst="frame">
            <a:avLst>
              <a:gd name="adj1" fmla="val 28281"/>
            </a:avLst>
          </a:prstGeom>
          <a:noFill/>
          <a:ln>
            <a:solidFill>
              <a:schemeClr val="bg1">
                <a:alpha val="55000"/>
              </a:schemeClr>
            </a:solidFill>
          </a:ln>
          <a:effectLst>
            <a:glow rad="228600">
              <a:schemeClr val="accent2">
                <a:satMod val="175000"/>
                <a:alpha val="40000"/>
              </a:schemeClr>
            </a:glow>
          </a:effectLst>
          <a:scene3d>
            <a:camera prst="orthographicFront">
              <a:rot lat="19500000" lon="18900000" rev="900000"/>
            </a:camera>
            <a:lightRig rig="twoPt" dir="t">
              <a:rot lat="0" lon="0" rev="2700000"/>
            </a:lightRig>
          </a:scene3d>
          <a:sp3d prstMaterial="matte">
            <a:bevelT w="0" h="571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7" name="Triángulo isósceles 36"/>
          <p:cNvSpPr/>
          <p:nvPr/>
        </p:nvSpPr>
        <p:spPr>
          <a:xfrm rot="20619927">
            <a:off x="3968093" y="5983915"/>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Triángulo isósceles 37"/>
          <p:cNvSpPr/>
          <p:nvPr/>
        </p:nvSpPr>
        <p:spPr>
          <a:xfrm rot="20619927">
            <a:off x="2014813" y="-1237650"/>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Triángulo isósceles 38"/>
          <p:cNvSpPr/>
          <p:nvPr/>
        </p:nvSpPr>
        <p:spPr>
          <a:xfrm rot="3355902">
            <a:off x="11114049" y="-654019"/>
            <a:ext cx="1692847" cy="1645920"/>
          </a:xfrm>
          <a:prstGeom prst="triangle">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100000" b="100000"/>
            </a:path>
            <a:tileRect t="-100000" r="-100000"/>
          </a:gradFill>
          <a:ln>
            <a:noFill/>
          </a:ln>
          <a:effectLst>
            <a:glow rad="228600">
              <a:schemeClr val="accent4">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5858229" y="1858050"/>
            <a:ext cx="5273277" cy="1200329"/>
          </a:xfrm>
          <a:prstGeom prst="rect">
            <a:avLst/>
          </a:prstGeom>
          <a:noFill/>
        </p:spPr>
        <p:txBody>
          <a:bodyPr wrap="square" rtlCol="0">
            <a:spAutoFit/>
          </a:bodyPr>
          <a:lstStyle/>
          <a:p>
            <a:pPr algn="ctr"/>
            <a:r>
              <a:rPr lang="es-ES" sz="3600" b="1" dirty="0">
                <a:solidFill>
                  <a:schemeClr val="bg1"/>
                </a:solidFill>
                <a:latin typeface="Agency FB" panose="020B0503020202020204" pitchFamily="34" charset="0"/>
              </a:rPr>
              <a:t>2.8. Muestra un ejemplo del uso de COUNT</a:t>
            </a:r>
            <a:r>
              <a:rPr lang="es-ES" sz="3600" b="1" dirty="0" smtClean="0">
                <a:solidFill>
                  <a:schemeClr val="bg1"/>
                </a:solidFill>
                <a:latin typeface="Agency FB" panose="020B0503020202020204" pitchFamily="34" charset="0"/>
              </a:rPr>
              <a:t>.</a:t>
            </a: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6238639" y="3158290"/>
            <a:ext cx="4892867" cy="3267910"/>
          </a:xfrm>
          <a:prstGeom prst="rect">
            <a:avLst/>
          </a:prstGeom>
          <a:ln>
            <a:noFill/>
          </a:ln>
          <a:effectLst>
            <a:softEdge rad="112500"/>
          </a:effectLst>
        </p:spPr>
      </p:pic>
    </p:spTree>
    <p:extLst>
      <p:ext uri="{BB962C8B-B14F-4D97-AF65-F5344CB8AC3E}">
        <p14:creationId xmlns:p14="http://schemas.microsoft.com/office/powerpoint/2010/main" val="354323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711</Words>
  <Application>Microsoft Office PowerPoint</Application>
  <PresentationFormat>Panorámica</PresentationFormat>
  <Paragraphs>87</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Agency FB</vt:lpstr>
      <vt:lpstr>Arial</vt:lpstr>
      <vt:lpstr>Bernard MT Condensed</vt:lpstr>
      <vt:lpstr>Calibri</vt:lpstr>
      <vt:lpstr>Calibri Light</vt:lpstr>
      <vt:lpstr>Forte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Dixguel03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57</cp:revision>
  <dcterms:created xsi:type="dcterms:W3CDTF">2023-04-05T00:22:52Z</dcterms:created>
  <dcterms:modified xsi:type="dcterms:W3CDTF">2023-06-14T12:20:20Z</dcterms:modified>
</cp:coreProperties>
</file>