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8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16-04-2024</a:t>
            </a:fld>
            <a:endParaRPr lang="en-IN"/>
          </a:p>
        </p:txBody>
      </p:sp>
      <p:sp>
        <p:nvSpPr>
          <p:cNvPr id="104868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46" name="Title 1"/>
          <p:cNvSpPr>
            <a:spLocks noGrp="1"/>
          </p:cNvSpPr>
          <p:nvPr>
            <p:ph type="title"/>
          </p:nvPr>
        </p:nvSpPr>
        <p:spPr>
          <a:xfrm>
            <a:off x="581192" y="702156"/>
            <a:ext cx="11029616" cy="1013800"/>
          </a:xfrm>
        </p:spPr>
        <p:txBody>
          <a:bodyPr/>
          <a:p>
            <a:r>
              <a:rPr lang="en-US"/>
              <a:t>Click to edit Master title style</a:t>
            </a:r>
          </a:p>
        </p:txBody>
      </p:sp>
      <p:sp>
        <p:nvSpPr>
          <p:cNvPr id="104864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p>
            <a:fld id="{2CED4963-E985-44C4-B8C4-FDD613B7C2F8}" type="datetime1">
              <a:rPr lang="en-US" smtClean="0"/>
              <a:t>4/16/2024</a:t>
            </a:fld>
            <a:endParaRPr lang="en-US"/>
          </a:p>
        </p:txBody>
      </p:sp>
      <p:sp>
        <p:nvSpPr>
          <p:cNvPr id="1048649" name="Footer Placeholder 4"/>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3" name=""/>
        <p:cNvGrpSpPr/>
        <p:nvPr/>
      </p:nvGrpSpPr>
      <p:grpSpPr>
        <a:xfrm>
          <a:off x="0" y="0"/>
          <a:ext cx="0" cy="0"/>
          <a:chOff x="0" y="0"/>
          <a:chExt cx="0" cy="0"/>
        </a:xfrm>
      </p:grpSpPr>
      <p:sp>
        <p:nvSpPr>
          <p:cNvPr id="104863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7" name="Date Placeholder 10"/>
          <p:cNvSpPr>
            <a:spLocks noGrp="1"/>
          </p:cNvSpPr>
          <p:nvPr>
            <p:ph type="dt" sz="half" idx="10"/>
          </p:nvPr>
        </p:nvSpPr>
        <p:spPr/>
        <p:txBody>
          <a:bodyPr/>
          <a:p>
            <a:fld id="{ED291B17-9318-49DB-B28B-6E5994AE9581}" type="datetime1">
              <a:rPr lang="en-US" smtClean="0"/>
              <a:t>4/16/2024</a:t>
            </a:fld>
            <a:endParaRPr lang="en-US"/>
          </a:p>
        </p:txBody>
      </p:sp>
      <p:sp>
        <p:nvSpPr>
          <p:cNvPr id="104863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6"/>
          <p:cNvSpPr>
            <a:spLocks noGrp="1"/>
          </p:cNvSpPr>
          <p:nvPr>
            <p:ph type="dt" sz="half" idx="10"/>
          </p:nvPr>
        </p:nvSpPr>
        <p:spPr/>
        <p:txBody>
          <a:bodyPr/>
          <a:p>
            <a:fld id="{B2497495-0637-405E-AE64-5CC7506D51F5}" type="datetime1">
              <a:rPr lang="en-US" smtClean="0"/>
              <a:t>4/16/2024</a:t>
            </a:fld>
            <a:endParaRPr lang="en-US"/>
          </a:p>
        </p:txBody>
      </p:sp>
      <p:sp>
        <p:nvSpPr>
          <p:cNvPr id="1048655" name="Footer Placeholder 8"/>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57" name="Title 1"/>
          <p:cNvSpPr>
            <a:spLocks noGrp="1"/>
          </p:cNvSpPr>
          <p:nvPr>
            <p:ph type="title"/>
          </p:nvPr>
        </p:nvSpPr>
        <p:spPr>
          <a:xfrm>
            <a:off x="581193" y="729658"/>
            <a:ext cx="11029616" cy="492855"/>
          </a:xfrm>
        </p:spPr>
        <p:txBody>
          <a:bodyPr/>
          <a:p>
            <a:r>
              <a:rPr lang="en-US"/>
              <a:t>Click to edit Master title style</a:t>
            </a:r>
          </a:p>
        </p:txBody>
      </p:sp>
      <p:sp>
        <p:nvSpPr>
          <p:cNvPr id="104865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4"/>
          <p:cNvSpPr>
            <a:spLocks noGrp="1"/>
          </p:cNvSpPr>
          <p:nvPr>
            <p:ph type="dt" sz="half" idx="10"/>
          </p:nvPr>
        </p:nvSpPr>
        <p:spPr/>
        <p:txBody>
          <a:bodyPr/>
          <a:p>
            <a:fld id="{7BFFD690-9426-415D-8B65-26881E07B2D4}" type="datetime1">
              <a:rPr lang="en-US" smtClean="0"/>
              <a:t>4/16/2024</a:t>
            </a:fld>
            <a:endParaRPr lang="en-US"/>
          </a:p>
        </p:txBody>
      </p:sp>
      <p:sp>
        <p:nvSpPr>
          <p:cNvPr id="1048661" name="Footer Placeholder 5"/>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8" name=""/>
        <p:cNvGrpSpPr/>
        <p:nvPr/>
      </p:nvGrpSpPr>
      <p:grpSpPr>
        <a:xfrm>
          <a:off x="0" y="0"/>
          <a:ext cx="0" cy="0"/>
          <a:chOff x="0" y="0"/>
          <a:chExt cx="0" cy="0"/>
        </a:xfrm>
      </p:grpSpPr>
      <p:sp>
        <p:nvSpPr>
          <p:cNvPr id="1048663" name="Title 1"/>
          <p:cNvSpPr>
            <a:spLocks noGrp="1"/>
          </p:cNvSpPr>
          <p:nvPr>
            <p:ph type="title"/>
          </p:nvPr>
        </p:nvSpPr>
        <p:spPr>
          <a:xfrm>
            <a:off x="581193" y="729658"/>
            <a:ext cx="11029616" cy="988332"/>
          </a:xfrm>
        </p:spPr>
        <p:txBody>
          <a:bodyPr/>
          <a:p>
            <a:r>
              <a:rPr lang="en-US"/>
              <a:t>Click to edit Master title style</a:t>
            </a:r>
          </a:p>
        </p:txBody>
      </p:sp>
      <p:sp>
        <p:nvSpPr>
          <p:cNvPr id="104866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Date Placeholder 6"/>
          <p:cNvSpPr>
            <a:spLocks noGrp="1"/>
          </p:cNvSpPr>
          <p:nvPr>
            <p:ph type="dt" sz="half" idx="10"/>
          </p:nvPr>
        </p:nvSpPr>
        <p:spPr/>
        <p:txBody>
          <a:bodyPr/>
          <a:p>
            <a:fld id="{04C4989A-474C-40DE-95B9-011C28B71673}" type="datetime1">
              <a:rPr lang="en-US" smtClean="0"/>
              <a:t>4/16/2024</a:t>
            </a:fld>
            <a:endParaRPr lang="en-US"/>
          </a:p>
        </p:txBody>
      </p:sp>
      <p:sp>
        <p:nvSpPr>
          <p:cNvPr id="1048669" name="Footer Placeholder 7"/>
          <p:cNvSpPr>
            <a:spLocks noGrp="1"/>
          </p:cNvSpPr>
          <p:nvPr>
            <p:ph type="ftr" sz="quarter" idx="11"/>
          </p:nvPr>
        </p:nvSpPr>
        <p:spPr>
          <a:xfrm>
            <a:off x="581192" y="6423914"/>
            <a:ext cx="6917210" cy="365125"/>
          </a:xfrm>
          <a:prstGeom prst="rect"/>
        </p:spPr>
        <p:txBody>
          <a:bodyPr/>
          <a:p>
            <a:endParaRPr lang="en-US"/>
          </a:p>
        </p:txBody>
      </p:sp>
      <p:sp>
        <p:nvSpPr>
          <p:cNvPr id="104867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6" name="Title 1"/>
          <p:cNvSpPr>
            <a:spLocks noGrp="1"/>
          </p:cNvSpPr>
          <p:nvPr>
            <p:ph type="title"/>
          </p:nvPr>
        </p:nvSpPr>
        <p:spPr>
          <a:xfrm>
            <a:off x="575894" y="729658"/>
            <a:ext cx="11029616" cy="592246"/>
          </a:xfrm>
        </p:spPr>
        <p:txBody>
          <a:bodyPr/>
          <a:p>
            <a:r>
              <a:rPr lang="en-US"/>
              <a:t>Click to edit Master title style</a:t>
            </a:r>
          </a:p>
        </p:txBody>
      </p:sp>
      <p:sp>
        <p:nvSpPr>
          <p:cNvPr id="1048627" name="Date Placeholder 2"/>
          <p:cNvSpPr>
            <a:spLocks noGrp="1"/>
          </p:cNvSpPr>
          <p:nvPr>
            <p:ph type="dt" sz="half" idx="10"/>
          </p:nvPr>
        </p:nvSpPr>
        <p:spPr/>
        <p:txBody>
          <a:bodyPr/>
          <a:p>
            <a:fld id="{5DB4ED54-5B5E-4A04-93D3-5772E3CE3818}" type="datetime1">
              <a:rPr lang="en-US" smtClean="0"/>
              <a:t>4/16/2024</a:t>
            </a:fld>
            <a:endParaRPr lang="en-US"/>
          </a:p>
        </p:txBody>
      </p:sp>
      <p:sp>
        <p:nvSpPr>
          <p:cNvPr id="1048628" name="Footer Placeholder 3"/>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1" name="Date Placeholder 1"/>
          <p:cNvSpPr>
            <a:spLocks noGrp="1"/>
          </p:cNvSpPr>
          <p:nvPr>
            <p:ph type="dt" sz="half" idx="10"/>
          </p:nvPr>
        </p:nvSpPr>
        <p:spPr/>
        <p:txBody>
          <a:bodyPr/>
          <a:p>
            <a:fld id="{4EDE50D6-574B-40AF-946F-D52A04ADE379}" type="datetime1">
              <a:rPr lang="en-US" smtClean="0"/>
              <a:t>4/16/2024</a:t>
            </a:fld>
            <a:endParaRPr lang="en-US"/>
          </a:p>
        </p:txBody>
      </p:sp>
      <p:sp>
        <p:nvSpPr>
          <p:cNvPr id="1048672" name="Footer Placeholder 2"/>
          <p:cNvSpPr>
            <a:spLocks noGrp="1"/>
          </p:cNvSpPr>
          <p:nvPr>
            <p:ph type="ftr" sz="quarter" idx="11"/>
          </p:nvPr>
        </p:nvSpPr>
        <p:spPr>
          <a:xfrm>
            <a:off x="581192" y="6423914"/>
            <a:ext cx="6917210" cy="365125"/>
          </a:xfrm>
          <a:prstGeom prst="rect"/>
        </p:spPr>
        <p:txBody>
          <a:bodyPr/>
          <a:p>
            <a:endParaRPr lang="en-US"/>
          </a:p>
        </p:txBody>
      </p:sp>
      <p:sp>
        <p:nvSpPr>
          <p:cNvPr id="104867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7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7"/>
          <p:cNvSpPr>
            <a:spLocks noGrp="1"/>
          </p:cNvSpPr>
          <p:nvPr>
            <p:ph type="dt" sz="half" idx="10"/>
          </p:nvPr>
        </p:nvSpPr>
        <p:spPr>
          <a:xfrm>
            <a:off x="7605951" y="6456916"/>
            <a:ext cx="2844799" cy="365125"/>
          </a:xfrm>
        </p:spPr>
        <p:txBody>
          <a:bodyPr/>
          <a:p>
            <a:fld id="{D82884F1-FFEA-405F-9602-3DCA865EDA4E}" type="datetime1">
              <a:rPr lang="en-US" smtClean="0"/>
              <a:t>4/16/2024</a:t>
            </a:fld>
            <a:endParaRPr lang="en-US"/>
          </a:p>
        </p:txBody>
      </p:sp>
      <p:sp>
        <p:nvSpPr>
          <p:cNvPr id="1048679" name="Footer Placeholder 9"/>
          <p:cNvSpPr>
            <a:spLocks noGrp="1"/>
          </p:cNvSpPr>
          <p:nvPr>
            <p:ph type="ftr" sz="quarter" idx="11"/>
          </p:nvPr>
        </p:nvSpPr>
        <p:spPr>
          <a:xfrm>
            <a:off x="581192" y="6452590"/>
            <a:ext cx="6917210" cy="365125"/>
          </a:xfrm>
          <a:prstGeom prst="rect"/>
        </p:spPr>
        <p:txBody>
          <a:bodyPr/>
          <a:p>
            <a:endParaRPr lang="en-US"/>
          </a:p>
        </p:txBody>
      </p:sp>
      <p:sp>
        <p:nvSpPr>
          <p:cNvPr id="104868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p:txBody>
          <a:bodyPr/>
          <a:p>
            <a:fld id="{7E18DB4A-8810-4A10-AD5C-D5E2C667F5B3}" type="datetime1">
              <a:rPr lang="en-US" smtClean="0"/>
              <a:t>4/16/2024</a:t>
            </a:fld>
            <a:endParaRPr lang="en-US"/>
          </a:p>
        </p:txBody>
      </p:sp>
      <p:sp>
        <p:nvSpPr>
          <p:cNvPr id="104864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a:solidFill>
                  <a:srgbClr val="FFFF00"/>
                </a:solidFill>
                <a:latin typeface="Arial"/>
                <a:cs typeface="Arial"/>
              </a:rPr>
              <a:t>Student name – </a:t>
            </a:r>
            <a:r>
              <a:rPr b="1" dirty="0" sz="2000" lang="en-US">
                <a:solidFill>
                  <a:srgbClr val="FFFF00"/>
                </a:solidFill>
                <a:latin typeface="Arial"/>
                <a:cs typeface="Arial"/>
              </a:rPr>
              <a:t>M</a:t>
            </a:r>
            <a:r>
              <a:rPr b="1" dirty="0" sz="2000" lang="en-US">
                <a:solidFill>
                  <a:srgbClr val="FFFF00"/>
                </a:solidFill>
                <a:latin typeface="Arial"/>
                <a:cs typeface="Arial"/>
              </a:rPr>
              <a:t>.</a:t>
            </a:r>
            <a:r>
              <a:rPr b="1" dirty="0" sz="2000" lang="en-US">
                <a:solidFill>
                  <a:srgbClr val="FFFF00"/>
                </a:solidFill>
                <a:latin typeface="Arial"/>
                <a:cs typeface="Arial"/>
              </a:rPr>
              <a:t>M</a:t>
            </a:r>
            <a:r>
              <a:rPr b="1" dirty="0" sz="2000" lang="en-US">
                <a:solidFill>
                  <a:srgbClr val="FFFF00"/>
                </a:solidFill>
                <a:latin typeface="Arial"/>
                <a:cs typeface="Arial"/>
              </a:rPr>
              <a:t>o</a:t>
            </a:r>
            <a:r>
              <a:rPr b="1" dirty="0" sz="2000" lang="en-US">
                <a:solidFill>
                  <a:srgbClr val="FFFF00"/>
                </a:solidFill>
                <a:latin typeface="Arial"/>
                <a:cs typeface="Arial"/>
              </a:rPr>
              <a:t>h</a:t>
            </a:r>
            <a:r>
              <a:rPr b="1" dirty="0" sz="2000" lang="en-US">
                <a:solidFill>
                  <a:srgbClr val="FFFF00"/>
                </a:solidFill>
                <a:latin typeface="Arial"/>
                <a:cs typeface="Arial"/>
              </a:rPr>
              <a:t>a</a:t>
            </a:r>
            <a:r>
              <a:rPr b="1" dirty="0" sz="2000" lang="en-US">
                <a:solidFill>
                  <a:srgbClr val="FFFF00"/>
                </a:solidFill>
                <a:latin typeface="Arial"/>
                <a:cs typeface="Arial"/>
              </a:rPr>
              <a:t>m</a:t>
            </a:r>
            <a:r>
              <a:rPr b="1" dirty="0" sz="2000" lang="en-US">
                <a:solidFill>
                  <a:srgbClr val="FFFF00"/>
                </a:solidFill>
                <a:latin typeface="Arial"/>
                <a:cs typeface="Arial"/>
              </a:rPr>
              <a:t>m</a:t>
            </a:r>
            <a:r>
              <a:rPr b="1" dirty="0" sz="2000" lang="en-US">
                <a:solidFill>
                  <a:srgbClr val="FFFF00"/>
                </a:solidFill>
                <a:latin typeface="Arial"/>
                <a:cs typeface="Arial"/>
              </a:rPr>
              <a:t>e</a:t>
            </a:r>
            <a:r>
              <a:rPr b="1" dirty="0" sz="2000" lang="en-US">
                <a:solidFill>
                  <a:srgbClr val="FFFF00"/>
                </a:solidFill>
                <a:latin typeface="Arial"/>
                <a:cs typeface="Arial"/>
              </a:rPr>
              <a:t>d</a:t>
            </a:r>
            <a:r>
              <a:rPr b="1" dirty="0" sz="2000" lang="en-US">
                <a:solidFill>
                  <a:srgbClr val="FFFF00"/>
                </a:solidFill>
                <a:latin typeface="Arial"/>
                <a:cs typeface="Arial"/>
              </a:rPr>
              <a:t> </a:t>
            </a:r>
            <a:r>
              <a:rPr b="1" dirty="0" sz="2000" lang="en-US">
                <a:solidFill>
                  <a:srgbClr val="FFFF00"/>
                </a:solidFill>
                <a:latin typeface="Arial"/>
                <a:cs typeface="Arial"/>
              </a:rPr>
              <a:t>Asan </a:t>
            </a:r>
            <a:r>
              <a:rPr b="1" dirty="0" sz="2000" lang="en-US">
                <a:solidFill>
                  <a:srgbClr val="FFFF00"/>
                </a:solidFill>
                <a:latin typeface="Arial"/>
                <a:cs typeface="Arial"/>
              </a:rPr>
              <a:t>Jameem </a:t>
            </a:r>
            <a:endParaRPr dirty="0"/>
          </a:p>
          <a:p>
            <a:pPr indent="-457200" marL="457200">
              <a:buAutoNum type="arabicPeriod"/>
            </a:pPr>
            <a:r>
              <a:rPr altLang="en-GB" b="1" dirty="0" sz="2000" lang="en-US">
                <a:solidFill>
                  <a:srgbClr val="FFFF00"/>
                </a:solidFill>
                <a:latin typeface="Arial"/>
                <a:cs typeface="Arial"/>
              </a:rPr>
              <a:t>Co</a:t>
            </a:r>
            <a:r>
              <a:rPr b="1" dirty="0" sz="2000" lang="en-US">
                <a:solidFill>
                  <a:srgbClr val="FFFF00"/>
                </a:solidFill>
                <a:latin typeface="Arial"/>
                <a:cs typeface="Arial"/>
              </a:rPr>
              <a:t>llege name - JP College of Engineering</a:t>
            </a:r>
            <a:endParaRPr dirty="0"/>
          </a:p>
          <a:p>
            <a:pPr indent="-457200" marL="457200">
              <a:buAutoNum type="arabicPeriod"/>
            </a:pPr>
            <a:r>
              <a:rPr b="1" dirty="0" sz="2000" lang="en-US">
                <a:solidFill>
                  <a:srgbClr val="FFFF00"/>
                </a:solidFill>
                <a:latin typeface="Arial"/>
                <a:cs typeface="Arial"/>
              </a:rPr>
              <a:t>Department    - EEE</a:t>
            </a:r>
            <a:endParaRPr altLang="en-US" dirty="0" lang="zh-CN"/>
          </a:p>
          <a:p>
            <a:pPr indent="-457200" marL="457200">
              <a:buAutoNum type="arabicPeriod"/>
            </a:pPr>
            <a:r>
              <a:rPr b="1" dirty="0" sz="2000" lang="en-US" err="1">
                <a:solidFill>
                  <a:srgbClr val="FFFF00"/>
                </a:solidFill>
                <a:latin typeface="Arial"/>
                <a:cs typeface="Arial"/>
              </a:rPr>
              <a:t>Reg</a:t>
            </a:r>
            <a:r>
              <a:rPr b="1" dirty="0" sz="2000" lang="en-US">
                <a:solidFill>
                  <a:srgbClr val="FFFF00"/>
                </a:solidFill>
                <a:latin typeface="Arial"/>
                <a:cs typeface="Arial"/>
              </a:rPr>
              <a:t> no            -  951221105</a:t>
            </a:r>
            <a:r>
              <a:rPr b="1" dirty="0" sz="2000" lang="en-US">
                <a:solidFill>
                  <a:srgbClr val="FFFF00"/>
                </a:solidFill>
                <a:latin typeface="Arial"/>
                <a:cs typeface="Arial"/>
              </a:rPr>
              <a:t>3</a:t>
            </a:r>
            <a:r>
              <a:rPr b="1" dirty="0" sz="2000" lang="en-US">
                <a:solidFill>
                  <a:srgbClr val="FFFF00"/>
                </a:solidFill>
                <a:latin typeface="Arial"/>
                <a:cs typeface="Arial"/>
              </a:rPr>
              <a:t>0</a:t>
            </a:r>
            <a:r>
              <a:rPr b="1" dirty="0" sz="2000" lang="en-US">
                <a:solidFill>
                  <a:srgbClr val="FFFF00"/>
                </a:solidFill>
                <a:latin typeface="Arial"/>
                <a:cs typeface="Arial"/>
              </a:rPr>
              <a:t>2</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12"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a:t>                                                                      </a:t>
            </a:r>
            <a:r>
              <a:rPr b="1" dirty="0" lang="en-IN">
                <a:latin typeface="Times New Roman" pitchFamily="18" charset="0"/>
                <a:cs typeface="Times New Roman" pitchFamily="18" charset="0"/>
              </a:rPr>
              <a:t>Algorithm Selection</a:t>
            </a:r>
          </a:p>
          <a:p>
            <a:pPr indent="-305435" marL="305435">
              <a:buNone/>
            </a:pPr>
            <a:r>
              <a:rPr b="1" dirty="0" lang="en-IN">
                <a:latin typeface="Times New Roman" pitchFamily="18" charset="0"/>
                <a:cs typeface="Times New Roman" pitchFamily="18" charset="0"/>
              </a:rPr>
              <a:t>Data Exploration:</a:t>
            </a:r>
          </a:p>
          <a:p>
            <a:pPr indent="-305435" marL="305435">
              <a:buFont typeface="Arial" pitchFamily="34" charset="0"/>
              <a:buChar char="•"/>
            </a:pPr>
            <a:r>
              <a:rPr dirty="0" lang="en-IN">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a:latin typeface="Times New Roman" pitchFamily="18" charset="0"/>
                <a:cs typeface="Times New Roman" pitchFamily="18" charset="0"/>
              </a:rPr>
              <a:t>Identify potential patterns, correlations, and outliers</a:t>
            </a:r>
          </a:p>
          <a:p>
            <a:pPr indent="-305435" marL="305435">
              <a:buNone/>
            </a:pPr>
            <a:r>
              <a:rPr b="1" dirty="0" lang="en-IN">
                <a:latin typeface="Times New Roman" pitchFamily="18" charset="0"/>
                <a:cs typeface="Times New Roman" pitchFamily="18" charset="0"/>
              </a:rPr>
              <a:t>Problem Formulation:</a:t>
            </a:r>
          </a:p>
          <a:p>
            <a:pPr indent="-305435" marL="305435">
              <a:buFont typeface="Arial" pitchFamily="34" charset="0"/>
              <a:buChar char="•"/>
            </a:pPr>
            <a:r>
              <a:rPr dirty="0" lang="en-IN">
                <a:latin typeface="Times New Roman" pitchFamily="18" charset="0"/>
                <a:cs typeface="Times New Roman" pitchFamily="18" charset="0"/>
              </a:rPr>
              <a:t>Define the </a:t>
            </a:r>
            <a:r>
              <a:rPr dirty="0" lang="en-IN" err="1">
                <a:latin typeface="Times New Roman" pitchFamily="18" charset="0"/>
                <a:cs typeface="Times New Roman" pitchFamily="18" charset="0"/>
              </a:rPr>
              <a:t>problem:Predicting</a:t>
            </a:r>
            <a:r>
              <a:rPr dirty="0" lang="en-IN">
                <a:latin typeface="Times New Roman" pitchFamily="18" charset="0"/>
                <a:cs typeface="Times New Roman" pitchFamily="18" charset="0"/>
              </a:rPr>
              <a:t> the </a:t>
            </a:r>
            <a:r>
              <a:rPr dirty="0" lang="en-US">
                <a:latin typeface="Times New Roman" pitchFamily="18" charset="0"/>
                <a:cs typeface="Times New Roman" pitchFamily="18" charset="0"/>
              </a:rPr>
              <a:t>consumers in making informed choices about which movies to watch by providing ratings and reviews.</a:t>
            </a:r>
            <a:r>
              <a:rPr dirty="0" lang="en-IN">
                <a:latin typeface="Times New Roman" pitchFamily="18" charset="0"/>
                <a:cs typeface="Times New Roman" pitchFamily="18" charset="0"/>
              </a:rPr>
              <a:t> </a:t>
            </a:r>
          </a:p>
          <a:p>
            <a:pPr indent="-305435" marL="305435">
              <a:buNone/>
            </a:pPr>
            <a:r>
              <a:rPr b="1" dirty="0" lang="en-IN">
                <a:latin typeface="Times New Roman" pitchFamily="18" charset="0"/>
                <a:cs typeface="Times New Roman" pitchFamily="18" charset="0"/>
              </a:rPr>
              <a:t>Algorithm Selection</a:t>
            </a:r>
          </a:p>
          <a:p>
            <a:pPr indent="-305435" marL="305435">
              <a:buFont typeface="Arial" pitchFamily="34" charset="0"/>
              <a:buChar char="•"/>
            </a:pPr>
            <a:r>
              <a:rPr dirty="0" lang="en-IN">
                <a:latin typeface="Times New Roman" pitchFamily="18" charset="0"/>
                <a:cs typeface="Times New Roman" pitchFamily="18" charset="0"/>
              </a:rPr>
              <a:t>Regression tasks (</a:t>
            </a:r>
            <a:r>
              <a:rPr dirty="0" lang="en-IN" err="1">
                <a:latin typeface="Times New Roman" pitchFamily="18" charset="0"/>
                <a:cs typeface="Times New Roman" pitchFamily="18" charset="0"/>
              </a:rPr>
              <a:t>eg</a:t>
            </a:r>
            <a:r>
              <a:rPr dirty="0" lang="en-IN">
                <a:latin typeface="Times New Roman" pitchFamily="18" charset="0"/>
                <a:cs typeface="Times New Roman" pitchFamily="18" charset="0"/>
              </a:rPr>
              <a:t>. Predicting daily rates)</a:t>
            </a:r>
          </a:p>
          <a:p>
            <a:pPr indent="-400050" marL="400050">
              <a:buFont typeface="+mj-lt"/>
              <a:buAutoNum type="romanLcPeriod"/>
            </a:pPr>
            <a:r>
              <a:rPr dirty="0" lang="en-IN">
                <a:latin typeface="Times New Roman" pitchFamily="18" charset="0"/>
                <a:cs typeface="Times New Roman" pitchFamily="18" charset="0"/>
              </a:rPr>
              <a:t>  consider linear regression, decision trees, or ensemble methods (</a:t>
            </a:r>
            <a:r>
              <a:rPr dirty="0" lang="en-IN" err="1">
                <a:latin typeface="Times New Roman" pitchFamily="18" charset="0"/>
                <a:cs typeface="Times New Roman" pitchFamily="18" charset="0"/>
              </a:rPr>
              <a:t>XGBoost</a:t>
            </a:r>
            <a:r>
              <a:rPr dirty="0" lang="en-IN">
                <a:latin typeface="Times New Roman" pitchFamily="18" charset="0"/>
                <a:cs typeface="Times New Roman" pitchFamily="18" charset="0"/>
              </a:rPr>
              <a:t>, </a:t>
            </a:r>
            <a:r>
              <a:rPr dirty="0" lang="en-IN" err="1">
                <a:latin typeface="Times New Roman" pitchFamily="18" charset="0"/>
                <a:cs typeface="Times New Roman" pitchFamily="18" charset="0"/>
              </a:rPr>
              <a:t>LightGBM</a:t>
            </a:r>
            <a:r>
              <a:rPr dirty="0" lang="en-IN">
                <a:latin typeface="Times New Roman" pitchFamily="18" charset="0"/>
                <a:cs typeface="Times New Roman" pitchFamily="18" charset="0"/>
              </a:rPr>
              <a:t>).</a:t>
            </a:r>
          </a:p>
          <a:p>
            <a:pPr indent="-400050" marL="400050">
              <a:buFont typeface="Arial" pitchFamily="34" charset="0"/>
              <a:buChar char="•"/>
            </a:pPr>
            <a:r>
              <a:rPr dirty="0" lang="en-IN">
                <a:latin typeface="Times New Roman" pitchFamily="18" charset="0"/>
                <a:cs typeface="Times New Roman" pitchFamily="18" charset="0"/>
              </a:rPr>
              <a:t>Classification tasks (</a:t>
            </a:r>
            <a:r>
              <a:rPr dirty="0" lang="en-IN" err="1">
                <a:latin typeface="Times New Roman" pitchFamily="18" charset="0"/>
                <a:cs typeface="Times New Roman" pitchFamily="18" charset="0"/>
              </a:rPr>
              <a:t>eg</a:t>
            </a:r>
            <a:r>
              <a:rPr dirty="0" lang="en-IN">
                <a:latin typeface="Times New Roman" pitchFamily="18" charset="0"/>
                <a:cs typeface="Times New Roman" pitchFamily="18" charset="0"/>
              </a:rPr>
              <a:t>, predicting special  tasks)</a:t>
            </a:r>
          </a:p>
          <a:p>
            <a:pPr indent="-400050" marL="400050">
              <a:buFont typeface="+mj-lt"/>
              <a:buAutoNum type="romanLcPeriod"/>
            </a:pPr>
            <a:r>
              <a:rPr dirty="0" lang="en-IN">
                <a:latin typeface="Times New Roman" pitchFamily="18" charset="0"/>
                <a:cs typeface="Times New Roman" pitchFamily="18" charset="0"/>
              </a:rPr>
              <a:t>Consider logistic </a:t>
            </a:r>
            <a:r>
              <a:rPr dirty="0" lang="en-IN" err="1">
                <a:latin typeface="Times New Roman" pitchFamily="18" charset="0"/>
                <a:cs typeface="Times New Roman" pitchFamily="18" charset="0"/>
              </a:rPr>
              <a:t>regression,decision</a:t>
            </a:r>
            <a:r>
              <a:rPr dirty="0" lang="en-IN">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14" name="Content Placeholder 2"/>
          <p:cNvSpPr>
            <a:spLocks noGrp="1"/>
          </p:cNvSpPr>
          <p:nvPr>
            <p:ph idx="1"/>
          </p:nvPr>
        </p:nvSpPr>
        <p:spPr/>
        <p:txBody>
          <a:bodyPr anchor="t"/>
          <a:p>
            <a:pPr>
              <a:buNone/>
            </a:pPr>
            <a:r>
              <a:rPr b="1" dirty="0" lang="en-IN">
                <a:latin typeface="Times New Roman" pitchFamily="18" charset="0"/>
                <a:cs typeface="Times New Roman" pitchFamily="18" charset="0"/>
              </a:rPr>
              <a:t>                                                                   Data Input</a:t>
            </a:r>
          </a:p>
          <a:p>
            <a:pPr>
              <a:buNone/>
            </a:pPr>
            <a:r>
              <a:rPr b="1" dirty="0" lang="en-IN">
                <a:latin typeface="Times New Roman" pitchFamily="18" charset="0"/>
                <a:cs typeface="Times New Roman" pitchFamily="18" charset="0"/>
              </a:rPr>
              <a:t>Data Collection:</a:t>
            </a:r>
          </a:p>
          <a:p>
            <a:pPr>
              <a:buNone/>
            </a:pPr>
            <a:r>
              <a:rPr dirty="0" lang="en-US">
                <a:latin typeface="Times New Roman" pitchFamily="18" charset="0"/>
                <a:cs typeface="Times New Roman" pitchFamily="18" charset="0"/>
              </a:rPr>
              <a:t>Collect a comprehensive dataset of movie ratings from Fandango’s website.</a:t>
            </a:r>
          </a:p>
          <a:p>
            <a:pPr>
              <a:buNone/>
            </a:pPr>
            <a:r>
              <a:rPr b="1" dirty="0" lang="en-IN">
                <a:latin typeface="Times New Roman" pitchFamily="18" charset="0"/>
                <a:cs typeface="Times New Roman" pitchFamily="18" charset="0"/>
              </a:rPr>
              <a:t>Data Cleaning:</a:t>
            </a:r>
          </a:p>
          <a:p>
            <a:pPr algn="just">
              <a:buNone/>
            </a:pPr>
            <a:r>
              <a:rPr dirty="0" lang="en-US">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a:latin typeface="Times New Roman" pitchFamily="18" charset="0"/>
                <a:cs typeface="Times New Roman" pitchFamily="18" charset="0"/>
              </a:rPr>
              <a:t>.</a:t>
            </a:r>
          </a:p>
          <a:p>
            <a:pPr algn="just">
              <a:buNone/>
            </a:pPr>
            <a:r>
              <a:rPr b="1" dirty="0" lang="en-IN">
                <a:latin typeface="Times New Roman" pitchFamily="18" charset="0"/>
                <a:cs typeface="Times New Roman" pitchFamily="18" charset="0"/>
              </a:rPr>
              <a:t>Feature Engineering:</a:t>
            </a:r>
          </a:p>
          <a:p>
            <a:pPr algn="just">
              <a:buFont typeface="Arial" pitchFamily="34" charset="0"/>
              <a:buChar char="•"/>
            </a:pPr>
            <a:r>
              <a:rPr dirty="0" lang="en-IN">
                <a:latin typeface="Times New Roman" pitchFamily="18" charset="0"/>
                <a:cs typeface="Times New Roman" pitchFamily="18" charset="0"/>
              </a:rPr>
              <a:t>Create new features or modify existing ones  based on domain knowledge.</a:t>
            </a:r>
          </a:p>
          <a:p>
            <a:pPr algn="just">
              <a:buNone/>
            </a:pPr>
            <a:endParaRPr dirty="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16" name="Content Placeholder 2"/>
          <p:cNvSpPr>
            <a:spLocks noGrp="1"/>
          </p:cNvSpPr>
          <p:nvPr>
            <p:ph idx="1"/>
          </p:nvPr>
        </p:nvSpPr>
        <p:spPr/>
        <p:txBody>
          <a:bodyPr anchor="t"/>
          <a:p>
            <a:pPr algn="just">
              <a:buNone/>
            </a:pPr>
            <a:r>
              <a:rPr b="1" dirty="0" lang="en-IN">
                <a:latin typeface="Times New Roman" pitchFamily="18" charset="0"/>
                <a:cs typeface="Times New Roman" pitchFamily="18" charset="0"/>
              </a:rPr>
              <a:t>                                                                       Training Process</a:t>
            </a:r>
          </a:p>
          <a:p>
            <a:pPr algn="just">
              <a:buNone/>
            </a:pPr>
            <a:r>
              <a:rPr b="1" dirty="0" lang="en-IN">
                <a:latin typeface="Times New Roman" pitchFamily="18" charset="0"/>
                <a:cs typeface="Times New Roman" pitchFamily="18" charset="0"/>
              </a:rPr>
              <a:t>Data Splitting:</a:t>
            </a:r>
          </a:p>
          <a:p>
            <a:pPr algn="just">
              <a:buNone/>
            </a:pPr>
            <a:r>
              <a:rPr b="1" dirty="0" lang="en-IN">
                <a:latin typeface="Times New Roman" pitchFamily="18" charset="0"/>
                <a:cs typeface="Times New Roman" pitchFamily="18" charset="0"/>
              </a:rPr>
              <a:t>       </a:t>
            </a:r>
            <a:r>
              <a:rPr dirty="0" lang="en-IN">
                <a:latin typeface="Times New Roman" pitchFamily="18" charset="0"/>
                <a:cs typeface="Times New Roman" pitchFamily="18" charset="0"/>
              </a:rPr>
              <a:t>Divide the dataset into training and testing sets to evaluate the model’s performance.</a:t>
            </a:r>
          </a:p>
          <a:p>
            <a:pPr algn="just">
              <a:buNone/>
            </a:pPr>
            <a:r>
              <a:rPr b="1" dirty="0" lang="en-IN">
                <a:latin typeface="Times New Roman" pitchFamily="18" charset="0"/>
                <a:cs typeface="Times New Roman" pitchFamily="18" charset="0"/>
              </a:rPr>
              <a:t>Feature Scaling:           </a:t>
            </a:r>
          </a:p>
          <a:p>
            <a:pPr algn="just">
              <a:buNone/>
            </a:pPr>
            <a:r>
              <a:rPr dirty="0" lang="en-IN">
                <a:latin typeface="Times New Roman" pitchFamily="18" charset="0"/>
                <a:cs typeface="Times New Roman" pitchFamily="18" charset="0"/>
              </a:rPr>
              <a:t>        Standardize or normalize numerical features to ensure they have a consistent scale.</a:t>
            </a:r>
          </a:p>
          <a:p>
            <a:pPr algn="just">
              <a:buNone/>
            </a:pPr>
            <a:r>
              <a:rPr b="1" dirty="0" lang="en-IN">
                <a:latin typeface="Times New Roman" pitchFamily="18" charset="0"/>
                <a:cs typeface="Times New Roman" pitchFamily="18" charset="0"/>
              </a:rPr>
              <a:t>Model Training:</a:t>
            </a:r>
          </a:p>
          <a:p>
            <a:pPr algn="just"/>
            <a:r>
              <a:rPr b="1" dirty="0" lang="en-IN">
                <a:latin typeface="Times New Roman" pitchFamily="18" charset="0"/>
                <a:cs typeface="Times New Roman" pitchFamily="18" charset="0"/>
              </a:rPr>
              <a:t>   </a:t>
            </a:r>
            <a:r>
              <a:rPr dirty="0" lang="en-IN">
                <a:latin typeface="Times New Roman" pitchFamily="18" charset="0"/>
                <a:cs typeface="Times New Roman" pitchFamily="18" charset="0"/>
              </a:rPr>
              <a:t>Use the selected algorithm to train the model on the training dataset.</a:t>
            </a:r>
          </a:p>
          <a:p>
            <a:pPr algn="just"/>
            <a:r>
              <a:rPr b="1" dirty="0" lang="en-IN">
                <a:latin typeface="Times New Roman" pitchFamily="18" charset="0"/>
                <a:cs typeface="Times New Roman" pitchFamily="18" charset="0"/>
              </a:rPr>
              <a:t>   </a:t>
            </a:r>
            <a:r>
              <a:rPr dirty="0" lang="en-IN">
                <a:latin typeface="Times New Roman" pitchFamily="18" charset="0"/>
                <a:cs typeface="Times New Roman" pitchFamily="18" charset="0"/>
              </a:rPr>
              <a:t>Adjust the </a:t>
            </a:r>
            <a:r>
              <a:rPr dirty="0" lang="en-IN" err="1">
                <a:latin typeface="Times New Roman" pitchFamily="18" charset="0"/>
                <a:cs typeface="Times New Roman" pitchFamily="18" charset="0"/>
              </a:rPr>
              <a:t>hyperparameters</a:t>
            </a:r>
            <a:r>
              <a:rPr dirty="0" lang="en-IN">
                <a:latin typeface="Times New Roman" pitchFamily="18" charset="0"/>
                <a:cs typeface="Times New Roman" pitchFamily="18" charset="0"/>
              </a:rPr>
              <a:t> to optimize model performance.</a:t>
            </a:r>
            <a:r>
              <a:rPr b="1" dirty="0" lang="en-IN">
                <a:latin typeface="Times New Roman" pitchFamily="18" charset="0"/>
                <a:cs typeface="Times New Roman" pitchFamily="18" charset="0"/>
              </a:rPr>
              <a:t>       </a:t>
            </a:r>
          </a:p>
          <a:p>
            <a:pPr algn="just">
              <a:buNone/>
            </a:pPr>
            <a:r>
              <a:rPr b="1" dirty="0" lang="en-IN">
                <a:latin typeface="Times New Roman" pitchFamily="18" charset="0"/>
                <a:cs typeface="Times New Roman" pitchFamily="18" charset="0"/>
              </a:rPr>
              <a:t>Model Evaluation:</a:t>
            </a:r>
          </a:p>
          <a:p>
            <a:pPr algn="just">
              <a:buNone/>
            </a:pPr>
            <a:r>
              <a:rPr b="1" dirty="0" lang="en-IN">
                <a:latin typeface="Times New Roman" pitchFamily="18" charset="0"/>
                <a:cs typeface="Times New Roman" pitchFamily="18" charset="0"/>
              </a:rPr>
              <a:t>        </a:t>
            </a:r>
            <a:r>
              <a:rPr dirty="0" lang="en-IN">
                <a:latin typeface="Times New Roman" pitchFamily="18" charset="0"/>
                <a:cs typeface="Times New Roman" pitchFamily="18" charset="0"/>
              </a:rPr>
              <a:t>Evaluate the model on the testing dataset using appropriate </a:t>
            </a:r>
            <a:r>
              <a:rPr dirty="0" lang="en-IN" err="1">
                <a:latin typeface="Times New Roman" pitchFamily="18" charset="0"/>
                <a:cs typeface="Times New Roman" pitchFamily="18" charset="0"/>
              </a:rPr>
              <a:t>metics</a:t>
            </a:r>
            <a:r>
              <a:rPr dirty="0" lang="en-IN">
                <a:latin typeface="Times New Roman" pitchFamily="18" charset="0"/>
                <a:cs typeface="Times New Roman" pitchFamily="18" charset="0"/>
              </a:rPr>
              <a:t> (</a:t>
            </a:r>
            <a:r>
              <a:rPr dirty="0" lang="en-IN" err="1">
                <a:latin typeface="Times New Roman" pitchFamily="18" charset="0"/>
                <a:cs typeface="Times New Roman" pitchFamily="18" charset="0"/>
              </a:rPr>
              <a:t>eg</a:t>
            </a:r>
            <a:r>
              <a:rPr dirty="0" lang="en-IN">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7"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18" name="Content Placeholder 2"/>
          <p:cNvSpPr>
            <a:spLocks noGrp="1"/>
          </p:cNvSpPr>
          <p:nvPr>
            <p:ph idx="1"/>
          </p:nvPr>
        </p:nvSpPr>
        <p:spPr/>
        <p:txBody>
          <a:bodyPr anchor="t"/>
          <a:p>
            <a:pPr>
              <a:buNone/>
            </a:pPr>
            <a:r>
              <a:rPr dirty="0" lang="en-US"/>
              <a:t>                                                                      </a:t>
            </a:r>
            <a:r>
              <a:rPr b="1" dirty="0" lang="en-US">
                <a:latin typeface="Times New Roman" pitchFamily="18" charset="0"/>
                <a:cs typeface="Times New Roman" pitchFamily="18" charset="0"/>
              </a:rPr>
              <a:t>Prediction Process</a:t>
            </a:r>
          </a:p>
          <a:p>
            <a:pPr>
              <a:buNone/>
            </a:pPr>
            <a:r>
              <a:rPr b="1" dirty="0" lang="en-US">
                <a:latin typeface="Times New Roman" pitchFamily="18" charset="0"/>
                <a:cs typeface="Times New Roman" pitchFamily="18" charset="0"/>
              </a:rPr>
              <a:t>New Data Input:</a:t>
            </a:r>
          </a:p>
          <a:p>
            <a:pPr>
              <a:buNone/>
            </a:pPr>
            <a:r>
              <a:rPr dirty="0" lang="en-US">
                <a:latin typeface="Times New Roman" pitchFamily="18" charset="0"/>
                <a:cs typeface="Times New Roman" pitchFamily="18" charset="0"/>
              </a:rPr>
              <a:t>          Collect new data or use existing data to make predictions.</a:t>
            </a:r>
          </a:p>
          <a:p>
            <a:pPr>
              <a:buNone/>
            </a:pPr>
            <a:r>
              <a:rPr b="1" dirty="0" lang="en-US">
                <a:latin typeface="Times New Roman" pitchFamily="18" charset="0"/>
                <a:cs typeface="Times New Roman" pitchFamily="18" charset="0"/>
              </a:rPr>
              <a:t>Preprocessing:</a:t>
            </a:r>
          </a:p>
          <a:p>
            <a:pPr>
              <a:buNone/>
            </a:pPr>
            <a:r>
              <a:rPr dirty="0" lang="en-US">
                <a:latin typeface="Times New Roman" pitchFamily="18" charset="0"/>
                <a:cs typeface="Times New Roman" pitchFamily="18" charset="0"/>
              </a:rPr>
              <a:t>           Apply the same data preprocessing steps to the new data.</a:t>
            </a:r>
          </a:p>
          <a:p>
            <a:pPr>
              <a:buNone/>
            </a:pPr>
            <a:r>
              <a:rPr b="1" dirty="0" lang="en-US">
                <a:latin typeface="Times New Roman" pitchFamily="18" charset="0"/>
                <a:cs typeface="Times New Roman" pitchFamily="18" charset="0"/>
              </a:rPr>
              <a:t>Model Inference:</a:t>
            </a:r>
          </a:p>
          <a:p>
            <a:pPr>
              <a:buNone/>
            </a:pPr>
            <a:r>
              <a:rPr dirty="0" lang="en-US">
                <a:latin typeface="Times New Roman" pitchFamily="18" charset="0"/>
                <a:cs typeface="Times New Roman" pitchFamily="18" charset="0"/>
              </a:rPr>
              <a:t>          Use the trained model to make predictions on the new data.</a:t>
            </a:r>
          </a:p>
          <a:p>
            <a:pPr>
              <a:buNone/>
            </a:pPr>
            <a:r>
              <a:rPr b="1" dirty="0" lang="en-US">
                <a:latin typeface="Times New Roman" pitchFamily="18" charset="0"/>
                <a:cs typeface="Times New Roman" pitchFamily="18" charset="0"/>
              </a:rPr>
              <a:t>Results Interpretation:</a:t>
            </a:r>
          </a:p>
          <a:p>
            <a:pPr>
              <a:buNone/>
            </a:pPr>
            <a:r>
              <a:rPr dirty="0" lang="en-US">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1" name="Content Placeholder 1"/>
          <p:cNvSpPr>
            <a:spLocks noGrp="1"/>
          </p:cNvSpPr>
          <p:nvPr>
            <p:ph idx="1"/>
          </p:nvPr>
        </p:nvSpPr>
        <p:spPr/>
        <p:txBody>
          <a:bodyPr anchor="ctr">
            <a:normAutofit/>
          </a:bodyPr>
          <a:p>
            <a:pPr indent="-305435" marL="305435"/>
            <a:r>
              <a:rPr dirty="0" sz="1600" lang="en-IN">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a:latin typeface="Times New Roman" pitchFamily="18" charset="0"/>
                <a:cs typeface="Times New Roman" pitchFamily="18" charset="0"/>
              </a:rPr>
              <a:t>metriculously</a:t>
            </a:r>
            <a:r>
              <a:rPr dirty="0" sz="1600" lang="en-IN">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Content Placeholder 2"/>
          <p:cNvSpPr>
            <a:spLocks noGrp="1"/>
          </p:cNvSpPr>
          <p:nvPr>
            <p:ph idx="1"/>
          </p:nvPr>
        </p:nvSpPr>
        <p:spPr/>
        <p:txBody>
          <a:bodyPr anchor="t"/>
          <a:p>
            <a:pPr algn="just" indent="0" marL="0">
              <a:buNone/>
            </a:pPr>
            <a:r>
              <a:rPr b="1" dirty="0" sz="2000" lang="en-US"/>
              <a:t>    </a:t>
            </a:r>
            <a:r>
              <a:rPr dirty="0" sz="1600" lang="en-US">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a:latin typeface="Times New Roman" pitchFamily="18" charset="0"/>
                <a:cs typeface="Times New Roman" pitchFamily="18" charset="0"/>
              </a:rPr>
              <a:t>Real-time Prediction:</a:t>
            </a:r>
          </a:p>
          <a:p>
            <a:pPr algn="just" indent="0" marL="0">
              <a:buNone/>
            </a:pPr>
            <a:r>
              <a:rPr b="1" dirty="0" sz="1600" lang="en-US">
                <a:latin typeface="Times New Roman" pitchFamily="18" charset="0"/>
                <a:cs typeface="Times New Roman" pitchFamily="18" charset="0"/>
              </a:rPr>
              <a:t>       </a:t>
            </a:r>
            <a:r>
              <a:rPr dirty="0" sz="1600" lang="en-US">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a:latin typeface="Times New Roman" pitchFamily="18" charset="0"/>
                <a:cs typeface="Times New Roman" pitchFamily="18" charset="0"/>
              </a:rPr>
              <a:t>Personalization and Customization:</a:t>
            </a:r>
          </a:p>
          <a:p>
            <a:pPr algn="just" indent="0" marL="0">
              <a:buNone/>
            </a:pPr>
            <a:r>
              <a:rPr b="1" dirty="0" sz="1600" lang="en-US">
                <a:latin typeface="Times New Roman" pitchFamily="18" charset="0"/>
                <a:cs typeface="Times New Roman" pitchFamily="18" charset="0"/>
              </a:rPr>
              <a:t>        </a:t>
            </a:r>
            <a:r>
              <a:rPr dirty="0" sz="1600" lang="en-US">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5" name="Content Placeholder 1"/>
          <p:cNvSpPr>
            <a:spLocks noGrp="1"/>
          </p:cNvSpPr>
          <p:nvPr>
            <p:ph idx="1"/>
          </p:nvPr>
        </p:nvSpPr>
        <p:spPr/>
        <p:txBody>
          <a:bodyPr>
            <a:normAutofit/>
          </a:bodyPr>
          <a:p>
            <a:pPr indent="-305435" marL="305435">
              <a:buFont typeface="Arial" pitchFamily="34" charset="0"/>
              <a:buChar char="•"/>
            </a:pPr>
            <a:r>
              <a:rPr dirty="0" sz="1600" lang="en-IN">
                <a:latin typeface="Times New Roman" pitchFamily="18" charset="0"/>
                <a:cs typeface="Times New Roman" pitchFamily="18" charset="0"/>
                <a:hlinkClick r:id="rId1"/>
              </a:rPr>
              <a:t>https://www.kaggle.com/datasets</a:t>
            </a:r>
            <a:endParaRPr dirty="0" sz="1600" lang="en-IN">
              <a:latin typeface="Times New Roman" pitchFamily="18" charset="0"/>
              <a:cs typeface="Times New Roman" pitchFamily="18" charset="0"/>
            </a:endParaRPr>
          </a:p>
          <a:p>
            <a:pPr indent="-305435" marL="305435">
              <a:buFont typeface="Arial" pitchFamily="34" charset="0"/>
              <a:buChar char="•"/>
            </a:pPr>
            <a:r>
              <a:rPr dirty="0" sz="1600" lang="en-IN">
                <a:latin typeface="Times New Roman" pitchFamily="18" charset="0"/>
                <a:cs typeface="Times New Roman" pitchFamily="18" charset="0"/>
                <a:hlinkClick r:id="rId2"/>
              </a:rPr>
              <a:t>https://pandas.pydata.org/pandas-docs/stable/user guide/index.html</a:t>
            </a:r>
            <a:endParaRPr dirty="0" sz="1600" lang="en-IN">
              <a:latin typeface="Times New Roman" pitchFamily="18" charset="0"/>
              <a:cs typeface="Times New Roman" pitchFamily="18" charset="0"/>
            </a:endParaRPr>
          </a:p>
          <a:p>
            <a:pPr indent="-305435" marL="305435">
              <a:buFont typeface="Arial" pitchFamily="34" charset="0"/>
              <a:buChar char="•"/>
            </a:pPr>
            <a:r>
              <a:rPr dirty="0" sz="1600" lang="en-IN">
                <a:latin typeface="Times New Roman" pitchFamily="18" charset="0"/>
                <a:cs typeface="Times New Roman" pitchFamily="18" charset="0"/>
                <a:hlinkClick r:id="rId3"/>
              </a:rPr>
              <a:t>https://seaborn.pydata.org/</a:t>
            </a:r>
            <a:endParaRPr dirty="0" sz="1600" lang="en-IN">
              <a:latin typeface="Times New Roman" pitchFamily="18" charset="0"/>
              <a:cs typeface="Times New Roman" pitchFamily="18" charset="0"/>
            </a:endParaRPr>
          </a:p>
          <a:p>
            <a:pPr indent="-305435" marL="305435">
              <a:buFont typeface="Arial" pitchFamily="34" charset="0"/>
              <a:buChar char="•"/>
            </a:pPr>
            <a:r>
              <a:rPr dirty="0" sz="1600" lang="en-IN">
                <a:latin typeface="Times New Roman" pitchFamily="18" charset="0"/>
                <a:cs typeface="Times New Roman" pitchFamily="18" charset="0"/>
                <a:hlinkClick r:id="rId4"/>
              </a:rPr>
              <a:t>https://matplotlib.org/stable/contents.html</a:t>
            </a:r>
            <a:endParaRPr dirty="0" sz="1600" lang="en-IN">
              <a:latin typeface="Times New Roman" pitchFamily="18" charset="0"/>
              <a:cs typeface="Times New Roman" pitchFamily="18" charset="0"/>
            </a:endParaRPr>
          </a:p>
          <a:p>
            <a:pPr indent="-305435" marL="305435">
              <a:buNone/>
            </a:pPr>
            <a:endParaRPr dirty="0" sz="1600" lang="en-IN">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itle 1"/>
          <p:cNvSpPr>
            <a:spLocks noGrp="1"/>
          </p:cNvSpPr>
          <p:nvPr>
            <p:ph type="title"/>
          </p:nvPr>
        </p:nvSpPr>
        <p:spPr/>
        <p:txBody>
          <a:bodyPr/>
          <a:p>
            <a:endParaRPr lang="en-US"/>
          </a:p>
        </p:txBody>
      </p:sp>
      <p:sp>
        <p:nvSpPr>
          <p:cNvPr id="1048600"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itle 1"/>
          <p:cNvSpPr>
            <a:spLocks noGrp="1"/>
          </p:cNvSpPr>
          <p:nvPr>
            <p:ph type="title"/>
          </p:nvPr>
        </p:nvSpPr>
        <p:spPr/>
        <p:txBody>
          <a:bodyPr/>
          <a:p>
            <a:endParaRPr lang="en-US"/>
          </a:p>
        </p:txBody>
      </p:sp>
      <p:sp>
        <p:nvSpPr>
          <p:cNvPr id="1048602"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itle 1"/>
          <p:cNvSpPr>
            <a:spLocks noGrp="1"/>
          </p:cNvSpPr>
          <p:nvPr>
            <p:ph type="title"/>
          </p:nvPr>
        </p:nvSpPr>
        <p:spPr/>
        <p:txBody>
          <a:bodyPr/>
          <a:p>
            <a:endParaRPr lang="en-US"/>
          </a:p>
        </p:txBody>
      </p:sp>
      <p:sp>
        <p:nvSpPr>
          <p:cNvPr id="1048604"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6" name="Rectangle 3"/>
          <p:cNvSpPr/>
          <p:nvPr/>
        </p:nvSpPr>
        <p:spPr>
          <a:xfrm>
            <a:off x="718458" y="1166842"/>
            <a:ext cx="11215396" cy="4625340"/>
          </a:xfrm>
          <a:prstGeom prst="rect"/>
        </p:spPr>
        <p:txBody>
          <a:bodyPr wrap="square">
            <a:spAutoFit/>
          </a:bodyPr>
          <a:p>
            <a:endParaRPr dirty="0" lang="en-US">
              <a:solidFill>
                <a:srgbClr val="C00000"/>
              </a:solidFill>
            </a:endParaRPr>
          </a:p>
          <a:p>
            <a:pPr algn="just"/>
            <a:endParaRPr b="1" dirty="0" lang="en-US">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a:latin typeface="Times New Roman" pitchFamily="18" charset="0"/>
              <a:cs typeface="Times New Roman" pitchFamily="18" charset="0"/>
            </a:endParaRPr>
          </a:p>
          <a:p>
            <a:pPr algn="just" indent="-342900" marL="342900">
              <a:buFont typeface="+mj-lt"/>
              <a:buAutoNum type="arabicPeriod"/>
            </a:pPr>
            <a:r>
              <a:rPr b="1" dirty="0" lang="en-US">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a:latin typeface="Times New Roman" pitchFamily="18" charset="0"/>
              <a:cs typeface="Times New Roman" pitchFamily="18" charset="0"/>
            </a:endParaRPr>
          </a:p>
          <a:p>
            <a:pPr algn="just" indent="-342900" marL="342900">
              <a:buFont typeface="+mj-lt"/>
              <a:buAutoNum type="arabicPeriod"/>
            </a:pPr>
            <a:r>
              <a:rPr b="1" dirty="0" lang="en-US">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a:latin typeface="Times New Roman" pitchFamily="18" charset="0"/>
              <a:cs typeface="Times New Roman" pitchFamily="18" charset="0"/>
            </a:endParaRPr>
          </a:p>
          <a:p>
            <a:pPr algn="just" indent="-342900" marL="342900">
              <a:buFont typeface="+mj-lt"/>
              <a:buAutoNum type="arabicPeriod"/>
            </a:pPr>
            <a:r>
              <a:rPr b="1" dirty="0" lang="en-US">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a:latin typeface="Times New Roman" pitchFamily="18" charset="0"/>
              <a:cs typeface="Times New Roman" pitchFamily="18" charset="0"/>
            </a:endParaRPr>
          </a:p>
          <a:p>
            <a:pPr algn="just" indent="-342900" marL="342900">
              <a:buFont typeface="+mj-lt"/>
              <a:buAutoNum type="arabicPeriod"/>
            </a:pPr>
            <a:r>
              <a:rPr b="1" dirty="0" lang="en-US">
                <a:latin typeface="Times New Roman" pitchFamily="18" charset="0"/>
                <a:cs typeface="Times New Roman" pitchFamily="18" charset="0"/>
              </a:rPr>
              <a:t>Implement machine learning models to predict unbiased ratings based on user reviews and other </a:t>
            </a:r>
            <a:r>
              <a:rPr b="1" dirty="0" lang="en-US" err="1">
                <a:latin typeface="Times New Roman" pitchFamily="18" charset="0"/>
                <a:cs typeface="Times New Roman" pitchFamily="18" charset="0"/>
              </a:rPr>
              <a:t>metadata.Apply</a:t>
            </a:r>
            <a:r>
              <a:rPr b="1" dirty="0" lang="en-US">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a:latin typeface="Times New Roman" pitchFamily="18" charset="0"/>
              <a:cs typeface="Times New Roman" pitchFamily="18" charset="0"/>
            </a:endParaRPr>
          </a:p>
          <a:p>
            <a:pPr algn="just" indent="-342900" marL="342900"/>
            <a:r>
              <a:rPr dirty="0" lang="en-US"/>
              <a:t>      </a:t>
            </a:r>
            <a:r>
              <a:rPr b="1" dirty="0" lang="en-US">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8" name="Content Placeholder 3"/>
          <p:cNvSpPr>
            <a:spLocks noGrp="1"/>
          </p:cNvSpPr>
          <p:nvPr>
            <p:ph idx="1"/>
          </p:nvPr>
        </p:nvSpPr>
        <p:spPr/>
        <p:txBody>
          <a:bodyPr anchor="t">
            <a:normAutofit fontScale="93750"/>
          </a:bodyPr>
          <a:p>
            <a:pPr algn="just">
              <a:buNone/>
            </a:pPr>
            <a:r>
              <a:rPr dirty="0" sz="1600" lang="en-IN">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a:solidFill>
                  <a:srgbClr val="0F0F0F"/>
                </a:solidFill>
                <a:latin typeface="Times New Roman" pitchFamily="18" charset="0"/>
                <a:cs typeface="Times New Roman" pitchFamily="18" charset="0"/>
              </a:rPr>
              <a:t>learning.Here</a:t>
            </a:r>
            <a:r>
              <a:rPr dirty="0" sz="1600" lang="en-IN">
                <a:solidFill>
                  <a:srgbClr val="0F0F0F"/>
                </a:solidFill>
                <a:latin typeface="Times New Roman" pitchFamily="18" charset="0"/>
                <a:cs typeface="Times New Roman" pitchFamily="18" charset="0"/>
              </a:rPr>
              <a:t> are the key system and library requirements:</a:t>
            </a:r>
          </a:p>
          <a:p>
            <a:pPr algn="just">
              <a:buNone/>
            </a:pPr>
            <a:r>
              <a:rPr b="1" dirty="0" sz="1600" lang="en-IN">
                <a:solidFill>
                  <a:srgbClr val="0F0F0F"/>
                </a:solidFill>
                <a:latin typeface="Times New Roman" pitchFamily="18" charset="0"/>
                <a:cs typeface="Times New Roman" pitchFamily="18" charset="0"/>
              </a:rPr>
              <a:t>System requirement:</a:t>
            </a:r>
          </a:p>
          <a:p>
            <a:pPr algn="just">
              <a:buNone/>
            </a:pPr>
            <a:r>
              <a:rPr b="1" dirty="0" sz="1600" lang="en-IN">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a:solidFill>
                  <a:srgbClr val="0F0F0F"/>
                </a:solidFill>
                <a:latin typeface="Times New Roman" pitchFamily="18" charset="0"/>
                <a:cs typeface="Times New Roman" pitchFamily="18" charset="0"/>
              </a:rPr>
              <a:t>An operating system compatible with the required machine learning libraries(</a:t>
            </a:r>
            <a:r>
              <a:rPr dirty="0" sz="1600" lang="en-IN" err="1">
                <a:solidFill>
                  <a:srgbClr val="0F0F0F"/>
                </a:solidFill>
                <a:latin typeface="Times New Roman" pitchFamily="18" charset="0"/>
                <a:cs typeface="Times New Roman" pitchFamily="18" charset="0"/>
              </a:rPr>
              <a:t>eg.Windows</a:t>
            </a:r>
            <a:r>
              <a:rPr dirty="0" sz="1600" lang="en-IN">
                <a:solidFill>
                  <a:srgbClr val="0F0F0F"/>
                </a:solidFill>
                <a:latin typeface="Times New Roman" pitchFamily="18" charset="0"/>
                <a:cs typeface="Times New Roman" pitchFamily="18" charset="0"/>
              </a:rPr>
              <a:t>, Linux, </a:t>
            </a:r>
            <a:r>
              <a:rPr dirty="0" sz="1600" lang="en-IN" err="1">
                <a:solidFill>
                  <a:srgbClr val="0F0F0F"/>
                </a:solidFill>
                <a:latin typeface="Times New Roman" pitchFamily="18" charset="0"/>
                <a:cs typeface="Times New Roman" pitchFamily="18" charset="0"/>
              </a:rPr>
              <a:t>maacOS</a:t>
            </a:r>
            <a:r>
              <a:rPr dirty="0" sz="1600" lang="en-IN">
                <a:solidFill>
                  <a:srgbClr val="0F0F0F"/>
                </a:solidFill>
                <a:latin typeface="Times New Roman" pitchFamily="18" charset="0"/>
                <a:cs typeface="Times New Roman" pitchFamily="18" charset="0"/>
              </a:rPr>
              <a:t>).</a:t>
            </a:r>
          </a:p>
          <a:p>
            <a:pPr algn="just">
              <a:buNone/>
            </a:pPr>
            <a:r>
              <a:rPr b="1" dirty="0" sz="1600" lang="en-IN">
                <a:solidFill>
                  <a:srgbClr val="0F0F0F"/>
                </a:solidFill>
                <a:latin typeface="Times New Roman" pitchFamily="18" charset="0"/>
                <a:cs typeface="Times New Roman" pitchFamily="18" charset="0"/>
              </a:rPr>
              <a:t>Library Requirements:</a:t>
            </a:r>
          </a:p>
          <a:p>
            <a:pPr algn="just">
              <a:buNone/>
            </a:pPr>
            <a:r>
              <a:rPr b="1" dirty="0" sz="1600" lang="en-IN">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a:solidFill>
                  <a:srgbClr val="0F0F0F"/>
                </a:solidFill>
                <a:latin typeface="Times New Roman" pitchFamily="18" charset="0"/>
                <a:cs typeface="Times New Roman" pitchFamily="18" charset="0"/>
              </a:rPr>
              <a:t>Numpy</a:t>
            </a:r>
            <a:r>
              <a:rPr dirty="0" sz="1600" lang="en-IN">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a:solidFill>
                <a:srgbClr val="0F0F0F"/>
              </a:solidFill>
              <a:latin typeface="Times New Roman" pitchFamily="18" charset="0"/>
              <a:cs typeface="Times New Roman" pitchFamily="18" charset="0"/>
            </a:endParaRPr>
          </a:p>
          <a:p>
            <a:pPr>
              <a:buNone/>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chemeClr val="accent1"/>
                </a:solidFill>
                <a:latin typeface="Arial"/>
                <a:ea typeface="+mj-lt"/>
                <a:cs typeface="Arial"/>
              </a:rPr>
              <a:t>System  Approach - cont</a:t>
            </a:r>
            <a:endParaRPr dirty="0" lang="en-US"/>
          </a:p>
        </p:txBody>
      </p:sp>
      <p:sp>
        <p:nvSpPr>
          <p:cNvPr id="1048610" name="Content Placeholder 2"/>
          <p:cNvSpPr>
            <a:spLocks noGrp="1"/>
          </p:cNvSpPr>
          <p:nvPr>
            <p:ph idx="1"/>
          </p:nvPr>
        </p:nvSpPr>
        <p:spPr/>
        <p:txBody>
          <a:bodyPr anchor="t">
            <a:normAutofit/>
          </a:bodyPr>
          <a:p>
            <a:pPr>
              <a:buNone/>
            </a:pPr>
            <a:r>
              <a:rPr b="1" dirty="0" sz="2000" lang="en-US">
                <a:latin typeface="Times New Roman" pitchFamily="18" charset="0"/>
                <a:cs typeface="Times New Roman" pitchFamily="18" charset="0"/>
              </a:rPr>
              <a:t>2.Data Visualization:</a:t>
            </a:r>
          </a:p>
          <a:p>
            <a:pPr>
              <a:buFont typeface="Arial" pitchFamily="34" charset="0"/>
              <a:buChar char="•"/>
            </a:pPr>
            <a:r>
              <a:rPr dirty="0" sz="1600" lang="en-US" err="1">
                <a:latin typeface="Times New Roman" pitchFamily="18" charset="0"/>
                <a:cs typeface="Times New Roman" pitchFamily="18" charset="0"/>
              </a:rPr>
              <a:t>Matplotlib</a:t>
            </a:r>
            <a:r>
              <a:rPr dirty="0" sz="1600" lang="en-US">
                <a:latin typeface="Times New Roman" pitchFamily="18" charset="0"/>
                <a:cs typeface="Times New Roman" pitchFamily="18" charset="0"/>
              </a:rPr>
              <a:t> and </a:t>
            </a:r>
            <a:r>
              <a:rPr dirty="0" sz="1600" lang="en-US" err="1">
                <a:latin typeface="Times New Roman" pitchFamily="18" charset="0"/>
                <a:cs typeface="Times New Roman" pitchFamily="18" charset="0"/>
              </a:rPr>
              <a:t>Seaborn</a:t>
            </a:r>
            <a:r>
              <a:rPr dirty="0" sz="1600" lang="en-US">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a:latin typeface="Times New Roman" pitchFamily="18" charset="0"/>
                <a:cs typeface="Times New Roman" pitchFamily="18" charset="0"/>
              </a:rPr>
              <a:t>Plotly</a:t>
            </a:r>
            <a:r>
              <a:rPr dirty="0" sz="1600" lang="en-US">
                <a:latin typeface="Times New Roman" pitchFamily="18" charset="0"/>
                <a:cs typeface="Times New Roman" pitchFamily="18" charset="0"/>
              </a:rPr>
              <a:t> or </a:t>
            </a:r>
            <a:r>
              <a:rPr dirty="0" sz="1600" lang="en-US" err="1">
                <a:latin typeface="Times New Roman" pitchFamily="18" charset="0"/>
                <a:cs typeface="Times New Roman" pitchFamily="18" charset="0"/>
              </a:rPr>
              <a:t>Bokeh</a:t>
            </a:r>
            <a:r>
              <a:rPr dirty="0" sz="1600" lang="en-US">
                <a:latin typeface="Times New Roman" pitchFamily="18" charset="0"/>
                <a:cs typeface="Times New Roman" pitchFamily="18" charset="0"/>
              </a:rPr>
              <a:t>: Interactive visualization libraries for more complex visualization.  </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55D42C7-1C71-5D4D-9FB7-127273322DA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Ajay Pandi</cp:lastModifiedBy>
  <dcterms:created xsi:type="dcterms:W3CDTF">2021-05-25T07:50:10Z</dcterms:created>
  <dcterms:modified xsi:type="dcterms:W3CDTF">2024-04-17T06:05:21Z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9b7f994edca442da81569164158d4627</vt:lpwstr>
  </property>
</Properties>
</file>