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76" r:id="rId4"/>
    <p:sldId id="277" r:id="rId5"/>
    <p:sldId id="278" r:id="rId6"/>
    <p:sldId id="279" r:id="rId7"/>
    <p:sldId id="280" r:id="rId8"/>
    <p:sldId id="281" r:id="rId9"/>
    <p:sldId id="283" r:id="rId10"/>
    <p:sldId id="284" r:id="rId11"/>
    <p:sldId id="285" r:id="rId12"/>
    <p:sldId id="286" r:id="rId13"/>
    <p:sldId id="287" r:id="rId14"/>
    <p:sldId id="32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1971" autoAdjust="0"/>
  </p:normalViewPr>
  <p:slideViewPr>
    <p:cSldViewPr>
      <p:cViewPr varScale="1">
        <p:scale>
          <a:sx n="76" d="100"/>
          <a:sy n="76" d="100"/>
        </p:scale>
        <p:origin x="-98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442B4-2EC2-4CDB-A934-013238A2D9A2}" type="datetimeFigureOut">
              <a:rPr lang="zh-CN" altLang="en-US" smtClean="0"/>
              <a:pPr/>
              <a:t>2011/10/17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9498A-9EE7-4425-93CA-C9C5D2788244}" type="slidenum">
              <a:rPr lang="zh-CN" altLang="en-US" smtClean="0"/>
              <a:pPr/>
              <a:t>‹#›</a:t>
            </a:fld>
            <a:endParaRPr lang="zh-CN" altLang="en-US"/>
          </a:p>
        </p:txBody>
      </p:sp>
    </p:spTree>
    <p:extLst>
      <p:ext uri="{BB962C8B-B14F-4D97-AF65-F5344CB8AC3E}">
        <p14:creationId xmlns="" xmlns:p14="http://schemas.microsoft.com/office/powerpoint/2010/main" val="100740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udson.gotdns.com/wiki/display/HUDSON/Parameterized+Buil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hudson.gotdns.com/wiki/display/HUDSON/Parameterized+Buil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a:t>
            </a:fld>
            <a:endParaRPr lang="zh-CN" altLang="en-US"/>
          </a:p>
        </p:txBody>
      </p:sp>
    </p:spTree>
    <p:extLst>
      <p:ext uri="{BB962C8B-B14F-4D97-AF65-F5344CB8AC3E}">
        <p14:creationId xmlns="" xmlns:p14="http://schemas.microsoft.com/office/powerpoint/2010/main" val="94371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JDK ANT Maven </a:t>
            </a:r>
            <a:r>
              <a:rPr lang="en-US" altLang="zh-CN" dirty="0" err="1" smtClean="0"/>
              <a:t>Git</a:t>
            </a:r>
            <a:r>
              <a:rPr lang="en-US" altLang="zh-CN" dirty="0" smtClean="0"/>
              <a:t> </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10</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配置邮件，配置完成记得先测试成功后再保存系统设置。</a:t>
            </a:r>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11</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创建任务。</a:t>
            </a:r>
            <a:endParaRPr lang="en-US" altLang="zh-CN" dirty="0" smtClean="0"/>
          </a:p>
          <a:p>
            <a:r>
              <a:rPr lang="zh-CN" altLang="en-US" sz="1200" b="0" i="0" u="none" strike="noStrike" kern="1200" baseline="0" dirty="0" smtClean="0">
                <a:solidFill>
                  <a:schemeClr val="tx1"/>
                </a:solidFill>
                <a:latin typeface="+mn-lt"/>
                <a:ea typeface="+mn-ea"/>
                <a:cs typeface="+mn-cs"/>
              </a:rPr>
              <a:t>对于一般的</a:t>
            </a:r>
            <a:r>
              <a:rPr lang="en-US" altLang="zh-CN" sz="1200" b="0" i="0" u="none" strike="noStrike" kern="1200" baseline="0" dirty="0" smtClean="0">
                <a:solidFill>
                  <a:schemeClr val="tx1"/>
                </a:solidFill>
                <a:latin typeface="+mn-lt"/>
                <a:ea typeface="+mn-ea"/>
                <a:cs typeface="+mn-cs"/>
              </a:rPr>
              <a:t>Maven </a:t>
            </a:r>
            <a:r>
              <a:rPr lang="zh-CN" altLang="en-US" sz="1200" b="0" i="0" u="none" strike="noStrike" kern="1200" baseline="0" dirty="0" smtClean="0">
                <a:solidFill>
                  <a:schemeClr val="tx1"/>
                </a:solidFill>
                <a:latin typeface="+mn-lt"/>
                <a:ea typeface="+mn-ea"/>
                <a:cs typeface="+mn-cs"/>
              </a:rPr>
              <a:t>项目来说，可选择的类型有</a:t>
            </a:r>
            <a:r>
              <a:rPr lang="en-US" altLang="zh-CN" sz="1200" b="1" i="0" u="none" strike="noStrike" kern="1200" baseline="0" dirty="0" smtClean="0">
                <a:solidFill>
                  <a:schemeClr val="tx1"/>
                </a:solidFill>
                <a:latin typeface="+mn-lt"/>
                <a:ea typeface="+mn-ea"/>
                <a:cs typeface="+mn-cs"/>
              </a:rPr>
              <a:t>Build a free-style software project </a:t>
            </a:r>
            <a:r>
              <a:rPr lang="zh-CN" altLang="en-US" sz="1200" b="0" i="0" u="none" strike="noStrike" kern="1200" baseline="0" dirty="0" smtClean="0">
                <a:solidFill>
                  <a:schemeClr val="tx1"/>
                </a:solidFill>
                <a:latin typeface="+mn-lt"/>
                <a:ea typeface="+mn-ea"/>
                <a:cs typeface="+mn-cs"/>
              </a:rPr>
              <a:t>和</a:t>
            </a:r>
            <a:r>
              <a:rPr lang="en-US" altLang="zh-CN" sz="1200" b="1" i="0" u="none" strike="noStrike" kern="1200" baseline="0" dirty="0" smtClean="0">
                <a:solidFill>
                  <a:schemeClr val="tx1"/>
                </a:solidFill>
                <a:latin typeface="+mn-lt"/>
                <a:ea typeface="+mn-ea"/>
                <a:cs typeface="+mn-cs"/>
              </a:rPr>
              <a:t>Build a maven2 project</a:t>
            </a:r>
            <a:r>
              <a:rPr lang="zh-CN" altLang="en-US" sz="1200" b="0" i="0" u="none" strike="noStrike" kern="1200" baseline="0" dirty="0" smtClean="0">
                <a:solidFill>
                  <a:schemeClr val="tx1"/>
                </a:solidFill>
                <a:latin typeface="+mn-lt"/>
                <a:ea typeface="+mn-ea"/>
                <a:cs typeface="+mn-cs"/>
              </a:rPr>
              <a:t>，前者不仅支持</a:t>
            </a:r>
            <a:r>
              <a:rPr lang="en-US" altLang="zh-CN" sz="1200" b="0" i="0" u="none" strike="noStrike" kern="1200" baseline="0" dirty="0" smtClean="0">
                <a:solidFill>
                  <a:schemeClr val="tx1"/>
                </a:solidFill>
                <a:latin typeface="+mn-lt"/>
                <a:ea typeface="+mn-ea"/>
                <a:cs typeface="+mn-cs"/>
              </a:rPr>
              <a:t>Maven </a:t>
            </a:r>
            <a:r>
              <a:rPr lang="zh-CN" altLang="en-US" sz="1200" b="0" i="0" u="none" strike="noStrike" kern="1200" baseline="0" dirty="0" smtClean="0">
                <a:solidFill>
                  <a:schemeClr val="tx1"/>
                </a:solidFill>
                <a:latin typeface="+mn-lt"/>
                <a:ea typeface="+mn-ea"/>
                <a:cs typeface="+mn-cs"/>
              </a:rPr>
              <a:t>项目，还支持其它类型的构建工具如</a:t>
            </a:r>
            <a:r>
              <a:rPr lang="en-US" altLang="zh-CN" sz="1200" b="0" i="0" u="none" strike="noStrike" kern="1200" baseline="0" dirty="0" smtClean="0">
                <a:solidFill>
                  <a:schemeClr val="tx1"/>
                </a:solidFill>
                <a:latin typeface="+mn-lt"/>
                <a:ea typeface="+mn-ea"/>
                <a:cs typeface="+mn-cs"/>
              </a:rPr>
              <a:t>Ant</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Shell</a:t>
            </a:r>
            <a:r>
              <a:rPr lang="zh-CN" altLang="en-US" sz="1200" b="0" i="0" u="none" strike="noStrike" kern="1200" baseline="0" dirty="0" smtClean="0">
                <a:solidFill>
                  <a:schemeClr val="tx1"/>
                </a:solidFill>
                <a:latin typeface="+mn-lt"/>
                <a:ea typeface="+mn-ea"/>
                <a:cs typeface="+mn-cs"/>
              </a:rPr>
              <a:t>。对于</a:t>
            </a:r>
            <a:r>
              <a:rPr lang="en-US" altLang="zh-CN" sz="1200" b="0" i="0" u="none" strike="noStrike" kern="1200" baseline="0" dirty="0" smtClean="0">
                <a:solidFill>
                  <a:schemeClr val="tx1"/>
                </a:solidFill>
                <a:latin typeface="+mn-lt"/>
                <a:ea typeface="+mn-ea"/>
                <a:cs typeface="+mn-cs"/>
              </a:rPr>
              <a:t>Maven </a:t>
            </a:r>
            <a:r>
              <a:rPr lang="zh-CN" altLang="en-US" sz="1200" b="0" i="0" u="none" strike="noStrike" kern="1200" baseline="0" dirty="0" smtClean="0">
                <a:solidFill>
                  <a:schemeClr val="tx1"/>
                </a:solidFill>
                <a:latin typeface="+mn-lt"/>
                <a:ea typeface="+mn-ea"/>
                <a:cs typeface="+mn-cs"/>
              </a:rPr>
              <a:t>用户来说，两者最大的不同在于前者需要用户进行多一点的配置，而后者会使用</a:t>
            </a:r>
            <a:r>
              <a:rPr lang="en-US" altLang="zh-CN" sz="1200" b="0" i="0" u="none" strike="noStrike" kern="1200" baseline="0" dirty="0" smtClean="0">
                <a:solidFill>
                  <a:schemeClr val="tx1"/>
                </a:solidFill>
                <a:latin typeface="+mn-lt"/>
                <a:ea typeface="+mn-ea"/>
                <a:cs typeface="+mn-cs"/>
              </a:rPr>
              <a:t>Hudson </a:t>
            </a:r>
            <a:r>
              <a:rPr lang="zh-CN" altLang="en-US" sz="1200" b="0" i="0" u="none" strike="noStrike" kern="1200" baseline="0" dirty="0" smtClean="0">
                <a:solidFill>
                  <a:schemeClr val="tx1"/>
                </a:solidFill>
                <a:latin typeface="+mn-lt"/>
                <a:ea typeface="+mn-ea"/>
                <a:cs typeface="+mn-cs"/>
              </a:rPr>
              <a:t>自带的</a:t>
            </a:r>
            <a:r>
              <a:rPr lang="en-US" altLang="zh-CN" sz="1200" b="0" i="0" u="none" strike="noStrike" kern="1200" baseline="0" dirty="0" smtClean="0">
                <a:solidFill>
                  <a:schemeClr val="tx1"/>
                </a:solidFill>
                <a:latin typeface="+mn-lt"/>
                <a:ea typeface="+mn-ea"/>
                <a:cs typeface="+mn-cs"/>
              </a:rPr>
              <a:t>Maven</a:t>
            </a:r>
            <a:r>
              <a:rPr lang="zh-CN" altLang="en-US" sz="1200" b="0" i="0" u="none" strike="noStrike" kern="1200" baseline="0" dirty="0" smtClean="0">
                <a:solidFill>
                  <a:schemeClr val="tx1"/>
                </a:solidFill>
                <a:latin typeface="+mn-lt"/>
                <a:ea typeface="+mn-ea"/>
                <a:cs typeface="+mn-cs"/>
              </a:rPr>
              <a:t>，且从项目的 </a:t>
            </a:r>
            <a:r>
              <a:rPr lang="en-US" altLang="zh-CN" sz="1200" b="0" i="0" u="none" strike="noStrike" kern="1200" baseline="0" dirty="0" smtClean="0">
                <a:solidFill>
                  <a:schemeClr val="tx1"/>
                </a:solidFill>
                <a:latin typeface="+mn-lt"/>
                <a:ea typeface="+mn-ea"/>
                <a:cs typeface="+mn-cs"/>
              </a:rPr>
              <a:t>POM</a:t>
            </a:r>
            <a:r>
              <a:rPr lang="zh-CN" altLang="en-US" sz="1200" b="0" i="0" u="none" strike="noStrike" kern="1200" baseline="0" dirty="0" smtClean="0">
                <a:solidFill>
                  <a:schemeClr val="tx1"/>
                </a:solidFill>
                <a:latin typeface="+mn-lt"/>
                <a:ea typeface="+mn-ea"/>
                <a:cs typeface="+mn-cs"/>
              </a:rPr>
              <a:t>中获取足够的信息以免去一些配置。除非你非常熟悉</a:t>
            </a:r>
            <a:r>
              <a:rPr lang="en-US" altLang="zh-CN" sz="1200" b="0" i="0" u="none" strike="noStrike" kern="1200" baseline="0" dirty="0" smtClean="0">
                <a:solidFill>
                  <a:schemeClr val="tx1"/>
                </a:solidFill>
                <a:latin typeface="+mn-lt"/>
                <a:ea typeface="+mn-ea"/>
                <a:cs typeface="+mn-cs"/>
              </a:rPr>
              <a:t>Hudson</a:t>
            </a:r>
            <a:r>
              <a:rPr lang="zh-CN" altLang="en-US" sz="1200" b="0" i="0" u="none" strike="noStrike" kern="1200" baseline="0" dirty="0" smtClean="0">
                <a:solidFill>
                  <a:schemeClr val="tx1"/>
                </a:solidFill>
                <a:latin typeface="+mn-lt"/>
                <a:ea typeface="+mn-ea"/>
                <a:cs typeface="+mn-cs"/>
              </a:rPr>
              <a:t>，否则我推你使用前者，至少出问题了能多些检查点。</a:t>
            </a:r>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12</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Project name</a:t>
            </a:r>
            <a:r>
              <a:rPr lang="zh-CN" altLang="en-US" dirty="0" smtClean="0">
                <a:effectLst/>
              </a:rPr>
              <a:t> </a:t>
            </a:r>
            <a:r>
              <a:rPr lang="en-US" altLang="zh-CN" dirty="0" smtClean="0">
                <a:effectLst/>
              </a:rPr>
              <a:t>:</a:t>
            </a:r>
            <a:r>
              <a:rPr lang="zh-CN" altLang="en-US" dirty="0" smtClean="0">
                <a:effectLst/>
              </a:rPr>
              <a:t>我已经把这个项目命名为</a:t>
            </a:r>
            <a:r>
              <a:rPr lang="en-US" altLang="zh-CN" dirty="0" smtClean="0">
                <a:effectLst/>
              </a:rPr>
              <a:t>account-aggregator-Test</a:t>
            </a:r>
            <a:r>
              <a:rPr lang="zh-CN" altLang="en-US" dirty="0" smtClean="0">
                <a:effectLst/>
              </a:rPr>
              <a:t>，但你也可以在这里修改它。 </a:t>
            </a:r>
          </a:p>
          <a:p>
            <a:r>
              <a:rPr lang="en-US" altLang="zh-CN" b="1" dirty="0" smtClean="0">
                <a:effectLst/>
              </a:rPr>
              <a:t>Description</a:t>
            </a:r>
            <a:r>
              <a:rPr lang="zh-CN" altLang="en-US" dirty="0" smtClean="0">
                <a:effectLst/>
              </a:rPr>
              <a:t> </a:t>
            </a:r>
            <a:r>
              <a:rPr lang="en-US" altLang="zh-CN" dirty="0" smtClean="0">
                <a:effectLst/>
              </a:rPr>
              <a:t>: </a:t>
            </a:r>
            <a:r>
              <a:rPr lang="zh-CN" altLang="en-US" dirty="0" smtClean="0">
                <a:effectLst/>
              </a:rPr>
              <a:t>这是一个自由项，主要用来说明你关于这次构建工作的描述。可不填。</a:t>
            </a:r>
            <a:r>
              <a:rPr lang="en-US" altLang="zh-CN" dirty="0" smtClean="0">
                <a:effectLst/>
              </a:rPr>
              <a:t>(</a:t>
            </a:r>
            <a:r>
              <a:rPr lang="zh-CN" altLang="en-US" sz="1200" kern="1200" dirty="0" smtClean="0">
                <a:solidFill>
                  <a:schemeClr val="tx1"/>
                </a:solidFill>
                <a:effectLst/>
                <a:latin typeface="+mn-lt"/>
                <a:ea typeface="+mn-ea"/>
                <a:cs typeface="+mn-cs"/>
              </a:rPr>
              <a:t>帮助</a:t>
            </a:r>
            <a:r>
              <a:rPr lang="en-US" altLang="zh-CN" dirty="0" smtClean="0">
                <a:effectLst/>
              </a:rPr>
              <a:t>:</a:t>
            </a:r>
            <a:r>
              <a:rPr lang="zh-CN" altLang="en-US" dirty="0" smtClean="0">
                <a:effectLst/>
              </a:rPr>
              <a:t>这说明放在项目的首页，以便访问者可以知道这个工作的内容。您也可以在这里使用任何</a:t>
            </a:r>
            <a:r>
              <a:rPr lang="en-US" altLang="zh-CN" dirty="0" smtClean="0">
                <a:effectLst/>
              </a:rPr>
              <a:t>HTML</a:t>
            </a:r>
            <a:r>
              <a:rPr lang="zh-CN" altLang="en-US" dirty="0" smtClean="0">
                <a:effectLst/>
              </a:rPr>
              <a:t>标记。</a:t>
            </a:r>
            <a:r>
              <a:rPr lang="en-US" altLang="zh-CN" dirty="0" smtClean="0">
                <a:effectLst/>
              </a:rPr>
              <a:t>) </a:t>
            </a:r>
          </a:p>
          <a:p>
            <a:r>
              <a:rPr lang="en-US" altLang="zh-CN" b="1" dirty="0" smtClean="0">
                <a:effectLst/>
              </a:rPr>
              <a:t>Discard old builds</a:t>
            </a:r>
            <a:r>
              <a:rPr lang="zh-CN" altLang="en-US" dirty="0" smtClean="0">
                <a:effectLst/>
              </a:rPr>
              <a:t> </a:t>
            </a:r>
            <a:r>
              <a:rPr lang="en-US" altLang="zh-CN" dirty="0" smtClean="0">
                <a:effectLst/>
              </a:rPr>
              <a:t>: Hudson</a:t>
            </a:r>
            <a:r>
              <a:rPr lang="zh-CN" altLang="en-US" dirty="0" smtClean="0">
                <a:effectLst/>
              </a:rPr>
              <a:t>默认将保留过去的构建，除非你事先选中此框。</a:t>
            </a:r>
            <a:r>
              <a:rPr lang="en-US" altLang="zh-CN" dirty="0" smtClean="0">
                <a:effectLst/>
              </a:rPr>
              <a:t>(</a:t>
            </a:r>
            <a:r>
              <a:rPr lang="zh-CN" altLang="en-US" sz="1200" kern="1200" dirty="0" smtClean="0">
                <a:solidFill>
                  <a:schemeClr val="tx1"/>
                </a:solidFill>
                <a:effectLst/>
                <a:latin typeface="+mn-lt"/>
                <a:ea typeface="+mn-ea"/>
                <a:cs typeface="+mn-cs"/>
              </a:rPr>
              <a:t>帮助</a:t>
            </a:r>
            <a:r>
              <a:rPr lang="en-US" altLang="zh-CN" dirty="0" smtClean="0">
                <a:effectLst/>
              </a:rPr>
              <a:t>:</a:t>
            </a:r>
            <a:r>
              <a:rPr lang="zh-CN" altLang="en-US" dirty="0" smtClean="0">
                <a:effectLst/>
              </a:rPr>
              <a:t>这里控制着您想要在</a:t>
            </a:r>
            <a:r>
              <a:rPr lang="en-US" altLang="zh-CN" dirty="0" smtClean="0">
                <a:effectLst/>
              </a:rPr>
              <a:t>Hudson</a:t>
            </a:r>
            <a:r>
              <a:rPr lang="zh-CN" altLang="en-US" dirty="0" smtClean="0">
                <a:effectLst/>
              </a:rPr>
              <a:t>所在的磁盘把构建记录存储的有效期</a:t>
            </a:r>
            <a:r>
              <a:rPr lang="en-US" altLang="zh-CN" dirty="0" smtClean="0">
                <a:effectLst/>
              </a:rPr>
              <a:t>(</a:t>
            </a:r>
            <a:r>
              <a:rPr lang="zh-CN" altLang="en-US" dirty="0" smtClean="0">
                <a:effectLst/>
              </a:rPr>
              <a:t>诸如控制台输出、编译构件等等</a:t>
            </a:r>
            <a:r>
              <a:rPr lang="en-US" altLang="zh-CN" dirty="0" smtClean="0">
                <a:effectLst/>
              </a:rPr>
              <a:t>)</a:t>
            </a:r>
            <a:r>
              <a:rPr lang="zh-CN" altLang="en-US" dirty="0" smtClean="0">
                <a:effectLst/>
              </a:rPr>
              <a:t>。</a:t>
            </a:r>
            <a:r>
              <a:rPr lang="en-US" altLang="zh-CN" dirty="0" smtClean="0">
                <a:effectLst/>
              </a:rPr>
              <a:t>Hudson</a:t>
            </a:r>
            <a:r>
              <a:rPr lang="zh-CN" altLang="en-US" dirty="0" smtClean="0">
                <a:effectLst/>
              </a:rPr>
              <a:t>为此提供了两个标准：</a:t>
            </a:r>
            <a:r>
              <a:rPr lang="en-US" altLang="zh-CN" dirty="0" smtClean="0">
                <a:effectLst/>
              </a:rPr>
              <a:t>1</a:t>
            </a:r>
            <a:r>
              <a:rPr lang="zh-CN" altLang="en-US" dirty="0" smtClean="0">
                <a:effectLst/>
              </a:rPr>
              <a:t>。时间驱动。在</a:t>
            </a:r>
            <a:r>
              <a:rPr lang="en-US" altLang="zh-CN" dirty="0" smtClean="0">
                <a:effectLst/>
              </a:rPr>
              <a:t>Hudson</a:t>
            </a:r>
            <a:r>
              <a:rPr lang="zh-CN" altLang="en-US" dirty="0" smtClean="0">
                <a:effectLst/>
              </a:rPr>
              <a:t>中您可以判断如果达到一定时限来删除一条记录</a:t>
            </a:r>
            <a:r>
              <a:rPr lang="en-US" altLang="zh-CN" dirty="0" smtClean="0">
                <a:effectLst/>
              </a:rPr>
              <a:t>(</a:t>
            </a:r>
            <a:r>
              <a:rPr lang="zh-CN" altLang="en-US" dirty="0" smtClean="0">
                <a:effectLst/>
              </a:rPr>
              <a:t>例如，七天前</a:t>
            </a:r>
            <a:r>
              <a:rPr lang="en-US" altLang="zh-CN" dirty="0" smtClean="0">
                <a:effectLst/>
              </a:rPr>
              <a:t>)</a:t>
            </a:r>
            <a:r>
              <a:rPr lang="zh-CN" altLang="en-US" dirty="0" smtClean="0">
                <a:effectLst/>
              </a:rPr>
              <a:t>。</a:t>
            </a:r>
            <a:r>
              <a:rPr lang="en-US" altLang="zh-CN" dirty="0" smtClean="0">
                <a:effectLst/>
              </a:rPr>
              <a:t>2</a:t>
            </a:r>
            <a:r>
              <a:rPr lang="zh-CN" altLang="en-US" dirty="0" smtClean="0">
                <a:effectLst/>
              </a:rPr>
              <a:t>。数量驱动。在</a:t>
            </a:r>
            <a:r>
              <a:rPr lang="en-US" altLang="zh-CN" dirty="0" smtClean="0">
                <a:effectLst/>
              </a:rPr>
              <a:t>Hudson</a:t>
            </a:r>
            <a:r>
              <a:rPr lang="zh-CN" altLang="en-US" dirty="0" smtClean="0">
                <a:effectLst/>
              </a:rPr>
              <a:t>中您可以确保它拥有</a:t>
            </a:r>
            <a:r>
              <a:rPr lang="en-US" altLang="zh-CN" dirty="0" smtClean="0">
                <a:effectLst/>
              </a:rPr>
              <a:t>N</a:t>
            </a:r>
            <a:r>
              <a:rPr lang="zh-CN" altLang="en-US" dirty="0" smtClean="0">
                <a:effectLst/>
              </a:rPr>
              <a:t>份构建。如果又有新的构建开始，最早的那份</a:t>
            </a:r>
            <a:r>
              <a:rPr lang="en-US" altLang="zh-CN" dirty="0" smtClean="0">
                <a:effectLst/>
              </a:rPr>
              <a:t>(</a:t>
            </a:r>
            <a:r>
              <a:rPr lang="zh-CN" altLang="en-US" dirty="0" smtClean="0">
                <a:effectLst/>
              </a:rPr>
              <a:t>记录</a:t>
            </a:r>
            <a:r>
              <a:rPr lang="en-US" altLang="zh-CN" dirty="0" smtClean="0">
                <a:effectLst/>
              </a:rPr>
              <a:t>)</a:t>
            </a:r>
            <a:r>
              <a:rPr lang="zh-CN" altLang="en-US" dirty="0" smtClean="0">
                <a:effectLst/>
              </a:rPr>
              <a:t>就将被删除。</a:t>
            </a:r>
            <a:r>
              <a:rPr lang="en-US" altLang="zh-CN" dirty="0" smtClean="0">
                <a:effectLst/>
              </a:rPr>
              <a:t>Hudson</a:t>
            </a:r>
            <a:r>
              <a:rPr lang="zh-CN" altLang="en-US" dirty="0" smtClean="0">
                <a:effectLst/>
              </a:rPr>
              <a:t>也可以让您建立的个别构建定义为</a:t>
            </a:r>
            <a:r>
              <a:rPr lang="en-US" altLang="zh-CN" dirty="0" smtClean="0">
                <a:effectLst/>
              </a:rPr>
              <a:t>'</a:t>
            </a:r>
            <a:r>
              <a:rPr lang="zh-CN" altLang="en-US" dirty="0" smtClean="0">
                <a:effectLst/>
              </a:rPr>
              <a:t>永远保持这个记录</a:t>
            </a:r>
            <a:r>
              <a:rPr lang="en-US" altLang="zh-CN" dirty="0" smtClean="0">
                <a:effectLst/>
              </a:rPr>
              <a:t>'</a:t>
            </a:r>
            <a:r>
              <a:rPr lang="zh-CN" altLang="en-US" dirty="0" smtClean="0">
                <a:effectLst/>
              </a:rPr>
              <a:t>，以便防止某些重要的构建被自动丢弃。</a:t>
            </a:r>
            <a:r>
              <a:rPr lang="en-US" altLang="zh-CN" dirty="0" smtClean="0">
                <a:effectLst/>
              </a:rPr>
              <a:t>) </a:t>
            </a:r>
          </a:p>
          <a:p>
            <a:r>
              <a:rPr lang="en-US" altLang="zh-CN" b="1" dirty="0" smtClean="0">
                <a:effectLst/>
              </a:rPr>
              <a:t>This build is parameterized</a:t>
            </a:r>
            <a:r>
              <a:rPr lang="zh-CN" altLang="en-US" dirty="0" smtClean="0">
                <a:effectLst/>
              </a:rPr>
              <a:t> </a:t>
            </a:r>
            <a:r>
              <a:rPr lang="en-US" altLang="zh-CN" dirty="0" smtClean="0">
                <a:effectLst/>
              </a:rPr>
              <a:t>: </a:t>
            </a:r>
            <a:r>
              <a:rPr lang="zh-CN" altLang="en-US" dirty="0" smtClean="0">
                <a:effectLst/>
              </a:rPr>
              <a:t>如果选择此选项，</a:t>
            </a:r>
            <a:r>
              <a:rPr lang="en-US" altLang="zh-CN" dirty="0" smtClean="0">
                <a:effectLst/>
              </a:rPr>
              <a:t>Hudson</a:t>
            </a:r>
            <a:r>
              <a:rPr lang="zh-CN" altLang="en-US" dirty="0" smtClean="0">
                <a:effectLst/>
              </a:rPr>
              <a:t>将允许您提供一套任意的键值对参数，它们会被传递到构建过程里。配置的参数往往是构建运行环境中的一些环境变量。</a:t>
            </a:r>
            <a:r>
              <a:rPr lang="en-US" altLang="zh-CN" dirty="0" smtClean="0">
                <a:effectLst/>
              </a:rPr>
              <a:t>(</a:t>
            </a:r>
            <a:r>
              <a:rPr lang="zh-CN" altLang="en-US" sz="1200" kern="1200" dirty="0" smtClean="0">
                <a:solidFill>
                  <a:schemeClr val="tx1"/>
                </a:solidFill>
                <a:effectLst/>
                <a:latin typeface="+mn-lt"/>
                <a:ea typeface="+mn-ea"/>
                <a:cs typeface="+mn-cs"/>
              </a:rPr>
              <a:t>帮助</a:t>
            </a:r>
            <a:r>
              <a:rPr lang="zh-CN" altLang="en-US" dirty="0" smtClean="0">
                <a:effectLst/>
              </a:rPr>
              <a:t>：当您使用了</a:t>
            </a:r>
            <a:r>
              <a:rPr lang="en-US" altLang="zh-CN" dirty="0" smtClean="0">
                <a:effectLst/>
              </a:rPr>
              <a:t>Hudson</a:t>
            </a:r>
            <a:r>
              <a:rPr lang="zh-CN" altLang="en-US" dirty="0" smtClean="0">
                <a:effectLst/>
              </a:rPr>
              <a:t>的各种自动化，有时要求在构建过程中提供一组用户的输入，使用“</a:t>
            </a:r>
            <a:r>
              <a:rPr lang="en-US" altLang="zh-CN" dirty="0" smtClean="0">
                <a:effectLst/>
              </a:rPr>
              <a:t>parameterize”</a:t>
            </a:r>
            <a:r>
              <a:rPr lang="zh-CN" altLang="en-US" dirty="0" smtClean="0">
                <a:effectLst/>
              </a:rPr>
              <a:t>就能够更方便构建。例如，您可能会设立一个按需测试，在那里用户可以提交一个二进制文件的压缩文件来进行测试。 </a:t>
            </a:r>
            <a:br>
              <a:rPr lang="zh-CN" altLang="en-US" dirty="0" smtClean="0">
                <a:effectLst/>
              </a:rPr>
            </a:br>
            <a:r>
              <a:rPr lang="zh-CN" altLang="en-US" dirty="0" smtClean="0">
                <a:effectLst/>
              </a:rPr>
              <a:t>本节参数可以完全按照您构建的需要配置。参数是以名字区分的，所以您可以有多个参数，只要它们名称不同。 </a:t>
            </a:r>
            <a:br>
              <a:rPr lang="zh-CN" altLang="en-US" dirty="0" smtClean="0">
                <a:effectLst/>
              </a:rPr>
            </a:br>
            <a:r>
              <a:rPr lang="zh-CN" altLang="en-US" dirty="0" smtClean="0">
                <a:effectLst/>
              </a:rPr>
              <a:t>关于此功能的更多资料请查看</a:t>
            </a:r>
            <a:r>
              <a:rPr lang="zh-CN" altLang="en-US" dirty="0" smtClean="0">
                <a:effectLst/>
                <a:hlinkClick r:id="rId3"/>
              </a:rPr>
              <a:t>维基专题讨论</a:t>
            </a:r>
            <a:r>
              <a:rPr lang="zh-CN" altLang="en-US" dirty="0" smtClean="0">
                <a:effectLst/>
              </a:rPr>
              <a:t> 。</a:t>
            </a:r>
            <a:r>
              <a:rPr lang="en-US" altLang="zh-CN"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Disable build</a:t>
            </a:r>
            <a:r>
              <a:rPr lang="zh-CN" altLang="en-US" dirty="0" smtClean="0">
                <a:effectLst/>
              </a:rPr>
              <a:t> </a:t>
            </a:r>
            <a:r>
              <a:rPr lang="en-US" altLang="zh-CN" dirty="0" smtClean="0">
                <a:effectLst/>
              </a:rPr>
              <a:t>: </a:t>
            </a:r>
            <a:r>
              <a:rPr lang="zh-CN" altLang="en-US" dirty="0" smtClean="0">
                <a:effectLst/>
              </a:rPr>
              <a:t>如果这里被勾选，这项工作将不会执行构建，直到选项禁用为止。</a:t>
            </a:r>
            <a:r>
              <a:rPr lang="en-US" altLang="zh-CN" dirty="0" smtClean="0">
                <a:effectLst/>
              </a:rPr>
              <a:t>(</a:t>
            </a:r>
            <a:r>
              <a:rPr lang="zh-CN" altLang="en-US" sz="1200" kern="1200" dirty="0" smtClean="0">
                <a:solidFill>
                  <a:schemeClr val="tx1"/>
                </a:solidFill>
                <a:effectLst/>
                <a:latin typeface="+mn-lt"/>
                <a:ea typeface="+mn-ea"/>
                <a:cs typeface="+mn-cs"/>
              </a:rPr>
              <a:t>帮助</a:t>
            </a:r>
            <a:r>
              <a:rPr lang="zh-CN" altLang="en-US" dirty="0" smtClean="0">
                <a:effectLst/>
              </a:rPr>
              <a:t>：有时候，你会想暂停某个构建中的项目。例如，也许您正准备一次大的迁移，而且你知道新版本会失败。或者您想每一个小时构建一次，但您却发现</a:t>
            </a:r>
            <a:r>
              <a:rPr lang="en-US" altLang="zh-CN" dirty="0" smtClean="0">
                <a:effectLst/>
              </a:rPr>
              <a:t>CVS</a:t>
            </a:r>
            <a:r>
              <a:rPr lang="zh-CN" altLang="en-US" dirty="0" smtClean="0">
                <a:effectLst/>
              </a:rPr>
              <a:t>服务器将在未来</a:t>
            </a:r>
            <a:r>
              <a:rPr lang="en-US" altLang="zh-CN" dirty="0" smtClean="0">
                <a:effectLst/>
              </a:rPr>
              <a:t>24</a:t>
            </a:r>
            <a:r>
              <a:rPr lang="zh-CN" altLang="en-US" dirty="0" smtClean="0">
                <a:effectLst/>
              </a:rPr>
              <a:t>小时内</a:t>
            </a:r>
            <a:r>
              <a:rPr lang="en-US" altLang="zh-CN" dirty="0" smtClean="0">
                <a:effectLst/>
              </a:rPr>
              <a:t>down</a:t>
            </a:r>
            <a:r>
              <a:rPr lang="zh-CN" altLang="en-US" dirty="0" smtClean="0">
                <a:effectLst/>
              </a:rPr>
              <a:t>机。当这个选项被设置后，关于这个项目就不会再有新的构建。这样一来，您就可以在不想改变外部依赖或者提交错误通知的情况下禁用构建过程。</a:t>
            </a:r>
            <a:r>
              <a:rPr lang="en-US" altLang="zh-CN" dirty="0" smtClean="0">
                <a:effectLst/>
              </a:rPr>
              <a:t>) </a:t>
            </a:r>
          </a:p>
          <a:p>
            <a:endParaRPr lang="en-US" altLang="zh-CN" dirty="0" smtClean="0">
              <a:effectLst/>
            </a:endParaRPr>
          </a:p>
          <a:p>
            <a:endParaRPr lang="en-US" altLang="zh-CN" dirty="0">
              <a:effectLst/>
            </a:endParaRPr>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13</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Project name</a:t>
            </a:r>
            <a:r>
              <a:rPr lang="zh-CN" altLang="en-US" dirty="0" smtClean="0">
                <a:effectLst/>
              </a:rPr>
              <a:t> </a:t>
            </a:r>
            <a:r>
              <a:rPr lang="en-US" altLang="zh-CN" dirty="0" smtClean="0">
                <a:effectLst/>
              </a:rPr>
              <a:t>:</a:t>
            </a:r>
            <a:r>
              <a:rPr lang="zh-CN" altLang="en-US" dirty="0" smtClean="0">
                <a:effectLst/>
              </a:rPr>
              <a:t>我已经把这个项目命名为</a:t>
            </a:r>
            <a:r>
              <a:rPr lang="en-US" altLang="zh-CN" dirty="0" smtClean="0">
                <a:effectLst/>
              </a:rPr>
              <a:t>account-aggregator-Test</a:t>
            </a:r>
            <a:r>
              <a:rPr lang="zh-CN" altLang="en-US" dirty="0" smtClean="0">
                <a:effectLst/>
              </a:rPr>
              <a:t>，但你也可以在这里修改它。 </a:t>
            </a:r>
          </a:p>
          <a:p>
            <a:r>
              <a:rPr lang="en-US" altLang="zh-CN" b="1" dirty="0" smtClean="0">
                <a:effectLst/>
              </a:rPr>
              <a:t>Description</a:t>
            </a:r>
            <a:r>
              <a:rPr lang="zh-CN" altLang="en-US" dirty="0" smtClean="0">
                <a:effectLst/>
              </a:rPr>
              <a:t> </a:t>
            </a:r>
            <a:r>
              <a:rPr lang="en-US" altLang="zh-CN" dirty="0" smtClean="0">
                <a:effectLst/>
              </a:rPr>
              <a:t>: </a:t>
            </a:r>
            <a:r>
              <a:rPr lang="zh-CN" altLang="en-US" dirty="0" smtClean="0">
                <a:effectLst/>
              </a:rPr>
              <a:t>这是一个自由项，主要用来说明你关于这次构建工作的描述。可不填。</a:t>
            </a:r>
            <a:r>
              <a:rPr lang="en-US" altLang="zh-CN" dirty="0" smtClean="0">
                <a:effectLst/>
              </a:rPr>
              <a:t>(</a:t>
            </a:r>
            <a:r>
              <a:rPr lang="zh-CN" altLang="en-US" sz="1200" kern="1200" dirty="0" smtClean="0">
                <a:solidFill>
                  <a:schemeClr val="tx1"/>
                </a:solidFill>
                <a:effectLst/>
                <a:latin typeface="+mn-lt"/>
                <a:ea typeface="+mn-ea"/>
                <a:cs typeface="+mn-cs"/>
              </a:rPr>
              <a:t>帮助</a:t>
            </a:r>
            <a:r>
              <a:rPr lang="en-US" altLang="zh-CN" dirty="0" smtClean="0">
                <a:effectLst/>
              </a:rPr>
              <a:t>:</a:t>
            </a:r>
            <a:r>
              <a:rPr lang="zh-CN" altLang="en-US" dirty="0" smtClean="0">
                <a:effectLst/>
              </a:rPr>
              <a:t>这说明放在项目的首页，以便访问者可以知道这个工作的内容。您也可以在这里使用任何</a:t>
            </a:r>
            <a:r>
              <a:rPr lang="en-US" altLang="zh-CN" dirty="0" smtClean="0">
                <a:effectLst/>
              </a:rPr>
              <a:t>HTML</a:t>
            </a:r>
            <a:r>
              <a:rPr lang="zh-CN" altLang="en-US" dirty="0" smtClean="0">
                <a:effectLst/>
              </a:rPr>
              <a:t>标记。</a:t>
            </a:r>
            <a:r>
              <a:rPr lang="en-US" altLang="zh-CN" dirty="0" smtClean="0">
                <a:effectLst/>
              </a:rPr>
              <a:t>) </a:t>
            </a:r>
          </a:p>
          <a:p>
            <a:r>
              <a:rPr lang="en-US" altLang="zh-CN" b="1" dirty="0" smtClean="0">
                <a:effectLst/>
              </a:rPr>
              <a:t>Discard old builds</a:t>
            </a:r>
            <a:r>
              <a:rPr lang="zh-CN" altLang="en-US" dirty="0" smtClean="0">
                <a:effectLst/>
              </a:rPr>
              <a:t> </a:t>
            </a:r>
            <a:r>
              <a:rPr lang="en-US" altLang="zh-CN" dirty="0" smtClean="0">
                <a:effectLst/>
              </a:rPr>
              <a:t>: Hudson</a:t>
            </a:r>
            <a:r>
              <a:rPr lang="zh-CN" altLang="en-US" dirty="0" smtClean="0">
                <a:effectLst/>
              </a:rPr>
              <a:t>默认将保留过去的构建，除非你事先选中此框。</a:t>
            </a:r>
            <a:r>
              <a:rPr lang="en-US" altLang="zh-CN" dirty="0" smtClean="0">
                <a:effectLst/>
              </a:rPr>
              <a:t>(</a:t>
            </a:r>
            <a:r>
              <a:rPr lang="zh-CN" altLang="en-US" sz="1200" kern="1200" dirty="0" smtClean="0">
                <a:solidFill>
                  <a:schemeClr val="tx1"/>
                </a:solidFill>
                <a:effectLst/>
                <a:latin typeface="+mn-lt"/>
                <a:ea typeface="+mn-ea"/>
                <a:cs typeface="+mn-cs"/>
              </a:rPr>
              <a:t>帮助</a:t>
            </a:r>
            <a:r>
              <a:rPr lang="en-US" altLang="zh-CN" dirty="0" smtClean="0">
                <a:effectLst/>
              </a:rPr>
              <a:t>:</a:t>
            </a:r>
            <a:r>
              <a:rPr lang="zh-CN" altLang="en-US" dirty="0" smtClean="0">
                <a:effectLst/>
              </a:rPr>
              <a:t>这里控制着您想要在</a:t>
            </a:r>
            <a:r>
              <a:rPr lang="en-US" altLang="zh-CN" dirty="0" smtClean="0">
                <a:effectLst/>
              </a:rPr>
              <a:t>Hudson</a:t>
            </a:r>
            <a:r>
              <a:rPr lang="zh-CN" altLang="en-US" dirty="0" smtClean="0">
                <a:effectLst/>
              </a:rPr>
              <a:t>所在的磁盘把构建记录存储的有效期</a:t>
            </a:r>
            <a:r>
              <a:rPr lang="en-US" altLang="zh-CN" dirty="0" smtClean="0">
                <a:effectLst/>
              </a:rPr>
              <a:t>(</a:t>
            </a:r>
            <a:r>
              <a:rPr lang="zh-CN" altLang="en-US" dirty="0" smtClean="0">
                <a:effectLst/>
              </a:rPr>
              <a:t>诸如控制台输出、编译构件等等</a:t>
            </a:r>
            <a:r>
              <a:rPr lang="en-US" altLang="zh-CN" dirty="0" smtClean="0">
                <a:effectLst/>
              </a:rPr>
              <a:t>)</a:t>
            </a:r>
            <a:r>
              <a:rPr lang="zh-CN" altLang="en-US" dirty="0" smtClean="0">
                <a:effectLst/>
              </a:rPr>
              <a:t>。</a:t>
            </a:r>
            <a:r>
              <a:rPr lang="en-US" altLang="zh-CN" dirty="0" smtClean="0">
                <a:effectLst/>
              </a:rPr>
              <a:t>Hudson</a:t>
            </a:r>
            <a:r>
              <a:rPr lang="zh-CN" altLang="en-US" dirty="0" smtClean="0">
                <a:effectLst/>
              </a:rPr>
              <a:t>为此提供了两个标准：</a:t>
            </a:r>
            <a:r>
              <a:rPr lang="en-US" altLang="zh-CN" dirty="0" smtClean="0">
                <a:effectLst/>
              </a:rPr>
              <a:t>1</a:t>
            </a:r>
            <a:r>
              <a:rPr lang="zh-CN" altLang="en-US" dirty="0" smtClean="0">
                <a:effectLst/>
              </a:rPr>
              <a:t>。时间驱动。在</a:t>
            </a:r>
            <a:r>
              <a:rPr lang="en-US" altLang="zh-CN" dirty="0" smtClean="0">
                <a:effectLst/>
              </a:rPr>
              <a:t>Hudson</a:t>
            </a:r>
            <a:r>
              <a:rPr lang="zh-CN" altLang="en-US" dirty="0" smtClean="0">
                <a:effectLst/>
              </a:rPr>
              <a:t>中您可以判断如果达到一定时限来删除一条记录</a:t>
            </a:r>
            <a:r>
              <a:rPr lang="en-US" altLang="zh-CN" dirty="0" smtClean="0">
                <a:effectLst/>
              </a:rPr>
              <a:t>(</a:t>
            </a:r>
            <a:r>
              <a:rPr lang="zh-CN" altLang="en-US" dirty="0" smtClean="0">
                <a:effectLst/>
              </a:rPr>
              <a:t>例如，七天前</a:t>
            </a:r>
            <a:r>
              <a:rPr lang="en-US" altLang="zh-CN" dirty="0" smtClean="0">
                <a:effectLst/>
              </a:rPr>
              <a:t>)</a:t>
            </a:r>
            <a:r>
              <a:rPr lang="zh-CN" altLang="en-US" dirty="0" smtClean="0">
                <a:effectLst/>
              </a:rPr>
              <a:t>。</a:t>
            </a:r>
            <a:r>
              <a:rPr lang="en-US" altLang="zh-CN" dirty="0" smtClean="0">
                <a:effectLst/>
              </a:rPr>
              <a:t>2</a:t>
            </a:r>
            <a:r>
              <a:rPr lang="zh-CN" altLang="en-US" dirty="0" smtClean="0">
                <a:effectLst/>
              </a:rPr>
              <a:t>。数量驱动。在</a:t>
            </a:r>
            <a:r>
              <a:rPr lang="en-US" altLang="zh-CN" dirty="0" smtClean="0">
                <a:effectLst/>
              </a:rPr>
              <a:t>Hudson</a:t>
            </a:r>
            <a:r>
              <a:rPr lang="zh-CN" altLang="en-US" dirty="0" smtClean="0">
                <a:effectLst/>
              </a:rPr>
              <a:t>中您可以确保它拥有</a:t>
            </a:r>
            <a:r>
              <a:rPr lang="en-US" altLang="zh-CN" dirty="0" smtClean="0">
                <a:effectLst/>
              </a:rPr>
              <a:t>N</a:t>
            </a:r>
            <a:r>
              <a:rPr lang="zh-CN" altLang="en-US" dirty="0" smtClean="0">
                <a:effectLst/>
              </a:rPr>
              <a:t>份构建。如果又有新的构建开始，最早的那份</a:t>
            </a:r>
            <a:r>
              <a:rPr lang="en-US" altLang="zh-CN" dirty="0" smtClean="0">
                <a:effectLst/>
              </a:rPr>
              <a:t>(</a:t>
            </a:r>
            <a:r>
              <a:rPr lang="zh-CN" altLang="en-US" dirty="0" smtClean="0">
                <a:effectLst/>
              </a:rPr>
              <a:t>记录</a:t>
            </a:r>
            <a:r>
              <a:rPr lang="en-US" altLang="zh-CN" dirty="0" smtClean="0">
                <a:effectLst/>
              </a:rPr>
              <a:t>)</a:t>
            </a:r>
            <a:r>
              <a:rPr lang="zh-CN" altLang="en-US" dirty="0" smtClean="0">
                <a:effectLst/>
              </a:rPr>
              <a:t>就将被删除。</a:t>
            </a:r>
            <a:r>
              <a:rPr lang="en-US" altLang="zh-CN" dirty="0" smtClean="0">
                <a:effectLst/>
              </a:rPr>
              <a:t>Hudson</a:t>
            </a:r>
            <a:r>
              <a:rPr lang="zh-CN" altLang="en-US" dirty="0" smtClean="0">
                <a:effectLst/>
              </a:rPr>
              <a:t>也可以让您建立的个别构建定义为</a:t>
            </a:r>
            <a:r>
              <a:rPr lang="en-US" altLang="zh-CN" dirty="0" smtClean="0">
                <a:effectLst/>
              </a:rPr>
              <a:t>'</a:t>
            </a:r>
            <a:r>
              <a:rPr lang="zh-CN" altLang="en-US" dirty="0" smtClean="0">
                <a:effectLst/>
              </a:rPr>
              <a:t>永远保持这个记录</a:t>
            </a:r>
            <a:r>
              <a:rPr lang="en-US" altLang="zh-CN" dirty="0" smtClean="0">
                <a:effectLst/>
              </a:rPr>
              <a:t>'</a:t>
            </a:r>
            <a:r>
              <a:rPr lang="zh-CN" altLang="en-US" dirty="0" smtClean="0">
                <a:effectLst/>
              </a:rPr>
              <a:t>，以便防止某些重要的构建被自动丢弃。</a:t>
            </a:r>
            <a:r>
              <a:rPr lang="en-US" altLang="zh-CN" dirty="0" smtClean="0">
                <a:effectLst/>
              </a:rPr>
              <a:t>) </a:t>
            </a:r>
          </a:p>
          <a:p>
            <a:r>
              <a:rPr lang="en-US" altLang="zh-CN" b="1" dirty="0" smtClean="0">
                <a:effectLst/>
              </a:rPr>
              <a:t>This build is parameterized</a:t>
            </a:r>
            <a:r>
              <a:rPr lang="zh-CN" altLang="en-US" dirty="0" smtClean="0">
                <a:effectLst/>
              </a:rPr>
              <a:t> </a:t>
            </a:r>
            <a:r>
              <a:rPr lang="en-US" altLang="zh-CN" dirty="0" smtClean="0">
                <a:effectLst/>
              </a:rPr>
              <a:t>: </a:t>
            </a:r>
            <a:r>
              <a:rPr lang="zh-CN" altLang="en-US" dirty="0" smtClean="0">
                <a:effectLst/>
              </a:rPr>
              <a:t>如果选择此选项，</a:t>
            </a:r>
            <a:r>
              <a:rPr lang="en-US" altLang="zh-CN" dirty="0" smtClean="0">
                <a:effectLst/>
              </a:rPr>
              <a:t>Hudson</a:t>
            </a:r>
            <a:r>
              <a:rPr lang="zh-CN" altLang="en-US" dirty="0" smtClean="0">
                <a:effectLst/>
              </a:rPr>
              <a:t>将允许您提供一套任意的键值对参数，它们会被传递到构建过程里。配置的参数往往是构建运行环境中的一些环境变量。</a:t>
            </a:r>
            <a:r>
              <a:rPr lang="en-US" altLang="zh-CN" dirty="0" smtClean="0">
                <a:effectLst/>
              </a:rPr>
              <a:t>(</a:t>
            </a:r>
            <a:r>
              <a:rPr lang="zh-CN" altLang="en-US" sz="1200" kern="1200" dirty="0" smtClean="0">
                <a:solidFill>
                  <a:schemeClr val="tx1"/>
                </a:solidFill>
                <a:effectLst/>
                <a:latin typeface="+mn-lt"/>
                <a:ea typeface="+mn-ea"/>
                <a:cs typeface="+mn-cs"/>
              </a:rPr>
              <a:t>帮助</a:t>
            </a:r>
            <a:r>
              <a:rPr lang="zh-CN" altLang="en-US" dirty="0" smtClean="0">
                <a:effectLst/>
              </a:rPr>
              <a:t>：当您使用了</a:t>
            </a:r>
            <a:r>
              <a:rPr lang="en-US" altLang="zh-CN" dirty="0" smtClean="0">
                <a:effectLst/>
              </a:rPr>
              <a:t>Hudson</a:t>
            </a:r>
            <a:r>
              <a:rPr lang="zh-CN" altLang="en-US" dirty="0" smtClean="0">
                <a:effectLst/>
              </a:rPr>
              <a:t>的各种自动化，有时要求在构建过程中提供一组用户的输入，使用“</a:t>
            </a:r>
            <a:r>
              <a:rPr lang="en-US" altLang="zh-CN" dirty="0" smtClean="0">
                <a:effectLst/>
              </a:rPr>
              <a:t>parameterize”</a:t>
            </a:r>
            <a:r>
              <a:rPr lang="zh-CN" altLang="en-US" dirty="0" smtClean="0">
                <a:effectLst/>
              </a:rPr>
              <a:t>就能够更方便构建。例如，您可能会设立一个按需测试，在那里用户可以提交一个二进制文件的压缩文件来进行测试。 </a:t>
            </a:r>
            <a:br>
              <a:rPr lang="zh-CN" altLang="en-US" dirty="0" smtClean="0">
                <a:effectLst/>
              </a:rPr>
            </a:br>
            <a:r>
              <a:rPr lang="zh-CN" altLang="en-US" dirty="0" smtClean="0">
                <a:effectLst/>
              </a:rPr>
              <a:t>本节参数可以完全按照您构建的需要配置。参数是以名字区分的，所以您可以有多个参数，只要它们名称不同。 </a:t>
            </a:r>
            <a:br>
              <a:rPr lang="zh-CN" altLang="en-US" dirty="0" smtClean="0">
                <a:effectLst/>
              </a:rPr>
            </a:br>
            <a:r>
              <a:rPr lang="zh-CN" altLang="en-US" dirty="0" smtClean="0">
                <a:effectLst/>
              </a:rPr>
              <a:t>关于此功能的更多资料请查看</a:t>
            </a:r>
            <a:r>
              <a:rPr lang="zh-CN" altLang="en-US" dirty="0" smtClean="0">
                <a:effectLst/>
                <a:hlinkClick r:id="rId3"/>
              </a:rPr>
              <a:t>维基专题讨论</a:t>
            </a:r>
            <a:r>
              <a:rPr lang="zh-CN" altLang="en-US" dirty="0" smtClean="0">
                <a:effectLst/>
              </a:rPr>
              <a:t> 。</a:t>
            </a:r>
            <a:r>
              <a:rPr lang="en-US" altLang="zh-CN"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Disable build</a:t>
            </a:r>
            <a:r>
              <a:rPr lang="zh-CN" altLang="en-US" dirty="0" smtClean="0">
                <a:effectLst/>
              </a:rPr>
              <a:t> </a:t>
            </a:r>
            <a:r>
              <a:rPr lang="en-US" altLang="zh-CN" dirty="0" smtClean="0">
                <a:effectLst/>
              </a:rPr>
              <a:t>: </a:t>
            </a:r>
            <a:r>
              <a:rPr lang="zh-CN" altLang="en-US" dirty="0" smtClean="0">
                <a:effectLst/>
              </a:rPr>
              <a:t>如果这里被勾选，这项工作将不会执行构建，直到选项禁用为止。</a:t>
            </a:r>
            <a:r>
              <a:rPr lang="en-US" altLang="zh-CN" dirty="0" smtClean="0">
                <a:effectLst/>
              </a:rPr>
              <a:t>(</a:t>
            </a:r>
            <a:r>
              <a:rPr lang="zh-CN" altLang="en-US" sz="1200" kern="1200" dirty="0" smtClean="0">
                <a:solidFill>
                  <a:schemeClr val="tx1"/>
                </a:solidFill>
                <a:effectLst/>
                <a:latin typeface="+mn-lt"/>
                <a:ea typeface="+mn-ea"/>
                <a:cs typeface="+mn-cs"/>
              </a:rPr>
              <a:t>帮助</a:t>
            </a:r>
            <a:r>
              <a:rPr lang="zh-CN" altLang="en-US" dirty="0" smtClean="0">
                <a:effectLst/>
              </a:rPr>
              <a:t>：有时候，你会想暂停某个构建中的项目。例如，也许您正准备一次大的迁移，而且你知道新版本会失败。或者您想每一个小时构建一次，但您却发现</a:t>
            </a:r>
            <a:r>
              <a:rPr lang="en-US" altLang="zh-CN" dirty="0" smtClean="0">
                <a:effectLst/>
              </a:rPr>
              <a:t>CVS</a:t>
            </a:r>
            <a:r>
              <a:rPr lang="zh-CN" altLang="en-US" dirty="0" smtClean="0">
                <a:effectLst/>
              </a:rPr>
              <a:t>服务器将在未来</a:t>
            </a:r>
            <a:r>
              <a:rPr lang="en-US" altLang="zh-CN" dirty="0" smtClean="0">
                <a:effectLst/>
              </a:rPr>
              <a:t>24</a:t>
            </a:r>
            <a:r>
              <a:rPr lang="zh-CN" altLang="en-US" dirty="0" smtClean="0">
                <a:effectLst/>
              </a:rPr>
              <a:t>小时内</a:t>
            </a:r>
            <a:r>
              <a:rPr lang="en-US" altLang="zh-CN" dirty="0" smtClean="0">
                <a:effectLst/>
              </a:rPr>
              <a:t>down</a:t>
            </a:r>
            <a:r>
              <a:rPr lang="zh-CN" altLang="en-US" dirty="0" smtClean="0">
                <a:effectLst/>
              </a:rPr>
              <a:t>机。当这个选项被设置后，关于这个项目就不会再有新的构建。这样一来，您就可以在不想改变外部依赖或者提交错误通知的情况下禁用构建过程。</a:t>
            </a:r>
            <a:r>
              <a:rPr lang="en-US" altLang="zh-CN" dirty="0" smtClean="0">
                <a:effectLst/>
              </a:rPr>
              <a:t>) </a:t>
            </a:r>
          </a:p>
          <a:p>
            <a:endParaRPr lang="en-US" altLang="zh-CN" dirty="0" smtClean="0">
              <a:effectLst/>
            </a:endParaRPr>
          </a:p>
          <a:p>
            <a:endParaRPr lang="en-US" altLang="zh-CN" dirty="0">
              <a:effectLst/>
            </a:endParaRPr>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14</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solidFill>
                  <a:schemeClr val="accent6">
                    <a:lumMod val="60000"/>
                    <a:lumOff val="40000"/>
                  </a:schemeClr>
                </a:solidFill>
                <a:effectLst/>
              </a:rPr>
              <a:t>持续集成的基本原则很简单：尽早集成，经常集成。</a:t>
            </a:r>
            <a:endParaRPr lang="en-US" altLang="zh-CN" b="0" dirty="0" smtClean="0">
              <a:solidFill>
                <a:schemeClr val="accent6">
                  <a:lumMod val="60000"/>
                  <a:lumOff val="40000"/>
                </a:schemeClr>
              </a:solidFill>
              <a:effectLst/>
            </a:endParaRPr>
          </a:p>
          <a:p>
            <a:endParaRPr lang="en-US" altLang="zh-CN" b="0" dirty="0" smtClean="0">
              <a:solidFill>
                <a:schemeClr val="accent6">
                  <a:lumMod val="60000"/>
                  <a:lumOff val="40000"/>
                </a:schemeClr>
              </a:solidFill>
              <a:effectLst/>
            </a:endParaRPr>
          </a:p>
          <a:p>
            <a:r>
              <a:rPr lang="zh-CN" altLang="en-US" b="1" dirty="0" smtClean="0">
                <a:effectLst/>
              </a:rPr>
              <a:t>持续自动构建</a:t>
            </a:r>
            <a:r>
              <a:rPr lang="zh-CN" altLang="en-US" dirty="0" smtClean="0">
                <a:effectLst/>
              </a:rPr>
              <a:t> ：使用</a:t>
            </a:r>
            <a:r>
              <a:rPr lang="en-US" altLang="zh-CN" dirty="0" smtClean="0">
                <a:effectLst/>
              </a:rPr>
              <a:t>CI</a:t>
            </a:r>
            <a:r>
              <a:rPr lang="zh-CN" altLang="en-US" dirty="0" smtClean="0">
                <a:effectLst/>
              </a:rPr>
              <a:t>，您只要按一下按钮，它会依照预先制定的时间表，或者响应某一特定事件，就开始进行一次构建过程。</a:t>
            </a:r>
            <a:endParaRPr lang="en-US" altLang="zh-CN" dirty="0" smtClean="0">
              <a:effectLst/>
            </a:endParaRPr>
          </a:p>
          <a:p>
            <a:r>
              <a:rPr lang="zh-CN" altLang="en-US" sz="1200" b="1" kern="1200" dirty="0" smtClean="0">
                <a:solidFill>
                  <a:schemeClr val="tx1"/>
                </a:solidFill>
                <a:effectLst/>
                <a:latin typeface="+mn-lt"/>
                <a:ea typeface="+mn-ea"/>
                <a:cs typeface="+mn-cs"/>
              </a:rPr>
              <a:t>持续自动检查</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CI</a:t>
            </a:r>
            <a:r>
              <a:rPr lang="zh-CN" altLang="en-US" sz="1200" kern="1200" dirty="0" smtClean="0">
                <a:solidFill>
                  <a:schemeClr val="tx1"/>
                </a:solidFill>
                <a:effectLst/>
                <a:latin typeface="+mn-lt"/>
                <a:ea typeface="+mn-ea"/>
                <a:cs typeface="+mn-cs"/>
              </a:rPr>
              <a:t>系统能够设定成持续地对新增或修改后签入的源代码执行构建，也就是说，当软件开发团队需要周期性的检查新增或修改后的代码时，</a:t>
            </a:r>
            <a:r>
              <a:rPr lang="en-US" altLang="zh-CN" sz="1200" kern="1200" dirty="0" smtClean="0">
                <a:solidFill>
                  <a:schemeClr val="tx1"/>
                </a:solidFill>
                <a:effectLst/>
                <a:latin typeface="+mn-lt"/>
                <a:ea typeface="+mn-ea"/>
                <a:cs typeface="+mn-cs"/>
              </a:rPr>
              <a:t>CI</a:t>
            </a:r>
            <a:r>
              <a:rPr lang="zh-CN" altLang="en-US" sz="1200" kern="1200" dirty="0" smtClean="0">
                <a:solidFill>
                  <a:schemeClr val="tx1"/>
                </a:solidFill>
                <a:effectLst/>
                <a:latin typeface="+mn-lt"/>
                <a:ea typeface="+mn-ea"/>
                <a:cs typeface="+mn-cs"/>
              </a:rPr>
              <a:t>系统会不断要求确认这些新代码是否破坏了原有软件的成功构建。这减少了开发者们在手动检查彼此相互依存的代码中变化情况需要花费的时间和精力</a:t>
            </a:r>
            <a:endParaRPr lang="en-US" altLang="zh-CN" sz="1200" kern="1200" dirty="0" smtClean="0">
              <a:solidFill>
                <a:schemeClr val="tx1"/>
              </a:solidFill>
              <a:effectLst/>
              <a:latin typeface="+mn-lt"/>
              <a:ea typeface="+mn-ea"/>
              <a:cs typeface="+mn-cs"/>
            </a:endParaRPr>
          </a:p>
          <a:p>
            <a:r>
              <a:rPr lang="zh-CN" altLang="en-US" b="1" dirty="0" smtClean="0">
                <a:effectLst/>
              </a:rPr>
              <a:t>持续自动测试</a:t>
            </a:r>
            <a:r>
              <a:rPr lang="zh-CN" altLang="en-US" dirty="0" smtClean="0">
                <a:effectLst/>
              </a:rPr>
              <a:t> ：这个是构建检查的扩展部分，这个过程将确保当新增或修改代码时不会导致预先制定的一套测试方案在构建构件后失败。构建测试和构建检查一样，失败都会触发通知</a:t>
            </a:r>
            <a:r>
              <a:rPr lang="en-US" altLang="zh-CN" dirty="0" smtClean="0">
                <a:effectLst/>
              </a:rPr>
              <a:t>(</a:t>
            </a:r>
            <a:r>
              <a:rPr lang="en-US" altLang="zh-CN" dirty="0" err="1" smtClean="0">
                <a:effectLst/>
              </a:rPr>
              <a:t>Email,RSS</a:t>
            </a:r>
            <a:r>
              <a:rPr lang="zh-CN" altLang="en-US" dirty="0" smtClean="0">
                <a:effectLst/>
              </a:rPr>
              <a:t>等等</a:t>
            </a:r>
            <a:r>
              <a:rPr lang="en-US" altLang="zh-CN" dirty="0" smtClean="0">
                <a:effectLst/>
              </a:rPr>
              <a:t>)</a:t>
            </a:r>
            <a:r>
              <a:rPr lang="zh-CN" altLang="en-US" dirty="0" smtClean="0">
                <a:effectLst/>
              </a:rPr>
              <a:t>给相关的当事人，告知对方一次构建或者一些测试失败了。 </a:t>
            </a:r>
          </a:p>
          <a:p>
            <a:r>
              <a:rPr lang="zh-CN" altLang="en-US" b="1" dirty="0" smtClean="0">
                <a:effectLst/>
              </a:rPr>
              <a:t>持续部署</a:t>
            </a:r>
            <a:r>
              <a:rPr lang="en-US" altLang="zh-CN" dirty="0" smtClean="0">
                <a:effectLst/>
              </a:rPr>
              <a:t>:</a:t>
            </a:r>
            <a:r>
              <a:rPr lang="zh-CN" altLang="en-US" dirty="0" smtClean="0">
                <a:effectLst/>
              </a:rPr>
              <a:t>一旦自动化检查和测试的构建已经完成，一个软件构件的构建周期中可能也需要一些额外的任务，诸如生成文档、打包软件、部署构件到一个运行环境或者软件仓库。只有这样，构件才能更迅速地提供给用户使用。 </a:t>
            </a:r>
          </a:p>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2</a:t>
            </a:fld>
            <a:endParaRPr lang="zh-CN" altLang="en-US"/>
          </a:p>
        </p:txBody>
      </p:sp>
    </p:spTree>
    <p:extLst>
      <p:ext uri="{BB962C8B-B14F-4D97-AF65-F5344CB8AC3E}">
        <p14:creationId xmlns="" xmlns:p14="http://schemas.microsoft.com/office/powerpoint/2010/main" val="218177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effectLst/>
              </a:rPr>
              <a:t>开发者检查新增和修改到源代码仓库后的代码。 </a:t>
            </a:r>
          </a:p>
          <a:p>
            <a:pPr marL="228600" indent="-228600">
              <a:buFont typeface="+mj-lt"/>
              <a:buAutoNum type="arabicPeriod"/>
            </a:pPr>
            <a:r>
              <a:rPr lang="en-US" altLang="zh-CN" dirty="0" smtClean="0">
                <a:effectLst/>
              </a:rPr>
              <a:t>CI</a:t>
            </a:r>
            <a:r>
              <a:rPr lang="zh-CN" altLang="en-US" dirty="0" smtClean="0">
                <a:effectLst/>
              </a:rPr>
              <a:t>服务器会为每一个项目创建了一个单独的工作区。当预设或请求一次新的构建时，它将把源代码仓库的源码存放到对应的工作区，在哪里构建就执行到哪个目录下。 </a:t>
            </a:r>
          </a:p>
          <a:p>
            <a:pPr marL="228600" indent="-228600">
              <a:buFont typeface="+mj-lt"/>
              <a:buAutoNum type="arabicPeriod"/>
            </a:pPr>
            <a:r>
              <a:rPr lang="en-US" altLang="zh-CN" dirty="0" smtClean="0">
                <a:effectLst/>
              </a:rPr>
              <a:t>CI</a:t>
            </a:r>
            <a:r>
              <a:rPr lang="zh-CN" altLang="en-US" dirty="0" smtClean="0">
                <a:effectLst/>
              </a:rPr>
              <a:t>服务器会在新近创建或者更新的工作区内执行构建过程。 </a:t>
            </a:r>
          </a:p>
          <a:p>
            <a:pPr marL="228600" indent="-228600">
              <a:buFont typeface="+mj-lt"/>
              <a:buAutoNum type="arabicPeriod"/>
            </a:pPr>
            <a:r>
              <a:rPr lang="zh-CN" altLang="en-US" dirty="0" smtClean="0">
                <a:effectLst/>
              </a:rPr>
              <a:t>一旦构建完成，</a:t>
            </a:r>
            <a:r>
              <a:rPr lang="en-US" altLang="zh-CN" dirty="0" smtClean="0">
                <a:effectLst/>
              </a:rPr>
              <a:t>CI</a:t>
            </a:r>
            <a:r>
              <a:rPr lang="zh-CN" altLang="en-US" dirty="0" smtClean="0">
                <a:effectLst/>
              </a:rPr>
              <a:t>服务器就会在一个新的构件中选择性地执行原先定义的一套测试。如果构建失败，相关责任人将会通过电子邮件、即时短信或者其他的方式获取到</a:t>
            </a:r>
            <a:r>
              <a:rPr lang="en-US" altLang="zh-CN" dirty="0" smtClean="0">
                <a:effectLst/>
              </a:rPr>
              <a:t>(</a:t>
            </a:r>
            <a:r>
              <a:rPr lang="zh-CN" altLang="en-US" dirty="0" smtClean="0">
                <a:effectLst/>
              </a:rPr>
              <a:t>失败</a:t>
            </a:r>
            <a:r>
              <a:rPr lang="en-US" altLang="zh-CN" dirty="0" smtClean="0">
                <a:effectLst/>
              </a:rPr>
              <a:t>)</a:t>
            </a:r>
            <a:r>
              <a:rPr lang="zh-CN" altLang="en-US" dirty="0" smtClean="0">
                <a:effectLst/>
              </a:rPr>
              <a:t>通知。 </a:t>
            </a:r>
          </a:p>
          <a:p>
            <a:pPr marL="228600" indent="-228600">
              <a:buFont typeface="+mj-lt"/>
              <a:buAutoNum type="arabicPeriod"/>
            </a:pPr>
            <a:r>
              <a:rPr lang="zh-CN" altLang="en-US" dirty="0" smtClean="0">
                <a:effectLst/>
              </a:rPr>
              <a:t>如果构建成功，这个构件会被打包并转移到一个部署目标</a:t>
            </a:r>
            <a:r>
              <a:rPr lang="en-US" altLang="zh-CN" dirty="0" smtClean="0">
                <a:effectLst/>
              </a:rPr>
              <a:t>(</a:t>
            </a:r>
            <a:r>
              <a:rPr lang="zh-CN" altLang="en-US" dirty="0" smtClean="0">
                <a:effectLst/>
              </a:rPr>
              <a:t>如应用服务器</a:t>
            </a:r>
            <a:r>
              <a:rPr lang="en-US" altLang="zh-CN" dirty="0" smtClean="0">
                <a:effectLst/>
              </a:rPr>
              <a:t>) </a:t>
            </a:r>
            <a:r>
              <a:rPr lang="zh-CN" altLang="en-US" dirty="0" smtClean="0">
                <a:effectLst/>
              </a:rPr>
              <a:t>和</a:t>
            </a:r>
            <a:r>
              <a:rPr lang="en-US" altLang="zh-CN" dirty="0" smtClean="0">
                <a:effectLst/>
              </a:rPr>
              <a:t>/</a:t>
            </a:r>
            <a:r>
              <a:rPr lang="zh-CN" altLang="en-US" dirty="0" smtClean="0">
                <a:effectLst/>
              </a:rPr>
              <a:t>或存储为软件仓库中的一个新版本。这个如软件仓库可以是</a:t>
            </a:r>
            <a:r>
              <a:rPr lang="en-US" altLang="zh-CN" dirty="0" smtClean="0">
                <a:effectLst/>
              </a:rPr>
              <a:t>CI</a:t>
            </a:r>
            <a:r>
              <a:rPr lang="zh-CN" altLang="en-US" dirty="0" smtClean="0">
                <a:effectLst/>
              </a:rPr>
              <a:t>服务器的一部分，也可以是一个外部的仓库，诸如一个文件服务器或者像</a:t>
            </a:r>
            <a:r>
              <a:rPr lang="en-US" altLang="zh-CN" dirty="0" smtClean="0">
                <a:effectLst/>
              </a:rPr>
              <a:t>Java.net</a:t>
            </a:r>
            <a:r>
              <a:rPr lang="zh-CN" altLang="en-US" dirty="0" smtClean="0">
                <a:effectLst/>
              </a:rPr>
              <a:t>、</a:t>
            </a:r>
            <a:r>
              <a:rPr lang="en-US" altLang="zh-CN" dirty="0" err="1" smtClean="0">
                <a:effectLst/>
              </a:rPr>
              <a:t>SourceForge</a:t>
            </a:r>
            <a:r>
              <a:rPr lang="zh-CN" altLang="en-US" dirty="0" smtClean="0">
                <a:effectLst/>
              </a:rPr>
              <a:t>分发的一个有效网址。源代码仓库和构件仓库是可以分开的，实际上它可以利用一些根本没有包含任何源代码控制系统</a:t>
            </a:r>
            <a:r>
              <a:rPr lang="en-US" altLang="zh-CN" dirty="0" smtClean="0">
                <a:effectLst/>
              </a:rPr>
              <a:t>(CVS</a:t>
            </a:r>
            <a:r>
              <a:rPr lang="zh-CN" altLang="en-US" dirty="0" smtClean="0">
                <a:effectLst/>
              </a:rPr>
              <a:t>、</a:t>
            </a:r>
            <a:r>
              <a:rPr lang="en-US" altLang="zh-CN" dirty="0" smtClean="0">
                <a:effectLst/>
              </a:rPr>
              <a:t>SVN</a:t>
            </a:r>
            <a:r>
              <a:rPr lang="zh-CN" altLang="en-US" dirty="0" smtClean="0">
                <a:effectLst/>
              </a:rPr>
              <a:t>、</a:t>
            </a:r>
            <a:r>
              <a:rPr lang="en-US" altLang="zh-CN" dirty="0" smtClean="0">
                <a:effectLst/>
              </a:rPr>
              <a:t>CSS</a:t>
            </a:r>
            <a:r>
              <a:rPr lang="zh-CN" altLang="en-US" dirty="0" smtClean="0">
                <a:effectLst/>
              </a:rPr>
              <a:t>等等</a:t>
            </a:r>
            <a:r>
              <a:rPr lang="en-US" altLang="zh-CN" dirty="0" smtClean="0">
                <a:effectLst/>
              </a:rPr>
              <a:t>)</a:t>
            </a:r>
            <a:r>
              <a:rPr lang="zh-CN" altLang="en-US" dirty="0" smtClean="0">
                <a:effectLst/>
              </a:rPr>
              <a:t>的</a:t>
            </a:r>
            <a:r>
              <a:rPr lang="en-US" altLang="zh-CN" dirty="0" smtClean="0">
                <a:effectLst/>
              </a:rPr>
              <a:t>CI</a:t>
            </a:r>
            <a:r>
              <a:rPr lang="zh-CN" altLang="en-US" dirty="0" smtClean="0">
                <a:effectLst/>
              </a:rPr>
              <a:t>服务器。 </a:t>
            </a:r>
          </a:p>
          <a:p>
            <a:pPr marL="228600" indent="-228600">
              <a:buFont typeface="+mj-lt"/>
              <a:buAutoNum type="arabicPeriod"/>
            </a:pPr>
            <a:r>
              <a:rPr lang="en-US" altLang="zh-CN" dirty="0" smtClean="0">
                <a:effectLst/>
              </a:rPr>
              <a:t>CI</a:t>
            </a:r>
            <a:r>
              <a:rPr lang="zh-CN" altLang="en-US" dirty="0" smtClean="0">
                <a:effectLst/>
              </a:rPr>
              <a:t>服务器通常会通过某种控制台来进行项目的配置和调试，并且根据请求响应相应的操作，诸如即时构建、生成报告，或者检索构件。 </a:t>
            </a:r>
          </a:p>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3</a:t>
            </a:fld>
            <a:endParaRPr lang="zh-CN" altLang="en-US"/>
          </a:p>
        </p:txBody>
      </p:sp>
    </p:spTree>
    <p:extLst>
      <p:ext uri="{BB962C8B-B14F-4D97-AF65-F5344CB8AC3E}">
        <p14:creationId xmlns="" xmlns:p14="http://schemas.microsoft.com/office/powerpoint/2010/main" val="424552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effectLst/>
              </a:rPr>
              <a:t>这是迄今为止我使用过的所有</a:t>
            </a:r>
            <a:r>
              <a:rPr lang="en-US" altLang="zh-CN" dirty="0" smtClean="0">
                <a:effectLst/>
              </a:rPr>
              <a:t>CI</a:t>
            </a:r>
            <a:r>
              <a:rPr lang="zh-CN" altLang="en-US" dirty="0" smtClean="0">
                <a:effectLst/>
              </a:rPr>
              <a:t>产品在安装和配置上中最简单的</a:t>
            </a:r>
            <a:r>
              <a:rPr lang="en-US" altLang="zh-CN" dirty="0" smtClean="0">
                <a:effectLst/>
              </a:rPr>
              <a:t>(CI</a:t>
            </a:r>
            <a:r>
              <a:rPr lang="zh-CN" altLang="en-US" dirty="0" smtClean="0">
                <a:effectLst/>
              </a:rPr>
              <a:t>产品</a:t>
            </a:r>
            <a:r>
              <a:rPr lang="en-US" altLang="zh-CN" dirty="0" smtClean="0">
                <a:effectLst/>
              </a:rPr>
              <a:t>)</a:t>
            </a:r>
            <a:r>
              <a:rPr lang="zh-CN" altLang="en-US" dirty="0" smtClean="0">
                <a:effectLst/>
              </a:rPr>
              <a:t>。 </a:t>
            </a:r>
          </a:p>
          <a:p>
            <a:pPr marL="228600" indent="-228600">
              <a:buFont typeface="+mj-lt"/>
              <a:buAutoNum type="arabicPeriod"/>
            </a:pPr>
            <a:r>
              <a:rPr lang="zh-CN" altLang="en-US" dirty="0" smtClean="0">
                <a:effectLst/>
              </a:rPr>
              <a:t>基于</a:t>
            </a:r>
            <a:r>
              <a:rPr lang="en-US" altLang="zh-CN" dirty="0" smtClean="0">
                <a:effectLst/>
              </a:rPr>
              <a:t>Web</a:t>
            </a:r>
            <a:r>
              <a:rPr lang="zh-CN" altLang="en-US" dirty="0" smtClean="0">
                <a:effectLst/>
              </a:rPr>
              <a:t>的用户界面非常友好、直观和灵活，在许多情况下，还对需单独配置的部分提供了基于</a:t>
            </a:r>
            <a:r>
              <a:rPr lang="en-US" altLang="zh-CN" dirty="0" smtClean="0">
                <a:effectLst/>
              </a:rPr>
              <a:t>AJAX</a:t>
            </a:r>
            <a:r>
              <a:rPr lang="zh-CN" altLang="en-US" dirty="0" smtClean="0">
                <a:effectLst/>
              </a:rPr>
              <a:t>的即时反馈。 </a:t>
            </a:r>
          </a:p>
          <a:p>
            <a:pPr marL="228600" indent="-228600">
              <a:buFont typeface="+mj-lt"/>
              <a:buAutoNum type="arabicPeriod"/>
            </a:pPr>
            <a:r>
              <a:rPr lang="en-US" altLang="zh-CN" dirty="0" smtClean="0">
                <a:effectLst/>
              </a:rPr>
              <a:t>Hudson</a:t>
            </a:r>
            <a:r>
              <a:rPr lang="zh-CN" altLang="en-US" dirty="0" smtClean="0">
                <a:effectLst/>
              </a:rPr>
              <a:t>是基于</a:t>
            </a:r>
            <a:r>
              <a:rPr lang="en-US" altLang="zh-CN" dirty="0" smtClean="0">
                <a:effectLst/>
              </a:rPr>
              <a:t>java</a:t>
            </a:r>
            <a:r>
              <a:rPr lang="zh-CN" altLang="en-US" dirty="0" smtClean="0">
                <a:effectLst/>
              </a:rPr>
              <a:t>开发的</a:t>
            </a:r>
            <a:r>
              <a:rPr lang="en-US" altLang="zh-CN" dirty="0" smtClean="0">
                <a:effectLst/>
              </a:rPr>
              <a:t>(</a:t>
            </a:r>
            <a:r>
              <a:rPr lang="zh-CN" altLang="en-US" dirty="0" smtClean="0">
                <a:effectLst/>
              </a:rPr>
              <a:t>如果你是一个</a:t>
            </a:r>
            <a:r>
              <a:rPr lang="en-US" altLang="zh-CN" dirty="0" smtClean="0">
                <a:effectLst/>
              </a:rPr>
              <a:t>Java</a:t>
            </a:r>
            <a:r>
              <a:rPr lang="zh-CN" altLang="en-US" dirty="0" smtClean="0">
                <a:effectLst/>
              </a:rPr>
              <a:t>开发人员，这是非常有用的</a:t>
            </a:r>
            <a:r>
              <a:rPr lang="en-US" altLang="zh-CN" dirty="0" smtClean="0">
                <a:effectLst/>
              </a:rPr>
              <a:t>)</a:t>
            </a:r>
            <a:r>
              <a:rPr lang="zh-CN" altLang="en-US" dirty="0" smtClean="0">
                <a:effectLst/>
              </a:rPr>
              <a:t>，但它不仅限于构建基于</a:t>
            </a:r>
            <a:r>
              <a:rPr lang="en-US" altLang="zh-CN" dirty="0" smtClean="0">
                <a:effectLst/>
              </a:rPr>
              <a:t>Java</a:t>
            </a:r>
            <a:r>
              <a:rPr lang="zh-CN" altLang="en-US" dirty="0" smtClean="0">
                <a:effectLst/>
              </a:rPr>
              <a:t>的软件，还能构建</a:t>
            </a:r>
            <a:r>
              <a:rPr lang="en-US" altLang="zh-CN" dirty="0" err="1" smtClean="0">
                <a:effectLst/>
              </a:rPr>
              <a:t>.net</a:t>
            </a:r>
            <a:r>
              <a:rPr lang="zh-CN" altLang="en-US" dirty="0" smtClean="0">
                <a:effectLst/>
              </a:rPr>
              <a:t>、</a:t>
            </a:r>
            <a:r>
              <a:rPr lang="en-US" altLang="zh-CN" dirty="0" smtClean="0">
                <a:effectLst/>
              </a:rPr>
              <a:t>Python</a:t>
            </a:r>
            <a:r>
              <a:rPr lang="zh-CN" altLang="en-US" dirty="0" smtClean="0">
                <a:effectLst/>
              </a:rPr>
              <a:t>、</a:t>
            </a:r>
            <a:r>
              <a:rPr lang="en-US" altLang="zh-CN" dirty="0" smtClean="0">
                <a:effectLst/>
              </a:rPr>
              <a:t>Ruby</a:t>
            </a:r>
            <a:r>
              <a:rPr lang="zh-CN" altLang="en-US" dirty="0" smtClean="0">
                <a:effectLst/>
              </a:rPr>
              <a:t>等。 </a:t>
            </a:r>
          </a:p>
          <a:p>
            <a:pPr marL="228600" indent="-228600">
              <a:buFont typeface="+mj-lt"/>
              <a:buAutoNum type="arabicPeriod"/>
            </a:pPr>
            <a:r>
              <a:rPr lang="en-US" altLang="zh-CN" dirty="0" smtClean="0">
                <a:effectLst/>
              </a:rPr>
              <a:t>Hudson</a:t>
            </a:r>
            <a:r>
              <a:rPr lang="zh-CN" altLang="en-US" dirty="0" smtClean="0">
                <a:effectLst/>
              </a:rPr>
              <a:t>本身是一个很简洁的组件，但它提供了一组很明确和可扩展</a:t>
            </a:r>
            <a:r>
              <a:rPr lang="en-US" altLang="zh-CN" dirty="0" smtClean="0">
                <a:effectLst/>
              </a:rPr>
              <a:t>API</a:t>
            </a:r>
            <a:r>
              <a:rPr lang="zh-CN" altLang="en-US" dirty="0" smtClean="0">
                <a:effectLst/>
              </a:rPr>
              <a:t>的</a:t>
            </a:r>
            <a:r>
              <a:rPr lang="en-US" altLang="zh-CN" dirty="0" smtClean="0">
                <a:effectLst/>
              </a:rPr>
              <a:t>Hudson</a:t>
            </a:r>
            <a:r>
              <a:rPr lang="zh-CN" altLang="en-US" dirty="0" smtClean="0">
                <a:effectLst/>
              </a:rPr>
              <a:t>组件。这批组成一个大的类库的</a:t>
            </a:r>
            <a:r>
              <a:rPr lang="en-US" altLang="zh-CN" dirty="0" smtClean="0">
                <a:effectLst/>
              </a:rPr>
              <a:t>Hudson</a:t>
            </a:r>
            <a:r>
              <a:rPr lang="zh-CN" altLang="en-US" dirty="0" smtClean="0">
                <a:effectLst/>
              </a:rPr>
              <a:t>组件反过来又丰富了</a:t>
            </a:r>
            <a:r>
              <a:rPr lang="en-US" altLang="zh-CN" dirty="0" smtClean="0">
                <a:effectLst/>
              </a:rPr>
              <a:t>Hudson</a:t>
            </a:r>
            <a:r>
              <a:rPr lang="zh-CN" altLang="en-US" dirty="0" smtClean="0">
                <a:effectLst/>
              </a:rPr>
              <a:t>的功能；它们都是开源的，而且它们可以直接通过</a:t>
            </a:r>
            <a:r>
              <a:rPr lang="en-US" altLang="zh-CN" dirty="0" smtClean="0">
                <a:effectLst/>
              </a:rPr>
              <a:t>Hudson</a:t>
            </a:r>
            <a:r>
              <a:rPr lang="zh-CN" altLang="en-US" dirty="0" smtClean="0">
                <a:effectLst/>
              </a:rPr>
              <a:t>的控制台来进行安装。 </a:t>
            </a:r>
          </a:p>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4</a:t>
            </a:fld>
            <a:endParaRPr lang="zh-CN" altLang="en-US"/>
          </a:p>
        </p:txBody>
      </p:sp>
    </p:spTree>
    <p:extLst>
      <p:ext uri="{BB962C8B-B14F-4D97-AF65-F5344CB8AC3E}">
        <p14:creationId xmlns="" xmlns:p14="http://schemas.microsoft.com/office/powerpoint/2010/main" val="3835101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5</a:t>
            </a:fld>
            <a:endParaRPr lang="zh-CN" altLang="en-US"/>
          </a:p>
        </p:txBody>
      </p:sp>
    </p:spTree>
    <p:extLst>
      <p:ext uri="{BB962C8B-B14F-4D97-AF65-F5344CB8AC3E}">
        <p14:creationId xmlns="" xmlns:p14="http://schemas.microsoft.com/office/powerpoint/2010/main" val="355091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、在启动</a:t>
            </a:r>
            <a:r>
              <a:rPr lang="en-US" altLang="zh-CN" dirty="0" err="1" smtClean="0"/>
              <a:t>Hudon</a:t>
            </a:r>
            <a:r>
              <a:rPr lang="zh-CN" altLang="en-US" dirty="0" smtClean="0"/>
              <a:t>之前最好首先配置环境变量。</a:t>
            </a:r>
            <a:endParaRPr lang="en-US" altLang="zh-CN" dirty="0" smtClean="0"/>
          </a:p>
          <a:p>
            <a:r>
              <a:rPr lang="zh-CN" altLang="en-US" dirty="0" smtClean="0">
                <a:effectLst/>
              </a:rPr>
              <a:t>默认情况下，它被设置在</a:t>
            </a:r>
            <a:r>
              <a:rPr lang="en-US" altLang="zh-CN" dirty="0" smtClean="0">
                <a:effectLst/>
              </a:rPr>
              <a:t>~/.</a:t>
            </a:r>
            <a:r>
              <a:rPr lang="en-US" altLang="zh-CN" dirty="0" err="1" smtClean="0">
                <a:effectLst/>
              </a:rPr>
              <a:t>hudson</a:t>
            </a:r>
            <a:r>
              <a:rPr lang="zh-CN" altLang="en-US" dirty="0" smtClean="0">
                <a:effectLst/>
              </a:rPr>
              <a:t>，你知道的</a:t>
            </a:r>
            <a:r>
              <a:rPr lang="zh-CN" altLang="en-US" baseline="0" dirty="0" smtClean="0">
                <a:effectLst/>
              </a:rPr>
              <a:t> ，</a:t>
            </a:r>
            <a:r>
              <a:rPr lang="en-US" altLang="zh-CN" baseline="0" dirty="0" smtClean="0">
                <a:effectLst/>
              </a:rPr>
              <a:t>C</a:t>
            </a:r>
            <a:r>
              <a:rPr lang="zh-CN" altLang="en-US" baseline="0" dirty="0" smtClean="0">
                <a:effectLst/>
              </a:rPr>
              <a:t>盘总是很紧张</a:t>
            </a:r>
            <a:r>
              <a:rPr lang="zh-CN" altLang="en-US" dirty="0" smtClean="0">
                <a:effectLst/>
              </a:rPr>
              <a:t>。所以，您可以通过下列方式改变它的位置：</a:t>
            </a:r>
          </a:p>
          <a:p>
            <a:r>
              <a:rPr lang="zh-CN" altLang="en-US" dirty="0" smtClean="0">
                <a:effectLst/>
              </a:rPr>
              <a:t>首先您会把</a:t>
            </a:r>
            <a:r>
              <a:rPr lang="en-US" altLang="zh-CN" dirty="0" err="1" smtClean="0">
                <a:effectLst/>
              </a:rPr>
              <a:t>hudson.war</a:t>
            </a:r>
            <a:r>
              <a:rPr lang="zh-CN" altLang="en-US" dirty="0" smtClean="0">
                <a:effectLst/>
              </a:rPr>
              <a:t>存放在</a:t>
            </a:r>
            <a:r>
              <a:rPr lang="en-US" altLang="zh-CN" dirty="0" smtClean="0">
                <a:effectLst/>
              </a:rPr>
              <a:t>servlet</a:t>
            </a:r>
            <a:r>
              <a:rPr lang="zh-CN" altLang="en-US" dirty="0" smtClean="0">
                <a:effectLst/>
              </a:rPr>
              <a:t>容器的发布目录，那么在启动</a:t>
            </a:r>
            <a:r>
              <a:rPr lang="en-US" altLang="zh-CN" dirty="0" smtClean="0">
                <a:effectLst/>
              </a:rPr>
              <a:t>servlet</a:t>
            </a:r>
            <a:r>
              <a:rPr lang="zh-CN" altLang="en-US" dirty="0" smtClean="0">
                <a:effectLst/>
              </a:rPr>
              <a:t>容器前先设置“</a:t>
            </a:r>
            <a:r>
              <a:rPr lang="en-US" altLang="zh-CN" dirty="0" smtClean="0">
                <a:effectLst/>
              </a:rPr>
              <a:t>HUDSON_HOME”</a:t>
            </a:r>
            <a:r>
              <a:rPr lang="zh-CN" altLang="en-US" dirty="0" smtClean="0">
                <a:effectLst/>
              </a:rPr>
              <a:t>环境变量并添加一个新的地址做为</a:t>
            </a:r>
            <a:r>
              <a:rPr lang="en-US" altLang="zh-CN" dirty="0" smtClean="0">
                <a:effectLst/>
              </a:rPr>
              <a:t>Hudson</a:t>
            </a:r>
            <a:r>
              <a:rPr lang="zh-CN" altLang="en-US" dirty="0" smtClean="0">
                <a:effectLst/>
              </a:rPr>
              <a:t>的主目录。</a:t>
            </a:r>
            <a:r>
              <a:rPr lang="en-US" altLang="zh-CN" dirty="0" smtClean="0">
                <a:effectLst/>
              </a:rPr>
              <a:t>(</a:t>
            </a:r>
            <a:r>
              <a:rPr lang="en-US" altLang="zh-CN" sz="1200" kern="1200" dirty="0" smtClean="0">
                <a:solidFill>
                  <a:schemeClr val="tx1"/>
                </a:solidFill>
                <a:effectLst/>
                <a:latin typeface="+mn-lt"/>
                <a:ea typeface="+mn-ea"/>
                <a:cs typeface="+mn-cs"/>
              </a:rPr>
              <a:t>PS</a:t>
            </a:r>
            <a:r>
              <a:rPr lang="en-US" altLang="zh-CN" dirty="0" smtClean="0">
                <a:effectLst/>
              </a:rPr>
              <a:t>:</a:t>
            </a:r>
            <a:r>
              <a:rPr lang="zh-CN" altLang="en-US" dirty="0" smtClean="0">
                <a:effectLst/>
              </a:rPr>
              <a:t>我个人推荐这么做。</a:t>
            </a:r>
            <a:r>
              <a:rPr lang="en-US" altLang="zh-CN" dirty="0" smtClean="0">
                <a:effectLst/>
              </a:rPr>
              <a:t>) </a:t>
            </a:r>
          </a:p>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6</a:t>
            </a:fld>
            <a:endParaRPr lang="zh-CN" altLang="en-US"/>
          </a:p>
        </p:txBody>
      </p:sp>
    </p:spTree>
    <p:extLst>
      <p:ext uri="{BB962C8B-B14F-4D97-AF65-F5344CB8AC3E}">
        <p14:creationId xmlns="" xmlns:p14="http://schemas.microsoft.com/office/powerpoint/2010/main" val="139063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sz="1200" b="0" i="0" u="none" strike="noStrike" kern="1200" baseline="0" dirty="0" smtClean="0">
                <a:solidFill>
                  <a:schemeClr val="tx1"/>
                </a:solidFill>
                <a:latin typeface="+mn-lt"/>
                <a:ea typeface="+mn-ea"/>
                <a:cs typeface="+mn-cs"/>
              </a:rPr>
              <a:t>导航菜单：位于页面左上方，方便用户执行各类</a:t>
            </a:r>
            <a:r>
              <a:rPr lang="en-US" altLang="zh-CN" sz="1200" b="0" i="0" u="none" strike="noStrike" kern="1200" baseline="0" dirty="0" smtClean="0">
                <a:solidFill>
                  <a:schemeClr val="tx1"/>
                </a:solidFill>
                <a:latin typeface="+mn-lt"/>
                <a:ea typeface="+mn-ea"/>
                <a:cs typeface="+mn-cs"/>
              </a:rPr>
              <a:t>Hudson </a:t>
            </a:r>
            <a:r>
              <a:rPr lang="zh-CN" altLang="en-US" sz="1200" b="0" i="0" u="none" strike="noStrike" kern="1200" baseline="0" dirty="0" smtClean="0">
                <a:solidFill>
                  <a:schemeClr val="tx1"/>
                </a:solidFill>
                <a:latin typeface="+mn-lt"/>
                <a:ea typeface="+mn-ea"/>
                <a:cs typeface="+mn-cs"/>
              </a:rPr>
              <a:t>操作，如新建任务、系统管理等等。</a:t>
            </a:r>
          </a:p>
          <a:p>
            <a:pPr marL="171450" indent="-171450">
              <a:buFont typeface="Arial" pitchFamily="34" charset="0"/>
              <a:buChar char="•"/>
            </a:pPr>
            <a:r>
              <a:rPr lang="zh-CN" altLang="en-US" sz="1200" b="0" i="0" u="none" strike="noStrike" kern="1200" baseline="0" dirty="0" smtClean="0">
                <a:solidFill>
                  <a:schemeClr val="tx1"/>
                </a:solidFill>
                <a:latin typeface="+mn-lt"/>
                <a:ea typeface="+mn-ea"/>
                <a:cs typeface="+mn-cs"/>
              </a:rPr>
              <a:t>生成队列：页面左边中间的部分，表示等待执行构建的任务。</a:t>
            </a:r>
          </a:p>
          <a:p>
            <a:pPr marL="171450" indent="-171450">
              <a:buFont typeface="Arial" pitchFamily="34" charset="0"/>
              <a:buChar char="•"/>
            </a:pPr>
            <a:r>
              <a:rPr lang="zh-CN" altLang="en-US" sz="1200" b="0" i="0" u="none" strike="noStrike" kern="1200" baseline="0" dirty="0" smtClean="0">
                <a:solidFill>
                  <a:schemeClr val="tx1"/>
                </a:solidFill>
                <a:latin typeface="+mn-lt"/>
                <a:ea typeface="+mn-ea"/>
                <a:cs typeface="+mn-cs"/>
              </a:rPr>
              <a:t>生成状态：页面左边下面的部分，表示正在执行构建的任务。</a:t>
            </a:r>
          </a:p>
          <a:p>
            <a:pPr marL="171450" indent="-171450">
              <a:buFont typeface="Arial" pitchFamily="34" charset="0"/>
              <a:buChar char="•"/>
            </a:pPr>
            <a:r>
              <a:rPr lang="zh-CN" altLang="en-US" sz="1200" b="0" i="0" u="none" strike="noStrike" kern="1200" baseline="0" dirty="0" smtClean="0">
                <a:solidFill>
                  <a:schemeClr val="tx1"/>
                </a:solidFill>
                <a:latin typeface="+mn-lt"/>
                <a:ea typeface="+mn-ea"/>
                <a:cs typeface="+mn-cs"/>
              </a:rPr>
              <a:t>任务状态：页面右边的部分，显示了所有任务的状态。</a:t>
            </a:r>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7</a:t>
            </a:fld>
            <a:endParaRPr lang="zh-CN" altLang="en-US"/>
          </a:p>
        </p:txBody>
      </p:sp>
    </p:spTree>
    <p:extLst>
      <p:ext uri="{BB962C8B-B14F-4D97-AF65-F5344CB8AC3E}">
        <p14:creationId xmlns="" xmlns:p14="http://schemas.microsoft.com/office/powerpoint/2010/main" val="73958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8</a:t>
            </a:fld>
            <a:endParaRPr lang="zh-CN" altLang="en-US"/>
          </a:p>
        </p:txBody>
      </p:sp>
    </p:spTree>
    <p:extLst>
      <p:ext uri="{BB962C8B-B14F-4D97-AF65-F5344CB8AC3E}">
        <p14:creationId xmlns="" xmlns:p14="http://schemas.microsoft.com/office/powerpoint/2010/main" val="359138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B9498A-9EE7-4425-93CA-C9C5D2788244}" type="slidenum">
              <a:rPr lang="zh-CN" altLang="en-US" smtClean="0"/>
              <a:pPr/>
              <a:t>9</a:t>
            </a:fld>
            <a:endParaRPr lang="zh-CN" altLang="en-US"/>
          </a:p>
        </p:txBody>
      </p:sp>
    </p:spTree>
    <p:extLst>
      <p:ext uri="{BB962C8B-B14F-4D97-AF65-F5344CB8AC3E}">
        <p14:creationId xmlns="" xmlns:p14="http://schemas.microsoft.com/office/powerpoint/2010/main" val="73042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style>
          <a:lnRef idx="1">
            <a:schemeClr val="accent6"/>
          </a:lnRef>
          <a:fillRef idx="2">
            <a:schemeClr val="accent6"/>
          </a:fillRef>
          <a:effectRef idx="1">
            <a:schemeClr val="accent6"/>
          </a:effectRef>
          <a:fontRef idx="minor">
            <a:schemeClr val="dk1"/>
          </a:fontRef>
        </p:style>
        <p:txBody>
          <a:bodyPr>
            <a:normAutofit/>
          </a:bodyPr>
          <a:lstStyle/>
          <a:p>
            <a:pPr fontAlgn="auto">
              <a:spcBef>
                <a:spcPts val="0"/>
              </a:spcBef>
              <a:spcAft>
                <a:spcPts val="0"/>
              </a:spcAft>
              <a:defRPr/>
            </a:pPr>
            <a:r>
              <a:rPr lang="en-US" altLang="zh-CN" sz="4000" i="1" dirty="0" err="1" smtClean="0"/>
              <a:t>Hudson+ant+svn+Junit</a:t>
            </a:r>
            <a:r>
              <a:rPr lang="en-US" altLang="zh-CN" sz="4000" i="1" dirty="0" smtClean="0"/>
              <a:t/>
            </a:r>
            <a:br>
              <a:rPr lang="en-US" altLang="zh-CN" sz="4000" i="1" dirty="0" smtClean="0"/>
            </a:br>
            <a:endParaRPr lang="zh-CN" altLang="en-US" sz="2700" i="1" dirty="0"/>
          </a:p>
        </p:txBody>
      </p:sp>
    </p:spTree>
    <p:extLst>
      <p:ext uri="{BB962C8B-B14F-4D97-AF65-F5344CB8AC3E}">
        <p14:creationId xmlns="" xmlns:p14="http://schemas.microsoft.com/office/powerpoint/2010/main" val="141830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12777"/>
            <a:ext cx="7772400" cy="1512168"/>
          </a:xfrm>
        </p:spPr>
        <p:txBody>
          <a:bodyPr>
            <a:normAutofit fontScale="90000"/>
          </a:bodyPr>
          <a:lstStyle/>
          <a:p>
            <a:pPr algn="l" fontAlgn="auto">
              <a:spcBef>
                <a:spcPts val="0"/>
              </a:spcBef>
              <a:spcAft>
                <a:spcPts val="0"/>
              </a:spcAft>
              <a:defRPr/>
            </a:pPr>
            <a:r>
              <a:rPr lang="zh-CN" altLang="en-US" sz="2800" i="1" dirty="0" smtClean="0"/>
              <a:t>右键一个项目的文件夹</a:t>
            </a:r>
            <a:r>
              <a:rPr lang="en-US" altLang="zh-CN" sz="2800" i="1" dirty="0" smtClean="0"/>
              <a:t>-&gt;</a:t>
            </a:r>
            <a:r>
              <a:rPr lang="en-US" altLang="zh-CN" sz="2800" i="1" dirty="0" err="1" smtClean="0"/>
              <a:t>tortoiseSVN</a:t>
            </a:r>
            <a:r>
              <a:rPr lang="en-US" altLang="zh-CN" sz="2800" i="1" dirty="0" smtClean="0"/>
              <a:t>-&gt;Import</a:t>
            </a:r>
            <a:r>
              <a:rPr lang="zh-CN" altLang="en-US" sz="2800" i="1" dirty="0" smtClean="0"/>
              <a:t>，输入将要把项目放入资源库的</a:t>
            </a:r>
            <a:r>
              <a:rPr lang="en-US" altLang="zh-CN" sz="2800" i="1" dirty="0" smtClean="0"/>
              <a:t>URL</a:t>
            </a:r>
            <a:r>
              <a:rPr lang="zh-CN" altLang="en-US" sz="2800" i="1" dirty="0" smtClean="0"/>
              <a:t>。（</a:t>
            </a:r>
            <a:r>
              <a:rPr lang="en-US" altLang="zh-CN" sz="2800" i="1" dirty="0" smtClean="0"/>
              <a:t>443</a:t>
            </a:r>
            <a:r>
              <a:rPr lang="zh-CN" altLang="en-US" sz="2800" i="1" dirty="0" smtClean="0"/>
              <a:t>为默认的端口号）。这样就在服务器端建立了对该项目的托管。小组其他成员可以通过客户端进行下载了</a:t>
            </a:r>
            <a:endParaRPr lang="zh-CN" altLang="en-US" sz="2800" i="1" dirty="0"/>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上传项目</a:t>
            </a:r>
            <a:endParaRPr lang="zh-CN" altLang="en-US" dirty="0"/>
          </a:p>
        </p:txBody>
      </p:sp>
      <p:pic>
        <p:nvPicPr>
          <p:cNvPr id="4" name="图片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49976" y="4480180"/>
            <a:ext cx="2194024" cy="2351994"/>
          </a:xfrm>
          <a:prstGeom prst="rect">
            <a:avLst/>
          </a:prstGeom>
        </p:spPr>
      </p:pic>
      <p:pic>
        <p:nvPicPr>
          <p:cNvPr id="78849" name="Picture 1" descr="C:\Users\LGV5\AppData\Roaming\Tencent\Users\279600347\QQ\WinTemp\RichOle\TDTG8DFDOW8W)R@0`0LWESR.jpg"/>
          <p:cNvPicPr>
            <a:picLocks noChangeAspect="1" noChangeArrowheads="1"/>
          </p:cNvPicPr>
          <p:nvPr/>
        </p:nvPicPr>
        <p:blipFill>
          <a:blip r:embed="rId4" cstate="print"/>
          <a:srcRect/>
          <a:stretch>
            <a:fillRect/>
          </a:stretch>
        </p:blipFill>
        <p:spPr bwMode="auto">
          <a:xfrm>
            <a:off x="1835696" y="3068960"/>
            <a:ext cx="4419600" cy="3257550"/>
          </a:xfrm>
          <a:prstGeom prst="rect">
            <a:avLst/>
          </a:prstGeom>
          <a:noFill/>
        </p:spPr>
      </p:pic>
    </p:spTree>
    <p:extLst>
      <p:ext uri="{BB962C8B-B14F-4D97-AF65-F5344CB8AC3E}">
        <p14:creationId xmlns="" xmlns:p14="http://schemas.microsoft.com/office/powerpoint/2010/main" val="3769190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1440159"/>
          </a:xfrm>
        </p:spPr>
        <p:txBody>
          <a:bodyPr>
            <a:normAutofit fontScale="90000"/>
          </a:bodyPr>
          <a:lstStyle/>
          <a:p>
            <a:pPr algn="l">
              <a:spcBef>
                <a:spcPts val="0"/>
              </a:spcBef>
              <a:defRPr/>
            </a:pPr>
            <a:r>
              <a:rPr lang="en-US" altLang="zh-CN" sz="2800" dirty="0" smtClean="0">
                <a:latin typeface="+mn-ea"/>
                <a:ea typeface="+mn-ea"/>
              </a:rPr>
              <a:t>Help-&gt;Install New Software,</a:t>
            </a:r>
            <a:r>
              <a:rPr lang="zh-CN" altLang="en-US" sz="2800" dirty="0" smtClean="0">
                <a:latin typeface="+mn-ea"/>
                <a:ea typeface="+mn-ea"/>
              </a:rPr>
              <a:t>在出现的对话框中，单击</a:t>
            </a:r>
            <a:r>
              <a:rPr lang="en-US" altLang="zh-CN" sz="2800" dirty="0" smtClean="0">
                <a:latin typeface="+mn-ea"/>
                <a:ea typeface="+mn-ea"/>
              </a:rPr>
              <a:t>Add</a:t>
            </a:r>
            <a:r>
              <a:rPr lang="zh-CN" altLang="en-US" sz="2800" dirty="0" smtClean="0">
                <a:latin typeface="+mn-ea"/>
                <a:ea typeface="+mn-ea"/>
              </a:rPr>
              <a:t>，在出现的</a:t>
            </a:r>
            <a:r>
              <a:rPr lang="en-US" altLang="zh-CN" sz="2800" dirty="0" smtClean="0">
                <a:latin typeface="+mn-ea"/>
                <a:ea typeface="+mn-ea"/>
              </a:rPr>
              <a:t>Add Repository</a:t>
            </a:r>
            <a:r>
              <a:rPr lang="zh-CN" altLang="en-US" sz="2800" dirty="0" smtClean="0">
                <a:latin typeface="+mn-ea"/>
                <a:ea typeface="+mn-ea"/>
              </a:rPr>
              <a:t>对话框中，</a:t>
            </a:r>
            <a:r>
              <a:rPr lang="en-US" altLang="zh-CN" sz="2800" dirty="0" smtClean="0">
                <a:latin typeface="+mn-ea"/>
                <a:ea typeface="+mn-ea"/>
              </a:rPr>
              <a:t>name</a:t>
            </a:r>
            <a:r>
              <a:rPr lang="zh-CN" altLang="en-US" sz="2800" dirty="0" smtClean="0">
                <a:latin typeface="+mn-ea"/>
                <a:ea typeface="+mn-ea"/>
              </a:rPr>
              <a:t>自己输入，建议</a:t>
            </a:r>
            <a:r>
              <a:rPr lang="en-US" altLang="zh-CN" sz="2800" dirty="0" err="1" smtClean="0">
                <a:latin typeface="+mn-ea"/>
                <a:ea typeface="+mn-ea"/>
              </a:rPr>
              <a:t>svn,location</a:t>
            </a:r>
            <a:r>
              <a:rPr lang="zh-CN" altLang="en-US" sz="2800" dirty="0" smtClean="0">
                <a:latin typeface="+mn-ea"/>
                <a:ea typeface="+mn-ea"/>
              </a:rPr>
              <a:t>输入</a:t>
            </a:r>
            <a:r>
              <a:rPr lang="en-US" altLang="zh-CN" sz="2400" dirty="0" smtClean="0"/>
              <a:t>http://subclipse.tigris.org/update_1.6.x </a:t>
            </a:r>
            <a:r>
              <a:rPr lang="en-US" altLang="zh-CN" sz="2800" dirty="0" smtClean="0">
                <a:latin typeface="+mn-ea"/>
                <a:ea typeface="+mn-ea"/>
              </a:rPr>
              <a:t/>
            </a:r>
            <a:br>
              <a:rPr lang="en-US" altLang="zh-CN" sz="2800" dirty="0" smtClean="0">
                <a:latin typeface="+mn-ea"/>
                <a:ea typeface="+mn-ea"/>
              </a:rPr>
            </a:br>
            <a:endParaRPr lang="zh-CN" altLang="en-US" sz="28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altLang="zh-CN" dirty="0" smtClean="0"/>
              <a:t>Eclipse</a:t>
            </a:r>
            <a:r>
              <a:rPr lang="zh-CN" altLang="en-US" dirty="0" smtClean="0"/>
              <a:t>中</a:t>
            </a:r>
            <a:r>
              <a:rPr lang="en-US" altLang="zh-CN" dirty="0" err="1" smtClean="0"/>
              <a:t>svn</a:t>
            </a:r>
            <a:r>
              <a:rPr lang="zh-CN" altLang="en-US" dirty="0" smtClean="0"/>
              <a:t>的使用</a:t>
            </a:r>
            <a:endParaRPr lang="zh-CN" altLang="en-US" dirty="0"/>
          </a:p>
        </p:txBody>
      </p:sp>
      <p:sp>
        <p:nvSpPr>
          <p:cNvPr id="76801" name="AutoShape 1" descr="C:\Users\LGV5\AppData\Roaming\Tencent\Users\279600347\QQ\WinTemp\RichOle\0N8%HRG0]3}]9ZFM)P}D.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2" name="AutoShape 2" descr="C:\Users\LGV5\AppData\Roaming\Tencent\Users\279600347\QQ\WinTemp\RichOle\0N8%HRG0]3}]9ZFM)P}D.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3" name="AutoShape 3" descr="C:\Users\LGV5\AppData\Roaming\Tencent\Users\279600347\QQ\WinTemp\RichOle\0N8%HRG0]3}]9ZFM)P}D.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804" name="AutoShape 4" descr="C:\Users\LGV5\AppData\Roaming\Tencent\Users\279600347\QQ\WinTemp\RichOle\0N8%HRG0]3}]9ZFM)P}D.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6805" name="Picture 5" descr="C:\Users\LGV5\Desktop\未命名.jpg"/>
          <p:cNvPicPr>
            <a:picLocks noChangeAspect="1" noChangeArrowheads="1"/>
          </p:cNvPicPr>
          <p:nvPr/>
        </p:nvPicPr>
        <p:blipFill>
          <a:blip r:embed="rId3" cstate="print"/>
          <a:srcRect/>
          <a:stretch>
            <a:fillRect/>
          </a:stretch>
        </p:blipFill>
        <p:spPr bwMode="auto">
          <a:xfrm>
            <a:off x="1043608" y="2852936"/>
            <a:ext cx="7010401" cy="4249390"/>
          </a:xfrm>
          <a:prstGeom prst="rect">
            <a:avLst/>
          </a:prstGeom>
          <a:noFill/>
        </p:spPr>
      </p:pic>
    </p:spTree>
    <p:extLst>
      <p:ext uri="{BB962C8B-B14F-4D97-AF65-F5344CB8AC3E}">
        <p14:creationId xmlns="" xmlns:p14="http://schemas.microsoft.com/office/powerpoint/2010/main" val="3769190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40769"/>
            <a:ext cx="7772400" cy="1008111"/>
          </a:xfrm>
        </p:spPr>
        <p:txBody>
          <a:bodyPr>
            <a:normAutofit/>
          </a:bodyPr>
          <a:lstStyle/>
          <a:p>
            <a:pPr algn="l" fontAlgn="auto">
              <a:spcBef>
                <a:spcPts val="0"/>
              </a:spcBef>
              <a:spcAft>
                <a:spcPts val="0"/>
              </a:spcAft>
              <a:defRPr/>
            </a:pPr>
            <a:r>
              <a:rPr lang="zh-CN" altLang="en-US" sz="2800" i="1" dirty="0" smtClean="0">
                <a:latin typeface="+mn-ea"/>
                <a:ea typeface="+mn-ea"/>
              </a:rPr>
              <a:t>将三个更新包都勾选，然后一步步点击安装。安装完成，重启</a:t>
            </a:r>
            <a:r>
              <a:rPr lang="en-US" altLang="zh-CN" sz="2800" i="1" dirty="0" smtClean="0">
                <a:latin typeface="+mn-ea"/>
                <a:ea typeface="+mn-ea"/>
              </a:rPr>
              <a:t>eclipse</a:t>
            </a:r>
            <a:r>
              <a:rPr lang="zh-CN" altLang="en-US" sz="2800" i="1" dirty="0" smtClean="0">
                <a:latin typeface="+mn-ea"/>
                <a:ea typeface="+mn-ea"/>
              </a:rPr>
              <a:t>。</a:t>
            </a:r>
            <a:endParaRPr lang="zh-CN" altLang="en-US" sz="28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altLang="zh-CN" dirty="0" smtClean="0"/>
              <a:t>Eclipse</a:t>
            </a:r>
            <a:r>
              <a:rPr lang="zh-CN" altLang="en-US" dirty="0" smtClean="0"/>
              <a:t>中</a:t>
            </a:r>
            <a:r>
              <a:rPr lang="en-US" altLang="zh-CN" dirty="0" smtClean="0"/>
              <a:t>SVN</a:t>
            </a:r>
            <a:r>
              <a:rPr lang="zh-CN" altLang="en-US" dirty="0" smtClean="0"/>
              <a:t>的使用</a:t>
            </a:r>
            <a:endParaRPr lang="zh-CN" altLang="en-US" dirty="0"/>
          </a:p>
        </p:txBody>
      </p:sp>
      <p:pic>
        <p:nvPicPr>
          <p:cNvPr id="1026" name="Picture 2" descr="C:\Users\LGV5\Desktop\123.png"/>
          <p:cNvPicPr>
            <a:picLocks noChangeAspect="1" noChangeArrowheads="1"/>
          </p:cNvPicPr>
          <p:nvPr/>
        </p:nvPicPr>
        <p:blipFill>
          <a:blip r:embed="rId3" cstate="print"/>
          <a:srcRect/>
          <a:stretch>
            <a:fillRect/>
          </a:stretch>
        </p:blipFill>
        <p:spPr bwMode="auto">
          <a:xfrm>
            <a:off x="467544" y="2348880"/>
            <a:ext cx="7019926" cy="4176464"/>
          </a:xfrm>
          <a:prstGeom prst="rect">
            <a:avLst/>
          </a:prstGeom>
          <a:noFill/>
        </p:spPr>
      </p:pic>
    </p:spTree>
    <p:extLst>
      <p:ext uri="{BB962C8B-B14F-4D97-AF65-F5344CB8AC3E}">
        <p14:creationId xmlns="" xmlns:p14="http://schemas.microsoft.com/office/powerpoint/2010/main" val="1818487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864095"/>
          </a:xfrm>
        </p:spPr>
        <p:txBody>
          <a:bodyPr>
            <a:noAutofit/>
          </a:bodyPr>
          <a:lstStyle/>
          <a:p>
            <a:pPr algn="l" fontAlgn="auto">
              <a:spcBef>
                <a:spcPts val="0"/>
              </a:spcBef>
              <a:spcAft>
                <a:spcPts val="0"/>
              </a:spcAft>
              <a:defRPr/>
            </a:pPr>
            <a:r>
              <a:rPr lang="en-US" altLang="zh-CN" sz="2000" i="1" dirty="0" smtClean="0">
                <a:latin typeface="+mn-ea"/>
                <a:ea typeface="+mn-ea"/>
              </a:rPr>
              <a:t>File-&gt;Import-&gt;SVN</a:t>
            </a:r>
            <a:r>
              <a:rPr lang="zh-CN" altLang="en-US" sz="2000" i="1" dirty="0" smtClean="0">
                <a:latin typeface="+mn-ea"/>
                <a:ea typeface="+mn-ea"/>
              </a:rPr>
              <a:t>（从</a:t>
            </a:r>
            <a:r>
              <a:rPr lang="en-US" altLang="zh-CN" sz="2000" i="1" dirty="0" err="1" smtClean="0">
                <a:latin typeface="+mn-ea"/>
                <a:ea typeface="+mn-ea"/>
              </a:rPr>
              <a:t>svn</a:t>
            </a:r>
            <a:r>
              <a:rPr lang="zh-CN" altLang="en-US" sz="2000" i="1" dirty="0" smtClean="0">
                <a:latin typeface="+mn-ea"/>
                <a:ea typeface="+mn-ea"/>
              </a:rPr>
              <a:t>中检出项目）</a:t>
            </a:r>
            <a:r>
              <a:rPr lang="en-US" altLang="zh-CN" sz="2000" i="1" dirty="0" smtClean="0">
                <a:latin typeface="+mn-ea"/>
                <a:ea typeface="+mn-ea"/>
              </a:rPr>
              <a:t>-&gt;</a:t>
            </a:r>
            <a:r>
              <a:rPr lang="zh-CN" altLang="en-US" sz="2000" i="1" dirty="0" smtClean="0">
                <a:latin typeface="+mn-ea"/>
                <a:ea typeface="+mn-ea"/>
              </a:rPr>
              <a:t>创建新的资源库位置</a:t>
            </a:r>
            <a:r>
              <a:rPr lang="en-US" altLang="zh-CN" sz="2000" i="1" dirty="0" smtClean="0">
                <a:latin typeface="+mn-ea"/>
                <a:ea typeface="+mn-ea"/>
              </a:rPr>
              <a:t>-&gt;</a:t>
            </a:r>
            <a:r>
              <a:rPr lang="zh-CN" altLang="en-US" sz="2000" i="1" dirty="0" smtClean="0">
                <a:latin typeface="+mn-ea"/>
                <a:ea typeface="+mn-ea"/>
              </a:rPr>
              <a:t>输入</a:t>
            </a:r>
            <a:r>
              <a:rPr lang="en-US" altLang="zh-CN" sz="2000" i="1" dirty="0" smtClean="0">
                <a:latin typeface="+mn-ea"/>
                <a:ea typeface="+mn-ea"/>
              </a:rPr>
              <a:t>URL-&gt;</a:t>
            </a:r>
            <a:r>
              <a:rPr lang="zh-CN" altLang="en-US" sz="2000" i="1" dirty="0" smtClean="0">
                <a:latin typeface="+mn-ea"/>
                <a:ea typeface="+mn-ea"/>
              </a:rPr>
              <a:t>选择项目。这样</a:t>
            </a:r>
            <a:r>
              <a:rPr lang="en-US" altLang="zh-CN" sz="2000" i="1" dirty="0" smtClean="0">
                <a:latin typeface="+mn-ea"/>
                <a:ea typeface="+mn-ea"/>
              </a:rPr>
              <a:t>Eclipse</a:t>
            </a:r>
            <a:r>
              <a:rPr lang="zh-CN" altLang="en-US" sz="2000" i="1" dirty="0" smtClean="0">
                <a:latin typeface="+mn-ea"/>
                <a:ea typeface="+mn-ea"/>
              </a:rPr>
              <a:t>自动从</a:t>
            </a:r>
            <a:r>
              <a:rPr lang="en-US" altLang="zh-CN" sz="2000" i="1" dirty="0" smtClean="0">
                <a:latin typeface="+mn-ea"/>
                <a:ea typeface="+mn-ea"/>
              </a:rPr>
              <a:t>SVN</a:t>
            </a:r>
            <a:r>
              <a:rPr lang="zh-CN" altLang="en-US" sz="2000" i="1" dirty="0" smtClean="0">
                <a:latin typeface="+mn-ea"/>
                <a:ea typeface="+mn-ea"/>
              </a:rPr>
              <a:t>服务器下载项目。</a:t>
            </a:r>
            <a:endParaRPr lang="zh-CN" altLang="en-US" sz="20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从</a:t>
            </a:r>
            <a:r>
              <a:rPr lang="en-US" altLang="zh-CN" dirty="0" err="1" smtClean="0"/>
              <a:t>svn</a:t>
            </a:r>
            <a:r>
              <a:rPr lang="zh-CN" altLang="en-US" dirty="0" smtClean="0"/>
              <a:t>中</a:t>
            </a:r>
            <a:r>
              <a:rPr lang="en-US" altLang="zh-CN" dirty="0" smtClean="0"/>
              <a:t>import</a:t>
            </a:r>
            <a:r>
              <a:rPr lang="zh-CN" altLang="en-US" dirty="0" smtClean="0"/>
              <a:t>项目</a:t>
            </a:r>
            <a:endParaRPr lang="zh-CN" altLang="en-US" dirty="0"/>
          </a:p>
        </p:txBody>
      </p:sp>
    </p:spTree>
    <p:extLst>
      <p:ext uri="{BB962C8B-B14F-4D97-AF65-F5344CB8AC3E}">
        <p14:creationId xmlns="" xmlns:p14="http://schemas.microsoft.com/office/powerpoint/2010/main" val="224867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4248472"/>
          </a:xfrm>
        </p:spPr>
        <p:txBody>
          <a:bodyPr>
            <a:noAutofit/>
          </a:bodyPr>
          <a:lstStyle/>
          <a:p>
            <a:pPr algn="l"/>
            <a:r>
              <a:rPr lang="zh-CN" altLang="en-US" sz="2400" dirty="0" smtClean="0"/>
              <a:t/>
            </a:r>
            <a:br>
              <a:rPr lang="zh-CN" altLang="en-US" sz="2400" dirty="0" smtClean="0"/>
            </a:br>
            <a:endParaRPr lang="zh-CN" altLang="en-US" sz="24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altLang="zh-CN" dirty="0" smtClean="0"/>
              <a:t>Hudson</a:t>
            </a:r>
            <a:r>
              <a:rPr lang="zh-CN" altLang="en-US" dirty="0" smtClean="0"/>
              <a:t>中</a:t>
            </a:r>
            <a:r>
              <a:rPr lang="en-US" altLang="zh-CN" dirty="0" err="1" smtClean="0"/>
              <a:t>Junit</a:t>
            </a:r>
            <a:r>
              <a:rPr lang="zh-CN" altLang="en-US" dirty="0" smtClean="0"/>
              <a:t>配置</a:t>
            </a:r>
            <a:endParaRPr lang="zh-CN" altLang="en-US" dirty="0"/>
          </a:p>
        </p:txBody>
      </p:sp>
      <p:pic>
        <p:nvPicPr>
          <p:cNvPr id="69633" name="Picture 1" descr="C:\Users\LGV5\AppData\Roaming\Tencent\Users\279600347\QQ\WinTemp\RichOle\3CG_(HPAD5D~[FU4ENZ@AXB.jpg"/>
          <p:cNvPicPr>
            <a:picLocks noChangeAspect="1" noChangeArrowheads="1"/>
          </p:cNvPicPr>
          <p:nvPr/>
        </p:nvPicPr>
        <p:blipFill>
          <a:blip r:embed="rId3" cstate="print"/>
          <a:srcRect/>
          <a:stretch>
            <a:fillRect/>
          </a:stretch>
        </p:blipFill>
        <p:spPr bwMode="auto">
          <a:xfrm>
            <a:off x="539552" y="1484784"/>
            <a:ext cx="7400925" cy="1571625"/>
          </a:xfrm>
          <a:prstGeom prst="rect">
            <a:avLst/>
          </a:prstGeom>
          <a:noFill/>
        </p:spPr>
      </p:pic>
      <p:pic>
        <p:nvPicPr>
          <p:cNvPr id="69634" name="Picture 2" descr="C:\Users\LGV5\AppData\Roaming\Tencent\Users\279600347\QQ\WinTemp\RichOle\8P3BH3EMR~V9HVRDCU(QOSR.jpg"/>
          <p:cNvPicPr>
            <a:picLocks noChangeAspect="1" noChangeArrowheads="1"/>
          </p:cNvPicPr>
          <p:nvPr/>
        </p:nvPicPr>
        <p:blipFill>
          <a:blip r:embed="rId4" cstate="print"/>
          <a:srcRect/>
          <a:stretch>
            <a:fillRect/>
          </a:stretch>
        </p:blipFill>
        <p:spPr bwMode="auto">
          <a:xfrm>
            <a:off x="611560" y="3068960"/>
            <a:ext cx="2305050" cy="3533775"/>
          </a:xfrm>
          <a:prstGeom prst="rect">
            <a:avLst/>
          </a:prstGeom>
          <a:noFill/>
        </p:spPr>
      </p:pic>
      <p:sp>
        <p:nvSpPr>
          <p:cNvPr id="6" name="TextBox 5"/>
          <p:cNvSpPr txBox="1"/>
          <p:nvPr/>
        </p:nvSpPr>
        <p:spPr>
          <a:xfrm>
            <a:off x="3995936" y="3573016"/>
            <a:ext cx="3888432" cy="369332"/>
          </a:xfrm>
          <a:prstGeom prst="rect">
            <a:avLst/>
          </a:prstGeom>
          <a:noFill/>
        </p:spPr>
        <p:txBody>
          <a:bodyPr wrap="square" rtlCol="0">
            <a:spAutoFit/>
          </a:bodyPr>
          <a:lstStyle/>
          <a:p>
            <a:endParaRPr lang="zh-CN" altLang="en-US" dirty="0"/>
          </a:p>
        </p:txBody>
      </p:sp>
      <p:sp>
        <p:nvSpPr>
          <p:cNvPr id="7" name="TextBox 6"/>
          <p:cNvSpPr txBox="1"/>
          <p:nvPr/>
        </p:nvSpPr>
        <p:spPr>
          <a:xfrm>
            <a:off x="3635896" y="3573016"/>
            <a:ext cx="4464496" cy="923330"/>
          </a:xfrm>
          <a:prstGeom prst="rect">
            <a:avLst/>
          </a:prstGeom>
          <a:noFill/>
        </p:spPr>
        <p:txBody>
          <a:bodyPr wrap="square" rtlCol="0">
            <a:spAutoFit/>
          </a:bodyPr>
          <a:lstStyle/>
          <a:p>
            <a:r>
              <a:rPr lang="en-US" altLang="zh-CN" dirty="0" smtClean="0"/>
              <a:t>Hudson</a:t>
            </a:r>
            <a:r>
              <a:rPr lang="zh-CN" altLang="en-US" dirty="0" smtClean="0"/>
              <a:t>中路径为项目的</a:t>
            </a:r>
            <a:r>
              <a:rPr lang="en-US" altLang="zh-CN" dirty="0" err="1" smtClean="0"/>
              <a:t>junit</a:t>
            </a:r>
            <a:r>
              <a:rPr lang="zh-CN" altLang="en-US" dirty="0" smtClean="0"/>
              <a:t>测试报告路径。为了自动运行</a:t>
            </a:r>
            <a:r>
              <a:rPr lang="en-US" altLang="zh-CN" dirty="0" err="1" smtClean="0"/>
              <a:t>junit</a:t>
            </a:r>
            <a:r>
              <a:rPr lang="zh-CN" altLang="en-US" dirty="0" smtClean="0"/>
              <a:t>测试，需要在</a:t>
            </a:r>
            <a:r>
              <a:rPr lang="en-US" altLang="zh-CN" dirty="0" smtClean="0"/>
              <a:t>ant</a:t>
            </a:r>
            <a:r>
              <a:rPr lang="zh-CN" altLang="en-US" dirty="0" smtClean="0"/>
              <a:t>的</a:t>
            </a:r>
            <a:r>
              <a:rPr lang="en-US" altLang="zh-CN" dirty="0" smtClean="0"/>
              <a:t>build.xml</a:t>
            </a:r>
            <a:r>
              <a:rPr lang="zh-CN" altLang="en-US" dirty="0" smtClean="0"/>
              <a:t>文档中配置。配置的模板已上传。</a:t>
            </a:r>
            <a:endParaRPr lang="zh-CN" altLang="en-US" dirty="0"/>
          </a:p>
        </p:txBody>
      </p:sp>
    </p:spTree>
    <p:extLst>
      <p:ext uri="{BB962C8B-B14F-4D97-AF65-F5344CB8AC3E}">
        <p14:creationId xmlns="" xmlns:p14="http://schemas.microsoft.com/office/powerpoint/2010/main" val="2248674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8029604" cy="4248472"/>
          </a:xfrm>
        </p:spPr>
        <p:txBody>
          <a:bodyPr>
            <a:normAutofit/>
          </a:bodyPr>
          <a:lstStyle/>
          <a:p>
            <a:pPr algn="l" fontAlgn="auto">
              <a:spcBef>
                <a:spcPts val="0"/>
              </a:spcBef>
              <a:spcAft>
                <a:spcPts val="0"/>
              </a:spcAft>
              <a:defRPr/>
            </a:pPr>
            <a:r>
              <a:rPr lang="en-US" altLang="zh-CN" sz="2800" dirty="0" smtClean="0">
                <a:latin typeface="+mn-ea"/>
                <a:ea typeface="+mn-ea"/>
              </a:rPr>
              <a:t>1</a:t>
            </a:r>
            <a:r>
              <a:rPr lang="zh-CN" altLang="en-US" sz="2800" dirty="0" smtClean="0">
                <a:latin typeface="+mn-ea"/>
                <a:ea typeface="+mn-ea"/>
              </a:rPr>
              <a:t>、</a:t>
            </a:r>
            <a:r>
              <a:rPr lang="en-US" altLang="zh-CN" sz="2800" dirty="0" err="1" smtClean="0">
                <a:latin typeface="+mn-ea"/>
                <a:ea typeface="+mn-ea"/>
              </a:rPr>
              <a:t>hudson</a:t>
            </a:r>
            <a:r>
              <a:rPr lang="zh-CN" altLang="en-US" sz="2800" dirty="0" smtClean="0">
                <a:latin typeface="+mn-ea"/>
                <a:ea typeface="+mn-ea"/>
              </a:rPr>
              <a:t>成功运行；</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2</a:t>
            </a:r>
            <a:r>
              <a:rPr lang="zh-CN" altLang="en-US" sz="2800" dirty="0" smtClean="0">
                <a:latin typeface="+mn-ea"/>
                <a:ea typeface="+mn-ea"/>
              </a:rPr>
              <a:t>、</a:t>
            </a:r>
            <a:r>
              <a:rPr lang="en-US" altLang="zh-CN" sz="2800" dirty="0" smtClean="0">
                <a:latin typeface="+mn-ea"/>
                <a:ea typeface="+mn-ea"/>
              </a:rPr>
              <a:t>ant</a:t>
            </a:r>
            <a:r>
              <a:rPr lang="zh-CN" altLang="en-US" sz="2800" dirty="0" smtClean="0">
                <a:latin typeface="+mn-ea"/>
                <a:ea typeface="+mn-ea"/>
              </a:rPr>
              <a:t>成功运行；</a:t>
            </a:r>
            <a:endParaRPr lang="zh-CN" altLang="en-US" sz="2800" dirty="0">
              <a:latin typeface="+mn-ea"/>
              <a:ea typeface="+mn-ea"/>
            </a:endParaRPr>
          </a:p>
        </p:txBody>
      </p:sp>
      <p:sp>
        <p:nvSpPr>
          <p:cNvPr id="5" name="标题 1"/>
          <p:cNvSpPr txBox="1">
            <a:spLocks/>
          </p:cNvSpPr>
          <p:nvPr/>
        </p:nvSpPr>
        <p:spPr>
          <a:xfrm>
            <a:off x="500034"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前期基础</a:t>
            </a:r>
            <a:endParaRPr lang="zh-CN" altLang="en-US" dirty="0"/>
          </a:p>
        </p:txBody>
      </p:sp>
    </p:spTree>
    <p:extLst>
      <p:ext uri="{BB962C8B-B14F-4D97-AF65-F5344CB8AC3E}">
        <p14:creationId xmlns="" xmlns:p14="http://schemas.microsoft.com/office/powerpoint/2010/main" val="4035994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altLang="zh-CN" dirty="0" smtClean="0"/>
              <a:t>SVN</a:t>
            </a:r>
            <a:endParaRPr lang="zh-CN" altLang="en-US" dirty="0"/>
          </a:p>
        </p:txBody>
      </p:sp>
      <p:sp>
        <p:nvSpPr>
          <p:cNvPr id="7" name="标题 1"/>
          <p:cNvSpPr>
            <a:spLocks noGrp="1"/>
          </p:cNvSpPr>
          <p:nvPr>
            <p:ph type="ctrTitle"/>
          </p:nvPr>
        </p:nvSpPr>
        <p:spPr>
          <a:xfrm>
            <a:off x="685800" y="1556793"/>
            <a:ext cx="8172480" cy="4248472"/>
          </a:xfrm>
        </p:spPr>
        <p:txBody>
          <a:bodyPr>
            <a:normAutofit/>
          </a:bodyPr>
          <a:lstStyle/>
          <a:p>
            <a:pPr algn="l" fontAlgn="auto">
              <a:spcBef>
                <a:spcPts val="0"/>
              </a:spcBef>
              <a:spcAft>
                <a:spcPts val="0"/>
              </a:spcAft>
              <a:defRPr/>
            </a:pPr>
            <a:r>
              <a:rPr lang="en-US" altLang="zh-CN" sz="2800" dirty="0" smtClean="0">
                <a:latin typeface="+mn-ea"/>
                <a:ea typeface="+mn-ea"/>
              </a:rPr>
              <a:t>1</a:t>
            </a:r>
            <a:r>
              <a:rPr lang="zh-CN" altLang="en-US" sz="2800" dirty="0" smtClean="0">
                <a:latin typeface="+mn-ea"/>
                <a:ea typeface="+mn-ea"/>
              </a:rPr>
              <a:t>、服务器：</a:t>
            </a:r>
            <a:r>
              <a:rPr lang="en-US" altLang="zh-CN" sz="2800" dirty="0" smtClean="0">
                <a:latin typeface="+mn-ea"/>
                <a:ea typeface="+mn-ea"/>
              </a:rPr>
              <a:t>VisualSVN-Server-2.1.10</a:t>
            </a:r>
            <a:r>
              <a:rPr lang="zh-CN" altLang="en-US" sz="2800" dirty="0" smtClean="0">
                <a:latin typeface="+mn-ea"/>
                <a:ea typeface="+mn-ea"/>
              </a:rPr>
              <a:t>；</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2</a:t>
            </a:r>
            <a:r>
              <a:rPr lang="zh-CN" altLang="en-US" sz="2800" dirty="0" smtClean="0">
                <a:latin typeface="+mn-ea"/>
                <a:ea typeface="+mn-ea"/>
              </a:rPr>
              <a:t>、客户端：</a:t>
            </a:r>
            <a:r>
              <a:rPr lang="en-US" altLang="zh-CN" sz="2800" dirty="0" smtClean="0">
                <a:latin typeface="+mn-ea"/>
                <a:ea typeface="+mn-ea"/>
              </a:rPr>
              <a:t>TortoiseSVN-1.6.16.21511-win32-svn-1.6.17</a:t>
            </a:r>
            <a:r>
              <a:rPr lang="zh-CN" altLang="en-US" sz="2800" dirty="0" smtClean="0">
                <a:latin typeface="+mn-ea"/>
                <a:ea typeface="+mn-ea"/>
              </a:rPr>
              <a:t>；</a:t>
            </a:r>
            <a:r>
              <a:rPr lang="en-US" altLang="zh-CN" sz="2800" dirty="0" smtClean="0">
                <a:latin typeface="+mn-ea"/>
                <a:ea typeface="+mn-ea"/>
              </a:rPr>
              <a:t>(</a:t>
            </a:r>
            <a:r>
              <a:rPr lang="zh-CN" altLang="en-US" sz="2800" dirty="0" smtClean="0">
                <a:latin typeface="+mn-ea"/>
                <a:ea typeface="+mn-ea"/>
              </a:rPr>
              <a:t>两个软件根据提示安装就好，服务器每个小组只需要一台电脑安装，客户端最好都安装吧</a:t>
            </a:r>
            <a:r>
              <a:rPr lang="en-US" altLang="zh-CN" sz="2800" dirty="0" smtClean="0">
                <a:latin typeface="+mn-ea"/>
                <a:ea typeface="+mn-ea"/>
              </a:rPr>
              <a:t>)</a:t>
            </a:r>
            <a:br>
              <a:rPr lang="en-US" altLang="zh-CN" sz="2800" dirty="0" smtClean="0">
                <a:latin typeface="+mn-ea"/>
                <a:ea typeface="+mn-ea"/>
              </a:rPr>
            </a:br>
            <a:endParaRPr lang="zh-CN" altLang="en-US" sz="2800" dirty="0">
              <a:latin typeface="+mn-ea"/>
              <a:ea typeface="+mn-ea"/>
            </a:endParaRPr>
          </a:p>
        </p:txBody>
      </p:sp>
    </p:spTree>
    <p:extLst>
      <p:ext uri="{BB962C8B-B14F-4D97-AF65-F5344CB8AC3E}">
        <p14:creationId xmlns="" xmlns:p14="http://schemas.microsoft.com/office/powerpoint/2010/main" val="3434360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792087"/>
          </a:xfrm>
        </p:spPr>
        <p:txBody>
          <a:bodyPr>
            <a:normAutofit/>
          </a:bodyPr>
          <a:lstStyle/>
          <a:p>
            <a:pPr algn="l" fontAlgn="auto">
              <a:spcBef>
                <a:spcPts val="0"/>
              </a:spcBef>
              <a:spcAft>
                <a:spcPts val="0"/>
              </a:spcAft>
              <a:defRPr/>
            </a:pPr>
            <a:r>
              <a:rPr lang="zh-CN" altLang="en-US" sz="2800" dirty="0" smtClean="0">
                <a:latin typeface="+mn-ea"/>
                <a:ea typeface="+mn-ea"/>
              </a:rPr>
              <a:t>服务器界面</a:t>
            </a:r>
            <a:endParaRPr lang="zh-CN" altLang="en-US" sz="2800"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服务器配置</a:t>
            </a:r>
            <a:endParaRPr lang="zh-CN" altLang="en-US" dirty="0"/>
          </a:p>
        </p:txBody>
      </p:sp>
      <p:pic>
        <p:nvPicPr>
          <p:cNvPr id="90113" name="Picture 1" descr="C:\Users\LGV5\AppData\Roaming\Tencent\Users\279600347\QQ\WinTemp\RichOle\MC0[@6)6M55ADH}`H%YE}P3.jpg"/>
          <p:cNvPicPr>
            <a:picLocks noChangeAspect="1" noChangeArrowheads="1"/>
          </p:cNvPicPr>
          <p:nvPr/>
        </p:nvPicPr>
        <p:blipFill>
          <a:blip r:embed="rId3" cstate="print"/>
          <a:srcRect/>
          <a:stretch>
            <a:fillRect/>
          </a:stretch>
        </p:blipFill>
        <p:spPr bwMode="auto">
          <a:xfrm>
            <a:off x="1403648" y="2174710"/>
            <a:ext cx="6408712" cy="4683290"/>
          </a:xfrm>
          <a:prstGeom prst="rect">
            <a:avLst/>
          </a:prstGeom>
          <a:noFill/>
        </p:spPr>
      </p:pic>
    </p:spTree>
    <p:extLst>
      <p:ext uri="{BB962C8B-B14F-4D97-AF65-F5344CB8AC3E}">
        <p14:creationId xmlns="" xmlns:p14="http://schemas.microsoft.com/office/powerpoint/2010/main" val="48581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4248472"/>
          </a:xfrm>
        </p:spPr>
        <p:txBody>
          <a:bodyPr>
            <a:normAutofit/>
          </a:bodyPr>
          <a:lstStyle/>
          <a:p>
            <a:pPr algn="l" fontAlgn="auto">
              <a:spcBef>
                <a:spcPts val="0"/>
              </a:spcBef>
              <a:spcAft>
                <a:spcPts val="0"/>
              </a:spcAft>
              <a:defRPr/>
            </a:pPr>
            <a:r>
              <a:rPr lang="en-US" altLang="zh-CN" sz="2800" dirty="0" smtClean="0">
                <a:latin typeface="+mn-ea"/>
                <a:ea typeface="+mn-ea"/>
              </a:rPr>
              <a:t>1</a:t>
            </a:r>
            <a:r>
              <a:rPr lang="zh-CN" altLang="en-US" sz="2800" dirty="0" smtClean="0">
                <a:latin typeface="+mn-ea"/>
                <a:ea typeface="+mn-ea"/>
              </a:rPr>
              <a:t>、</a:t>
            </a:r>
            <a:r>
              <a:rPr lang="en-US" altLang="zh-CN" sz="2800" dirty="0" smtClean="0">
                <a:latin typeface="+mn-ea"/>
                <a:ea typeface="+mn-ea"/>
              </a:rPr>
              <a:t>Repository:</a:t>
            </a:r>
            <a:r>
              <a:rPr lang="zh-CN" altLang="en-US" sz="2800" dirty="0" smtClean="0">
                <a:latin typeface="+mn-ea"/>
                <a:ea typeface="+mn-ea"/>
              </a:rPr>
              <a:t>资源库。</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2</a:t>
            </a:r>
            <a:r>
              <a:rPr lang="zh-CN" altLang="en-US" sz="2800" dirty="0" smtClean="0">
                <a:latin typeface="+mn-ea"/>
                <a:ea typeface="+mn-ea"/>
              </a:rPr>
              <a:t>、</a:t>
            </a:r>
            <a:r>
              <a:rPr lang="en-US" altLang="zh-CN" sz="2800" dirty="0" smtClean="0">
                <a:latin typeface="+mn-ea"/>
                <a:ea typeface="+mn-ea"/>
              </a:rPr>
              <a:t>Users:</a:t>
            </a:r>
            <a:r>
              <a:rPr lang="zh-CN" altLang="en-US" sz="2800" dirty="0" smtClean="0">
                <a:latin typeface="+mn-ea"/>
                <a:ea typeface="+mn-ea"/>
              </a:rPr>
              <a:t>用户管理，管理访问资源库的用户。</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3</a:t>
            </a:r>
            <a:r>
              <a:rPr lang="zh-CN" altLang="en-US" sz="2800" dirty="0" smtClean="0">
                <a:latin typeface="+mn-ea"/>
                <a:ea typeface="+mn-ea"/>
              </a:rPr>
              <a:t>、</a:t>
            </a:r>
            <a:r>
              <a:rPr lang="en-US" altLang="zh-CN" sz="2800" dirty="0" smtClean="0">
                <a:latin typeface="+mn-ea"/>
                <a:ea typeface="+mn-ea"/>
              </a:rPr>
              <a:t>Groups:</a:t>
            </a:r>
            <a:r>
              <a:rPr lang="zh-CN" altLang="en-US" sz="2800" dirty="0" smtClean="0">
                <a:latin typeface="+mn-ea"/>
                <a:ea typeface="+mn-ea"/>
              </a:rPr>
              <a:t>用户组管理。</a:t>
            </a:r>
            <a:r>
              <a:rPr lang="en-US" altLang="zh-CN" sz="2800" dirty="0" smtClean="0">
                <a:latin typeface="+mn-ea"/>
                <a:ea typeface="+mn-ea"/>
              </a:rPr>
              <a:t/>
            </a:r>
            <a:br>
              <a:rPr lang="en-US" altLang="zh-CN" sz="2800" dirty="0" smtClean="0">
                <a:latin typeface="+mn-ea"/>
                <a:ea typeface="+mn-ea"/>
              </a:rPr>
            </a:br>
            <a:endParaRPr lang="zh-CN" altLang="en-US" sz="2800"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服务器配置</a:t>
            </a:r>
            <a:endParaRPr lang="zh-CN" altLang="en-US" dirty="0"/>
          </a:p>
        </p:txBody>
      </p:sp>
    </p:spTree>
    <p:extLst>
      <p:ext uri="{BB962C8B-B14F-4D97-AF65-F5344CB8AC3E}">
        <p14:creationId xmlns="" xmlns:p14="http://schemas.microsoft.com/office/powerpoint/2010/main" val="10710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720079"/>
          </a:xfrm>
        </p:spPr>
        <p:txBody>
          <a:bodyPr>
            <a:normAutofit fontScale="90000"/>
          </a:bodyPr>
          <a:lstStyle/>
          <a:p>
            <a:pPr algn="l" fontAlgn="auto">
              <a:spcBef>
                <a:spcPts val="0"/>
              </a:spcBef>
              <a:spcAft>
                <a:spcPts val="0"/>
              </a:spcAft>
              <a:defRPr/>
            </a:pPr>
            <a:r>
              <a:rPr lang="zh-CN" altLang="en-US" sz="2800" i="1" dirty="0" smtClean="0"/>
              <a:t>右键单击</a:t>
            </a:r>
            <a:r>
              <a:rPr lang="en-US" altLang="zh-CN" sz="2800" i="1" dirty="0" smtClean="0"/>
              <a:t>Repository</a:t>
            </a:r>
            <a:r>
              <a:rPr lang="zh-CN" altLang="en-US" sz="2800" i="1" dirty="0" smtClean="0"/>
              <a:t>，选择</a:t>
            </a:r>
            <a:r>
              <a:rPr lang="en-US" altLang="zh-CN" sz="2800" i="1" dirty="0" smtClean="0"/>
              <a:t>Create New Repository</a:t>
            </a:r>
            <a:r>
              <a:rPr lang="zh-CN" altLang="en-US" sz="2800" i="1" dirty="0" smtClean="0"/>
              <a:t>，在对话框中输入新建的资源库名字。</a:t>
            </a:r>
            <a:endParaRPr lang="zh-CN" altLang="en-US" sz="2800" i="1" dirty="0"/>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新建</a:t>
            </a:r>
            <a:r>
              <a:rPr lang="en-US" altLang="zh-CN" dirty="0" smtClean="0"/>
              <a:t>Repository</a:t>
            </a:r>
            <a:endParaRPr lang="zh-CN" altLang="en-US" dirty="0"/>
          </a:p>
        </p:txBody>
      </p:sp>
      <p:pic>
        <p:nvPicPr>
          <p:cNvPr id="7" name="Picture 2" descr="C:\Users\LGV5\Desktop\未命名.jpg"/>
          <p:cNvPicPr>
            <a:picLocks noChangeAspect="1" noChangeArrowheads="1"/>
          </p:cNvPicPr>
          <p:nvPr/>
        </p:nvPicPr>
        <p:blipFill>
          <a:blip r:embed="rId3" cstate="print"/>
          <a:srcRect/>
          <a:stretch>
            <a:fillRect/>
          </a:stretch>
        </p:blipFill>
        <p:spPr bwMode="auto">
          <a:xfrm>
            <a:off x="611560" y="2348880"/>
            <a:ext cx="6192688" cy="4546137"/>
          </a:xfrm>
          <a:prstGeom prst="rect">
            <a:avLst/>
          </a:prstGeom>
          <a:noFill/>
        </p:spPr>
      </p:pic>
    </p:spTree>
    <p:extLst>
      <p:ext uri="{BB962C8B-B14F-4D97-AF65-F5344CB8AC3E}">
        <p14:creationId xmlns="" xmlns:p14="http://schemas.microsoft.com/office/powerpoint/2010/main" val="897901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4248472"/>
          </a:xfrm>
        </p:spPr>
        <p:txBody>
          <a:bodyPr>
            <a:noAutofit/>
          </a:bodyPr>
          <a:lstStyle/>
          <a:p>
            <a:pPr algn="l"/>
            <a:endParaRPr lang="zh-CN" altLang="en-US" sz="24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新建资源库</a:t>
            </a:r>
            <a:endParaRPr lang="zh-CN" altLang="en-US" dirty="0"/>
          </a:p>
        </p:txBody>
      </p:sp>
      <p:pic>
        <p:nvPicPr>
          <p:cNvPr id="84993" name="Picture 1" descr="C:\Users\LGV5\Desktop\未命名.jpg"/>
          <p:cNvPicPr>
            <a:picLocks noChangeAspect="1" noChangeArrowheads="1"/>
          </p:cNvPicPr>
          <p:nvPr/>
        </p:nvPicPr>
        <p:blipFill>
          <a:blip r:embed="rId3" cstate="print"/>
          <a:srcRect/>
          <a:stretch>
            <a:fillRect/>
          </a:stretch>
        </p:blipFill>
        <p:spPr bwMode="auto">
          <a:xfrm>
            <a:off x="611560" y="1556791"/>
            <a:ext cx="7128792" cy="5292949"/>
          </a:xfrm>
          <a:prstGeom prst="rect">
            <a:avLst/>
          </a:prstGeom>
          <a:noFill/>
        </p:spPr>
      </p:pic>
    </p:spTree>
    <p:extLst>
      <p:ext uri="{BB962C8B-B14F-4D97-AF65-F5344CB8AC3E}">
        <p14:creationId xmlns="" xmlns:p14="http://schemas.microsoft.com/office/powerpoint/2010/main" val="1787420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648071"/>
          </a:xfrm>
        </p:spPr>
        <p:txBody>
          <a:bodyPr>
            <a:normAutofit/>
          </a:bodyPr>
          <a:lstStyle/>
          <a:p>
            <a:pPr algn="l"/>
            <a:r>
              <a:rPr lang="zh-CN" altLang="en-US" sz="2800" i="1" dirty="0" smtClean="0">
                <a:latin typeface="+mn-ea"/>
                <a:ea typeface="+mn-ea"/>
              </a:rPr>
              <a:t>右键单击</a:t>
            </a:r>
            <a:r>
              <a:rPr lang="en-US" altLang="zh-CN" sz="2800" i="1" dirty="0" smtClean="0">
                <a:latin typeface="+mn-ea"/>
                <a:ea typeface="+mn-ea"/>
              </a:rPr>
              <a:t>Users-&gt;Create New User</a:t>
            </a:r>
            <a:r>
              <a:rPr lang="zh-CN" altLang="en-US" sz="2800" i="1" dirty="0" smtClean="0">
                <a:latin typeface="+mn-ea"/>
                <a:ea typeface="+mn-ea"/>
              </a:rPr>
              <a:t>。</a:t>
            </a:r>
            <a:endParaRPr lang="zh-CN" altLang="en-US" sz="2800" i="1" dirty="0">
              <a:latin typeface="+mn-ea"/>
              <a:ea typeface="+mn-ea"/>
            </a:endParaRPr>
          </a:p>
        </p:txBody>
      </p:sp>
      <p:sp>
        <p:nvSpPr>
          <p:cNvPr id="5" name="标题 1"/>
          <p:cNvSpPr txBox="1">
            <a:spLocks/>
          </p:cNvSpPr>
          <p:nvPr/>
        </p:nvSpPr>
        <p:spPr>
          <a:xfrm>
            <a:off x="457200"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设置访问用户和权限</a:t>
            </a:r>
            <a:endParaRPr lang="zh-CN" altLang="en-US" dirty="0"/>
          </a:p>
        </p:txBody>
      </p:sp>
      <p:pic>
        <p:nvPicPr>
          <p:cNvPr id="82945" name="Picture 1" descr="C:\Users\LGV5\AppData\Roaming\Tencent\Users\279600347\QQ\WinTemp\RichOle\UAL0V@LS_`HRNA%(S6PK1FP.jpg"/>
          <p:cNvPicPr>
            <a:picLocks noChangeAspect="1" noChangeArrowheads="1"/>
          </p:cNvPicPr>
          <p:nvPr/>
        </p:nvPicPr>
        <p:blipFill>
          <a:blip r:embed="rId3" cstate="print"/>
          <a:srcRect/>
          <a:stretch>
            <a:fillRect/>
          </a:stretch>
        </p:blipFill>
        <p:spPr bwMode="auto">
          <a:xfrm>
            <a:off x="2051720" y="2695575"/>
            <a:ext cx="5676900" cy="4162425"/>
          </a:xfrm>
          <a:prstGeom prst="rect">
            <a:avLst/>
          </a:prstGeom>
          <a:noFill/>
        </p:spPr>
      </p:pic>
    </p:spTree>
    <p:extLst>
      <p:ext uri="{BB962C8B-B14F-4D97-AF65-F5344CB8AC3E}">
        <p14:creationId xmlns="" xmlns:p14="http://schemas.microsoft.com/office/powerpoint/2010/main" val="2075942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1643050"/>
            <a:ext cx="7361188" cy="1065870"/>
          </a:xfrm>
        </p:spPr>
        <p:txBody>
          <a:bodyPr>
            <a:normAutofit fontScale="90000"/>
          </a:bodyPr>
          <a:lstStyle/>
          <a:p>
            <a:pPr algn="l" fontAlgn="auto">
              <a:spcBef>
                <a:spcPts val="0"/>
              </a:spcBef>
              <a:spcAft>
                <a:spcPts val="0"/>
              </a:spcAft>
              <a:defRPr/>
            </a:pPr>
            <a:r>
              <a:rPr lang="zh-CN" altLang="en-US" sz="2800" dirty="0" smtClean="0">
                <a:latin typeface="+mn-ea"/>
                <a:ea typeface="+mn-ea"/>
              </a:rPr>
              <a:t>右键单击一个资源库</a:t>
            </a:r>
            <a:r>
              <a:rPr lang="en-US" altLang="zh-CN" sz="2800" dirty="0" smtClean="0">
                <a:latin typeface="+mn-ea"/>
                <a:ea typeface="+mn-ea"/>
              </a:rPr>
              <a:t>-&gt;Properties-&gt;Add</a:t>
            </a:r>
            <a:r>
              <a:rPr lang="zh-CN" altLang="en-US" sz="2800" dirty="0" smtClean="0">
                <a:latin typeface="+mn-ea"/>
                <a:ea typeface="+mn-ea"/>
              </a:rPr>
              <a:t>。在出现的对话空中选择要添加的用户，这样就可以用该用户名和密码来访问该资源库。</a:t>
            </a:r>
            <a:endParaRPr lang="zh-CN" altLang="en-US" sz="2800" dirty="0">
              <a:latin typeface="+mn-ea"/>
              <a:ea typeface="+mn-ea"/>
            </a:endParaRPr>
          </a:p>
        </p:txBody>
      </p:sp>
      <p:sp>
        <p:nvSpPr>
          <p:cNvPr id="5" name="标题 1"/>
          <p:cNvSpPr txBox="1">
            <a:spLocks/>
          </p:cNvSpPr>
          <p:nvPr/>
        </p:nvSpPr>
        <p:spPr>
          <a:xfrm>
            <a:off x="500034" y="357166"/>
            <a:ext cx="8229600" cy="857256"/>
          </a:xfrm>
          <a:prstGeom prst="rect">
            <a:avLst/>
          </a:prstGeom>
          <a:ln>
            <a:noFill/>
            <a:miter lim="800000"/>
            <a:headEnd/>
            <a:tailEnd/>
          </a:ln>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zh-CN" altLang="en-US" dirty="0" smtClean="0"/>
              <a:t>设置访问用户和权限</a:t>
            </a:r>
            <a:endParaRPr lang="zh-CN" altLang="en-US" dirty="0"/>
          </a:p>
        </p:txBody>
      </p:sp>
      <p:pic>
        <p:nvPicPr>
          <p:cNvPr id="4" name="图片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49976" y="4480180"/>
            <a:ext cx="2194024" cy="2351994"/>
          </a:xfrm>
          <a:prstGeom prst="rect">
            <a:avLst/>
          </a:prstGeom>
        </p:spPr>
      </p:pic>
      <p:pic>
        <p:nvPicPr>
          <p:cNvPr id="80898" name="Picture 2" descr="C:\Users\LGV5\AppData\Roaming\Tencent\Users\279600347\QQ\WinTemp\RichOle\U]~QZDYUA{88JCB0J`H)__Y.jpg"/>
          <p:cNvPicPr>
            <a:picLocks noChangeAspect="1" noChangeArrowheads="1"/>
          </p:cNvPicPr>
          <p:nvPr/>
        </p:nvPicPr>
        <p:blipFill>
          <a:blip r:embed="rId4" cstate="print"/>
          <a:srcRect/>
          <a:stretch>
            <a:fillRect/>
          </a:stretch>
        </p:blipFill>
        <p:spPr bwMode="auto">
          <a:xfrm>
            <a:off x="179512" y="2780928"/>
            <a:ext cx="2366688" cy="2664296"/>
          </a:xfrm>
          <a:prstGeom prst="rect">
            <a:avLst/>
          </a:prstGeom>
          <a:noFill/>
        </p:spPr>
      </p:pic>
      <p:pic>
        <p:nvPicPr>
          <p:cNvPr id="80899" name="Picture 3" descr="C:\Users\LGV5\AppData\Roaming\Tencent\Users\279600347\QQ\WinTemp\RichOle\1`HL5IF_]79N%_UPH`S3H_H.jpg"/>
          <p:cNvPicPr>
            <a:picLocks noChangeAspect="1" noChangeArrowheads="1"/>
          </p:cNvPicPr>
          <p:nvPr/>
        </p:nvPicPr>
        <p:blipFill>
          <a:blip r:embed="rId5" cstate="print"/>
          <a:srcRect/>
          <a:stretch>
            <a:fillRect/>
          </a:stretch>
        </p:blipFill>
        <p:spPr bwMode="auto">
          <a:xfrm>
            <a:off x="3347864" y="2780928"/>
            <a:ext cx="2448272" cy="3341340"/>
          </a:xfrm>
          <a:prstGeom prst="rect">
            <a:avLst/>
          </a:prstGeom>
          <a:noFill/>
        </p:spPr>
      </p:pic>
      <p:pic>
        <p:nvPicPr>
          <p:cNvPr id="80900" name="Picture 4" descr="C:\Users\LGV5\AppData\Roaming\Tencent\Users\279600347\QQ\WinTemp\RichOle\CHG[1W8IT$_0ESFU]IR5A`Q.jpg"/>
          <p:cNvPicPr>
            <a:picLocks noChangeAspect="1" noChangeArrowheads="1"/>
          </p:cNvPicPr>
          <p:nvPr/>
        </p:nvPicPr>
        <p:blipFill>
          <a:blip r:embed="rId6" cstate="print"/>
          <a:srcRect/>
          <a:stretch>
            <a:fillRect/>
          </a:stretch>
        </p:blipFill>
        <p:spPr bwMode="auto">
          <a:xfrm>
            <a:off x="6588224" y="2780928"/>
            <a:ext cx="2337767" cy="2061186"/>
          </a:xfrm>
          <a:prstGeom prst="rect">
            <a:avLst/>
          </a:prstGeom>
          <a:noFill/>
        </p:spPr>
      </p:pic>
      <p:cxnSp>
        <p:nvCxnSpPr>
          <p:cNvPr id="12" name="直接箭头连接符 11"/>
          <p:cNvCxnSpPr/>
          <p:nvPr/>
        </p:nvCxnSpPr>
        <p:spPr>
          <a:xfrm flipV="1">
            <a:off x="2483768" y="4077072"/>
            <a:ext cx="86409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796136" y="3933056"/>
            <a:ext cx="7920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622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1964</Words>
  <Application>Microsoft Office PowerPoint</Application>
  <PresentationFormat>全屏显示(4:3)</PresentationFormat>
  <Paragraphs>78</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Hudson+ant+svn+Junit </vt:lpstr>
      <vt:lpstr>1、hudson成功运行； 2、ant成功运行；</vt:lpstr>
      <vt:lpstr>1、服务器：VisualSVN-Server-2.1.10； 2、客户端：TortoiseSVN-1.6.16.21511-win32-svn-1.6.17；(两个软件根据提示安装就好，服务器每个小组只需要一台电脑安装，客户端最好都安装吧) </vt:lpstr>
      <vt:lpstr>服务器界面</vt:lpstr>
      <vt:lpstr>1、Repository:资源库。 2、Users:用户管理，管理访问资源库的用户。 3、Groups:用户组管理。 </vt:lpstr>
      <vt:lpstr>右键单击Repository，选择Create New Repository，在对话框中输入新建的资源库名字。</vt:lpstr>
      <vt:lpstr>幻灯片 7</vt:lpstr>
      <vt:lpstr>右键单击Users-&gt;Create New User。</vt:lpstr>
      <vt:lpstr>右键单击一个资源库-&gt;Properties-&gt;Add。在出现的对话空中选择要添加的用户，这样就可以用该用户名和密码来访问该资源库。</vt:lpstr>
      <vt:lpstr>右键一个项目的文件夹-&gt;tortoiseSVN-&gt;Import，输入将要把项目放入资源库的URL。（443为默认的端口号）。这样就在服务器端建立了对该项目的托管。小组其他成员可以通过客户端进行下载了</vt:lpstr>
      <vt:lpstr>Help-&gt;Install New Software,在出现的对话框中，单击Add，在出现的Add Repository对话框中，name自己输入，建议svn,location输入http://subclipse.tigris.org/update_1.6.x  </vt:lpstr>
      <vt:lpstr>将三个更新包都勾选，然后一步步点击安装。安装完成，重启eclipse。</vt:lpstr>
      <vt:lpstr>File-&gt;Import-&gt;SVN（从svn中检出项目）-&gt;创建新的资源库位置-&gt;输入URL-&gt;选择项目。这样Eclipse自动从SVN服务器下载项目。</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使用Hudson进行持续集成</dc:title>
  <dc:creator>Jdonee</dc:creator>
  <cp:lastModifiedBy>LGV5</cp:lastModifiedBy>
  <cp:revision>114</cp:revision>
  <dcterms:created xsi:type="dcterms:W3CDTF">2010-11-13T17:27:30Z</dcterms:created>
  <dcterms:modified xsi:type="dcterms:W3CDTF">2011-10-16T16:08:13Z</dcterms:modified>
</cp:coreProperties>
</file>