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61" r:id="rId3"/>
    <p:sldId id="262" r:id="rId4"/>
    <p:sldId id="263" r:id="rId5"/>
    <p:sldId id="264" r:id="rId6"/>
    <p:sldId id="266" r:id="rId7"/>
    <p:sldId id="265" r:id="rId8"/>
    <p:sldId id="269" r:id="rId9"/>
    <p:sldId id="267" r:id="rId10"/>
    <p:sldId id="268" r:id="rId11"/>
    <p:sldId id="270" r:id="rId12"/>
    <p:sldId id="272" r:id="rId13"/>
    <p:sldId id="27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692CA-5713-44D0-9D8A-ABA3C9489B4F}" type="datetimeFigureOut">
              <a:rPr lang="es-MX" smtClean="0"/>
              <a:t>03/02/2015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E543DF-7A16-4819-B563-97B3C881BF16}" type="slidenum">
              <a:rPr lang="es-MX" smtClean="0"/>
              <a:t>‹Nº›</a:t>
            </a:fld>
            <a:endParaRPr lang="es-MX"/>
          </a:p>
        </p:txBody>
      </p:sp>
    </p:spTree>
    <p:extLst>
      <p:ext uri="{BB962C8B-B14F-4D97-AF65-F5344CB8AC3E}">
        <p14:creationId xmlns:p14="http://schemas.microsoft.com/office/powerpoint/2010/main" val="397715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9127F321-9DAE-42D5-BD67-D89F19DACCD9}" type="datetimeFigureOut">
              <a:rPr lang="es-MX" smtClean="0"/>
              <a:t>03/02/2015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A62DB23E-3BA5-433D-BDE7-87F4118C387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9127F321-9DAE-42D5-BD67-D89F19DACCD9}" type="datetimeFigureOut">
              <a:rPr lang="es-MX" smtClean="0"/>
              <a:t>03/02/2015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9127F321-9DAE-42D5-BD67-D89F19DACCD9}" type="datetimeFigureOut">
              <a:rPr lang="es-MX" smtClean="0"/>
              <a:t>03/02/2015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9127F321-9DAE-42D5-BD67-D89F19DACCD9}" type="datetimeFigureOut">
              <a:rPr lang="es-MX" smtClean="0"/>
              <a:t>03/02/2015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9127F321-9DAE-42D5-BD67-D89F19DACCD9}" type="datetimeFigureOut">
              <a:rPr lang="es-MX" smtClean="0"/>
              <a:t>03/02/2015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2DB23E-3BA5-433D-BDE7-87F4118C387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9127F321-9DAE-42D5-BD67-D89F19DACCD9}" type="datetimeFigureOut">
              <a:rPr lang="es-MX" smtClean="0"/>
              <a:t>03/02/2015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9127F321-9DAE-42D5-BD67-D89F19DACCD9}" type="datetimeFigureOut">
              <a:rPr lang="es-MX" smtClean="0"/>
              <a:t>03/02/2015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9127F321-9DAE-42D5-BD67-D89F19DACCD9}" type="datetimeFigureOut">
              <a:rPr lang="es-MX" smtClean="0"/>
              <a:t>03/02/2015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7F321-9DAE-42D5-BD67-D89F19DACCD9}" type="datetimeFigureOut">
              <a:rPr lang="es-MX" smtClean="0"/>
              <a:t>03/02/2015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9127F321-9DAE-42D5-BD67-D89F19DACCD9}" type="datetimeFigureOut">
              <a:rPr lang="es-MX" smtClean="0"/>
              <a:t>03/02/2015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9127F321-9DAE-42D5-BD67-D89F19DACCD9}" type="datetimeFigureOut">
              <a:rPr lang="es-MX" smtClean="0"/>
              <a:t>03/02/2015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A62DB23E-3BA5-433D-BDE7-87F4118C3874}"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127F321-9DAE-42D5-BD67-D89F19DACCD9}" type="datetimeFigureOut">
              <a:rPr lang="es-MX" smtClean="0"/>
              <a:t>03/02/2015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2DB23E-3BA5-433D-BDE7-87F4118C3874}"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470457" y="1268760"/>
            <a:ext cx="8208912" cy="4955203"/>
          </a:xfrm>
          <a:prstGeom prst="rect">
            <a:avLst/>
          </a:prstGeom>
          <a:noFill/>
        </p:spPr>
        <p:txBody>
          <a:bodyPr wrap="square" rtlCol="0">
            <a:spAutoFit/>
          </a:bodyPr>
          <a:lstStyle/>
          <a:p>
            <a:pPr algn="ctr"/>
            <a:r>
              <a:rPr lang="es-MX" sz="3200" dirty="0" smtClean="0">
                <a:latin typeface="Calibri" pitchFamily="34" charset="0"/>
                <a:cs typeface="Calibri" pitchFamily="34" charset="0"/>
              </a:rPr>
              <a:t>INGENIERIA EN SISTEMAS COMPUTACIONALES</a:t>
            </a:r>
          </a:p>
          <a:p>
            <a:pPr algn="ctr"/>
            <a:endParaRPr lang="es-MX" sz="3200" dirty="0" smtClean="0">
              <a:latin typeface="Calibri" pitchFamily="34" charset="0"/>
              <a:cs typeface="Calibri" pitchFamily="34" charset="0"/>
            </a:endParaRPr>
          </a:p>
          <a:p>
            <a:pPr algn="ctr"/>
            <a:r>
              <a:rPr lang="es-MX" sz="3200" dirty="0" smtClean="0">
                <a:latin typeface="Calibri" pitchFamily="34" charset="0"/>
                <a:cs typeface="Calibri" pitchFamily="34" charset="0"/>
              </a:rPr>
              <a:t>MATERIA: </a:t>
            </a:r>
          </a:p>
          <a:p>
            <a:pPr algn="ctr"/>
            <a:r>
              <a:rPr lang="es-MX" sz="3200" dirty="0" smtClean="0">
                <a:latin typeface="Calibri" pitchFamily="34" charset="0"/>
                <a:cs typeface="Calibri" pitchFamily="34" charset="0"/>
              </a:rPr>
              <a:t>Programación Web</a:t>
            </a:r>
          </a:p>
          <a:p>
            <a:pPr algn="ctr"/>
            <a:endParaRPr lang="es-MX" sz="3200" dirty="0" smtClean="0">
              <a:latin typeface="Calibri" pitchFamily="34" charset="0"/>
              <a:cs typeface="Calibri" pitchFamily="34" charset="0"/>
            </a:endParaRPr>
          </a:p>
          <a:p>
            <a:pPr algn="ctr"/>
            <a:r>
              <a:rPr lang="es-MX" sz="3200" dirty="0" smtClean="0">
                <a:latin typeface="Calibri" pitchFamily="34" charset="0"/>
                <a:cs typeface="Calibri" pitchFamily="34" charset="0"/>
              </a:rPr>
              <a:t>TEMA:</a:t>
            </a:r>
          </a:p>
          <a:p>
            <a:pPr algn="ctr"/>
            <a:r>
              <a:rPr lang="es-MX" sz="3200" dirty="0" smtClean="0">
                <a:latin typeface="Calibri" pitchFamily="34" charset="0"/>
                <a:cs typeface="Calibri" pitchFamily="34" charset="0"/>
              </a:rPr>
              <a:t>HISTORIA DE INTERNET</a:t>
            </a:r>
            <a:endParaRPr lang="es-MX" sz="3200" b="1" i="1" dirty="0" smtClean="0">
              <a:latin typeface="Calibri" pitchFamily="34" charset="0"/>
              <a:cs typeface="Calibri" pitchFamily="34" charset="0"/>
            </a:endParaRPr>
          </a:p>
          <a:p>
            <a:pPr algn="ctr"/>
            <a:endParaRPr lang="es-MX" sz="3200" dirty="0" smtClean="0">
              <a:latin typeface="Calibri" pitchFamily="34" charset="0"/>
              <a:cs typeface="Calibri" pitchFamily="34" charset="0"/>
            </a:endParaRPr>
          </a:p>
          <a:p>
            <a:pPr algn="ctr"/>
            <a:r>
              <a:rPr lang="es-MX" sz="2000" dirty="0" smtClean="0">
                <a:latin typeface="Calibri" pitchFamily="34" charset="0"/>
                <a:cs typeface="Calibri" pitchFamily="34" charset="0"/>
              </a:rPr>
              <a:t>ALUMNO: </a:t>
            </a:r>
          </a:p>
          <a:p>
            <a:pPr algn="ctr"/>
            <a:r>
              <a:rPr lang="es-MX" sz="2000" dirty="0" smtClean="0">
                <a:latin typeface="Calibri" pitchFamily="34" charset="0"/>
                <a:cs typeface="Calibri" pitchFamily="34" charset="0"/>
              </a:rPr>
              <a:t>José Luis Silva Martínez</a:t>
            </a:r>
          </a:p>
          <a:p>
            <a:pPr algn="ctr"/>
            <a:r>
              <a:rPr lang="es-MX" sz="2000" dirty="0" smtClean="0">
                <a:latin typeface="Calibri" pitchFamily="34" charset="0"/>
                <a:cs typeface="Calibri" pitchFamily="34" charset="0"/>
              </a:rPr>
              <a:t>Fecha: </a:t>
            </a:r>
            <a:r>
              <a:rPr lang="es-MX" sz="2000" dirty="0" smtClean="0">
                <a:latin typeface="Calibri" pitchFamily="34" charset="0"/>
                <a:cs typeface="Calibri" pitchFamily="34" charset="0"/>
              </a:rPr>
              <a:t>03</a:t>
            </a:r>
            <a:r>
              <a:rPr lang="es-MX" sz="2000" dirty="0" smtClean="0">
                <a:latin typeface="Calibri" pitchFamily="34" charset="0"/>
                <a:cs typeface="Calibri" pitchFamily="34" charset="0"/>
              </a:rPr>
              <a:t>/02/15</a:t>
            </a:r>
            <a:endParaRPr lang="es-MX" sz="2000" dirty="0">
              <a:latin typeface="Calibri" pitchFamily="34" charset="0"/>
              <a:cs typeface="Calibri" pitchFamily="34" charset="0"/>
            </a:endParaRPr>
          </a:p>
        </p:txBody>
      </p:sp>
    </p:spTree>
    <p:extLst>
      <p:ext uri="{BB962C8B-B14F-4D97-AF65-F5344CB8AC3E}">
        <p14:creationId xmlns:p14="http://schemas.microsoft.com/office/powerpoint/2010/main" val="198584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460374" y="1340768"/>
            <a:ext cx="8360097" cy="2246769"/>
          </a:xfrm>
          <a:prstGeom prst="rect">
            <a:avLst/>
          </a:prstGeom>
        </p:spPr>
        <p:txBody>
          <a:bodyPr wrap="square">
            <a:spAutoFit/>
          </a:bodyPr>
          <a:lstStyle/>
          <a:p>
            <a:pPr algn="just"/>
            <a:r>
              <a:rPr lang="es-MX" sz="2000" i="1" dirty="0" smtClean="0">
                <a:latin typeface="+mj-lt"/>
              </a:rPr>
              <a:t>Historia </a:t>
            </a:r>
            <a:r>
              <a:rPr lang="es-MX" sz="2000" i="1" dirty="0">
                <a:latin typeface="+mj-lt"/>
              </a:rPr>
              <a:t>de </a:t>
            </a:r>
            <a:r>
              <a:rPr lang="es-MX" sz="2000" i="1" dirty="0" smtClean="0">
                <a:latin typeface="+mj-lt"/>
              </a:rPr>
              <a:t>Internet</a:t>
            </a:r>
          </a:p>
          <a:p>
            <a:pPr algn="just"/>
            <a:r>
              <a:rPr lang="es-MX" sz="2000" i="1" dirty="0" smtClean="0">
                <a:latin typeface="+mj-lt"/>
              </a:rPr>
              <a:t>APERTURA DE LA RED AL COMERCIO</a:t>
            </a:r>
          </a:p>
          <a:p>
            <a:pPr algn="just"/>
            <a:endParaRPr lang="es-MX" sz="2000" i="1" dirty="0" smtClean="0">
              <a:latin typeface="+mj-lt"/>
            </a:endParaRPr>
          </a:p>
          <a:p>
            <a:pPr algn="just"/>
            <a:r>
              <a:rPr lang="es-MX" sz="2000" dirty="0"/>
              <a:t>La burbuja .</a:t>
            </a:r>
            <a:r>
              <a:rPr lang="es-MX" sz="2000" dirty="0" err="1"/>
              <a:t>com</a:t>
            </a:r>
            <a:r>
              <a:rPr lang="es-MX" sz="2000" dirty="0"/>
              <a:t> estalló el 10 de marzo de 2000, cuando el índice NASDAQ compuesto fuertemente por valores tecnológicos hizo su máximo en 5048,62 (máximo </a:t>
            </a:r>
            <a:r>
              <a:rPr lang="es-MX" sz="2000" dirty="0" err="1"/>
              <a:t>intradía</a:t>
            </a:r>
            <a:r>
              <a:rPr lang="es-MX" sz="2000" dirty="0"/>
              <a:t> 5132,52), más del doble de su valor un año anterior. </a:t>
            </a:r>
            <a:endParaRPr lang="es-MX" sz="2000" dirty="0" smtClean="0"/>
          </a:p>
        </p:txBody>
      </p:sp>
    </p:spTree>
    <p:extLst>
      <p:ext uri="{BB962C8B-B14F-4D97-AF65-F5344CB8AC3E}">
        <p14:creationId xmlns:p14="http://schemas.microsoft.com/office/powerpoint/2010/main" val="175635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4 Rectángulo"/>
          <p:cNvSpPr/>
          <p:nvPr/>
        </p:nvSpPr>
        <p:spPr>
          <a:xfrm>
            <a:off x="581650" y="1063796"/>
            <a:ext cx="7632848" cy="6001643"/>
          </a:xfrm>
          <a:prstGeom prst="rect">
            <a:avLst/>
          </a:prstGeom>
        </p:spPr>
        <p:txBody>
          <a:bodyPr wrap="square">
            <a:spAutoFit/>
          </a:bodyPr>
          <a:lstStyle/>
          <a:p>
            <a:pPr algn="just"/>
            <a:r>
              <a:rPr lang="es-MX" sz="1600" i="1" dirty="0" smtClean="0"/>
              <a:t>1969 Se </a:t>
            </a:r>
            <a:r>
              <a:rPr lang="es-MX" sz="1600" i="1" dirty="0" err="1" smtClean="0"/>
              <a:t>contruye</a:t>
            </a:r>
            <a:r>
              <a:rPr lang="es-MX" sz="1600" i="1" dirty="0" smtClean="0"/>
              <a:t> </a:t>
            </a:r>
            <a:r>
              <a:rPr lang="es-MX" sz="1600" i="1" dirty="0" err="1" smtClean="0"/>
              <a:t>Arpanet</a:t>
            </a:r>
            <a:endParaRPr lang="es-MX" sz="1600" i="1" dirty="0" smtClean="0"/>
          </a:p>
          <a:p>
            <a:pPr algn="just"/>
            <a:endParaRPr lang="es-MX" sz="1600" i="1" dirty="0"/>
          </a:p>
          <a:p>
            <a:pPr algn="just"/>
            <a:r>
              <a:rPr lang="es-MX" sz="1600" i="1" dirty="0" smtClean="0"/>
              <a:t>1972 Invención de  E-mail</a:t>
            </a:r>
            <a:endParaRPr lang="es-MX" sz="1600" i="1" dirty="0"/>
          </a:p>
          <a:p>
            <a:pPr algn="just"/>
            <a:endParaRPr lang="es-MX" sz="1600" i="1" dirty="0" smtClean="0"/>
          </a:p>
          <a:p>
            <a:pPr algn="just"/>
            <a:r>
              <a:rPr lang="es-MX" sz="1600" i="1" dirty="0" smtClean="0"/>
              <a:t>1977 Primer modem</a:t>
            </a:r>
          </a:p>
          <a:p>
            <a:pPr algn="just"/>
            <a:endParaRPr lang="es-MX" sz="1600" i="1" dirty="0" smtClean="0"/>
          </a:p>
          <a:p>
            <a:pPr algn="just"/>
            <a:r>
              <a:rPr lang="es-MX" sz="1600" i="1" dirty="0" smtClean="0"/>
              <a:t>1979 USENET paralelo a ARPANET, personas ajenas a la </a:t>
            </a:r>
            <a:r>
              <a:rPr lang="es-MX" sz="1600" i="1" dirty="0" err="1" smtClean="0"/>
              <a:t>investigacion</a:t>
            </a:r>
            <a:endParaRPr lang="es-MX" sz="1600" i="1" dirty="0" smtClean="0"/>
          </a:p>
          <a:p>
            <a:pPr algn="just"/>
            <a:endParaRPr lang="es-MX" sz="1600" i="1" dirty="0"/>
          </a:p>
          <a:p>
            <a:pPr algn="just"/>
            <a:r>
              <a:rPr lang="es-MX" sz="1600" i="1" dirty="0" smtClean="0"/>
              <a:t>1979 Se crean los primeros foros de discusión</a:t>
            </a:r>
            <a:endParaRPr lang="es-MX" sz="1600" i="1" dirty="0"/>
          </a:p>
          <a:p>
            <a:pPr algn="just"/>
            <a:endParaRPr lang="es-MX" sz="1600" i="1" dirty="0" smtClean="0"/>
          </a:p>
          <a:p>
            <a:pPr algn="just"/>
            <a:endParaRPr lang="es-MX" sz="1600" i="1" dirty="0"/>
          </a:p>
          <a:p>
            <a:pPr marL="342900" indent="-342900" algn="just">
              <a:buAutoNum type="arabicPlain" startAt="1984"/>
            </a:pPr>
            <a:r>
              <a:rPr lang="es-MX" sz="1600" i="1" dirty="0" smtClean="0"/>
              <a:t>Se crean los DNS</a:t>
            </a:r>
          </a:p>
          <a:p>
            <a:pPr marL="342900" indent="-342900" algn="just">
              <a:buAutoNum type="arabicPlain" startAt="1984"/>
            </a:pPr>
            <a:endParaRPr lang="es-MX" sz="1600" i="1" dirty="0"/>
          </a:p>
          <a:p>
            <a:pPr algn="just"/>
            <a:r>
              <a:rPr lang="es-MX" sz="1600" i="1" dirty="0" smtClean="0"/>
              <a:t>1984  1000 servidores conectados entre si</a:t>
            </a:r>
            <a:endParaRPr lang="es-MX" sz="1600" i="1" dirty="0"/>
          </a:p>
          <a:p>
            <a:pPr algn="just"/>
            <a:r>
              <a:rPr lang="es-MX" sz="1600" i="1" dirty="0" smtClean="0"/>
              <a:t>1988 El primer programa para chatear en vivo, el IRC</a:t>
            </a:r>
          </a:p>
          <a:p>
            <a:pPr algn="just"/>
            <a:endParaRPr lang="es-MX" sz="1600" i="1" dirty="0" smtClean="0"/>
          </a:p>
          <a:p>
            <a:pPr algn="just"/>
            <a:r>
              <a:rPr lang="es-MX" sz="1600" i="1" dirty="0" smtClean="0"/>
              <a:t>1989 WWW y HTML 	</a:t>
            </a:r>
          </a:p>
          <a:p>
            <a:pPr algn="just"/>
            <a:endParaRPr lang="es-MX" sz="1600" i="1" dirty="0" smtClean="0"/>
          </a:p>
          <a:p>
            <a:pPr algn="just"/>
            <a:r>
              <a:rPr lang="es-MX" sz="1600" i="1" dirty="0" smtClean="0"/>
              <a:t>1990 La cifra de servidores conectados supera el </a:t>
            </a:r>
            <a:r>
              <a:rPr lang="es-MX" sz="1600" i="1" dirty="0" err="1" smtClean="0"/>
              <a:t>millon</a:t>
            </a:r>
            <a:endParaRPr lang="es-MX" sz="1600" i="1" dirty="0" smtClean="0"/>
          </a:p>
          <a:p>
            <a:pPr algn="just"/>
            <a:endParaRPr lang="es-MX" sz="1600" i="1" dirty="0" smtClean="0"/>
          </a:p>
          <a:p>
            <a:pPr algn="just"/>
            <a:r>
              <a:rPr lang="es-MX" sz="1600" i="1" dirty="0" smtClean="0"/>
              <a:t>1990 Archie el primer motor de </a:t>
            </a:r>
            <a:r>
              <a:rPr lang="es-MX" sz="1600" i="1" dirty="0" err="1" smtClean="0"/>
              <a:t>busqueda</a:t>
            </a:r>
            <a:r>
              <a:rPr lang="es-MX" sz="1600" i="1" dirty="0" smtClean="0"/>
              <a:t> en internet</a:t>
            </a:r>
          </a:p>
          <a:p>
            <a:pPr algn="just"/>
            <a:endParaRPr lang="es-MX" sz="1600" i="1" dirty="0"/>
          </a:p>
          <a:p>
            <a:pPr algn="just"/>
            <a:r>
              <a:rPr lang="es-MX" sz="1600" i="1" dirty="0" smtClean="0"/>
              <a:t>1991 Tim </a:t>
            </a:r>
            <a:r>
              <a:rPr lang="es-MX" sz="1600" i="1" dirty="0" err="1" smtClean="0"/>
              <a:t>Berners</a:t>
            </a:r>
            <a:r>
              <a:rPr lang="es-MX" sz="1600" i="1" dirty="0" smtClean="0"/>
              <a:t> Lee </a:t>
            </a:r>
            <a:r>
              <a:rPr lang="es-MX" sz="1600" i="1" dirty="0" err="1" smtClean="0"/>
              <a:t>muesra</a:t>
            </a:r>
            <a:r>
              <a:rPr lang="es-MX" sz="1600" i="1" dirty="0" smtClean="0"/>
              <a:t> la WWW al mundo , internet basado en hipertexto</a:t>
            </a:r>
          </a:p>
          <a:p>
            <a:pPr algn="just"/>
            <a:endParaRPr lang="es-MX" sz="1600" i="1" dirty="0"/>
          </a:p>
        </p:txBody>
      </p:sp>
    </p:spTree>
    <p:extLst>
      <p:ext uri="{BB962C8B-B14F-4D97-AF65-F5344CB8AC3E}">
        <p14:creationId xmlns:p14="http://schemas.microsoft.com/office/powerpoint/2010/main" val="67876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2 Rectángulo"/>
          <p:cNvSpPr/>
          <p:nvPr/>
        </p:nvSpPr>
        <p:spPr>
          <a:xfrm>
            <a:off x="755576" y="-2295644"/>
            <a:ext cx="7272808" cy="9356408"/>
          </a:xfrm>
          <a:prstGeom prst="rect">
            <a:avLst/>
          </a:prstGeom>
        </p:spPr>
        <p:txBody>
          <a:bodyPr wrap="square">
            <a:spAutoFit/>
          </a:bodyPr>
          <a:lstStyle/>
          <a:p>
            <a:pPr algn="just"/>
            <a:r>
              <a:rPr lang="es-MX" sz="1400" i="1" dirty="0"/>
              <a:t>1993 Primer Navegador </a:t>
            </a:r>
            <a:r>
              <a:rPr lang="es-MX" sz="1400" i="1" dirty="0" err="1"/>
              <a:t>Mosaic</a:t>
            </a:r>
            <a:endParaRPr lang="es-MX" sz="1400" i="1" dirty="0"/>
          </a:p>
          <a:p>
            <a:pPr algn="just"/>
            <a:endParaRPr lang="es-MX" sz="1400" i="1" dirty="0"/>
          </a:p>
          <a:p>
            <a:pPr algn="just"/>
            <a:r>
              <a:rPr lang="es-MX" sz="1400" i="1" dirty="0"/>
              <a:t>1995 Nace Hotmail competencia de </a:t>
            </a:r>
            <a:r>
              <a:rPr lang="es-MX" sz="1400" i="1" dirty="0" err="1"/>
              <a:t>netscape</a:t>
            </a:r>
            <a:endParaRPr lang="es-MX" sz="1400" i="1" dirty="0"/>
          </a:p>
          <a:p>
            <a:pPr algn="just"/>
            <a:endParaRPr lang="es-MX" sz="1400" i="1" dirty="0"/>
          </a:p>
          <a:p>
            <a:pPr algn="just"/>
            <a:r>
              <a:rPr lang="es-MX" sz="1400" i="1" dirty="0"/>
              <a:t>1995 Estudiantes de Stanford lanzan </a:t>
            </a:r>
            <a:r>
              <a:rPr lang="es-MX" sz="1400" i="1" dirty="0" err="1"/>
              <a:t>Yahoo</a:t>
            </a:r>
            <a:endParaRPr lang="es-MX" sz="1400" i="1" dirty="0"/>
          </a:p>
          <a:p>
            <a:pPr algn="just"/>
            <a:endParaRPr lang="es-MX" sz="1400" i="1" dirty="0"/>
          </a:p>
          <a:p>
            <a:pPr algn="just"/>
            <a:r>
              <a:rPr lang="es-MX" sz="1400" i="1" dirty="0"/>
              <a:t>1996 Nace Hotmail</a:t>
            </a:r>
          </a:p>
          <a:p>
            <a:pPr algn="just"/>
            <a:endParaRPr lang="es-MX" sz="1400" i="1" dirty="0"/>
          </a:p>
          <a:p>
            <a:pPr algn="just"/>
            <a:r>
              <a:rPr lang="es-MX" sz="1400" i="1" dirty="0"/>
              <a:t>1997 Nace el termino blog </a:t>
            </a:r>
            <a:r>
              <a:rPr lang="es-MX" sz="1400" i="1" dirty="0" err="1"/>
              <a:t>weblog</a:t>
            </a:r>
            <a:endParaRPr lang="es-MX" sz="1400" i="1" dirty="0"/>
          </a:p>
          <a:p>
            <a:pPr algn="just"/>
            <a:endParaRPr lang="es-MX" sz="1400" i="1" dirty="0"/>
          </a:p>
          <a:p>
            <a:pPr algn="just"/>
            <a:r>
              <a:rPr lang="es-MX" sz="1400" i="1" dirty="0"/>
              <a:t>1998 Nace </a:t>
            </a:r>
            <a:r>
              <a:rPr lang="es-MX" sz="1400" i="1" dirty="0" err="1"/>
              <a:t>google</a:t>
            </a:r>
            <a:endParaRPr lang="es-MX" sz="1400" i="1" dirty="0"/>
          </a:p>
          <a:p>
            <a:pPr algn="just"/>
            <a:endParaRPr lang="es-MX" sz="1400" i="1" dirty="0"/>
          </a:p>
          <a:p>
            <a:pPr algn="just"/>
            <a:r>
              <a:rPr lang="es-MX" sz="1400" i="1" dirty="0"/>
              <a:t>1998 </a:t>
            </a:r>
            <a:r>
              <a:rPr lang="es-MX" sz="1400" i="1" dirty="0" err="1"/>
              <a:t>Napster</a:t>
            </a:r>
            <a:r>
              <a:rPr lang="es-MX" sz="1400" i="1" dirty="0"/>
              <a:t> Inicio la comunicación P2P</a:t>
            </a:r>
          </a:p>
          <a:p>
            <a:pPr algn="just"/>
            <a:endParaRPr lang="es-MX" sz="1400" i="1" dirty="0"/>
          </a:p>
          <a:p>
            <a:pPr algn="just"/>
            <a:r>
              <a:rPr lang="es-MX" sz="1400" i="1" dirty="0"/>
              <a:t>1999 Nace </a:t>
            </a:r>
            <a:r>
              <a:rPr lang="es-MX" sz="1400" i="1" dirty="0" err="1"/>
              <a:t>messenger</a:t>
            </a:r>
            <a:r>
              <a:rPr lang="es-MX" sz="1400" i="1" dirty="0"/>
              <a:t> </a:t>
            </a:r>
          </a:p>
          <a:p>
            <a:pPr algn="just"/>
            <a:endParaRPr lang="es-MX" sz="1400" i="1" dirty="0"/>
          </a:p>
          <a:p>
            <a:pPr algn="just"/>
            <a:r>
              <a:rPr lang="es-MX" sz="1400" i="1" dirty="0"/>
              <a:t>2000 La cifra de servidores conectados supera los 100 millones</a:t>
            </a:r>
          </a:p>
          <a:p>
            <a:pPr algn="just"/>
            <a:endParaRPr lang="es-MX" sz="1400" i="1" dirty="0"/>
          </a:p>
          <a:p>
            <a:pPr algn="just"/>
            <a:r>
              <a:rPr lang="es-MX" sz="1400" i="1" dirty="0"/>
              <a:t>2001 Nace </a:t>
            </a:r>
            <a:r>
              <a:rPr lang="es-MX" sz="1400" i="1" dirty="0" err="1"/>
              <a:t>wikipedia</a:t>
            </a:r>
            <a:r>
              <a:rPr lang="es-MX" sz="1400" i="1" dirty="0"/>
              <a:t> la enciclopedia mas grande del universo</a:t>
            </a:r>
          </a:p>
          <a:p>
            <a:pPr algn="just"/>
            <a:r>
              <a:rPr lang="es-MX" sz="1400" i="1" dirty="0"/>
              <a:t> </a:t>
            </a:r>
          </a:p>
          <a:p>
            <a:pPr algn="just"/>
            <a:r>
              <a:rPr lang="es-MX" sz="1400" i="1" dirty="0"/>
              <a:t>2002</a:t>
            </a:r>
          </a:p>
          <a:p>
            <a:pPr algn="just"/>
            <a:r>
              <a:rPr lang="es-MX" sz="1400" i="1" dirty="0" err="1"/>
              <a:t>Friendster</a:t>
            </a:r>
            <a:r>
              <a:rPr lang="es-MX" sz="1400" i="1" dirty="0"/>
              <a:t> Redes Sociales</a:t>
            </a:r>
          </a:p>
          <a:p>
            <a:pPr algn="just"/>
            <a:endParaRPr lang="es-MX" sz="1400" i="1" dirty="0"/>
          </a:p>
          <a:p>
            <a:pPr algn="just"/>
            <a:r>
              <a:rPr lang="es-MX" sz="1400" i="1" dirty="0"/>
              <a:t>2003 Apple lanza </a:t>
            </a:r>
            <a:r>
              <a:rPr lang="es-MX" sz="1400" i="1" dirty="0" err="1"/>
              <a:t>itunes</a:t>
            </a:r>
            <a:endParaRPr lang="es-MX" sz="1400" i="1" dirty="0"/>
          </a:p>
          <a:p>
            <a:pPr algn="just"/>
            <a:endParaRPr lang="es-MX" sz="1400" i="1" dirty="0"/>
          </a:p>
          <a:p>
            <a:pPr algn="just"/>
            <a:r>
              <a:rPr lang="es-MX" sz="1400" i="1" dirty="0"/>
              <a:t>2004 Web 2.0 Internet se hace colaborativo</a:t>
            </a:r>
          </a:p>
          <a:p>
            <a:pPr algn="just"/>
            <a:endParaRPr lang="es-MX" sz="1400" i="1" dirty="0"/>
          </a:p>
          <a:p>
            <a:pPr algn="just"/>
            <a:r>
              <a:rPr lang="es-MX" sz="1400" i="1" dirty="0"/>
              <a:t>2004 Nace Facebook  1200 millones de usuarios activos</a:t>
            </a:r>
          </a:p>
          <a:p>
            <a:pPr algn="just"/>
            <a:endParaRPr lang="es-MX" sz="1400" i="1" dirty="0"/>
          </a:p>
          <a:p>
            <a:pPr algn="just"/>
            <a:r>
              <a:rPr lang="es-MX" sz="1400" i="1" dirty="0"/>
              <a:t>2005 Nace </a:t>
            </a:r>
            <a:r>
              <a:rPr lang="es-MX" sz="1400" i="1" dirty="0" err="1"/>
              <a:t>Youtube</a:t>
            </a:r>
            <a:endParaRPr lang="es-MX" sz="1400" i="1" dirty="0"/>
          </a:p>
          <a:p>
            <a:pPr algn="just"/>
            <a:endParaRPr lang="es-MX" sz="1400" i="1" dirty="0"/>
          </a:p>
          <a:p>
            <a:pPr algn="just"/>
            <a:r>
              <a:rPr lang="es-MX" sz="1400" i="1" dirty="0"/>
              <a:t>2006 Nace </a:t>
            </a:r>
            <a:r>
              <a:rPr lang="es-MX" sz="1400" i="1" dirty="0" err="1"/>
              <a:t>twiiter</a:t>
            </a:r>
            <a:endParaRPr lang="es-MX" sz="1400" i="1" dirty="0"/>
          </a:p>
          <a:p>
            <a:pPr algn="just"/>
            <a:endParaRPr lang="es-MX" sz="1400" i="1" dirty="0"/>
          </a:p>
          <a:p>
            <a:pPr algn="just"/>
            <a:r>
              <a:rPr lang="es-MX" sz="1400" i="1" dirty="0"/>
              <a:t>2007</a:t>
            </a:r>
          </a:p>
          <a:p>
            <a:pPr algn="just"/>
            <a:r>
              <a:rPr lang="es-MX" sz="1400" i="1" dirty="0"/>
              <a:t>Mobile Web </a:t>
            </a:r>
            <a:r>
              <a:rPr lang="es-MX" sz="1400" i="1" dirty="0" err="1"/>
              <a:t>advances</a:t>
            </a:r>
            <a:endParaRPr lang="es-MX" sz="1400" i="1" dirty="0"/>
          </a:p>
          <a:p>
            <a:pPr algn="just"/>
            <a:endParaRPr lang="es-MX" sz="1400" i="1" dirty="0"/>
          </a:p>
          <a:p>
            <a:pPr algn="just"/>
            <a:r>
              <a:rPr lang="es-MX" sz="1400" i="1" dirty="0"/>
              <a:t>2012</a:t>
            </a:r>
          </a:p>
          <a:p>
            <a:pPr algn="just"/>
            <a:r>
              <a:rPr lang="es-MX" sz="1400" i="1" dirty="0"/>
              <a:t>Internet </a:t>
            </a:r>
            <a:r>
              <a:rPr lang="es-MX" sz="1400" i="1" dirty="0" smtClean="0"/>
              <a:t>Mobile</a:t>
            </a:r>
          </a:p>
          <a:p>
            <a:pPr algn="just"/>
            <a:endParaRPr lang="es-MX" sz="1400" i="1" dirty="0"/>
          </a:p>
          <a:p>
            <a:pPr algn="just"/>
            <a:r>
              <a:rPr lang="es-MX" sz="1400" i="1" dirty="0" smtClean="0"/>
              <a:t>2014</a:t>
            </a:r>
          </a:p>
          <a:p>
            <a:pPr algn="just"/>
            <a:r>
              <a:rPr lang="es-MX" sz="1400" i="1" dirty="0" smtClean="0"/>
              <a:t>Internet registra mas de 2500 millones de personas conectadas en el mundo</a:t>
            </a:r>
          </a:p>
          <a:p>
            <a:pPr algn="just"/>
            <a:r>
              <a:rPr lang="es-MX" sz="1400" i="1" dirty="0" smtClean="0"/>
              <a:t>1900 millones usan redes sociales y existen mas de 6500 millones de suscriptores a </a:t>
            </a:r>
            <a:r>
              <a:rPr lang="es-MX" sz="1400" i="1" dirty="0" err="1" smtClean="0"/>
              <a:t>telefonia</a:t>
            </a:r>
            <a:r>
              <a:rPr lang="es-MX" sz="1400" i="1" dirty="0" smtClean="0"/>
              <a:t> </a:t>
            </a:r>
            <a:r>
              <a:rPr lang="es-MX" sz="1400" i="1" dirty="0" err="1" smtClean="0"/>
              <a:t>movil</a:t>
            </a:r>
            <a:r>
              <a:rPr lang="es-MX" sz="1400" i="1" smtClean="0"/>
              <a:t>.</a:t>
            </a:r>
            <a:endParaRPr lang="es-MX" sz="1400" i="1" dirty="0"/>
          </a:p>
        </p:txBody>
      </p:sp>
    </p:spTree>
    <p:extLst>
      <p:ext uri="{BB962C8B-B14F-4D97-AF65-F5344CB8AC3E}">
        <p14:creationId xmlns:p14="http://schemas.microsoft.com/office/powerpoint/2010/main" val="15366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2 Rectángulo"/>
          <p:cNvSpPr/>
          <p:nvPr/>
        </p:nvSpPr>
        <p:spPr>
          <a:xfrm>
            <a:off x="2286000" y="3105835"/>
            <a:ext cx="4572000" cy="646331"/>
          </a:xfrm>
          <a:prstGeom prst="rect">
            <a:avLst/>
          </a:prstGeom>
        </p:spPr>
        <p:txBody>
          <a:bodyPr>
            <a:spAutoFit/>
          </a:bodyPr>
          <a:lstStyle/>
          <a:p>
            <a:r>
              <a:rPr lang="es-MX" dirty="0"/>
              <a:t>https://prezi.com/76qpmte0p9fx/breve-historia-de-internet/</a:t>
            </a:r>
          </a:p>
        </p:txBody>
      </p:sp>
    </p:spTree>
    <p:extLst>
      <p:ext uri="{BB962C8B-B14F-4D97-AF65-F5344CB8AC3E}">
        <p14:creationId xmlns:p14="http://schemas.microsoft.com/office/powerpoint/2010/main" val="269635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460374" y="1340768"/>
            <a:ext cx="8360097" cy="4339650"/>
          </a:xfrm>
          <a:prstGeom prst="rect">
            <a:avLst/>
          </a:prstGeom>
        </p:spPr>
        <p:txBody>
          <a:bodyPr wrap="square">
            <a:spAutoFit/>
          </a:bodyPr>
          <a:lstStyle/>
          <a:p>
            <a:pPr algn="just"/>
            <a:r>
              <a:rPr lang="es-MX" sz="2000" i="1" dirty="0" smtClean="0">
                <a:latin typeface="+mj-lt"/>
              </a:rPr>
              <a:t>Historia </a:t>
            </a:r>
            <a:r>
              <a:rPr lang="es-MX" sz="2000" i="1" dirty="0">
                <a:latin typeface="+mj-lt"/>
              </a:rPr>
              <a:t>de </a:t>
            </a:r>
            <a:r>
              <a:rPr lang="es-MX" sz="2000" i="1" dirty="0" smtClean="0">
                <a:latin typeface="+mj-lt"/>
              </a:rPr>
              <a:t>Internet</a:t>
            </a:r>
          </a:p>
          <a:p>
            <a:pPr algn="just"/>
            <a:r>
              <a:rPr lang="es-MX" sz="2000" i="1" dirty="0" smtClean="0">
                <a:latin typeface="+mj-lt"/>
              </a:rPr>
              <a:t>ANTECEDENTES Y PRIMEROS AÑOS:</a:t>
            </a:r>
          </a:p>
          <a:p>
            <a:pPr algn="just"/>
            <a:endParaRPr lang="es-MX" sz="2000" i="1" dirty="0">
              <a:latin typeface="+mj-lt"/>
            </a:endParaRPr>
          </a:p>
          <a:p>
            <a:pPr algn="just"/>
            <a:r>
              <a:rPr lang="es-MX" dirty="0"/>
              <a:t>Con más de 30 años a su espalda, Internet ha sabido hacerse un hueco en las vidas de más de 300 millones de personas. Lo que en principio se presentaba como un simple sistema de comunicaciones diseñado en 1969 por el ejército de los Estados Unidos, para su funcionamiento en caso de ataque enemigo, ha logrado convertirse hoy en el fenómeno socioeconómico por excelencia. </a:t>
            </a:r>
          </a:p>
          <a:p>
            <a:pPr algn="just"/>
            <a:endParaRPr lang="es-MX" dirty="0" smtClean="0"/>
          </a:p>
          <a:p>
            <a:pPr algn="just"/>
            <a:r>
              <a:rPr lang="es-MX" dirty="0"/>
              <a:t>Proyecto RAND </a:t>
            </a:r>
            <a:endParaRPr lang="es-MX" dirty="0" smtClean="0"/>
          </a:p>
          <a:p>
            <a:pPr algn="just"/>
            <a:r>
              <a:rPr lang="es-MX" dirty="0"/>
              <a:t>Un método de conectar computadoras, prevalente sobre los demás, se basaba en el método de la computadora central o unidad principal, que simplemente consistía en permitir a sus terminales conectarse a través de largas líneas alquiladas</a:t>
            </a:r>
            <a:r>
              <a:rPr lang="es-MX" dirty="0" smtClean="0"/>
              <a:t>.</a:t>
            </a:r>
          </a:p>
          <a:p>
            <a:pPr algn="just"/>
            <a:endParaRPr lang="es-MX" dirty="0" smtClean="0"/>
          </a:p>
          <a:p>
            <a:pPr algn="just"/>
            <a:endParaRPr lang="es-MX" dirty="0"/>
          </a:p>
        </p:txBody>
      </p:sp>
    </p:spTree>
    <p:extLst>
      <p:ext uri="{BB962C8B-B14F-4D97-AF65-F5344CB8AC3E}">
        <p14:creationId xmlns:p14="http://schemas.microsoft.com/office/powerpoint/2010/main" val="309893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460374" y="1340768"/>
            <a:ext cx="8360097" cy="5109091"/>
          </a:xfrm>
          <a:prstGeom prst="rect">
            <a:avLst/>
          </a:prstGeom>
        </p:spPr>
        <p:txBody>
          <a:bodyPr wrap="square">
            <a:spAutoFit/>
          </a:bodyPr>
          <a:lstStyle/>
          <a:p>
            <a:pPr algn="just"/>
            <a:r>
              <a:rPr lang="es-MX" sz="2000" i="1" dirty="0" smtClean="0">
                <a:latin typeface="+mj-lt"/>
              </a:rPr>
              <a:t>Historia </a:t>
            </a:r>
            <a:r>
              <a:rPr lang="es-MX" sz="2000" i="1" dirty="0">
                <a:latin typeface="+mj-lt"/>
              </a:rPr>
              <a:t>de </a:t>
            </a:r>
            <a:r>
              <a:rPr lang="es-MX" sz="2000" i="1" dirty="0" smtClean="0">
                <a:latin typeface="+mj-lt"/>
              </a:rPr>
              <a:t>Internet</a:t>
            </a:r>
          </a:p>
          <a:p>
            <a:pPr algn="just"/>
            <a:r>
              <a:rPr lang="es-MX" i="1" dirty="0" smtClean="0"/>
              <a:t>ANTECEDENTES</a:t>
            </a:r>
          </a:p>
          <a:p>
            <a:pPr algn="just"/>
            <a:endParaRPr lang="es-MX" i="1" dirty="0" smtClean="0"/>
          </a:p>
          <a:p>
            <a:pPr algn="just"/>
            <a:r>
              <a:rPr lang="es-MX" dirty="0"/>
              <a:t>En octubre de 1962, </a:t>
            </a:r>
            <a:r>
              <a:rPr lang="es-MX" dirty="0" err="1"/>
              <a:t>Licklider</a:t>
            </a:r>
            <a:r>
              <a:rPr lang="es-MX" dirty="0"/>
              <a:t> fue nombrado jefe de la oficina de procesado de información DARPA, y empezó a formar un grupo informal dentro del DARPA del Departamento de Defensa de los Estados Unidos para investigaciones sobre ordenadores más avanzadas.</a:t>
            </a:r>
            <a:endParaRPr lang="es-MX" i="1" dirty="0" smtClean="0"/>
          </a:p>
          <a:p>
            <a:pPr algn="just"/>
            <a:endParaRPr lang="es-MX" i="1" dirty="0" smtClean="0"/>
          </a:p>
          <a:p>
            <a:pPr algn="just"/>
            <a:r>
              <a:rPr lang="es-MX" dirty="0"/>
              <a:t>Como parte del papel de la oficina de procesado de información, se instalaron tres terminales de redes: </a:t>
            </a:r>
            <a:endParaRPr lang="es-MX" dirty="0" smtClean="0"/>
          </a:p>
          <a:p>
            <a:pPr algn="just"/>
            <a:r>
              <a:rPr lang="es-MX" dirty="0" smtClean="0"/>
              <a:t>TERMINAL 1: </a:t>
            </a:r>
            <a:r>
              <a:rPr lang="es-MX" dirty="0" err="1"/>
              <a:t>System</a:t>
            </a:r>
            <a:r>
              <a:rPr lang="es-MX" dirty="0"/>
              <a:t> </a:t>
            </a:r>
            <a:r>
              <a:rPr lang="es-MX" dirty="0" err="1"/>
              <a:t>Development</a:t>
            </a:r>
            <a:r>
              <a:rPr lang="es-MX" dirty="0"/>
              <a:t> </a:t>
            </a:r>
            <a:r>
              <a:rPr lang="es-MX" dirty="0" err="1"/>
              <a:t>Corporation</a:t>
            </a:r>
            <a:r>
              <a:rPr lang="es-MX" dirty="0"/>
              <a:t> en Santa </a:t>
            </a:r>
            <a:r>
              <a:rPr lang="es-MX" dirty="0" err="1" smtClean="0"/>
              <a:t>Monica</a:t>
            </a:r>
            <a:endParaRPr lang="es-MX" dirty="0" smtClean="0"/>
          </a:p>
          <a:p>
            <a:pPr algn="just"/>
            <a:r>
              <a:rPr lang="es-MX" dirty="0" smtClean="0"/>
              <a:t>TERMINAL2: otra </a:t>
            </a:r>
            <a:r>
              <a:rPr lang="es-MX" dirty="0"/>
              <a:t>para el Proyecto </a:t>
            </a:r>
            <a:r>
              <a:rPr lang="es-MX" dirty="0" err="1"/>
              <a:t>Genie</a:t>
            </a:r>
            <a:r>
              <a:rPr lang="es-MX" dirty="0"/>
              <a:t> en la Universidad de California (Berkeley) </a:t>
            </a:r>
            <a:r>
              <a:rPr lang="es-MX" dirty="0" smtClean="0"/>
              <a:t>TERMINAL 3: proyecto </a:t>
            </a:r>
            <a:r>
              <a:rPr lang="es-MX" dirty="0" err="1"/>
              <a:t>Multics</a:t>
            </a:r>
            <a:r>
              <a:rPr lang="es-MX" dirty="0"/>
              <a:t> en el Instituto Tecnológico de Massachusetts. </a:t>
            </a:r>
            <a:endParaRPr lang="es-MX" dirty="0" smtClean="0"/>
          </a:p>
          <a:p>
            <a:pPr algn="just"/>
            <a:endParaRPr lang="es-MX" dirty="0"/>
          </a:p>
          <a:p>
            <a:pPr algn="just"/>
            <a:r>
              <a:rPr lang="es-MX" dirty="0" smtClean="0"/>
              <a:t>La </a:t>
            </a:r>
            <a:r>
              <a:rPr lang="es-MX" dirty="0"/>
              <a:t>necesidad de </a:t>
            </a:r>
            <a:r>
              <a:rPr lang="es-MX" dirty="0" err="1"/>
              <a:t>Licklider</a:t>
            </a:r>
            <a:r>
              <a:rPr lang="es-MX" dirty="0"/>
              <a:t> de redes se haría evidente por los problemas que esto causó. </a:t>
            </a:r>
            <a:endParaRPr lang="es-MX" i="1" dirty="0"/>
          </a:p>
          <a:p>
            <a:pPr algn="just"/>
            <a:endParaRPr lang="es-MX" i="1" dirty="0" smtClean="0"/>
          </a:p>
          <a:p>
            <a:pPr algn="just"/>
            <a:endParaRPr lang="es-MX" dirty="0" smtClean="0"/>
          </a:p>
        </p:txBody>
      </p:sp>
    </p:spTree>
    <p:extLst>
      <p:ext uri="{BB962C8B-B14F-4D97-AF65-F5344CB8AC3E}">
        <p14:creationId xmlns:p14="http://schemas.microsoft.com/office/powerpoint/2010/main" val="85613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460374" y="1340768"/>
            <a:ext cx="8360097" cy="1323439"/>
          </a:xfrm>
          <a:prstGeom prst="rect">
            <a:avLst/>
          </a:prstGeom>
        </p:spPr>
        <p:txBody>
          <a:bodyPr wrap="square">
            <a:spAutoFit/>
          </a:bodyPr>
          <a:lstStyle/>
          <a:p>
            <a:pPr algn="just"/>
            <a:r>
              <a:rPr lang="es-MX" sz="2000" i="1" dirty="0" smtClean="0">
                <a:latin typeface="+mj-lt"/>
              </a:rPr>
              <a:t>Historia </a:t>
            </a:r>
            <a:r>
              <a:rPr lang="es-MX" sz="2000" i="1" dirty="0">
                <a:latin typeface="+mj-lt"/>
              </a:rPr>
              <a:t>de </a:t>
            </a:r>
            <a:r>
              <a:rPr lang="es-MX" sz="2000" i="1" dirty="0" smtClean="0">
                <a:latin typeface="+mj-lt"/>
              </a:rPr>
              <a:t>Internet</a:t>
            </a:r>
          </a:p>
          <a:p>
            <a:pPr algn="just"/>
            <a:endParaRPr lang="es-MX" sz="2000" i="1" dirty="0" smtClean="0">
              <a:latin typeface="+mj-lt"/>
            </a:endParaRPr>
          </a:p>
          <a:p>
            <a:pPr algn="just"/>
            <a:endParaRPr lang="es-MX" sz="2000" i="1" dirty="0" smtClean="0">
              <a:latin typeface="+mj-lt"/>
            </a:endParaRPr>
          </a:p>
          <a:p>
            <a:pPr algn="just"/>
            <a:endParaRPr lang="es-MX" sz="2000" i="1" dirty="0">
              <a:latin typeface="+mj-lt"/>
            </a:endParaRPr>
          </a:p>
        </p:txBody>
      </p:sp>
      <p:sp>
        <p:nvSpPr>
          <p:cNvPr id="3" name="2 Rectángulo"/>
          <p:cNvSpPr/>
          <p:nvPr/>
        </p:nvSpPr>
        <p:spPr>
          <a:xfrm>
            <a:off x="284605" y="1971120"/>
            <a:ext cx="9001000" cy="6463308"/>
          </a:xfrm>
          <a:prstGeom prst="rect">
            <a:avLst/>
          </a:prstGeom>
        </p:spPr>
        <p:txBody>
          <a:bodyPr wrap="square">
            <a:spAutoFit/>
          </a:bodyPr>
          <a:lstStyle/>
          <a:p>
            <a:pPr algn="just"/>
            <a:r>
              <a:rPr lang="es-MX" b="1" dirty="0"/>
              <a:t>ARPANET (1969)</a:t>
            </a:r>
          </a:p>
          <a:p>
            <a:pPr algn="just"/>
            <a:r>
              <a:rPr lang="es-MX" dirty="0"/>
              <a:t>Todo comenzó con la creación del proyecto ARPANET (</a:t>
            </a:r>
            <a:r>
              <a:rPr lang="es-MX" dirty="0" err="1"/>
              <a:t>Advanced</a:t>
            </a:r>
            <a:r>
              <a:rPr lang="es-MX" dirty="0"/>
              <a:t> </a:t>
            </a:r>
            <a:r>
              <a:rPr lang="es-MX" dirty="0" err="1"/>
              <a:t>Research</a:t>
            </a:r>
            <a:r>
              <a:rPr lang="es-MX" dirty="0"/>
              <a:t> Project Agency Net) por parte del Gobierno estadounidense. Ya en los años setenta comenzaron a unirse a la Red empresas e instituciones educativas, desmarcándose así del ámbito estrictamente militar.</a:t>
            </a:r>
          </a:p>
          <a:p>
            <a:pPr algn="just"/>
            <a:endParaRPr lang="es-MX" b="1" i="1" dirty="0"/>
          </a:p>
          <a:p>
            <a:pPr algn="just"/>
            <a:r>
              <a:rPr lang="es-MX" b="1" dirty="0"/>
              <a:t>PROTOCOLO TCP/IP (1974)</a:t>
            </a:r>
          </a:p>
          <a:p>
            <a:pPr algn="just"/>
            <a:r>
              <a:rPr lang="es-MX" dirty="0"/>
              <a:t>Como solución a los protocolos de red diferentes, que no </a:t>
            </a:r>
            <a:r>
              <a:rPr lang="es-MX" dirty="0" err="1"/>
              <a:t>permitian</a:t>
            </a:r>
            <a:r>
              <a:rPr lang="es-MX" dirty="0"/>
              <a:t> la comunicación,  </a:t>
            </a:r>
            <a:r>
              <a:rPr lang="es-MX" dirty="0" err="1"/>
              <a:t>Vinton</a:t>
            </a:r>
            <a:r>
              <a:rPr lang="es-MX" dirty="0"/>
              <a:t> </a:t>
            </a:r>
            <a:r>
              <a:rPr lang="es-MX" dirty="0" err="1"/>
              <a:t>Cerf</a:t>
            </a:r>
            <a:r>
              <a:rPr lang="es-MX" dirty="0"/>
              <a:t> junto con Bob </a:t>
            </a:r>
            <a:r>
              <a:rPr lang="es-MX" dirty="0" err="1"/>
              <a:t>Kahn</a:t>
            </a:r>
            <a:r>
              <a:rPr lang="es-MX" dirty="0"/>
              <a:t> publicó el Protocolo para Intercomunicación de Redes por paquetes, en el que se detallaban las características del nuevo protocolo TCP/IP (Transfer Control </a:t>
            </a:r>
            <a:r>
              <a:rPr lang="es-MX" dirty="0" err="1"/>
              <a:t>Protocol</a:t>
            </a:r>
            <a:r>
              <a:rPr lang="es-MX" dirty="0"/>
              <a:t>/Internet </a:t>
            </a:r>
            <a:r>
              <a:rPr lang="es-MX" dirty="0" err="1"/>
              <a:t>Protocol</a:t>
            </a:r>
            <a:r>
              <a:rPr lang="es-MX" dirty="0"/>
              <a:t>), cuya definición como estándar culminó en 1982.</a:t>
            </a:r>
          </a:p>
          <a:p>
            <a:r>
              <a:rPr lang="es-MX" dirty="0" smtClean="0"/>
              <a:t> </a:t>
            </a:r>
          </a:p>
          <a:p>
            <a:pPr algn="just"/>
            <a:r>
              <a:rPr lang="es-MX" b="1" dirty="0"/>
              <a:t>DNS (80’s)</a:t>
            </a:r>
          </a:p>
          <a:p>
            <a:pPr algn="just"/>
            <a:r>
              <a:rPr lang="es-MX" dirty="0"/>
              <a:t>Durante la década de los 80, la Red se expandió en gran medida gracias a la conexión de un gran número de ordenadores. Fue entonces cuando se creó el sistema de denominación de dominios (DNS, </a:t>
            </a:r>
            <a:r>
              <a:rPr lang="es-MX" dirty="0" err="1"/>
              <a:t>Domain</a:t>
            </a:r>
            <a:r>
              <a:rPr lang="es-MX" dirty="0"/>
              <a:t> </a:t>
            </a:r>
            <a:r>
              <a:rPr lang="es-MX" dirty="0" err="1"/>
              <a:t>Name</a:t>
            </a:r>
            <a:r>
              <a:rPr lang="es-MX" dirty="0"/>
              <a:t> </a:t>
            </a:r>
            <a:r>
              <a:rPr lang="es-MX" dirty="0" err="1"/>
              <a:t>System</a:t>
            </a:r>
            <a:r>
              <a:rPr lang="es-MX" dirty="0"/>
              <a:t>). </a:t>
            </a:r>
            <a:endParaRPr lang="es-MX" i="1" dirty="0"/>
          </a:p>
          <a:p>
            <a:endParaRPr lang="es-MX" dirty="0" smtClean="0"/>
          </a:p>
          <a:p>
            <a:endParaRPr lang="es-MX" dirty="0"/>
          </a:p>
          <a:p>
            <a:endParaRPr lang="es-MX" dirty="0" smtClean="0"/>
          </a:p>
          <a:p>
            <a:r>
              <a:rPr lang="es-MX" dirty="0" smtClean="0"/>
              <a:t>En </a:t>
            </a:r>
            <a:r>
              <a:rPr lang="es-MX" dirty="0"/>
              <a:t>los noventa se introdujo la </a:t>
            </a:r>
            <a:r>
              <a:rPr lang="es-MX" dirty="0" err="1"/>
              <a:t>World</a:t>
            </a:r>
            <a:r>
              <a:rPr lang="es-MX" dirty="0"/>
              <a:t> Wide</a:t>
            </a:r>
          </a:p>
          <a:p>
            <a:r>
              <a:rPr lang="es-MX" dirty="0"/>
              <a:t>Web (WWW), que se hizo común. En la década de 1980, tecnologías que reconoceríamos como las bases de la moderna Internet, empezaron a expandirse por todo el mundo. </a:t>
            </a:r>
          </a:p>
        </p:txBody>
      </p:sp>
    </p:spTree>
    <p:extLst>
      <p:ext uri="{BB962C8B-B14F-4D97-AF65-F5344CB8AC3E}">
        <p14:creationId xmlns:p14="http://schemas.microsoft.com/office/powerpoint/2010/main" val="123599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460374" y="1340768"/>
            <a:ext cx="8360097" cy="5201424"/>
          </a:xfrm>
          <a:prstGeom prst="rect">
            <a:avLst/>
          </a:prstGeom>
        </p:spPr>
        <p:txBody>
          <a:bodyPr wrap="square">
            <a:spAutoFit/>
          </a:bodyPr>
          <a:lstStyle/>
          <a:p>
            <a:pPr algn="just"/>
            <a:r>
              <a:rPr lang="es-MX" sz="2000" i="1" dirty="0" smtClean="0">
                <a:latin typeface="+mj-lt"/>
              </a:rPr>
              <a:t>Historia </a:t>
            </a:r>
            <a:r>
              <a:rPr lang="es-MX" sz="2000" i="1" dirty="0">
                <a:latin typeface="+mj-lt"/>
              </a:rPr>
              <a:t>de </a:t>
            </a:r>
            <a:r>
              <a:rPr lang="es-MX" sz="2000" i="1" dirty="0" smtClean="0">
                <a:latin typeface="+mj-lt"/>
              </a:rPr>
              <a:t>Internet</a:t>
            </a:r>
          </a:p>
          <a:p>
            <a:pPr algn="just"/>
            <a:endParaRPr lang="es-MX" sz="2000" i="1" dirty="0" smtClean="0">
              <a:latin typeface="+mj-lt"/>
            </a:endParaRPr>
          </a:p>
          <a:p>
            <a:pPr algn="just"/>
            <a:r>
              <a:rPr lang="es-MX" sz="1400" dirty="0"/>
              <a:t>En 1984 Japón continuó conectándose a </a:t>
            </a:r>
            <a:r>
              <a:rPr lang="es-MX" sz="1400" dirty="0" err="1"/>
              <a:t>NSFNet</a:t>
            </a:r>
            <a:r>
              <a:rPr lang="es-MX" sz="1400" dirty="0"/>
              <a:t> (Red universitaria científica) en 1989 e hizo de anfitrión en la reunión anual de </a:t>
            </a:r>
            <a:r>
              <a:rPr lang="es-MX" sz="1400" dirty="0" err="1"/>
              <a:t>The</a:t>
            </a:r>
            <a:r>
              <a:rPr lang="es-MX" sz="1400" dirty="0"/>
              <a:t> Internet </a:t>
            </a:r>
            <a:r>
              <a:rPr lang="es-MX" sz="1400" dirty="0" err="1"/>
              <a:t>Society</a:t>
            </a:r>
            <a:endParaRPr lang="es-MX" sz="1400" dirty="0"/>
          </a:p>
          <a:p>
            <a:pPr algn="just"/>
            <a:endParaRPr lang="es-MX" sz="1400" i="1" dirty="0" smtClean="0">
              <a:latin typeface="+mj-lt"/>
            </a:endParaRPr>
          </a:p>
          <a:p>
            <a:pPr algn="just"/>
            <a:r>
              <a:rPr lang="es-MX" sz="1400" dirty="0" err="1" smtClean="0"/>
              <a:t>Réseaux</a:t>
            </a:r>
            <a:r>
              <a:rPr lang="es-MX" sz="1400" dirty="0" smtClean="0"/>
              <a:t> </a:t>
            </a:r>
            <a:r>
              <a:rPr lang="es-MX" sz="1400" dirty="0"/>
              <a:t>IP </a:t>
            </a:r>
            <a:r>
              <a:rPr lang="es-MX" sz="1400" dirty="0" err="1"/>
              <a:t>Européens</a:t>
            </a:r>
            <a:r>
              <a:rPr lang="es-MX" sz="1400" dirty="0"/>
              <a:t> (RIPE), </a:t>
            </a:r>
            <a:r>
              <a:rPr lang="es-MX" sz="1400" dirty="0" smtClean="0"/>
              <a:t>1989</a:t>
            </a:r>
          </a:p>
          <a:p>
            <a:pPr algn="just"/>
            <a:r>
              <a:rPr lang="es-MX" sz="1400" dirty="0"/>
              <a:t>I</a:t>
            </a:r>
            <a:r>
              <a:rPr lang="es-MX" sz="1400" dirty="0" smtClean="0"/>
              <a:t>nicialmente </a:t>
            </a:r>
            <a:r>
              <a:rPr lang="es-MX" sz="1400" dirty="0"/>
              <a:t>un grupo de administradores de redes IP que se veían regularmente para llevar a cabo un trabajo coordinado</a:t>
            </a:r>
            <a:r>
              <a:rPr lang="es-MX" sz="1400" dirty="0" smtClean="0"/>
              <a:t>.</a:t>
            </a:r>
          </a:p>
          <a:p>
            <a:pPr algn="just"/>
            <a:r>
              <a:rPr lang="es-MX" sz="1400" dirty="0"/>
              <a:t>La situación se mantuvo hasta 1989, cuando el Laboratorio Europeo de Física de Partículas (CERN) se inició en el desarrollo de una especificación para facilitar el acceso a sus bases de datos, denominada Protocolo de Transferencia de Hipertexto (HTTP).</a:t>
            </a:r>
            <a:endParaRPr lang="es-MX" sz="1400" dirty="0" smtClean="0"/>
          </a:p>
          <a:p>
            <a:pPr algn="just"/>
            <a:endParaRPr lang="es-MX" sz="1400" dirty="0" smtClean="0"/>
          </a:p>
          <a:p>
            <a:pPr algn="just"/>
            <a:r>
              <a:rPr lang="es-MX" sz="1400" dirty="0"/>
              <a:t>La definición de este protocolo promovió la aparición de la </a:t>
            </a:r>
            <a:r>
              <a:rPr lang="es-MX" sz="1400" dirty="0" err="1"/>
              <a:t>World</a:t>
            </a:r>
            <a:r>
              <a:rPr lang="es-MX" sz="1400" dirty="0"/>
              <a:t> Wide Web (WWW), concepto con el que hoy se conoce popularmente a Internet.</a:t>
            </a:r>
          </a:p>
          <a:p>
            <a:pPr algn="just"/>
            <a:r>
              <a:rPr lang="es-MX" sz="1400" dirty="0"/>
              <a:t>El primer ISP de marcaje telefónico, world.std.com, se inauguró en </a:t>
            </a:r>
            <a:r>
              <a:rPr lang="es-MX" sz="1400" dirty="0" smtClean="0"/>
              <a:t>1989</a:t>
            </a:r>
          </a:p>
          <a:p>
            <a:pPr algn="just"/>
            <a:endParaRPr lang="es-MX" sz="1400" dirty="0" smtClean="0"/>
          </a:p>
          <a:p>
            <a:pPr algn="just"/>
            <a:r>
              <a:rPr lang="es-MX" sz="1400" dirty="0" smtClean="0"/>
              <a:t>En </a:t>
            </a:r>
            <a:r>
              <a:rPr lang="es-MX" sz="1400" dirty="0"/>
              <a:t>el año 1990, ARPANET había sido superado y reemplazado por nuevas tecnologías de red</a:t>
            </a:r>
            <a:endParaRPr lang="es-MX" sz="1400" dirty="0" smtClean="0"/>
          </a:p>
          <a:p>
            <a:pPr algn="just"/>
            <a:endParaRPr lang="es-MX" sz="1400" dirty="0"/>
          </a:p>
          <a:p>
            <a:pPr algn="just"/>
            <a:r>
              <a:rPr lang="es-MX" sz="1400" dirty="0"/>
              <a:t>Singapur desarrolló </a:t>
            </a:r>
            <a:r>
              <a:rPr lang="es-MX" sz="1400" dirty="0" smtClean="0"/>
              <a:t>TECHNET </a:t>
            </a:r>
            <a:r>
              <a:rPr lang="es-MX" sz="1400" dirty="0"/>
              <a:t>en 1990, y </a:t>
            </a:r>
            <a:r>
              <a:rPr lang="es-MX" sz="1400" dirty="0" err="1"/>
              <a:t>Thailandia</a:t>
            </a:r>
            <a:r>
              <a:rPr lang="es-MX" sz="1400" dirty="0"/>
              <a:t> consiguió una conexión a Internet global entre la Universidad de </a:t>
            </a:r>
            <a:r>
              <a:rPr lang="es-MX" sz="1400" dirty="0" err="1"/>
              <a:t>Chulalongkorn</a:t>
            </a:r>
            <a:r>
              <a:rPr lang="es-MX" sz="1400" dirty="0"/>
              <a:t> y UUNET en 1992.  </a:t>
            </a:r>
            <a:endParaRPr lang="es-MX" sz="1400" dirty="0" smtClean="0"/>
          </a:p>
          <a:p>
            <a:pPr algn="just"/>
            <a:endParaRPr lang="es-MX" sz="2000" i="1" dirty="0">
              <a:latin typeface="+mj-lt"/>
            </a:endParaRPr>
          </a:p>
          <a:p>
            <a:pPr algn="just"/>
            <a:endParaRPr lang="es-MX" sz="2000" i="1" dirty="0">
              <a:latin typeface="+mj-lt"/>
            </a:endParaRPr>
          </a:p>
        </p:txBody>
      </p:sp>
    </p:spTree>
    <p:extLst>
      <p:ext uri="{BB962C8B-B14F-4D97-AF65-F5344CB8AC3E}">
        <p14:creationId xmlns:p14="http://schemas.microsoft.com/office/powerpoint/2010/main" val="41425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460374" y="1340768"/>
            <a:ext cx="8360097" cy="1323439"/>
          </a:xfrm>
          <a:prstGeom prst="rect">
            <a:avLst/>
          </a:prstGeom>
        </p:spPr>
        <p:txBody>
          <a:bodyPr wrap="square">
            <a:spAutoFit/>
          </a:bodyPr>
          <a:lstStyle/>
          <a:p>
            <a:pPr algn="just"/>
            <a:r>
              <a:rPr lang="es-MX" sz="2000" i="1" dirty="0" smtClean="0">
                <a:latin typeface="+mj-lt"/>
              </a:rPr>
              <a:t>Historia </a:t>
            </a:r>
            <a:r>
              <a:rPr lang="es-MX" sz="2000" i="1" dirty="0">
                <a:latin typeface="+mj-lt"/>
              </a:rPr>
              <a:t>de </a:t>
            </a:r>
            <a:r>
              <a:rPr lang="es-MX" sz="2000" i="1" dirty="0" smtClean="0">
                <a:latin typeface="+mj-lt"/>
              </a:rPr>
              <a:t>Internet</a:t>
            </a:r>
          </a:p>
          <a:p>
            <a:pPr algn="just"/>
            <a:r>
              <a:rPr lang="es-MX" sz="2000" i="1" dirty="0" smtClean="0">
                <a:latin typeface="+mj-lt"/>
              </a:rPr>
              <a:t>APERTURA DE LA RED AL COMERCIO</a:t>
            </a:r>
          </a:p>
          <a:p>
            <a:pPr algn="just"/>
            <a:endParaRPr lang="es-MX" sz="2000" i="1" dirty="0" smtClean="0">
              <a:latin typeface="+mj-lt"/>
            </a:endParaRPr>
          </a:p>
          <a:p>
            <a:pPr algn="just"/>
            <a:endParaRPr lang="es-MX" sz="2000" i="1" dirty="0">
              <a:latin typeface="+mj-lt"/>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657" t="30357" r="26598" b="22420"/>
          <a:stretch/>
        </p:blipFill>
        <p:spPr bwMode="auto">
          <a:xfrm>
            <a:off x="1187624" y="2492896"/>
            <a:ext cx="6212114"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17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460374" y="1340768"/>
            <a:ext cx="8360097" cy="5386090"/>
          </a:xfrm>
          <a:prstGeom prst="rect">
            <a:avLst/>
          </a:prstGeom>
        </p:spPr>
        <p:txBody>
          <a:bodyPr wrap="square">
            <a:spAutoFit/>
          </a:bodyPr>
          <a:lstStyle/>
          <a:p>
            <a:pPr algn="just"/>
            <a:r>
              <a:rPr lang="es-MX" sz="2000" i="1" dirty="0" smtClean="0">
                <a:latin typeface="+mj-lt"/>
              </a:rPr>
              <a:t>Historia </a:t>
            </a:r>
            <a:r>
              <a:rPr lang="es-MX" sz="2000" i="1" dirty="0">
                <a:latin typeface="+mj-lt"/>
              </a:rPr>
              <a:t>de </a:t>
            </a:r>
            <a:r>
              <a:rPr lang="es-MX" sz="2000" i="1" dirty="0" smtClean="0">
                <a:latin typeface="+mj-lt"/>
              </a:rPr>
              <a:t>Internet</a:t>
            </a:r>
          </a:p>
          <a:p>
            <a:pPr algn="just"/>
            <a:r>
              <a:rPr lang="es-MX" sz="2000" i="1" dirty="0" smtClean="0">
                <a:latin typeface="+mj-lt"/>
              </a:rPr>
              <a:t>APERTURA DE LA RED AL COMERCIO</a:t>
            </a:r>
          </a:p>
          <a:p>
            <a:pPr algn="just"/>
            <a:endParaRPr lang="es-MX" sz="1600" i="1" dirty="0">
              <a:latin typeface="+mj-lt"/>
            </a:endParaRPr>
          </a:p>
          <a:p>
            <a:pPr algn="just"/>
            <a:r>
              <a:rPr lang="es-MX" sz="1600" dirty="0"/>
              <a:t>En 1992, se formó una sociedad profesional, la Internet </a:t>
            </a:r>
            <a:r>
              <a:rPr lang="es-MX" sz="1600" dirty="0" err="1"/>
              <a:t>Society</a:t>
            </a:r>
            <a:r>
              <a:rPr lang="es-MX" sz="1600" dirty="0"/>
              <a:t> (Sociedad de Internet), y la IETF se transfirió a una división de la primera, como un cuerpo de estándares internacionales independiente. </a:t>
            </a:r>
            <a:endParaRPr lang="es-MX" sz="1600" i="1" dirty="0" smtClean="0">
              <a:latin typeface="+mj-lt"/>
            </a:endParaRPr>
          </a:p>
          <a:p>
            <a:pPr algn="just"/>
            <a:endParaRPr lang="es-MX" sz="1600" i="1" dirty="0" smtClean="0">
              <a:latin typeface="+mj-lt"/>
            </a:endParaRPr>
          </a:p>
          <a:p>
            <a:pPr algn="just"/>
            <a:r>
              <a:rPr lang="es-MX" sz="1600" dirty="0"/>
              <a:t>En 1991, Tim </a:t>
            </a:r>
            <a:r>
              <a:rPr lang="es-MX" sz="1600" dirty="0" err="1"/>
              <a:t>Berners</a:t>
            </a:r>
            <a:r>
              <a:rPr lang="es-MX" sz="1600" dirty="0"/>
              <a:t>-Lee fue el primero en desarrollar una implementación basada en red de concepto de hipertexto. </a:t>
            </a:r>
            <a:endParaRPr lang="es-MX" sz="1600" dirty="0" smtClean="0"/>
          </a:p>
          <a:p>
            <a:pPr algn="just"/>
            <a:endParaRPr lang="es-MX" sz="1600" i="1" dirty="0">
              <a:latin typeface="+mj-lt"/>
            </a:endParaRPr>
          </a:p>
          <a:p>
            <a:pPr algn="just"/>
            <a:r>
              <a:rPr lang="es-MX" sz="1600" dirty="0"/>
              <a:t>Los expertos generalmente están de acuerdo, sin embargo, que el punto decisivo para la </a:t>
            </a:r>
            <a:r>
              <a:rPr lang="es-MX" sz="1600" dirty="0" err="1"/>
              <a:t>World</a:t>
            </a:r>
            <a:r>
              <a:rPr lang="es-MX" sz="1600" dirty="0"/>
              <a:t> Wide Web comenzó con la introducción de </a:t>
            </a:r>
            <a:r>
              <a:rPr lang="es-MX" sz="1600" dirty="0" err="1"/>
              <a:t>Mosaic</a:t>
            </a:r>
            <a:r>
              <a:rPr lang="es-MX" sz="1600" dirty="0"/>
              <a:t> en 1993, un navegador web con interfaz gráfica desarrollado por un equipo en el </a:t>
            </a:r>
            <a:r>
              <a:rPr lang="es-MX" sz="1600" dirty="0" err="1"/>
              <a:t>National</a:t>
            </a:r>
            <a:r>
              <a:rPr lang="es-MX" sz="1600" dirty="0"/>
              <a:t> Center </a:t>
            </a:r>
            <a:r>
              <a:rPr lang="es-MX" sz="1600" dirty="0" err="1"/>
              <a:t>for</a:t>
            </a:r>
            <a:r>
              <a:rPr lang="es-MX" sz="1600" dirty="0"/>
              <a:t> </a:t>
            </a:r>
            <a:r>
              <a:rPr lang="es-MX" sz="1600" dirty="0" err="1"/>
              <a:t>Supercomputing</a:t>
            </a:r>
            <a:r>
              <a:rPr lang="es-MX" sz="1600" dirty="0"/>
              <a:t> </a:t>
            </a:r>
            <a:r>
              <a:rPr lang="es-MX" sz="1600" dirty="0" err="1"/>
              <a:t>Applications</a:t>
            </a:r>
            <a:r>
              <a:rPr lang="es-MX" sz="1600" dirty="0"/>
              <a:t> </a:t>
            </a:r>
            <a:endParaRPr lang="es-MX" sz="1600" dirty="0" smtClean="0"/>
          </a:p>
          <a:p>
            <a:pPr algn="just"/>
            <a:endParaRPr lang="es-MX" sz="1600" i="1" dirty="0">
              <a:latin typeface="+mj-lt"/>
            </a:endParaRPr>
          </a:p>
          <a:p>
            <a:pPr algn="just"/>
            <a:r>
              <a:rPr lang="es-MX" sz="1600" dirty="0" err="1"/>
              <a:t>Mosaic</a:t>
            </a:r>
            <a:r>
              <a:rPr lang="es-MX" sz="1600" dirty="0"/>
              <a:t> fue finalmente suplantado en 1994 por Netscape </a:t>
            </a:r>
            <a:r>
              <a:rPr lang="es-MX" sz="1600" dirty="0" err="1"/>
              <a:t>Navigator</a:t>
            </a:r>
            <a:r>
              <a:rPr lang="es-MX" sz="1600" dirty="0"/>
              <a:t> de </a:t>
            </a:r>
            <a:r>
              <a:rPr lang="es-MX" sz="1600" dirty="0" err="1"/>
              <a:t>Andreessen</a:t>
            </a:r>
            <a:r>
              <a:rPr lang="es-MX" sz="1600" dirty="0"/>
              <a:t>, que reemplazó a </a:t>
            </a:r>
            <a:r>
              <a:rPr lang="es-MX" sz="1600" dirty="0" err="1"/>
              <a:t>Mosaic</a:t>
            </a:r>
            <a:r>
              <a:rPr lang="es-MX" sz="1600" dirty="0"/>
              <a:t> como el navegador web más popular en el mundo</a:t>
            </a:r>
            <a:r>
              <a:rPr lang="es-MX" sz="1600" dirty="0" smtClean="0"/>
              <a:t>.</a:t>
            </a:r>
          </a:p>
          <a:p>
            <a:pPr algn="just"/>
            <a:endParaRPr lang="es-MX" sz="1600" i="1" dirty="0">
              <a:latin typeface="+mj-lt"/>
            </a:endParaRPr>
          </a:p>
          <a:p>
            <a:pPr algn="just"/>
            <a:r>
              <a:rPr lang="es-MX" sz="1600" dirty="0"/>
              <a:t>En cualquier caso, hubo que esperar a 1995 para que se produjera el gran boom de la Internet comercial. A partir de entonces, comenzó a incrementarse de una manera casi exponencial el número de servicios que operaban en la Red. Dicha explosión dio origen en 1998 a un nuevo concepto: Internet2. </a:t>
            </a:r>
            <a:endParaRPr lang="es-MX" sz="1600" i="1" dirty="0">
              <a:latin typeface="+mj-lt"/>
            </a:endParaRPr>
          </a:p>
        </p:txBody>
      </p:sp>
    </p:spTree>
    <p:extLst>
      <p:ext uri="{BB962C8B-B14F-4D97-AF65-F5344CB8AC3E}">
        <p14:creationId xmlns:p14="http://schemas.microsoft.com/office/powerpoint/2010/main" val="211448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357" t="12500" r="18678" b="17262"/>
          <a:stretch/>
        </p:blipFill>
        <p:spPr bwMode="auto">
          <a:xfrm>
            <a:off x="539552" y="1412775"/>
            <a:ext cx="8322623" cy="513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84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460374" y="1340768"/>
            <a:ext cx="8360097" cy="5632311"/>
          </a:xfrm>
          <a:prstGeom prst="rect">
            <a:avLst/>
          </a:prstGeom>
        </p:spPr>
        <p:txBody>
          <a:bodyPr wrap="square">
            <a:spAutoFit/>
          </a:bodyPr>
          <a:lstStyle/>
          <a:p>
            <a:pPr algn="just"/>
            <a:r>
              <a:rPr lang="es-MX" sz="2000" i="1" dirty="0" smtClean="0">
                <a:latin typeface="+mj-lt"/>
              </a:rPr>
              <a:t>Historia </a:t>
            </a:r>
            <a:r>
              <a:rPr lang="es-MX" sz="2000" i="1" dirty="0">
                <a:latin typeface="+mj-lt"/>
              </a:rPr>
              <a:t>de </a:t>
            </a:r>
            <a:r>
              <a:rPr lang="es-MX" sz="2000" i="1" dirty="0" smtClean="0">
                <a:latin typeface="+mj-lt"/>
              </a:rPr>
              <a:t>Internet</a:t>
            </a:r>
          </a:p>
          <a:p>
            <a:pPr algn="just"/>
            <a:r>
              <a:rPr lang="es-MX" sz="2000" i="1" dirty="0" smtClean="0">
                <a:latin typeface="+mj-lt"/>
              </a:rPr>
              <a:t>APERTURA DE LA RED AL COMERCIO</a:t>
            </a:r>
          </a:p>
          <a:p>
            <a:pPr algn="just"/>
            <a:endParaRPr lang="es-MX" sz="2000" i="1" dirty="0" smtClean="0">
              <a:latin typeface="+mj-lt"/>
            </a:endParaRPr>
          </a:p>
          <a:p>
            <a:pPr algn="just"/>
            <a:r>
              <a:rPr lang="es-MX" sz="2000" dirty="0"/>
              <a:t>Otro de los primeros buscadores, Lycos, fue creado en 1993 como un proyecto universitario, y fue el primero en conseguir éxito comercial</a:t>
            </a:r>
            <a:endParaRPr lang="es-MX" sz="2000" i="1" dirty="0" smtClean="0">
              <a:latin typeface="+mj-lt"/>
            </a:endParaRPr>
          </a:p>
          <a:p>
            <a:pPr algn="just"/>
            <a:endParaRPr lang="es-MX" sz="2000" i="1" dirty="0">
              <a:latin typeface="+mj-lt"/>
            </a:endParaRPr>
          </a:p>
          <a:p>
            <a:pPr algn="just"/>
            <a:r>
              <a:rPr lang="es-MX" sz="2000" dirty="0"/>
              <a:t>El primer buscador web completamente de texto fue </a:t>
            </a:r>
            <a:r>
              <a:rPr lang="es-MX" sz="2000" dirty="0" err="1"/>
              <a:t>WebCrawler</a:t>
            </a:r>
            <a:r>
              <a:rPr lang="es-MX" sz="2000" dirty="0"/>
              <a:t> en 1994</a:t>
            </a:r>
            <a:r>
              <a:rPr lang="es-MX" sz="2000" dirty="0" smtClean="0"/>
              <a:t>.</a:t>
            </a:r>
          </a:p>
          <a:p>
            <a:pPr algn="just"/>
            <a:endParaRPr lang="es-MX" sz="2000" dirty="0"/>
          </a:p>
          <a:p>
            <a:pPr algn="just"/>
            <a:r>
              <a:rPr lang="es-MX" sz="2000" dirty="0" err="1"/>
              <a:t>Durantes</a:t>
            </a:r>
            <a:r>
              <a:rPr lang="es-MX" sz="2000" dirty="0"/>
              <a:t> los últimos años de 1990, tanto los directorios web como los buscadores web eran populares—Yahoo! (fundado en 1995) y </a:t>
            </a:r>
            <a:r>
              <a:rPr lang="es-MX" sz="2000" dirty="0" err="1"/>
              <a:t>Altavista</a:t>
            </a:r>
            <a:r>
              <a:rPr lang="es-MX" sz="2000" dirty="0"/>
              <a:t> (fundado en 1995) fueron los respectivos líderes de la industria. </a:t>
            </a:r>
            <a:endParaRPr lang="es-MX" sz="2000" dirty="0" smtClean="0"/>
          </a:p>
          <a:p>
            <a:pPr algn="just"/>
            <a:endParaRPr lang="es-MX" sz="2000" dirty="0" smtClean="0"/>
          </a:p>
          <a:p>
            <a:pPr algn="just"/>
            <a:r>
              <a:rPr lang="es-MX" sz="2000" dirty="0" smtClean="0"/>
              <a:t>NAPSTER 1998</a:t>
            </a:r>
          </a:p>
          <a:p>
            <a:pPr algn="just"/>
            <a:endParaRPr lang="es-MX" sz="2000" dirty="0"/>
          </a:p>
          <a:p>
            <a:pPr algn="just"/>
            <a:r>
              <a:rPr lang="es-MX" sz="2000" dirty="0"/>
              <a:t>Por agosto de 2001, el modelo de directorios había comenzado a ceder ante el de buscadores, mostrando el surgimiento de Google (fundado en 1998), que había desarrollado nuevos enfoques para el ordenamiento por relevancia. </a:t>
            </a:r>
            <a:endParaRPr lang="es-MX" sz="2000" i="1" dirty="0">
              <a:latin typeface="+mj-lt"/>
            </a:endParaRPr>
          </a:p>
        </p:txBody>
      </p:sp>
    </p:spTree>
    <p:extLst>
      <p:ext uri="{BB962C8B-B14F-4D97-AF65-F5344CB8AC3E}">
        <p14:creationId xmlns:p14="http://schemas.microsoft.com/office/powerpoint/2010/main" val="1939045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3704</TotalTime>
  <Words>1202</Words>
  <Application>Microsoft Office PowerPoint</Application>
  <PresentationFormat>Presentación en pantalla (4:3)</PresentationFormat>
  <Paragraphs>153</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Flujo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26</cp:revision>
  <dcterms:created xsi:type="dcterms:W3CDTF">2015-01-30T21:35:00Z</dcterms:created>
  <dcterms:modified xsi:type="dcterms:W3CDTF">2015-02-04T17:14:39Z</dcterms:modified>
</cp:coreProperties>
</file>