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61" r:id="rId3"/>
    <p:sldId id="263" r:id="rId4"/>
    <p:sldId id="273" r:id="rId5"/>
    <p:sldId id="276" r:id="rId6"/>
    <p:sldId id="275" r:id="rId7"/>
    <p:sldId id="274" r:id="rId8"/>
    <p:sldId id="278" r:id="rId9"/>
    <p:sldId id="277" r:id="rId10"/>
    <p:sldId id="262" r:id="rId11"/>
    <p:sldId id="279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692CA-5713-44D0-9D8A-ABA3C9489B4F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543DF-7A16-4819-B563-97B3C881BF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715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27F321-9DAE-42D5-BD67-D89F19DACCD9}" type="datetimeFigureOut">
              <a:rPr lang="es-MX" smtClean="0"/>
              <a:t>11/02/2015</a:t>
            </a:fld>
            <a:endParaRPr lang="es-MX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0457" y="1268760"/>
            <a:ext cx="820891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smtClean="0">
                <a:latin typeface="Calibri" pitchFamily="34" charset="0"/>
                <a:cs typeface="Calibri" pitchFamily="34" charset="0"/>
              </a:rPr>
              <a:t>INGENIERIA EN SISTEMAS COMPUTACIONALES</a:t>
            </a:r>
          </a:p>
          <a:p>
            <a:pPr algn="ctr"/>
            <a:endParaRPr lang="es-MX" sz="3200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s-MX" sz="3200" dirty="0" smtClean="0">
                <a:latin typeface="Calibri" pitchFamily="34" charset="0"/>
                <a:cs typeface="Calibri" pitchFamily="34" charset="0"/>
              </a:rPr>
              <a:t>MATERIA: </a:t>
            </a:r>
          </a:p>
          <a:p>
            <a:pPr algn="ctr"/>
            <a:r>
              <a:rPr lang="es-MX" sz="3200" dirty="0" smtClean="0">
                <a:latin typeface="Calibri" pitchFamily="34" charset="0"/>
                <a:cs typeface="Calibri" pitchFamily="34" charset="0"/>
              </a:rPr>
              <a:t>Programación Web</a:t>
            </a:r>
          </a:p>
          <a:p>
            <a:pPr algn="ctr"/>
            <a:endParaRPr lang="es-MX" sz="3200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s-MX" sz="3200" dirty="0" smtClean="0">
                <a:latin typeface="Calibri" pitchFamily="34" charset="0"/>
                <a:cs typeface="Calibri" pitchFamily="34" charset="0"/>
              </a:rPr>
              <a:t>TEMA:</a:t>
            </a:r>
          </a:p>
          <a:p>
            <a:pPr algn="ctr"/>
            <a:r>
              <a:rPr lang="es-MX" sz="3200" dirty="0" smtClean="0">
                <a:latin typeface="Calibri" pitchFamily="34" charset="0"/>
                <a:cs typeface="Calibri" pitchFamily="34" charset="0"/>
              </a:rPr>
              <a:t>HTML 5</a:t>
            </a:r>
            <a:endParaRPr lang="es-MX" sz="3200" b="1" i="1" dirty="0" smtClean="0">
              <a:latin typeface="Calibri" pitchFamily="34" charset="0"/>
              <a:cs typeface="Calibri" pitchFamily="34" charset="0"/>
            </a:endParaRPr>
          </a:p>
          <a:p>
            <a:pPr algn="ctr"/>
            <a:endParaRPr lang="es-MX" sz="3200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s-MX" sz="2000" dirty="0" smtClean="0">
                <a:latin typeface="Calibri" pitchFamily="34" charset="0"/>
                <a:cs typeface="Calibri" pitchFamily="34" charset="0"/>
              </a:rPr>
              <a:t>ALUMNO: </a:t>
            </a:r>
          </a:p>
          <a:p>
            <a:pPr algn="ctr"/>
            <a:r>
              <a:rPr lang="es-MX" sz="2000" dirty="0" smtClean="0">
                <a:latin typeface="Calibri" pitchFamily="34" charset="0"/>
                <a:cs typeface="Calibri" pitchFamily="34" charset="0"/>
              </a:rPr>
              <a:t>José Luis Silva Martínez</a:t>
            </a:r>
          </a:p>
          <a:p>
            <a:pPr algn="ctr"/>
            <a:r>
              <a:rPr lang="es-MX" sz="2000" dirty="0" smtClean="0">
                <a:latin typeface="Calibri" pitchFamily="34" charset="0"/>
                <a:cs typeface="Calibri" pitchFamily="34" charset="0"/>
              </a:rPr>
              <a:t>Fecha: 06/02/15</a:t>
            </a:r>
            <a:endParaRPr lang="es-MX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843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460374" y="1340768"/>
            <a:ext cx="8360097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000" i="1" dirty="0" smtClean="0">
                <a:latin typeface="+mj-lt"/>
              </a:rPr>
              <a:t>CSS</a:t>
            </a:r>
          </a:p>
          <a:p>
            <a:pPr algn="just"/>
            <a:r>
              <a:rPr lang="es-MX" i="1" dirty="0" smtClean="0"/>
              <a:t>¿Qué es CSS?</a:t>
            </a:r>
          </a:p>
          <a:p>
            <a:r>
              <a:rPr lang="es-MX" dirty="0"/>
              <a:t>CSS es un lenguaje que trabaja junto con HTML para proveer estilos visuales a los elementos </a:t>
            </a:r>
            <a:r>
              <a:rPr lang="es-MX" dirty="0" smtClean="0"/>
              <a:t>del documento</a:t>
            </a:r>
            <a:r>
              <a:rPr lang="es-MX" dirty="0"/>
              <a:t>, como tamaño, color, fondo, bordes, </a:t>
            </a:r>
            <a:r>
              <a:rPr lang="es-MX" dirty="0" err="1"/>
              <a:t>etc</a:t>
            </a:r>
            <a:endParaRPr lang="es-MX" i="1" dirty="0" smtClean="0"/>
          </a:p>
          <a:p>
            <a:r>
              <a:rPr lang="es-MX" dirty="0" smtClean="0"/>
              <a:t>Define </a:t>
            </a:r>
            <a:r>
              <a:rPr lang="es-MX" dirty="0"/>
              <a:t>el estilo visual de un una página o aplicación Web (HTML</a:t>
            </a:r>
            <a:r>
              <a:rPr lang="es-MX" dirty="0" smtClean="0"/>
              <a:t>)</a:t>
            </a:r>
          </a:p>
          <a:p>
            <a:endParaRPr lang="es-MX" dirty="0"/>
          </a:p>
          <a:p>
            <a:r>
              <a:rPr lang="es-MX" dirty="0" smtClean="0"/>
              <a:t>Diseñadores </a:t>
            </a:r>
            <a:r>
              <a:rPr lang="es-MX" dirty="0"/>
              <a:t>y desarrolladores a menudo deben aplicar sus propios estilos para</a:t>
            </a:r>
          </a:p>
          <a:p>
            <a:r>
              <a:rPr lang="es-MX" dirty="0"/>
              <a:t>obtener la organización y el efecto visual que realmente desean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b="1" dirty="0"/>
              <a:t>Estilos en línea</a:t>
            </a:r>
          </a:p>
          <a:p>
            <a:r>
              <a:rPr lang="es-MX" dirty="0"/>
              <a:t>Una de las técnicas más simples para incorporar estilos CSS a un documento HTML es la de asignar los estilos dentro de</a:t>
            </a:r>
          </a:p>
          <a:p>
            <a:r>
              <a:rPr lang="es-MX" dirty="0"/>
              <a:t>las etiquetas por medio del atributo </a:t>
            </a:r>
            <a:r>
              <a:rPr lang="es-MX" b="1" dirty="0" err="1"/>
              <a:t>style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..&lt;</a:t>
            </a:r>
            <a:r>
              <a:rPr lang="es-MX" dirty="0" err="1"/>
              <a:t>body</a:t>
            </a:r>
            <a:r>
              <a:rPr lang="es-MX" dirty="0"/>
              <a:t>&gt;</a:t>
            </a:r>
          </a:p>
          <a:p>
            <a:r>
              <a:rPr lang="es-MX" dirty="0"/>
              <a:t>&lt;p </a:t>
            </a:r>
            <a:r>
              <a:rPr lang="es-MX" b="1" dirty="0" err="1"/>
              <a:t>style</a:t>
            </a:r>
            <a:r>
              <a:rPr lang="es-MX" b="1" dirty="0"/>
              <a:t>=”</a:t>
            </a:r>
            <a:r>
              <a:rPr lang="es-MX" b="1" dirty="0" err="1"/>
              <a:t>font-size</a:t>
            </a:r>
            <a:r>
              <a:rPr lang="es-MX" b="1" dirty="0"/>
              <a:t>: 20px”</a:t>
            </a:r>
            <a:r>
              <a:rPr lang="es-MX" dirty="0"/>
              <a:t>&gt;Mi texto&lt;/p&gt;</a:t>
            </a:r>
          </a:p>
          <a:p>
            <a:r>
              <a:rPr lang="es-MX" dirty="0"/>
              <a:t>&lt;/</a:t>
            </a:r>
            <a:r>
              <a:rPr lang="es-MX" dirty="0" err="1"/>
              <a:t>body</a:t>
            </a:r>
            <a:r>
              <a:rPr lang="es-MX" dirty="0" smtClean="0"/>
              <a:t>&gt;…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856130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394864" y="1340768"/>
            <a:ext cx="8360097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000" i="1" dirty="0" smtClean="0">
                <a:latin typeface="+mj-lt"/>
              </a:rPr>
              <a:t>CSS</a:t>
            </a:r>
          </a:p>
          <a:p>
            <a:r>
              <a:rPr lang="es-MX" b="1" dirty="0" smtClean="0"/>
              <a:t>Estilos </a:t>
            </a:r>
            <a:r>
              <a:rPr lang="es-MX" b="1" dirty="0"/>
              <a:t>en línea</a:t>
            </a:r>
          </a:p>
          <a:p>
            <a:r>
              <a:rPr lang="es-MX" dirty="0"/>
              <a:t>Una de las técnicas más simples para incorporar estilos CSS a un documento HTML es la de asignar los estilos dentro </a:t>
            </a:r>
            <a:r>
              <a:rPr lang="es-MX" dirty="0" smtClean="0"/>
              <a:t>de las </a:t>
            </a:r>
            <a:r>
              <a:rPr lang="es-MX" dirty="0"/>
              <a:t>etiquetas por medio del atributo </a:t>
            </a:r>
            <a:r>
              <a:rPr lang="es-MX" b="1" dirty="0" err="1"/>
              <a:t>style</a:t>
            </a:r>
            <a:r>
              <a:rPr lang="es-MX" dirty="0" smtClean="0"/>
              <a:t>.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..&lt;</a:t>
            </a:r>
            <a:r>
              <a:rPr lang="es-MX" dirty="0" err="1"/>
              <a:t>body</a:t>
            </a:r>
            <a:r>
              <a:rPr lang="es-MX" dirty="0"/>
              <a:t>&gt;</a:t>
            </a:r>
          </a:p>
          <a:p>
            <a:r>
              <a:rPr lang="es-MX" dirty="0">
                <a:solidFill>
                  <a:schemeClr val="bg1"/>
                </a:solidFill>
              </a:rPr>
              <a:t>&lt;p </a:t>
            </a:r>
            <a:r>
              <a:rPr lang="es-MX" b="1" dirty="0" err="1">
                <a:solidFill>
                  <a:schemeClr val="bg1"/>
                </a:solidFill>
              </a:rPr>
              <a:t>style</a:t>
            </a:r>
            <a:r>
              <a:rPr lang="es-MX" b="1" dirty="0">
                <a:solidFill>
                  <a:schemeClr val="bg1"/>
                </a:solidFill>
              </a:rPr>
              <a:t>=”</a:t>
            </a:r>
            <a:r>
              <a:rPr lang="es-MX" b="1" dirty="0" err="1">
                <a:solidFill>
                  <a:schemeClr val="bg1"/>
                </a:solidFill>
              </a:rPr>
              <a:t>font-size</a:t>
            </a:r>
            <a:r>
              <a:rPr lang="es-MX" b="1" dirty="0">
                <a:solidFill>
                  <a:schemeClr val="bg1"/>
                </a:solidFill>
              </a:rPr>
              <a:t>: 20px”</a:t>
            </a:r>
            <a:r>
              <a:rPr lang="es-MX" dirty="0">
                <a:solidFill>
                  <a:schemeClr val="bg1"/>
                </a:solidFill>
              </a:rPr>
              <a:t>&gt;Mi texto&lt;/p&gt;</a:t>
            </a:r>
          </a:p>
          <a:p>
            <a:r>
              <a:rPr lang="es-MX" dirty="0"/>
              <a:t>&lt;/</a:t>
            </a:r>
            <a:r>
              <a:rPr lang="es-MX" dirty="0" err="1"/>
              <a:t>body</a:t>
            </a:r>
            <a:r>
              <a:rPr lang="es-MX" dirty="0" smtClean="0"/>
              <a:t>&gt;…</a:t>
            </a:r>
          </a:p>
          <a:p>
            <a:endParaRPr lang="es-MX" dirty="0" smtClean="0"/>
          </a:p>
          <a:p>
            <a:r>
              <a:rPr lang="es-MX" b="1" dirty="0"/>
              <a:t>Estilos </a:t>
            </a:r>
            <a:r>
              <a:rPr lang="es-MX" b="1" dirty="0" smtClean="0"/>
              <a:t>embebidos</a:t>
            </a:r>
          </a:p>
          <a:p>
            <a:r>
              <a:rPr lang="es-MX" dirty="0"/>
              <a:t>&lt;</a:t>
            </a:r>
            <a:r>
              <a:rPr lang="es-MX" dirty="0" err="1"/>
              <a:t>title</a:t>
            </a:r>
            <a:r>
              <a:rPr lang="es-MX" dirty="0"/>
              <a:t>&gt;Este texto es el título del documento&lt;/</a:t>
            </a:r>
            <a:r>
              <a:rPr lang="es-MX" dirty="0" err="1"/>
              <a:t>title</a:t>
            </a:r>
            <a:r>
              <a:rPr lang="es-MX" dirty="0"/>
              <a:t>&gt;</a:t>
            </a:r>
          </a:p>
          <a:p>
            <a:r>
              <a:rPr lang="es-MX" b="1" dirty="0">
                <a:solidFill>
                  <a:schemeClr val="bg1"/>
                </a:solidFill>
              </a:rPr>
              <a:t>&lt;</a:t>
            </a:r>
            <a:r>
              <a:rPr lang="es-MX" b="1" dirty="0" err="1">
                <a:solidFill>
                  <a:schemeClr val="bg1"/>
                </a:solidFill>
              </a:rPr>
              <a:t>style</a:t>
            </a:r>
            <a:r>
              <a:rPr lang="es-MX" b="1" dirty="0">
                <a:solidFill>
                  <a:schemeClr val="bg1"/>
                </a:solidFill>
              </a:rPr>
              <a:t>&gt;</a:t>
            </a:r>
          </a:p>
          <a:p>
            <a:r>
              <a:rPr lang="es-MX" b="1" dirty="0">
                <a:solidFill>
                  <a:schemeClr val="bg1"/>
                </a:solidFill>
              </a:rPr>
              <a:t>p { </a:t>
            </a:r>
            <a:r>
              <a:rPr lang="es-MX" b="1" dirty="0" err="1">
                <a:solidFill>
                  <a:schemeClr val="bg1"/>
                </a:solidFill>
              </a:rPr>
              <a:t>font-size</a:t>
            </a:r>
            <a:r>
              <a:rPr lang="es-MX" b="1" dirty="0">
                <a:solidFill>
                  <a:schemeClr val="bg1"/>
                </a:solidFill>
              </a:rPr>
              <a:t>: 20px }</a:t>
            </a:r>
          </a:p>
          <a:p>
            <a:r>
              <a:rPr lang="es-MX" b="1" dirty="0">
                <a:solidFill>
                  <a:schemeClr val="bg1"/>
                </a:solidFill>
              </a:rPr>
              <a:t>&lt;/</a:t>
            </a:r>
            <a:r>
              <a:rPr lang="es-MX" b="1" dirty="0" err="1">
                <a:solidFill>
                  <a:schemeClr val="bg1"/>
                </a:solidFill>
              </a:rPr>
              <a:t>style</a:t>
            </a:r>
            <a:r>
              <a:rPr lang="es-MX" b="1" dirty="0">
                <a:solidFill>
                  <a:schemeClr val="bg1"/>
                </a:solidFill>
              </a:rPr>
              <a:t>&gt;</a:t>
            </a:r>
          </a:p>
          <a:p>
            <a:r>
              <a:rPr lang="es-MX" dirty="0"/>
              <a:t>&lt;/head&gt;</a:t>
            </a:r>
            <a:endParaRPr lang="es-MX" b="1" dirty="0" smtClean="0"/>
          </a:p>
          <a:p>
            <a:endParaRPr lang="es-MX" dirty="0" smtClean="0"/>
          </a:p>
          <a:p>
            <a:endParaRPr lang="es-MX" dirty="0"/>
          </a:p>
          <a:p>
            <a:r>
              <a:rPr lang="es-MX" b="1" dirty="0" smtClean="0"/>
              <a:t>Archivos externos</a:t>
            </a:r>
            <a:endParaRPr lang="es-MX" b="1" dirty="0"/>
          </a:p>
          <a:p>
            <a:r>
              <a:rPr lang="es-MX" b="1" dirty="0">
                <a:solidFill>
                  <a:schemeClr val="bg1"/>
                </a:solidFill>
              </a:rPr>
              <a:t>&lt;link </a:t>
            </a:r>
            <a:r>
              <a:rPr lang="es-MX" b="1" dirty="0" err="1">
                <a:solidFill>
                  <a:schemeClr val="bg1"/>
                </a:solidFill>
              </a:rPr>
              <a:t>rel</a:t>
            </a:r>
            <a:r>
              <a:rPr lang="es-MX" b="1" dirty="0">
                <a:solidFill>
                  <a:schemeClr val="bg1"/>
                </a:solidFill>
              </a:rPr>
              <a:t>=”</a:t>
            </a:r>
            <a:r>
              <a:rPr lang="es-MX" b="1" dirty="0" err="1">
                <a:solidFill>
                  <a:schemeClr val="bg1"/>
                </a:solidFill>
              </a:rPr>
              <a:t>stylesheet</a:t>
            </a:r>
            <a:r>
              <a:rPr lang="es-MX" b="1" dirty="0">
                <a:solidFill>
                  <a:schemeClr val="bg1"/>
                </a:solidFill>
              </a:rPr>
              <a:t>” </a:t>
            </a:r>
            <a:r>
              <a:rPr lang="es-MX" b="1" dirty="0" err="1">
                <a:solidFill>
                  <a:schemeClr val="bg1"/>
                </a:solidFill>
              </a:rPr>
              <a:t>href</a:t>
            </a:r>
            <a:r>
              <a:rPr lang="es-MX" b="1" dirty="0">
                <a:solidFill>
                  <a:schemeClr val="bg1"/>
                </a:solidFill>
              </a:rPr>
              <a:t>=”misestilos.css”&gt;</a:t>
            </a:r>
            <a:endParaRPr lang="es-MX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57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460374" y="1340768"/>
            <a:ext cx="836009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dirty="0" smtClean="0">
                <a:latin typeface="+mj-lt"/>
              </a:rPr>
              <a:t>HTML</a:t>
            </a:r>
          </a:p>
          <a:p>
            <a:pPr algn="just"/>
            <a:r>
              <a:rPr lang="es-MX" sz="2800" i="1" dirty="0">
                <a:latin typeface="+mj-lt"/>
              </a:rPr>
              <a:t>¿</a:t>
            </a:r>
            <a:r>
              <a:rPr lang="es-MX" sz="2800" i="1" dirty="0" smtClean="0">
                <a:latin typeface="+mj-lt"/>
              </a:rPr>
              <a:t>Qué </a:t>
            </a:r>
            <a:r>
              <a:rPr lang="es-MX" sz="2800" i="1" dirty="0">
                <a:latin typeface="+mj-lt"/>
              </a:rPr>
              <a:t>es </a:t>
            </a:r>
            <a:r>
              <a:rPr lang="es-MX" sz="2800" i="1" dirty="0" err="1">
                <a:latin typeface="+mj-lt"/>
              </a:rPr>
              <a:t>H</a:t>
            </a:r>
            <a:r>
              <a:rPr lang="es-MX" sz="2800" i="1" dirty="0" err="1" smtClean="0">
                <a:latin typeface="+mj-lt"/>
              </a:rPr>
              <a:t>tml</a:t>
            </a:r>
            <a:r>
              <a:rPr lang="es-MX" sz="2800" i="1" dirty="0">
                <a:latin typeface="+mj-lt"/>
              </a:rPr>
              <a:t>?</a:t>
            </a:r>
            <a:endParaRPr lang="es-MX" sz="2800" i="1" dirty="0" smtClean="0">
              <a:latin typeface="+mj-lt"/>
            </a:endParaRPr>
          </a:p>
          <a:p>
            <a:pPr algn="just"/>
            <a:endParaRPr lang="es-MX" sz="2000" i="1" dirty="0">
              <a:latin typeface="+mj-lt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81"/>
          <a:stretch/>
        </p:blipFill>
        <p:spPr bwMode="auto">
          <a:xfrm>
            <a:off x="7409259" y="1374157"/>
            <a:ext cx="1238250" cy="159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611560" y="2526867"/>
            <a:ext cx="685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/>
              <a:t>HTML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Lenguaje </a:t>
            </a:r>
            <a:r>
              <a:rPr lang="es-MX" dirty="0"/>
              <a:t>de marcado de páginas </a:t>
            </a:r>
            <a:r>
              <a:rPr lang="es-MX" dirty="0" smtClean="0"/>
              <a:t>Web, </a:t>
            </a:r>
            <a:r>
              <a:rPr lang="es-MX" dirty="0"/>
              <a:t>define la estructura del contenido de una página Web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En </a:t>
            </a:r>
            <a:r>
              <a:rPr lang="es-MX" dirty="0" err="1"/>
              <a:t>WebApps</a:t>
            </a:r>
            <a:r>
              <a:rPr lang="es-MX" dirty="0"/>
              <a:t> define la interfaz de la aplicación con el </a:t>
            </a:r>
            <a:r>
              <a:rPr lang="es-MX" dirty="0" smtClean="0"/>
              <a:t>usuario.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611560" y="4041210"/>
            <a:ext cx="7416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HTML </a:t>
            </a:r>
            <a:r>
              <a:rPr lang="es-MX" dirty="0" smtClean="0"/>
              <a:t>fue propuesta </a:t>
            </a:r>
            <a:r>
              <a:rPr lang="es-MX" dirty="0"/>
              <a:t>para crear la estructura básica de páginas web, organizar su contenido y compartir información. </a:t>
            </a:r>
            <a:endParaRPr lang="es-MX" dirty="0" smtClean="0"/>
          </a:p>
          <a:p>
            <a:pPr algn="just"/>
            <a:endParaRPr lang="es-MX" dirty="0"/>
          </a:p>
          <a:p>
            <a:pPr algn="just"/>
            <a:r>
              <a:rPr lang="es-MX" b="1" dirty="0"/>
              <a:t>HTML5</a:t>
            </a:r>
            <a:r>
              <a:rPr lang="es-MX" dirty="0"/>
              <a:t> </a:t>
            </a:r>
            <a:endParaRPr lang="es-MX" dirty="0" smtClean="0"/>
          </a:p>
          <a:p>
            <a:pPr algn="just"/>
            <a:r>
              <a:rPr lang="es-MX" dirty="0" smtClean="0"/>
              <a:t>es un </a:t>
            </a:r>
            <a:r>
              <a:rPr lang="es-MX" dirty="0"/>
              <a:t>nuevo concepto para la construcción de sitios web y aplicaciones en una era que combina dispositivos móviles, computación en la nube y trabajos en red.</a:t>
            </a:r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9893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460374" y="1340768"/>
            <a:ext cx="836009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i="1" dirty="0" smtClean="0">
                <a:latin typeface="+mj-lt"/>
              </a:rPr>
              <a:t>Estructura de una página Web</a:t>
            </a:r>
          </a:p>
          <a:p>
            <a:pPr algn="just"/>
            <a:endParaRPr lang="es-MX" sz="2000" i="1" dirty="0" smtClean="0">
              <a:latin typeface="+mj-lt"/>
            </a:endParaRPr>
          </a:p>
          <a:p>
            <a:pPr algn="just"/>
            <a:endParaRPr lang="es-MX" sz="2000" i="1" dirty="0" smtClean="0">
              <a:latin typeface="+mj-lt"/>
            </a:endParaRPr>
          </a:p>
          <a:p>
            <a:pPr algn="just"/>
            <a:endParaRPr lang="es-MX" sz="2000" i="1" dirty="0" smtClean="0">
              <a:latin typeface="+mj-lt"/>
            </a:endParaRPr>
          </a:p>
          <a:p>
            <a:pPr algn="just"/>
            <a:endParaRPr lang="es-MX" sz="2000" i="1" dirty="0">
              <a:latin typeface="+mj-lt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913" y="1772816"/>
            <a:ext cx="4193605" cy="4171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155575" y="249289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b="1" dirty="0"/>
              <a:t>HTML</a:t>
            </a:r>
          </a:p>
          <a:p>
            <a:r>
              <a:rPr lang="es-MX" dirty="0" smtClean="0"/>
              <a:t>Lenguaje </a:t>
            </a:r>
            <a:r>
              <a:rPr lang="es-MX" dirty="0"/>
              <a:t>de </a:t>
            </a:r>
            <a:r>
              <a:rPr lang="es-MX" dirty="0" smtClean="0"/>
              <a:t>marcado</a:t>
            </a:r>
          </a:p>
          <a:p>
            <a:endParaRPr lang="es-MX" dirty="0"/>
          </a:p>
          <a:p>
            <a:r>
              <a:rPr lang="es-MX" b="1" dirty="0"/>
              <a:t>CSS</a:t>
            </a:r>
          </a:p>
          <a:p>
            <a:r>
              <a:rPr lang="es-MX" dirty="0" smtClean="0"/>
              <a:t>Estilo </a:t>
            </a:r>
            <a:r>
              <a:rPr lang="es-MX" dirty="0"/>
              <a:t>la visualización</a:t>
            </a:r>
          </a:p>
          <a:p>
            <a:endParaRPr lang="es-MX" b="1" dirty="0" smtClean="0"/>
          </a:p>
          <a:p>
            <a:r>
              <a:rPr lang="es-MX" b="1" dirty="0" smtClean="0"/>
              <a:t>JavaScript</a:t>
            </a:r>
            <a:endParaRPr lang="es-MX" b="1" dirty="0"/>
          </a:p>
          <a:p>
            <a:r>
              <a:rPr lang="es-MX" dirty="0" smtClean="0"/>
              <a:t>Lenguaje </a:t>
            </a:r>
            <a:r>
              <a:rPr lang="es-MX" dirty="0"/>
              <a:t>de programación</a:t>
            </a:r>
          </a:p>
        </p:txBody>
      </p:sp>
      <p:cxnSp>
        <p:nvCxnSpPr>
          <p:cNvPr id="10" name="9 Conector recto de flecha"/>
          <p:cNvCxnSpPr/>
          <p:nvPr/>
        </p:nvCxnSpPr>
        <p:spPr>
          <a:xfrm flipV="1">
            <a:off x="2627784" y="2564904"/>
            <a:ext cx="2232248" cy="407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2495327" y="3443518"/>
            <a:ext cx="2508721" cy="2035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2627784" y="4801220"/>
            <a:ext cx="250872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99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70014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316537" y="980728"/>
            <a:ext cx="83600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i="1" dirty="0" smtClean="0">
                <a:latin typeface="+mj-lt"/>
              </a:rPr>
              <a:t>Estructura de HTML</a:t>
            </a:r>
          </a:p>
          <a:p>
            <a:pPr algn="just"/>
            <a:endParaRPr lang="es-MX" sz="2000" i="1" dirty="0" smtClean="0">
              <a:latin typeface="+mj-lt"/>
            </a:endParaRPr>
          </a:p>
          <a:p>
            <a:pPr algn="just"/>
            <a:r>
              <a:rPr lang="es-MX" sz="2000" i="1" dirty="0" smtClean="0">
                <a:latin typeface="+mj-lt"/>
              </a:rPr>
              <a:t>	</a:t>
            </a:r>
          </a:p>
          <a:p>
            <a:pPr algn="just"/>
            <a:endParaRPr lang="es-MX" sz="2000" i="1" dirty="0">
              <a:latin typeface="+mj-lt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331640" y="213285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b="1" dirty="0"/>
              <a:t>&lt;!DOCTYPE </a:t>
            </a:r>
            <a:r>
              <a:rPr lang="es-MX" b="1" dirty="0" err="1"/>
              <a:t>html</a:t>
            </a:r>
            <a:r>
              <a:rPr lang="es-MX" b="1" dirty="0"/>
              <a:t>&gt;</a:t>
            </a:r>
          </a:p>
          <a:p>
            <a:r>
              <a:rPr lang="es-MX" b="1" dirty="0"/>
              <a:t>&lt;</a:t>
            </a:r>
            <a:r>
              <a:rPr lang="es-MX" b="1" dirty="0" err="1"/>
              <a:t>html</a:t>
            </a:r>
            <a:r>
              <a:rPr lang="es-MX" b="1" dirty="0"/>
              <a:t> </a:t>
            </a:r>
            <a:r>
              <a:rPr lang="es-MX" b="1" dirty="0" err="1"/>
              <a:t>lang</a:t>
            </a:r>
            <a:r>
              <a:rPr lang="es-MX" b="1" dirty="0"/>
              <a:t>="es"&gt;</a:t>
            </a:r>
          </a:p>
          <a:p>
            <a:r>
              <a:rPr lang="es-MX" b="1" dirty="0"/>
              <a:t>&lt;head&gt;</a:t>
            </a:r>
          </a:p>
          <a:p>
            <a:r>
              <a:rPr lang="es-MX" b="1" dirty="0"/>
              <a:t>&lt;/head&gt;</a:t>
            </a:r>
          </a:p>
          <a:p>
            <a:r>
              <a:rPr lang="es-MX" b="1" dirty="0"/>
              <a:t>&lt;</a:t>
            </a:r>
            <a:r>
              <a:rPr lang="es-MX" b="1" dirty="0" err="1"/>
              <a:t>body</a:t>
            </a:r>
            <a:r>
              <a:rPr lang="es-MX" b="1" dirty="0"/>
              <a:t>&gt;</a:t>
            </a:r>
          </a:p>
          <a:p>
            <a:r>
              <a:rPr lang="es-MX" b="1" dirty="0"/>
              <a:t>&lt;/</a:t>
            </a:r>
            <a:r>
              <a:rPr lang="es-MX" b="1" dirty="0" err="1"/>
              <a:t>body</a:t>
            </a:r>
            <a:r>
              <a:rPr lang="es-MX" b="1" dirty="0"/>
              <a:t>&gt;</a:t>
            </a:r>
          </a:p>
          <a:p>
            <a:r>
              <a:rPr lang="es-MX" b="1" dirty="0"/>
              <a:t>&lt;/</a:t>
            </a:r>
            <a:r>
              <a:rPr lang="es-MX" b="1" dirty="0" err="1"/>
              <a:t>html</a:t>
            </a:r>
            <a:r>
              <a:rPr lang="es-MX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370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70014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316537" y="980728"/>
            <a:ext cx="836009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i="1" dirty="0" smtClean="0">
                <a:latin typeface="+mj-lt"/>
              </a:rPr>
              <a:t>Estructura de HTML</a:t>
            </a:r>
          </a:p>
          <a:p>
            <a:pPr algn="just"/>
            <a:endParaRPr lang="es-MX" sz="2000" i="1" dirty="0" smtClean="0">
              <a:latin typeface="+mj-lt"/>
            </a:endParaRPr>
          </a:p>
          <a:p>
            <a:pPr algn="just"/>
            <a:endParaRPr lang="es-MX" sz="2000" i="1" dirty="0">
              <a:latin typeface="+mj-lt"/>
            </a:endParaRPr>
          </a:p>
          <a:p>
            <a:pPr algn="just"/>
            <a:endParaRPr lang="es-MX" sz="2000" i="1" dirty="0" smtClean="0">
              <a:latin typeface="+mj-lt"/>
            </a:endParaRPr>
          </a:p>
          <a:p>
            <a:pPr algn="just"/>
            <a:endParaRPr lang="es-MX" sz="2000" i="1" dirty="0"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31" t="23201" r="33708" b="22822"/>
          <a:stretch/>
        </p:blipFill>
        <p:spPr bwMode="auto">
          <a:xfrm>
            <a:off x="12010" y="1556792"/>
            <a:ext cx="3976254" cy="3948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1" t="23011" r="31685" b="19471"/>
          <a:stretch/>
        </p:blipFill>
        <p:spPr bwMode="auto">
          <a:xfrm>
            <a:off x="4496585" y="1427295"/>
            <a:ext cx="4446524" cy="420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207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460373" y="1061983"/>
            <a:ext cx="7872809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i="1" dirty="0" smtClean="0">
                <a:latin typeface="+mj-lt"/>
              </a:rPr>
              <a:t>Etiquetas de </a:t>
            </a:r>
            <a:r>
              <a:rPr lang="es-MX" i="1" dirty="0" smtClean="0">
                <a:latin typeface="+mj-lt"/>
              </a:rPr>
              <a:t>HTML</a:t>
            </a:r>
          </a:p>
          <a:p>
            <a:pPr algn="just"/>
            <a:endParaRPr lang="es-MX" i="1" dirty="0">
              <a:latin typeface="+mj-lt"/>
            </a:endParaRPr>
          </a:p>
          <a:p>
            <a:r>
              <a:rPr lang="es-MX" b="1" dirty="0"/>
              <a:t>ETIQUETAS: </a:t>
            </a:r>
          </a:p>
          <a:p>
            <a:endParaRPr lang="es-MX" b="1" dirty="0"/>
          </a:p>
          <a:p>
            <a:r>
              <a:rPr lang="es-MX" b="1" dirty="0"/>
              <a:t>&lt;!DOCTYPE&gt;</a:t>
            </a:r>
            <a:endParaRPr lang="es-MX" dirty="0"/>
          </a:p>
          <a:p>
            <a:r>
              <a:rPr lang="es-MX" dirty="0"/>
              <a:t>Esta línea debe ser la primera línea del archivo, sin espacios o líneas que la precedan.</a:t>
            </a:r>
          </a:p>
          <a:p>
            <a:endParaRPr lang="es-MX" dirty="0"/>
          </a:p>
          <a:p>
            <a:r>
              <a:rPr lang="es-MX" b="1" dirty="0"/>
              <a:t>&lt;</a:t>
            </a:r>
            <a:r>
              <a:rPr lang="es-MX" b="1" dirty="0" err="1"/>
              <a:t>html</a:t>
            </a:r>
            <a:r>
              <a:rPr lang="es-MX" b="1" dirty="0"/>
              <a:t>&gt;</a:t>
            </a:r>
            <a:endParaRPr lang="es-MX" dirty="0"/>
          </a:p>
          <a:p>
            <a:r>
              <a:rPr lang="es-MX" dirty="0"/>
              <a:t>La estructura tipo árbol de este lenguaje tiene su raíz en el elemento </a:t>
            </a:r>
            <a:r>
              <a:rPr lang="es-MX" b="1" dirty="0"/>
              <a:t>&lt;</a:t>
            </a:r>
            <a:r>
              <a:rPr lang="es-MX" b="1" dirty="0" err="1"/>
              <a:t>html</a:t>
            </a:r>
            <a:r>
              <a:rPr lang="es-MX" b="1" dirty="0"/>
              <a:t>&gt;</a:t>
            </a:r>
            <a:r>
              <a:rPr lang="es-MX" dirty="0"/>
              <a:t>. Este elemento envolverá al resto del código.</a:t>
            </a:r>
          </a:p>
          <a:p>
            <a:r>
              <a:rPr lang="es-MX" dirty="0"/>
              <a:t>  </a:t>
            </a:r>
          </a:p>
          <a:p>
            <a:r>
              <a:rPr lang="es-MX" b="1" dirty="0"/>
              <a:t>&lt;head&gt;</a:t>
            </a:r>
            <a:endParaRPr lang="es-MX" dirty="0"/>
          </a:p>
          <a:p>
            <a:r>
              <a:rPr lang="es-MX" dirty="0"/>
              <a:t>El elemento </a:t>
            </a:r>
            <a:r>
              <a:rPr lang="es-MX" b="1" dirty="0"/>
              <a:t>&lt;head&gt; </a:t>
            </a:r>
            <a:r>
              <a:rPr lang="es-MX" dirty="0"/>
              <a:t>va primero, por supuesto, y al igual que el resto de los elementos estructurales tiene una etiqueta de apertura y una de cierre.</a:t>
            </a:r>
          </a:p>
          <a:p>
            <a:r>
              <a:rPr lang="es-MX" dirty="0"/>
              <a:t> </a:t>
            </a:r>
          </a:p>
          <a:p>
            <a:r>
              <a:rPr lang="es-MX" b="1" dirty="0"/>
              <a:t>&lt;</a:t>
            </a:r>
            <a:r>
              <a:rPr lang="es-MX" b="1" dirty="0" err="1"/>
              <a:t>body</a:t>
            </a:r>
            <a:r>
              <a:rPr lang="es-MX" b="1" dirty="0"/>
              <a:t>&gt;</a:t>
            </a:r>
            <a:endParaRPr lang="es-MX" dirty="0"/>
          </a:p>
          <a:p>
            <a:r>
              <a:rPr lang="es-MX" dirty="0"/>
              <a:t>El cuerpo representa la parte visible de todo documento y es especificado entre etiquetas </a:t>
            </a:r>
            <a:r>
              <a:rPr lang="es-MX" b="1" dirty="0"/>
              <a:t>&lt;</a:t>
            </a:r>
            <a:r>
              <a:rPr lang="es-MX" b="1" dirty="0" err="1"/>
              <a:t>body</a:t>
            </a:r>
            <a:r>
              <a:rPr lang="es-MX" b="1" dirty="0" smtClean="0"/>
              <a:t>&gt;</a:t>
            </a:r>
            <a:r>
              <a:rPr lang="es-MX" dirty="0" smtClean="0"/>
              <a:t>.</a:t>
            </a:r>
            <a:endParaRPr lang="es-MX" i="1" dirty="0" smtClean="0">
              <a:latin typeface="+mj-lt"/>
            </a:endParaRPr>
          </a:p>
          <a:p>
            <a:pPr algn="just"/>
            <a:endParaRPr lang="es-MX" sz="2800" i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98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460374" y="1340768"/>
            <a:ext cx="836009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000" i="1" dirty="0" smtClean="0">
                <a:latin typeface="+mj-lt"/>
              </a:rPr>
              <a:t>Sintaxis</a:t>
            </a:r>
          </a:p>
          <a:p>
            <a:pPr algn="just"/>
            <a:endParaRPr lang="es-MX" sz="2000" i="1" dirty="0">
              <a:latin typeface="+mj-lt"/>
            </a:endParaRPr>
          </a:p>
          <a:p>
            <a:pPr algn="just"/>
            <a:r>
              <a:rPr lang="es-MX" sz="2000" dirty="0"/>
              <a:t>El pilar central de todo HTML es la etiqueta </a:t>
            </a:r>
            <a:r>
              <a:rPr lang="es-MX" sz="2000" dirty="0" smtClean="0"/>
              <a:t>(técnicamente se refiere como un elemento). Una etiqueta (</a:t>
            </a:r>
            <a:r>
              <a:rPr lang="es-MX" sz="2000" i="1" dirty="0" err="1" smtClean="0"/>
              <a:t>tag</a:t>
            </a:r>
            <a:r>
              <a:rPr lang="es-MX" sz="2000" dirty="0" smtClean="0"/>
              <a:t> en inglés) es el identificador del HTML; dice "haz esto". 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dirty="0" smtClean="0"/>
              <a:t>Pero las etiquetas se hacen más potentes con modificaciones, y esa modificación empieza con un atributo (también conocido como un argumento).</a:t>
            </a:r>
            <a:endParaRPr lang="es-MX" sz="2000" i="1" dirty="0" smtClean="0">
              <a:latin typeface="+mj-lt"/>
            </a:endParaRPr>
          </a:p>
          <a:p>
            <a:pPr algn="just"/>
            <a:endParaRPr lang="es-MX" sz="2000" i="1" dirty="0" smtClean="0">
              <a:latin typeface="+mj-lt"/>
            </a:endParaRPr>
          </a:p>
          <a:p>
            <a:pPr algn="just"/>
            <a:endParaRPr lang="es-MX" sz="2000" i="1" dirty="0" smtClean="0">
              <a:latin typeface="+mj-lt"/>
            </a:endParaRPr>
          </a:p>
          <a:p>
            <a:pPr algn="just"/>
            <a:endParaRPr lang="es-MX" sz="20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908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441049" y="1700808"/>
            <a:ext cx="8360097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/>
              <a:t>ATRIBUTOS</a:t>
            </a:r>
            <a:endParaRPr lang="es-MX" sz="1600" dirty="0"/>
          </a:p>
          <a:p>
            <a:r>
              <a:rPr lang="es-MX" sz="1600" dirty="0"/>
              <a:t>Los atributos modifican las acciones de las </a:t>
            </a:r>
            <a:r>
              <a:rPr lang="es-MX" sz="1600" dirty="0" smtClean="0"/>
              <a:t>tarjetas. </a:t>
            </a:r>
          </a:p>
          <a:p>
            <a:r>
              <a:rPr lang="es-MX" sz="1600" b="1" dirty="0" smtClean="0"/>
              <a:t>&lt;</a:t>
            </a:r>
            <a:r>
              <a:rPr lang="es-MX" sz="1600" b="1" dirty="0"/>
              <a:t>HTML&gt;</a:t>
            </a:r>
            <a:r>
              <a:rPr lang="es-MX" sz="1600" dirty="0"/>
              <a:t> nunca lleva atributos, mientras que </a:t>
            </a:r>
            <a:r>
              <a:rPr lang="es-MX" sz="1600" b="1" dirty="0"/>
              <a:t>&lt;</a:t>
            </a:r>
            <a:r>
              <a:rPr lang="es-MX" sz="1600" b="1" dirty="0" err="1"/>
              <a:t>body</a:t>
            </a:r>
            <a:r>
              <a:rPr lang="es-MX" sz="1600" b="1" dirty="0"/>
              <a:t>&gt;</a:t>
            </a:r>
            <a:r>
              <a:rPr lang="es-MX" sz="1600" dirty="0"/>
              <a:t> puede llevarlos o no (</a:t>
            </a:r>
            <a:r>
              <a:rPr lang="es-MX" sz="1600" dirty="0" smtClean="0"/>
              <a:t>por ejemplo</a:t>
            </a:r>
            <a:r>
              <a:rPr lang="es-MX" sz="1600" dirty="0"/>
              <a:t>, </a:t>
            </a:r>
            <a:r>
              <a:rPr lang="es-MX" sz="1600" b="1" dirty="0"/>
              <a:t>&lt;</a:t>
            </a:r>
            <a:r>
              <a:rPr lang="es-MX" sz="1600" b="1" dirty="0" err="1"/>
              <a:t>body</a:t>
            </a:r>
            <a:r>
              <a:rPr lang="es-MX" sz="1600" b="1" dirty="0"/>
              <a:t> BGCOLOR</a:t>
            </a:r>
            <a:r>
              <a:rPr lang="es-MX" sz="1600" b="1" dirty="0" smtClean="0"/>
              <a:t>...&gt;</a:t>
            </a:r>
            <a:r>
              <a:rPr lang="es-MX" sz="1600" dirty="0" smtClean="0"/>
              <a:t>).</a:t>
            </a:r>
          </a:p>
          <a:p>
            <a:endParaRPr lang="es-MX" sz="1600" dirty="0"/>
          </a:p>
          <a:p>
            <a:r>
              <a:rPr lang="es-MX" sz="1600" dirty="0"/>
              <a:t>Ten en cuenta que los atributos siempre van en la etiqueta de apertura. nunca en la de cierre. Es absurdo poner algo del estilo de </a:t>
            </a:r>
            <a:r>
              <a:rPr lang="es-MX" sz="1600" b="1" dirty="0"/>
              <a:t>&lt;/</a:t>
            </a:r>
            <a:r>
              <a:rPr lang="es-MX" sz="1600" b="1" dirty="0" err="1"/>
              <a:t>body</a:t>
            </a:r>
            <a:r>
              <a:rPr lang="es-MX" sz="1600" b="1" dirty="0"/>
              <a:t> BGCOLOR...&gt;</a:t>
            </a:r>
            <a:r>
              <a:rPr lang="es-MX" sz="1600" dirty="0"/>
              <a:t>.</a:t>
            </a:r>
          </a:p>
          <a:p>
            <a:r>
              <a:rPr lang="es-MX" sz="1600" dirty="0"/>
              <a:t> </a:t>
            </a:r>
          </a:p>
          <a:p>
            <a:r>
              <a:rPr lang="es-MX" sz="1600" b="1" dirty="0"/>
              <a:t>VALORES</a:t>
            </a:r>
            <a:endParaRPr lang="es-MX" sz="1600" dirty="0"/>
          </a:p>
          <a:p>
            <a:r>
              <a:rPr lang="es-MX" sz="1600" dirty="0"/>
              <a:t>Definen el atributo al que se lo hemos aplicado. </a:t>
            </a:r>
            <a:endParaRPr lang="es-MX" sz="1600" dirty="0" smtClean="0"/>
          </a:p>
          <a:p>
            <a:r>
              <a:rPr lang="es-MX" sz="1600" dirty="0" smtClean="0"/>
              <a:t>El </a:t>
            </a:r>
            <a:r>
              <a:rPr lang="es-MX" sz="1600" dirty="0"/>
              <a:t>valor puede ser una palabra (por ejemplo </a:t>
            </a:r>
            <a:r>
              <a:rPr lang="es-MX" sz="1600" b="1" dirty="0"/>
              <a:t>&lt;P ALIGN="center"&gt;</a:t>
            </a:r>
            <a:r>
              <a:rPr lang="es-MX" sz="1600" dirty="0"/>
              <a:t>...</a:t>
            </a:r>
            <a:r>
              <a:rPr lang="es-MX" sz="1600" b="1" dirty="0"/>
              <a:t>&lt;/P&gt;</a:t>
            </a:r>
            <a:r>
              <a:rPr lang="es-MX" sz="1600" dirty="0"/>
              <a:t>) o un número de </a:t>
            </a:r>
            <a:r>
              <a:rPr lang="es-MX" sz="1600" dirty="0" err="1"/>
              <a:t>pixels</a:t>
            </a:r>
            <a:r>
              <a:rPr lang="es-MX" sz="1600" dirty="0"/>
              <a:t> o porcentaje (como en </a:t>
            </a:r>
            <a:r>
              <a:rPr lang="es-MX" sz="1600" b="1" dirty="0"/>
              <a:t>&lt;TABLE WIDTH="40%" HEIGHT="500"&gt;</a:t>
            </a:r>
            <a:r>
              <a:rPr lang="es-MX" sz="1600" dirty="0"/>
              <a:t>...</a:t>
            </a:r>
            <a:r>
              <a:rPr lang="es-MX" sz="1600" b="1" dirty="0"/>
              <a:t>&lt;/TABLE&gt;</a:t>
            </a:r>
            <a:r>
              <a:rPr lang="es-MX" sz="1600" dirty="0"/>
              <a:t>). </a:t>
            </a:r>
            <a:endParaRPr lang="es-MX" sz="1600" dirty="0" smtClean="0"/>
          </a:p>
          <a:p>
            <a:endParaRPr lang="es-MX" sz="1600" dirty="0" smtClean="0"/>
          </a:p>
          <a:p>
            <a:r>
              <a:rPr lang="es-MX" sz="1600" dirty="0" smtClean="0"/>
              <a:t>A </a:t>
            </a:r>
            <a:r>
              <a:rPr lang="es-MX" sz="1600" dirty="0"/>
              <a:t>veces un número no define un número de </a:t>
            </a:r>
            <a:r>
              <a:rPr lang="es-MX" sz="1600" dirty="0" err="1"/>
              <a:t>pixels</a:t>
            </a:r>
            <a:r>
              <a:rPr lang="es-MX" sz="1600" dirty="0"/>
              <a:t> concreto, por ejemplo, al cambiar el tamaño de las fuentes (</a:t>
            </a:r>
            <a:r>
              <a:rPr lang="es-MX" sz="1600" b="1" dirty="0"/>
              <a:t>&lt;FONT SIZE="5"&gt;</a:t>
            </a:r>
            <a:r>
              <a:rPr lang="es-MX" sz="1600" dirty="0"/>
              <a:t>...</a:t>
            </a:r>
            <a:r>
              <a:rPr lang="es-MX" sz="1600" b="1" dirty="0"/>
              <a:t>&lt;/FONT&gt;</a:t>
            </a:r>
            <a:r>
              <a:rPr lang="es-MX" sz="1600" dirty="0"/>
              <a:t>) el número es simplemente orientativo, no tiene ninguna relación con el tamaño final</a:t>
            </a:r>
            <a:r>
              <a:rPr lang="es-MX" sz="1600" dirty="0" smtClean="0"/>
              <a:t>.</a:t>
            </a:r>
            <a:endParaRPr lang="es-MX" sz="1600" dirty="0"/>
          </a:p>
          <a:p>
            <a:pPr algn="just"/>
            <a:endParaRPr lang="es-MX" sz="1100" i="1" dirty="0" smtClean="0">
              <a:latin typeface="+mj-lt"/>
            </a:endParaRPr>
          </a:p>
          <a:p>
            <a:pPr algn="just"/>
            <a:endParaRPr lang="es-MX" sz="1400" i="1" dirty="0" smtClean="0">
              <a:latin typeface="+mj-lt"/>
            </a:endParaRPr>
          </a:p>
          <a:p>
            <a:pPr algn="just"/>
            <a:endParaRPr lang="es-MX" sz="1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887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460374" y="1340768"/>
            <a:ext cx="836009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000" b="1" dirty="0"/>
              <a:t>&lt;</a:t>
            </a:r>
            <a:r>
              <a:rPr lang="es-MX" sz="2000" b="1" dirty="0" err="1"/>
              <a:t>title</a:t>
            </a:r>
            <a:r>
              <a:rPr lang="es-MX" sz="2000" b="1" dirty="0"/>
              <a:t>&gt; </a:t>
            </a:r>
            <a:r>
              <a:rPr lang="es-MX" sz="2000" dirty="0"/>
              <a:t>Define el título del documento, el cual se muestra en la barra de título del navegador o en las pestañas de página. </a:t>
            </a:r>
          </a:p>
          <a:p>
            <a:pPr algn="just"/>
            <a:endParaRPr lang="es-MX" sz="2000" i="1" dirty="0"/>
          </a:p>
          <a:p>
            <a:pPr algn="just"/>
            <a:r>
              <a:rPr lang="es-MX" sz="2000" b="1" dirty="0"/>
              <a:t>&lt;link&gt; </a:t>
            </a:r>
            <a:r>
              <a:rPr lang="es-MX" sz="2000" dirty="0"/>
              <a:t>Usada para enlazar JavaScript y CSS externos con el documento HTML actual.</a:t>
            </a:r>
          </a:p>
          <a:p>
            <a:pPr algn="just"/>
            <a:endParaRPr lang="es-MX" sz="2000" i="1" dirty="0"/>
          </a:p>
          <a:p>
            <a:pPr algn="just"/>
            <a:r>
              <a:rPr lang="es-MX" sz="2000" b="1" dirty="0"/>
              <a:t>&lt;meta&gt; </a:t>
            </a:r>
            <a:r>
              <a:rPr lang="es-MX" sz="2000" dirty="0"/>
              <a:t>Define los metadatos que no pueden ser definidos usando otro elemento HTML.</a:t>
            </a:r>
            <a:endParaRPr lang="es-MX" sz="2000" b="1" dirty="0"/>
          </a:p>
          <a:p>
            <a:pPr algn="just"/>
            <a:endParaRPr lang="es-MX" sz="2000" b="1" dirty="0"/>
          </a:p>
          <a:p>
            <a:pPr algn="just"/>
            <a:r>
              <a:rPr lang="es-MX" sz="2000" b="1" dirty="0"/>
              <a:t>OTRAS ETIQUETAS IMPORTANTES</a:t>
            </a:r>
          </a:p>
          <a:p>
            <a:pPr algn="just"/>
            <a:r>
              <a:rPr lang="es-MX" sz="2000" b="1" dirty="0"/>
              <a:t>	&lt;</a:t>
            </a:r>
            <a:r>
              <a:rPr lang="es-MX" sz="2000" b="1" dirty="0" err="1"/>
              <a:t>header</a:t>
            </a:r>
            <a:r>
              <a:rPr lang="es-MX" sz="2000" b="1" dirty="0"/>
              <a:t>&gt;  </a:t>
            </a:r>
          </a:p>
          <a:p>
            <a:pPr algn="just"/>
            <a:r>
              <a:rPr lang="es-MX" sz="2000" b="1" dirty="0"/>
              <a:t>	&lt;</a:t>
            </a:r>
            <a:r>
              <a:rPr lang="es-MX" sz="2000" b="1" dirty="0" err="1"/>
              <a:t>nav</a:t>
            </a:r>
            <a:r>
              <a:rPr lang="es-MX" sz="2000" b="1" dirty="0"/>
              <a:t>&gt; </a:t>
            </a:r>
          </a:p>
          <a:p>
            <a:pPr algn="just"/>
            <a:r>
              <a:rPr lang="es-MX" sz="2000" b="1" dirty="0"/>
              <a:t>	 &lt;</a:t>
            </a:r>
            <a:r>
              <a:rPr lang="es-MX" sz="2000" b="1" dirty="0" err="1"/>
              <a:t>section</a:t>
            </a:r>
            <a:r>
              <a:rPr lang="es-MX" sz="2000" b="1" dirty="0"/>
              <a:t>&gt; </a:t>
            </a:r>
          </a:p>
          <a:p>
            <a:pPr algn="just"/>
            <a:r>
              <a:rPr lang="es-MX" sz="2000" b="1" dirty="0"/>
              <a:t>	&lt;</a:t>
            </a:r>
            <a:r>
              <a:rPr lang="es-MX" sz="2000" b="1" dirty="0" err="1"/>
              <a:t>aside</a:t>
            </a:r>
            <a:r>
              <a:rPr lang="es-MX" sz="2000" b="1" dirty="0"/>
              <a:t>&gt; </a:t>
            </a:r>
            <a:endParaRPr lang="es-MX" sz="2000" dirty="0"/>
          </a:p>
          <a:p>
            <a:pPr algn="just"/>
            <a:r>
              <a:rPr lang="es-MX" sz="2000" b="1" dirty="0"/>
              <a:t>	&lt;</a:t>
            </a:r>
            <a:r>
              <a:rPr lang="es-MX" sz="2000" b="1" dirty="0" err="1"/>
              <a:t>footer</a:t>
            </a:r>
            <a:r>
              <a:rPr lang="es-MX" sz="2000" b="1" dirty="0"/>
              <a:t>&gt; </a:t>
            </a:r>
          </a:p>
          <a:p>
            <a:pPr algn="just"/>
            <a:r>
              <a:rPr lang="es-MX" sz="2000" b="1" dirty="0"/>
              <a:t>	&lt;</a:t>
            </a:r>
            <a:r>
              <a:rPr lang="es-MX" sz="2000" b="1" dirty="0" err="1"/>
              <a:t>article</a:t>
            </a:r>
            <a:r>
              <a:rPr lang="es-MX" sz="2000" b="1" dirty="0"/>
              <a:t>&gt; </a:t>
            </a:r>
            <a:endParaRPr lang="es-MX" sz="2000" i="1" dirty="0"/>
          </a:p>
          <a:p>
            <a:pPr algn="just"/>
            <a:endParaRPr lang="es-MX" sz="2000" i="1" dirty="0" smtClean="0">
              <a:latin typeface="+mj-lt"/>
            </a:endParaRPr>
          </a:p>
          <a:p>
            <a:pPr algn="just"/>
            <a:endParaRPr lang="es-MX" sz="20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104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3965</TotalTime>
  <Words>519</Words>
  <Application>Microsoft Office PowerPoint</Application>
  <PresentationFormat>Presentación en pantalla (4:3)</PresentationFormat>
  <Paragraphs>125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Flujo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37</cp:revision>
  <dcterms:created xsi:type="dcterms:W3CDTF">2015-01-30T21:35:00Z</dcterms:created>
  <dcterms:modified xsi:type="dcterms:W3CDTF">2015-02-11T15:28:26Z</dcterms:modified>
</cp:coreProperties>
</file>