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6" r:id="rId2"/>
    <p:sldId id="261" r:id="rId3"/>
    <p:sldId id="260" r:id="rId4"/>
    <p:sldId id="259" r:id="rId5"/>
    <p:sldId id="258" r:id="rId6"/>
    <p:sldId id="257" r:id="rId7"/>
    <p:sldId id="262" r:id="rId8"/>
    <p:sldId id="263" r:id="rId9"/>
    <p:sldId id="264" r:id="rId1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2692CA-5713-44D0-9D8A-ABA3C9489B4F}" type="datetimeFigureOut">
              <a:rPr lang="es-MX" smtClean="0"/>
              <a:t>02/02/2015</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E543DF-7A16-4819-B563-97B3C881BF16}" type="slidenum">
              <a:rPr lang="es-MX" smtClean="0"/>
              <a:t>‹Nº›</a:t>
            </a:fld>
            <a:endParaRPr lang="es-MX"/>
          </a:p>
        </p:txBody>
      </p:sp>
    </p:spTree>
    <p:extLst>
      <p:ext uri="{BB962C8B-B14F-4D97-AF65-F5344CB8AC3E}">
        <p14:creationId xmlns:p14="http://schemas.microsoft.com/office/powerpoint/2010/main" val="3977157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9CE543DF-7A16-4819-B563-97B3C881BF16}" type="slidenum">
              <a:rPr lang="es-MX" smtClean="0"/>
              <a:t>7</a:t>
            </a:fld>
            <a:endParaRPr lang="es-MX"/>
          </a:p>
        </p:txBody>
      </p:sp>
    </p:spTree>
    <p:extLst>
      <p:ext uri="{BB962C8B-B14F-4D97-AF65-F5344CB8AC3E}">
        <p14:creationId xmlns:p14="http://schemas.microsoft.com/office/powerpoint/2010/main" val="2589585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9127F321-9DAE-42D5-BD67-D89F19DACCD9}" type="datetimeFigureOut">
              <a:rPr lang="es-MX" smtClean="0"/>
              <a:t>31/01/2015</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A62DB23E-3BA5-433D-BDE7-87F4118C387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127F321-9DAE-42D5-BD67-D89F19DACCD9}" type="datetimeFigureOut">
              <a:rPr lang="es-MX" smtClean="0"/>
              <a:t>31/01/2015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A62DB23E-3BA5-433D-BDE7-87F4118C3874}"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127F321-9DAE-42D5-BD67-D89F19DACCD9}" type="datetimeFigureOut">
              <a:rPr lang="es-MX" smtClean="0"/>
              <a:t>31/01/2015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A62DB23E-3BA5-433D-BDE7-87F4118C3874}"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127F321-9DAE-42D5-BD67-D89F19DACCD9}" type="datetimeFigureOut">
              <a:rPr lang="es-MX" smtClean="0"/>
              <a:t>31/01/2015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A62DB23E-3BA5-433D-BDE7-87F4118C3874}"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9127F321-9DAE-42D5-BD67-D89F19DACCD9}" type="datetimeFigureOut">
              <a:rPr lang="es-MX" smtClean="0"/>
              <a:t>31/01/2015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A62DB23E-3BA5-433D-BDE7-87F4118C387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9127F321-9DAE-42D5-BD67-D89F19DACCD9}" type="datetimeFigureOut">
              <a:rPr lang="es-MX" smtClean="0"/>
              <a:t>31/01/2015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A62DB23E-3BA5-433D-BDE7-87F4118C3874}"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9127F321-9DAE-42D5-BD67-D89F19DACCD9}" type="datetimeFigureOut">
              <a:rPr lang="es-MX" smtClean="0"/>
              <a:t>31/01/2015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A62DB23E-3BA5-433D-BDE7-87F4118C3874}"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9127F321-9DAE-42D5-BD67-D89F19DACCD9}" type="datetimeFigureOut">
              <a:rPr lang="es-MX" smtClean="0"/>
              <a:t>31/01/2015</a:t>
            </a:fld>
            <a:endParaRPr lang="es-MX"/>
          </a:p>
        </p:txBody>
      </p:sp>
      <p:sp>
        <p:nvSpPr>
          <p:cNvPr id="8" name="7 Marcador de número de diapositiva"/>
          <p:cNvSpPr>
            <a:spLocks noGrp="1"/>
          </p:cNvSpPr>
          <p:nvPr>
            <p:ph type="sldNum" sz="quarter" idx="11"/>
          </p:nvPr>
        </p:nvSpPr>
        <p:spPr/>
        <p:txBody>
          <a:bodyPr/>
          <a:lstStyle/>
          <a:p>
            <a:fld id="{A62DB23E-3BA5-433D-BDE7-87F4118C3874}" type="slidenum">
              <a:rPr lang="es-MX" smtClean="0"/>
              <a:t>‹Nº›</a:t>
            </a:fld>
            <a:endParaRPr lang="es-MX"/>
          </a:p>
        </p:txBody>
      </p:sp>
      <p:sp>
        <p:nvSpPr>
          <p:cNvPr id="9" name="8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127F321-9DAE-42D5-BD67-D89F19DACCD9}" type="datetimeFigureOut">
              <a:rPr lang="es-MX" smtClean="0"/>
              <a:t>31/01/2015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A62DB23E-3BA5-433D-BDE7-87F4118C3874}"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9127F321-9DAE-42D5-BD67-D89F19DACCD9}" type="datetimeFigureOut">
              <a:rPr lang="es-MX" smtClean="0"/>
              <a:t>31/01/2015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156448" y="6422064"/>
            <a:ext cx="762000" cy="365125"/>
          </a:xfrm>
        </p:spPr>
        <p:txBody>
          <a:bodyPr/>
          <a:lstStyle/>
          <a:p>
            <a:fld id="{A62DB23E-3BA5-433D-BDE7-87F4118C3874}"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9127F321-9DAE-42D5-BD67-D89F19DACCD9}" type="datetimeFigureOut">
              <a:rPr lang="es-MX" smtClean="0"/>
              <a:t>31/01/2015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A62DB23E-3BA5-433D-BDE7-87F4118C3874}"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127F321-9DAE-42D5-BD67-D89F19DACCD9}" type="datetimeFigureOut">
              <a:rPr lang="es-MX" smtClean="0"/>
              <a:t>31/01/2015</a:t>
            </a:fld>
            <a:endParaRPr lang="es-MX"/>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MX"/>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A62DB23E-3BA5-433D-BDE7-87F4118C3874}" type="slidenum">
              <a:rPr lang="es-MX" smtClean="0"/>
              <a:t>‹Nº›</a:t>
            </a:fld>
            <a:endParaRPr lang="es-MX"/>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TC\10 SEMESTRE\OTRAS\imagenes TEC\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470457" y="1268760"/>
            <a:ext cx="8208912" cy="5447645"/>
          </a:xfrm>
          <a:prstGeom prst="rect">
            <a:avLst/>
          </a:prstGeom>
          <a:noFill/>
        </p:spPr>
        <p:txBody>
          <a:bodyPr wrap="square" rtlCol="0">
            <a:spAutoFit/>
          </a:bodyPr>
          <a:lstStyle/>
          <a:p>
            <a:pPr algn="ctr"/>
            <a:r>
              <a:rPr lang="es-MX" sz="3200" dirty="0" smtClean="0">
                <a:latin typeface="Calibri" pitchFamily="34" charset="0"/>
                <a:cs typeface="Calibri" pitchFamily="34" charset="0"/>
              </a:rPr>
              <a:t>INGENIERIA EN SISTEMAS COMPUTACIONALES</a:t>
            </a:r>
          </a:p>
          <a:p>
            <a:pPr algn="ctr"/>
            <a:endParaRPr lang="es-MX" sz="3200" dirty="0" smtClean="0">
              <a:latin typeface="Calibri" pitchFamily="34" charset="0"/>
              <a:cs typeface="Calibri" pitchFamily="34" charset="0"/>
            </a:endParaRPr>
          </a:p>
          <a:p>
            <a:pPr algn="ctr"/>
            <a:r>
              <a:rPr lang="es-MX" sz="3200" dirty="0" smtClean="0">
                <a:latin typeface="Calibri" pitchFamily="34" charset="0"/>
                <a:cs typeface="Calibri" pitchFamily="34" charset="0"/>
              </a:rPr>
              <a:t>MATERIA: </a:t>
            </a:r>
          </a:p>
          <a:p>
            <a:pPr algn="ctr"/>
            <a:r>
              <a:rPr lang="es-MX" sz="3200" dirty="0" smtClean="0">
                <a:latin typeface="Calibri" pitchFamily="34" charset="0"/>
                <a:cs typeface="Calibri" pitchFamily="34" charset="0"/>
              </a:rPr>
              <a:t>Programación Web</a:t>
            </a:r>
          </a:p>
          <a:p>
            <a:pPr algn="ctr"/>
            <a:endParaRPr lang="es-MX" sz="3200" dirty="0" smtClean="0">
              <a:latin typeface="Calibri" pitchFamily="34" charset="0"/>
              <a:cs typeface="Calibri" pitchFamily="34" charset="0"/>
            </a:endParaRPr>
          </a:p>
          <a:p>
            <a:pPr algn="ctr"/>
            <a:r>
              <a:rPr lang="es-MX" sz="3200" dirty="0" smtClean="0">
                <a:latin typeface="Calibri" pitchFamily="34" charset="0"/>
                <a:cs typeface="Calibri" pitchFamily="34" charset="0"/>
              </a:rPr>
              <a:t>TEMA:</a:t>
            </a:r>
          </a:p>
          <a:p>
            <a:pPr algn="ctr"/>
            <a:r>
              <a:rPr lang="es-MX" sz="3200" dirty="0" smtClean="0">
                <a:latin typeface="Calibri" pitchFamily="34" charset="0"/>
                <a:cs typeface="Calibri" pitchFamily="34" charset="0"/>
              </a:rPr>
              <a:t>VCS</a:t>
            </a:r>
            <a:endParaRPr lang="es-MX" sz="3200" dirty="0">
              <a:latin typeface="Calibri" pitchFamily="34" charset="0"/>
              <a:cs typeface="Calibri" pitchFamily="34" charset="0"/>
            </a:endParaRPr>
          </a:p>
          <a:p>
            <a:pPr algn="ctr"/>
            <a:r>
              <a:rPr lang="es-MX" sz="3200" b="1" i="1" dirty="0" smtClean="0">
                <a:latin typeface="Calibri" pitchFamily="34" charset="0"/>
                <a:cs typeface="Calibri" pitchFamily="34" charset="0"/>
              </a:rPr>
              <a:t>SISTEMAS CONTROLADOR DE VERSIONES Y GIT</a:t>
            </a:r>
          </a:p>
          <a:p>
            <a:pPr algn="ctr"/>
            <a:endParaRPr lang="es-MX" sz="3200" dirty="0" smtClean="0">
              <a:latin typeface="Calibri" pitchFamily="34" charset="0"/>
              <a:cs typeface="Calibri" pitchFamily="34" charset="0"/>
            </a:endParaRPr>
          </a:p>
          <a:p>
            <a:pPr algn="ctr"/>
            <a:r>
              <a:rPr lang="es-MX" sz="2000" dirty="0" smtClean="0">
                <a:latin typeface="Calibri" pitchFamily="34" charset="0"/>
                <a:cs typeface="Calibri" pitchFamily="34" charset="0"/>
              </a:rPr>
              <a:t>ALUMNO: </a:t>
            </a:r>
          </a:p>
          <a:p>
            <a:pPr algn="ctr"/>
            <a:r>
              <a:rPr lang="es-MX" sz="2000" dirty="0" smtClean="0">
                <a:latin typeface="Calibri" pitchFamily="34" charset="0"/>
                <a:cs typeface="Calibri" pitchFamily="34" charset="0"/>
              </a:rPr>
              <a:t>José Luis Silva Martínez</a:t>
            </a:r>
          </a:p>
          <a:p>
            <a:pPr algn="ctr"/>
            <a:r>
              <a:rPr lang="es-MX" sz="2000" dirty="0" smtClean="0">
                <a:latin typeface="Calibri" pitchFamily="34" charset="0"/>
                <a:cs typeface="Calibri" pitchFamily="34" charset="0"/>
              </a:rPr>
              <a:t>Fecha: 28/01/15</a:t>
            </a:r>
            <a:endParaRPr lang="es-MX" sz="2000" dirty="0">
              <a:latin typeface="Calibri" pitchFamily="34" charset="0"/>
              <a:cs typeface="Calibri" pitchFamily="34" charset="0"/>
            </a:endParaRPr>
          </a:p>
        </p:txBody>
      </p:sp>
    </p:spTree>
    <p:extLst>
      <p:ext uri="{BB962C8B-B14F-4D97-AF65-F5344CB8AC3E}">
        <p14:creationId xmlns:p14="http://schemas.microsoft.com/office/powerpoint/2010/main" val="1985843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TC\10 SEMESTRE\OTRAS\imagenes TEC\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Tutorial g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2948" y="1061983"/>
            <a:ext cx="4336788" cy="1810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155575" y="1268760"/>
            <a:ext cx="6504657" cy="707886"/>
          </a:xfrm>
          <a:prstGeom prst="rect">
            <a:avLst/>
          </a:prstGeom>
          <a:noFill/>
        </p:spPr>
        <p:txBody>
          <a:bodyPr wrap="square" rtlCol="0">
            <a:spAutoFit/>
          </a:bodyPr>
          <a:lstStyle/>
          <a:p>
            <a:r>
              <a:rPr lang="es-MX" sz="2000" b="1" dirty="0" smtClean="0"/>
              <a:t>ACERCA DEL CONTROL DE VERSIONES:</a:t>
            </a:r>
          </a:p>
          <a:p>
            <a:r>
              <a:rPr lang="es-MX" sz="2000" b="1" i="1" dirty="0"/>
              <a:t>¿Qué es el control de versiones, </a:t>
            </a:r>
            <a:r>
              <a:rPr lang="es-MX" sz="2000" b="1" i="1" dirty="0" smtClean="0"/>
              <a:t>y su importancia?</a:t>
            </a:r>
            <a:endParaRPr lang="es-MX" sz="2000" b="1" i="1" dirty="0"/>
          </a:p>
        </p:txBody>
      </p:sp>
      <p:sp>
        <p:nvSpPr>
          <p:cNvPr id="4" name="3 Rectángulo"/>
          <p:cNvSpPr/>
          <p:nvPr/>
        </p:nvSpPr>
        <p:spPr>
          <a:xfrm>
            <a:off x="155575" y="2492896"/>
            <a:ext cx="4572000" cy="3693319"/>
          </a:xfrm>
          <a:prstGeom prst="rect">
            <a:avLst/>
          </a:prstGeom>
        </p:spPr>
        <p:txBody>
          <a:bodyPr>
            <a:spAutoFit/>
          </a:bodyPr>
          <a:lstStyle/>
          <a:p>
            <a:pPr algn="just"/>
            <a:r>
              <a:rPr lang="es-MX" dirty="0"/>
              <a:t>El control de versiones es un sistema que registra los cambios en un archivo o conjunto de archivos con el tiempo para que pueda recuperar versiones específicas más </a:t>
            </a:r>
            <a:r>
              <a:rPr lang="es-MX" dirty="0" smtClean="0"/>
              <a:t>tarde. Si se es un desarrollador web y o diseñador gráfico, seguramente desearas mantener todas las versiones de una imagen o un diseño.</a:t>
            </a:r>
          </a:p>
          <a:p>
            <a:pPr algn="just"/>
            <a:endParaRPr lang="es-MX" dirty="0"/>
          </a:p>
          <a:p>
            <a:pPr algn="just"/>
            <a:r>
              <a:rPr lang="es-MX" dirty="0" smtClean="0"/>
              <a:t>Un sistema controlador de versiones (VCS) es una gran idea a utilizar, </a:t>
            </a:r>
            <a:r>
              <a:rPr lang="es-MX" dirty="0"/>
              <a:t>e</a:t>
            </a:r>
            <a:r>
              <a:rPr lang="es-MX" dirty="0" smtClean="0"/>
              <a:t>jemplos de </a:t>
            </a:r>
            <a:r>
              <a:rPr lang="es-MX" dirty="0"/>
              <a:t>este tipo de herramientas son entre otros: </a:t>
            </a:r>
            <a:endParaRPr lang="es-MX" dirty="0"/>
          </a:p>
        </p:txBody>
      </p:sp>
      <p:sp>
        <p:nvSpPr>
          <p:cNvPr id="5" name="4 Rectángulo"/>
          <p:cNvSpPr/>
          <p:nvPr/>
        </p:nvSpPr>
        <p:spPr>
          <a:xfrm>
            <a:off x="5643024" y="3323893"/>
            <a:ext cx="3466015" cy="2862322"/>
          </a:xfrm>
          <a:prstGeom prst="rect">
            <a:avLst/>
          </a:prstGeom>
        </p:spPr>
        <p:txBody>
          <a:bodyPr wrap="square">
            <a:spAutoFit/>
          </a:bodyPr>
          <a:lstStyle/>
          <a:p>
            <a:r>
              <a:rPr lang="es-MX" b="1" i="1" dirty="0" err="1" smtClean="0"/>
              <a:t>CVS,Subversion</a:t>
            </a:r>
            <a:endParaRPr lang="es-MX" b="1" i="1" dirty="0" smtClean="0"/>
          </a:p>
          <a:p>
            <a:r>
              <a:rPr lang="es-MX" b="1" i="1" dirty="0" smtClean="0"/>
              <a:t>SourceSafe</a:t>
            </a:r>
          </a:p>
          <a:p>
            <a:r>
              <a:rPr lang="es-MX" b="1" i="1" dirty="0" err="1" smtClean="0"/>
              <a:t>ClearCase</a:t>
            </a:r>
            <a:r>
              <a:rPr lang="es-MX" b="1" i="1" dirty="0"/>
              <a:t> </a:t>
            </a:r>
            <a:endParaRPr lang="es-MX" b="1" i="1" dirty="0" smtClean="0"/>
          </a:p>
          <a:p>
            <a:r>
              <a:rPr lang="es-MX" b="1" i="1" dirty="0" err="1" smtClean="0"/>
              <a:t>Darcs</a:t>
            </a:r>
            <a:endParaRPr lang="es-MX" b="1" i="1" dirty="0" smtClean="0"/>
          </a:p>
          <a:p>
            <a:r>
              <a:rPr lang="es-MX" b="1" i="1" dirty="0" err="1" smtClean="0"/>
              <a:t>Bazaar</a:t>
            </a:r>
            <a:r>
              <a:rPr lang="es-MX" b="1" i="1" dirty="0"/>
              <a:t> </a:t>
            </a:r>
            <a:endParaRPr lang="es-MX" b="1" i="1" dirty="0" smtClean="0"/>
          </a:p>
          <a:p>
            <a:r>
              <a:rPr lang="es-MX" b="1" i="1" dirty="0" err="1" smtClean="0"/>
              <a:t>Plastic</a:t>
            </a:r>
            <a:r>
              <a:rPr lang="es-MX" b="1" i="1" dirty="0" smtClean="0"/>
              <a:t> SCM</a:t>
            </a:r>
          </a:p>
          <a:p>
            <a:r>
              <a:rPr lang="es-MX" b="1" i="1" dirty="0" err="1" smtClean="0"/>
              <a:t>Git</a:t>
            </a:r>
            <a:r>
              <a:rPr lang="es-MX" b="1" i="1" dirty="0"/>
              <a:t> </a:t>
            </a:r>
            <a:endParaRPr lang="es-MX" b="1" i="1" dirty="0" smtClean="0"/>
          </a:p>
          <a:p>
            <a:r>
              <a:rPr lang="es-MX" b="1" i="1" dirty="0" smtClean="0"/>
              <a:t>Mercurial</a:t>
            </a:r>
          </a:p>
          <a:p>
            <a:r>
              <a:rPr lang="es-MX" b="1" i="1" dirty="0" err="1" smtClean="0"/>
              <a:t>Perforce</a:t>
            </a:r>
            <a:r>
              <a:rPr lang="es-MX" b="1" i="1" dirty="0"/>
              <a:t> </a:t>
            </a:r>
            <a:endParaRPr lang="es-MX" b="1" i="1" dirty="0" smtClean="0"/>
          </a:p>
          <a:p>
            <a:r>
              <a:rPr lang="es-MX" b="1" i="1" dirty="0" err="1" smtClean="0"/>
              <a:t>Fossil</a:t>
            </a:r>
            <a:r>
              <a:rPr lang="es-MX" b="1" i="1" dirty="0" smtClean="0"/>
              <a:t> </a:t>
            </a:r>
            <a:r>
              <a:rPr lang="es-MX" b="1" i="1" dirty="0"/>
              <a:t>SCM.</a:t>
            </a:r>
          </a:p>
        </p:txBody>
      </p:sp>
    </p:spTree>
    <p:extLst>
      <p:ext uri="{BB962C8B-B14F-4D97-AF65-F5344CB8AC3E}">
        <p14:creationId xmlns:p14="http://schemas.microsoft.com/office/powerpoint/2010/main" val="309893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TC\10 SEMESTRE\OTRAS\imagenes TEC\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323528" y="1516142"/>
            <a:ext cx="8029762" cy="400110"/>
          </a:xfrm>
          <a:prstGeom prst="rect">
            <a:avLst/>
          </a:prstGeom>
          <a:noFill/>
        </p:spPr>
        <p:txBody>
          <a:bodyPr wrap="none" rtlCol="0">
            <a:spAutoFit/>
          </a:bodyPr>
          <a:lstStyle/>
          <a:p>
            <a:r>
              <a:rPr lang="es-MX" sz="2000" b="1" i="1" dirty="0" smtClean="0"/>
              <a:t>¿Qué nos permite realizar un sistema controlador de versiones?</a:t>
            </a:r>
            <a:endParaRPr lang="es-MX" sz="2000" b="1" i="1" dirty="0"/>
          </a:p>
        </p:txBody>
      </p:sp>
      <p:sp>
        <p:nvSpPr>
          <p:cNvPr id="3" name="2 Rectángulo"/>
          <p:cNvSpPr/>
          <p:nvPr/>
        </p:nvSpPr>
        <p:spPr>
          <a:xfrm>
            <a:off x="323528" y="2413338"/>
            <a:ext cx="7128792" cy="2031325"/>
          </a:xfrm>
          <a:prstGeom prst="rect">
            <a:avLst/>
          </a:prstGeom>
        </p:spPr>
        <p:txBody>
          <a:bodyPr wrap="square">
            <a:spAutoFit/>
          </a:bodyPr>
          <a:lstStyle/>
          <a:p>
            <a:pPr marL="285750" indent="-285750">
              <a:buFont typeface="Arial" pitchFamily="34" charset="0"/>
              <a:buChar char="•"/>
            </a:pPr>
            <a:r>
              <a:rPr lang="es-MX" dirty="0"/>
              <a:t>P</a:t>
            </a:r>
            <a:r>
              <a:rPr lang="es-MX" dirty="0" smtClean="0"/>
              <a:t>ermite </a:t>
            </a:r>
            <a:r>
              <a:rPr lang="es-MX" dirty="0"/>
              <a:t>revertir los archivos de nuevo a un estado </a:t>
            </a:r>
            <a:r>
              <a:rPr lang="es-MX" dirty="0" smtClean="0"/>
              <a:t>anterior</a:t>
            </a:r>
          </a:p>
          <a:p>
            <a:pPr marL="285750" indent="-285750">
              <a:buFont typeface="Arial" pitchFamily="34" charset="0"/>
              <a:buChar char="•"/>
            </a:pPr>
            <a:r>
              <a:rPr lang="es-MX" dirty="0"/>
              <a:t>R</a:t>
            </a:r>
            <a:r>
              <a:rPr lang="es-MX" dirty="0" smtClean="0"/>
              <a:t>evertir </a:t>
            </a:r>
            <a:r>
              <a:rPr lang="es-MX" dirty="0"/>
              <a:t>todo el proyecto de nuevo a un estado </a:t>
            </a:r>
            <a:r>
              <a:rPr lang="es-MX" dirty="0" smtClean="0"/>
              <a:t>anterior Comparar </a:t>
            </a:r>
            <a:r>
              <a:rPr lang="es-MX" dirty="0"/>
              <a:t>los cambios en el </a:t>
            </a:r>
            <a:r>
              <a:rPr lang="es-MX" dirty="0" smtClean="0"/>
              <a:t>tiempo </a:t>
            </a:r>
          </a:p>
          <a:p>
            <a:pPr marL="285750" indent="-285750">
              <a:buFont typeface="Arial" pitchFamily="34" charset="0"/>
              <a:buChar char="•"/>
            </a:pPr>
            <a:r>
              <a:rPr lang="es-MX" dirty="0" smtClean="0"/>
              <a:t>Revisar si una modificación podría </a:t>
            </a:r>
            <a:r>
              <a:rPr lang="es-MX" dirty="0"/>
              <a:t>ser la causa de un </a:t>
            </a:r>
            <a:r>
              <a:rPr lang="es-MX" dirty="0" smtClean="0"/>
              <a:t>problema.</a:t>
            </a:r>
          </a:p>
          <a:p>
            <a:pPr marL="285750" indent="-285750">
              <a:buFont typeface="Arial" pitchFamily="34" charset="0"/>
              <a:buChar char="•"/>
            </a:pPr>
            <a:r>
              <a:rPr lang="es-MX" dirty="0" smtClean="0"/>
              <a:t>Ver cuando y que presentó </a:t>
            </a:r>
            <a:r>
              <a:rPr lang="es-MX" dirty="0"/>
              <a:t>un </a:t>
            </a:r>
            <a:r>
              <a:rPr lang="es-MX" dirty="0" smtClean="0"/>
              <a:t>problema.</a:t>
            </a:r>
          </a:p>
          <a:p>
            <a:pPr marL="285750" indent="-285750">
              <a:buFont typeface="Arial" pitchFamily="34" charset="0"/>
              <a:buChar char="•"/>
            </a:pPr>
            <a:r>
              <a:rPr lang="es-MX" dirty="0" smtClean="0"/>
              <a:t>Revisar quien (persona) hizo una modificación.</a:t>
            </a:r>
          </a:p>
          <a:p>
            <a:pPr marL="285750" indent="-285750">
              <a:buFont typeface="Arial" pitchFamily="34" charset="0"/>
              <a:buChar char="•"/>
            </a:pPr>
            <a:r>
              <a:rPr lang="es-MX" dirty="0" smtClean="0"/>
              <a:t>Fácil recuperación de archivos en caso de perdida.</a:t>
            </a:r>
            <a:endParaRPr lang="es-MX" dirty="0"/>
          </a:p>
        </p:txBody>
      </p:sp>
      <p:pic>
        <p:nvPicPr>
          <p:cNvPr id="4" name="Picture 2" descr="http://www.kaleidos.net/files/images/mercurial318x260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80" y="4167664"/>
            <a:ext cx="3028950" cy="24765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darcs.net/img/logo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2388" y="5029676"/>
            <a:ext cx="2305050" cy="7524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2.bp.blogspot.com/-Yqd0z4K94B0/TfSS8OXf89I/AAAAAAAABJA/fGLt-N9ti2s/s200/bazaa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4014" y="4496276"/>
            <a:ext cx="1819275" cy="1819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273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TC\10 SEMESTRE\OTRAS\imagenes TEC\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11652" y="1196752"/>
            <a:ext cx="8376771" cy="954107"/>
          </a:xfrm>
          <a:prstGeom prst="rect">
            <a:avLst/>
          </a:prstGeom>
          <a:noFill/>
        </p:spPr>
        <p:txBody>
          <a:bodyPr wrap="square" rtlCol="0">
            <a:spAutoFit/>
          </a:bodyPr>
          <a:lstStyle/>
          <a:p>
            <a:r>
              <a:rPr lang="es-MX" dirty="0" smtClean="0"/>
              <a:t>TIPOS DE CVS</a:t>
            </a:r>
          </a:p>
          <a:p>
            <a:endParaRPr lang="es-MX" dirty="0"/>
          </a:p>
          <a:p>
            <a:r>
              <a:rPr lang="es-MX" sz="2000" b="1" i="1" dirty="0"/>
              <a:t>Sistemas de control de versiones </a:t>
            </a:r>
            <a:r>
              <a:rPr lang="es-MX" sz="2000" b="1" i="1" dirty="0" smtClean="0"/>
              <a:t>locales</a:t>
            </a:r>
          </a:p>
        </p:txBody>
      </p:sp>
      <p:sp>
        <p:nvSpPr>
          <p:cNvPr id="3" name="2 Rectángulo"/>
          <p:cNvSpPr/>
          <p:nvPr/>
        </p:nvSpPr>
        <p:spPr>
          <a:xfrm>
            <a:off x="347609" y="2348880"/>
            <a:ext cx="4440415" cy="3754874"/>
          </a:xfrm>
          <a:prstGeom prst="rect">
            <a:avLst/>
          </a:prstGeom>
        </p:spPr>
        <p:txBody>
          <a:bodyPr wrap="square">
            <a:spAutoFit/>
          </a:bodyPr>
          <a:lstStyle/>
          <a:p>
            <a:pPr algn="just"/>
            <a:endParaRPr lang="es-MX" sz="1400" dirty="0"/>
          </a:p>
          <a:p>
            <a:pPr algn="just"/>
            <a:r>
              <a:rPr lang="es-MX" sz="1400" dirty="0" smtClean="0"/>
              <a:t>Un método de controlar versiones de muchas personas es copiar archivos en otro u otros directorios (quizás un directorio con fecha, </a:t>
            </a:r>
            <a:r>
              <a:rPr lang="es-MX" sz="1400" dirty="0"/>
              <a:t>si son inteligentes</a:t>
            </a:r>
            <a:r>
              <a:rPr lang="es-MX" sz="1400" dirty="0" smtClean="0"/>
              <a:t>).</a:t>
            </a:r>
          </a:p>
          <a:p>
            <a:pPr algn="just"/>
            <a:endParaRPr lang="es-MX" sz="1400" dirty="0" smtClean="0"/>
          </a:p>
          <a:p>
            <a:pPr algn="just"/>
            <a:r>
              <a:rPr lang="es-MX" sz="1400" dirty="0" smtClean="0"/>
              <a:t>Este </a:t>
            </a:r>
            <a:r>
              <a:rPr lang="es-MX" sz="1400" dirty="0"/>
              <a:t>enfoque es muy común, porque es muy simple, pero también es muy propenso a errores. Es fácil olvidar que el directorio en que está y accidentalmente escribe en el fichero equivocado o copiar más archivos </a:t>
            </a:r>
            <a:r>
              <a:rPr lang="es-MX" sz="1400" dirty="0" smtClean="0"/>
              <a:t>que no necesita. </a:t>
            </a:r>
          </a:p>
          <a:p>
            <a:pPr algn="just"/>
            <a:endParaRPr lang="es-MX" sz="1400" dirty="0"/>
          </a:p>
          <a:p>
            <a:pPr algn="just"/>
            <a:r>
              <a:rPr lang="es-MX" sz="1400" dirty="0" smtClean="0"/>
              <a:t>Para </a:t>
            </a:r>
            <a:r>
              <a:rPr lang="es-MX" sz="1400" dirty="0"/>
              <a:t>hacer frente a este problema, los programadores hace mucho desarrollaron </a:t>
            </a:r>
            <a:r>
              <a:rPr lang="es-MX" sz="1400" dirty="0" err="1"/>
              <a:t>VCSs</a:t>
            </a:r>
            <a:r>
              <a:rPr lang="es-MX" sz="1400" dirty="0"/>
              <a:t> local que tenía una base de datos simple que mantiene todos los cambios a los archivos bajo control de </a:t>
            </a:r>
            <a:r>
              <a:rPr lang="es-MX" sz="1400" dirty="0" smtClean="0"/>
              <a:t>revisión.</a:t>
            </a:r>
            <a:endParaRPr lang="es-MX" sz="14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626117"/>
            <a:ext cx="3810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70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TC\10 SEMESTRE\OTRAS\imagenes TEC\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11652" y="1196752"/>
            <a:ext cx="8376771" cy="954107"/>
          </a:xfrm>
          <a:prstGeom prst="rect">
            <a:avLst/>
          </a:prstGeom>
          <a:noFill/>
        </p:spPr>
        <p:txBody>
          <a:bodyPr wrap="square" rtlCol="0">
            <a:spAutoFit/>
          </a:bodyPr>
          <a:lstStyle/>
          <a:p>
            <a:r>
              <a:rPr lang="es-MX" dirty="0" smtClean="0"/>
              <a:t>TIPOS DE CVS</a:t>
            </a:r>
          </a:p>
          <a:p>
            <a:endParaRPr lang="es-MX" dirty="0"/>
          </a:p>
          <a:p>
            <a:r>
              <a:rPr lang="es-MX" sz="2000" b="1" i="1" dirty="0"/>
              <a:t>Sistemas de control de versiones </a:t>
            </a:r>
            <a:r>
              <a:rPr lang="es-MX" sz="2000" b="1" i="1" dirty="0" smtClean="0"/>
              <a:t>centralizado</a:t>
            </a:r>
          </a:p>
        </p:txBody>
      </p:sp>
      <p:sp>
        <p:nvSpPr>
          <p:cNvPr id="3" name="2 Rectángulo"/>
          <p:cNvSpPr/>
          <p:nvPr/>
        </p:nvSpPr>
        <p:spPr>
          <a:xfrm>
            <a:off x="179512" y="2420888"/>
            <a:ext cx="4752528" cy="4062651"/>
          </a:xfrm>
          <a:prstGeom prst="rect">
            <a:avLst/>
          </a:prstGeom>
        </p:spPr>
        <p:txBody>
          <a:bodyPr wrap="square">
            <a:spAutoFit/>
          </a:bodyPr>
          <a:lstStyle/>
          <a:p>
            <a:pPr algn="just"/>
            <a:r>
              <a:rPr lang="es-MX" sz="1600" dirty="0"/>
              <a:t>La siguiente cuestión importante que las personas se enfrentan es que necesitan colaborar con los desarrolladores en otros sistemas. </a:t>
            </a:r>
            <a:endParaRPr lang="es-MX" sz="1600" dirty="0" smtClean="0"/>
          </a:p>
          <a:p>
            <a:pPr algn="just"/>
            <a:endParaRPr lang="es-MX" sz="1600" dirty="0"/>
          </a:p>
          <a:p>
            <a:pPr algn="just"/>
            <a:r>
              <a:rPr lang="es-MX" sz="1600" dirty="0" smtClean="0"/>
              <a:t>Para </a:t>
            </a:r>
            <a:r>
              <a:rPr lang="es-MX" sz="1600" dirty="0"/>
              <a:t>hacer frente a este problema, los sistemas de control de versiones centralizado (</a:t>
            </a:r>
            <a:r>
              <a:rPr lang="es-MX" sz="1600" dirty="0" err="1"/>
              <a:t>CVCSs</a:t>
            </a:r>
            <a:r>
              <a:rPr lang="es-MX" sz="1600" dirty="0"/>
              <a:t>) se desarrollaron</a:t>
            </a:r>
            <a:r>
              <a:rPr lang="es-MX" sz="1600" dirty="0" smtClean="0"/>
              <a:t>.</a:t>
            </a:r>
          </a:p>
          <a:p>
            <a:pPr algn="just"/>
            <a:endParaRPr lang="es-MX" sz="1600" dirty="0"/>
          </a:p>
          <a:p>
            <a:pPr algn="just"/>
            <a:r>
              <a:rPr lang="es-MX" sz="1600" dirty="0" smtClean="0"/>
              <a:t>Estos </a:t>
            </a:r>
            <a:r>
              <a:rPr lang="es-MX" sz="1600" dirty="0"/>
              <a:t>sistemas, </a:t>
            </a:r>
            <a:r>
              <a:rPr lang="es-MX" sz="1600" dirty="0" smtClean="0"/>
              <a:t>tienen </a:t>
            </a:r>
            <a:r>
              <a:rPr lang="es-MX" sz="1600" dirty="0"/>
              <a:t>un único servidor que contiene todos los archivos versionados, y un número de clientes que echa un vistazo a los archivos de ese lugar central. </a:t>
            </a:r>
            <a:endParaRPr lang="es-MX" sz="1600" dirty="0" smtClean="0"/>
          </a:p>
          <a:p>
            <a:pPr algn="just"/>
            <a:endParaRPr lang="es-MX" sz="1600" dirty="0"/>
          </a:p>
          <a:p>
            <a:pPr algn="just"/>
            <a:r>
              <a:rPr lang="es-MX" sz="1600" dirty="0" smtClean="0"/>
              <a:t>Durante </a:t>
            </a:r>
            <a:r>
              <a:rPr lang="es-MX" sz="1600" dirty="0"/>
              <a:t>muchos años, este ha sido el estándar para el control de </a:t>
            </a:r>
            <a:r>
              <a:rPr lang="es-MX" sz="1600" dirty="0" smtClean="0"/>
              <a:t>versiones.</a:t>
            </a:r>
          </a:p>
          <a:p>
            <a:pPr algn="just"/>
            <a:endParaRPr lang="es-MX" dirty="0"/>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5402" t="25794" r="22136" b="24801"/>
          <a:stretch/>
        </p:blipFill>
        <p:spPr bwMode="auto">
          <a:xfrm>
            <a:off x="5231788" y="2420888"/>
            <a:ext cx="3915125" cy="335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268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TC\10 SEMESTRE\OTRAS\imagenes TEC\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28242" y="1340768"/>
            <a:ext cx="6343957" cy="923330"/>
          </a:xfrm>
          <a:prstGeom prst="rect">
            <a:avLst/>
          </a:prstGeom>
        </p:spPr>
        <p:txBody>
          <a:bodyPr wrap="square">
            <a:spAutoFit/>
          </a:bodyPr>
          <a:lstStyle/>
          <a:p>
            <a:r>
              <a:rPr lang="es-MX" dirty="0"/>
              <a:t>TIPOS DE CVS</a:t>
            </a:r>
          </a:p>
          <a:p>
            <a:endParaRPr lang="es-MX" dirty="0"/>
          </a:p>
          <a:p>
            <a:r>
              <a:rPr lang="es-MX" b="1" i="1" dirty="0"/>
              <a:t>Sistemas de control de </a:t>
            </a:r>
            <a:r>
              <a:rPr lang="es-MX" b="1" i="1" dirty="0" smtClean="0"/>
              <a:t>versiones centralizado</a:t>
            </a:r>
            <a:endParaRPr lang="es-MX" b="1" i="1" dirty="0"/>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996" y="2564904"/>
            <a:ext cx="3484923" cy="3724627"/>
          </a:xfrm>
          <a:prstGeom prst="rect">
            <a:avLst/>
          </a:prstGeom>
        </p:spPr>
      </p:pic>
      <p:pic>
        <p:nvPicPr>
          <p:cNvPr id="4" name="3 Imagen"/>
          <p:cNvPicPr>
            <a:picLocks noChangeAspect="1"/>
          </p:cNvPicPr>
          <p:nvPr/>
        </p:nvPicPr>
        <p:blipFill rotWithShape="1">
          <a:blip r:embed="rId4">
            <a:extLst>
              <a:ext uri="{28A0092B-C50C-407E-A947-70E740481C1C}">
                <a14:useLocalDpi xmlns:a14="http://schemas.microsoft.com/office/drawing/2010/main" val="0"/>
              </a:ext>
            </a:extLst>
          </a:blip>
          <a:srcRect l="18926" t="20865" r="18698" b="21623"/>
          <a:stretch/>
        </p:blipFill>
        <p:spPr>
          <a:xfrm>
            <a:off x="4932040" y="2801521"/>
            <a:ext cx="3831696" cy="2649779"/>
          </a:xfrm>
          <a:prstGeom prst="rect">
            <a:avLst/>
          </a:prstGeom>
        </p:spPr>
      </p:pic>
    </p:spTree>
    <p:extLst>
      <p:ext uri="{BB962C8B-B14F-4D97-AF65-F5344CB8AC3E}">
        <p14:creationId xmlns:p14="http://schemas.microsoft.com/office/powerpoint/2010/main" val="4059439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ITC\10 SEMESTRE\OTRAS\imagenes TEC\bann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251520" y="2044768"/>
            <a:ext cx="4680520" cy="1815882"/>
          </a:xfrm>
          <a:prstGeom prst="rect">
            <a:avLst/>
          </a:prstGeom>
        </p:spPr>
        <p:txBody>
          <a:bodyPr wrap="square">
            <a:spAutoFit/>
          </a:bodyPr>
          <a:lstStyle/>
          <a:p>
            <a:pPr algn="just"/>
            <a:r>
              <a:rPr lang="es-MX" sz="1600" dirty="0"/>
              <a:t>E</a:t>
            </a:r>
            <a:r>
              <a:rPr lang="es-MX" sz="1600" dirty="0" smtClean="0"/>
              <a:t>sta configuración distribuida hizo frente a la desventaja de el único punto de </a:t>
            </a:r>
            <a:r>
              <a:rPr lang="es-MX" sz="1600" dirty="0"/>
              <a:t>fallo que el servidor centralizado </a:t>
            </a:r>
            <a:r>
              <a:rPr lang="es-MX" sz="1600" dirty="0" smtClean="0"/>
              <a:t>representaba. </a:t>
            </a:r>
            <a:r>
              <a:rPr lang="es-MX" sz="1600" dirty="0"/>
              <a:t>Si ese servidor se cae durante una hora, a continuación, durante esa hora nadie puede colaborar en todo o guardar los cambios versionados a todo lo que están trabajando.</a:t>
            </a:r>
          </a:p>
        </p:txBody>
      </p:sp>
      <p:sp>
        <p:nvSpPr>
          <p:cNvPr id="6" name="5 Rectángulo"/>
          <p:cNvSpPr/>
          <p:nvPr/>
        </p:nvSpPr>
        <p:spPr>
          <a:xfrm>
            <a:off x="215783" y="4005064"/>
            <a:ext cx="4788265" cy="2800767"/>
          </a:xfrm>
          <a:prstGeom prst="rect">
            <a:avLst/>
          </a:prstGeom>
        </p:spPr>
        <p:txBody>
          <a:bodyPr wrap="square">
            <a:spAutoFit/>
          </a:bodyPr>
          <a:lstStyle/>
          <a:p>
            <a:pPr algn="just"/>
            <a:r>
              <a:rPr lang="es-MX" sz="1600" dirty="0" smtClean="0"/>
              <a:t>Aquí </a:t>
            </a:r>
            <a:r>
              <a:rPr lang="es-MX" sz="1600" dirty="0"/>
              <a:t>es donde los sistemas de control de versiones paso (</a:t>
            </a:r>
            <a:r>
              <a:rPr lang="es-MX" sz="1600" dirty="0" err="1"/>
              <a:t>DVCSs</a:t>
            </a:r>
            <a:r>
              <a:rPr lang="es-MX" sz="1600" dirty="0"/>
              <a:t>) en Distribuida. En un DVCS (como </a:t>
            </a:r>
            <a:r>
              <a:rPr lang="es-MX" sz="1600" dirty="0" err="1"/>
              <a:t>Git</a:t>
            </a:r>
            <a:r>
              <a:rPr lang="es-MX" sz="1600" dirty="0"/>
              <a:t>, Mercurial, bazar o </a:t>
            </a:r>
            <a:r>
              <a:rPr lang="es-MX" sz="1600" dirty="0" err="1"/>
              <a:t>Darcs</a:t>
            </a:r>
            <a:r>
              <a:rPr lang="es-MX" sz="1600" dirty="0"/>
              <a:t>), los clientes no sólo echa un vistazo a la última instantánea de los archivos que reflejan plenamente el repositorio. Así, si un servidor muere, y estos sistemas se colabora a través de ella, cualquiera de los repositorios de cliente se puede copiar una copia de seguridad al servidor para restaurarlo. Cada salida es en realidad una copia de seguridad completa de todos los datos.</a:t>
            </a:r>
          </a:p>
        </p:txBody>
      </p:sp>
      <p:sp>
        <p:nvSpPr>
          <p:cNvPr id="7" name="6 Rectángulo"/>
          <p:cNvSpPr/>
          <p:nvPr/>
        </p:nvSpPr>
        <p:spPr>
          <a:xfrm>
            <a:off x="274115" y="1121438"/>
            <a:ext cx="5364088" cy="646331"/>
          </a:xfrm>
          <a:prstGeom prst="rect">
            <a:avLst/>
          </a:prstGeom>
        </p:spPr>
        <p:txBody>
          <a:bodyPr wrap="square">
            <a:spAutoFit/>
          </a:bodyPr>
          <a:lstStyle/>
          <a:p>
            <a:r>
              <a:rPr lang="es-MX" dirty="0"/>
              <a:t>TIPOS DE CVS</a:t>
            </a:r>
          </a:p>
          <a:p>
            <a:r>
              <a:rPr lang="es-MX" b="1" i="1" dirty="0" smtClean="0"/>
              <a:t>Sistemas </a:t>
            </a:r>
            <a:r>
              <a:rPr lang="es-MX" b="1" i="1" dirty="0"/>
              <a:t>de control de versiones </a:t>
            </a:r>
            <a:r>
              <a:rPr lang="es-MX" b="1" i="1" dirty="0" smtClean="0"/>
              <a:t>distribuido</a:t>
            </a:r>
            <a:endParaRPr lang="es-MX" b="1" i="1" dirty="0"/>
          </a:p>
        </p:txBody>
      </p:sp>
      <p:pic>
        <p:nvPicPr>
          <p:cNvPr id="9"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37760" t="19345" r="27212" b="10417"/>
          <a:stretch/>
        </p:blipFill>
        <p:spPr bwMode="auto">
          <a:xfrm>
            <a:off x="5292080" y="1929079"/>
            <a:ext cx="3682819" cy="4151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8191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http://git-scm.com/images/branching-illustration@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344713"/>
            <a:ext cx="3666034" cy="2365488"/>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467029" y="1340768"/>
            <a:ext cx="2916183" cy="369332"/>
          </a:xfrm>
          <a:prstGeom prst="rect">
            <a:avLst/>
          </a:prstGeom>
        </p:spPr>
        <p:txBody>
          <a:bodyPr wrap="none">
            <a:spAutoFit/>
          </a:bodyPr>
          <a:lstStyle/>
          <a:p>
            <a:r>
              <a:rPr lang="es-MX" b="1" i="1" dirty="0"/>
              <a:t>Una breve historia de </a:t>
            </a:r>
            <a:r>
              <a:rPr lang="es-MX" b="1" i="1" dirty="0" err="1"/>
              <a:t>Git</a:t>
            </a:r>
            <a:endParaRPr lang="es-MX" b="1" i="1" dirty="0"/>
          </a:p>
        </p:txBody>
      </p:sp>
      <p:pic>
        <p:nvPicPr>
          <p:cNvPr id="6" name="Picture 2" descr="E:\ITC\10 SEMESTRE\OTRAS\imagenes TEC\bann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9"/>
            <a:ext cx="9144000" cy="106070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323528" y="1916832"/>
            <a:ext cx="8064896" cy="3046988"/>
          </a:xfrm>
          <a:prstGeom prst="rect">
            <a:avLst/>
          </a:prstGeom>
        </p:spPr>
        <p:txBody>
          <a:bodyPr wrap="square">
            <a:spAutoFit/>
          </a:bodyPr>
          <a:lstStyle/>
          <a:p>
            <a:pPr algn="just"/>
            <a:r>
              <a:rPr lang="es-MX" sz="1600" dirty="0" smtClean="0"/>
              <a:t>El </a:t>
            </a:r>
            <a:r>
              <a:rPr lang="es-MX" sz="1600" dirty="0" err="1"/>
              <a:t>kernel</a:t>
            </a:r>
            <a:r>
              <a:rPr lang="es-MX" sz="1600" dirty="0"/>
              <a:t> de Linux es un proyecto de software de código abierto de alcance bastante </a:t>
            </a:r>
            <a:r>
              <a:rPr lang="es-MX" sz="1600" dirty="0" smtClean="0"/>
              <a:t>grande, el ultimo mantenimiento del </a:t>
            </a:r>
            <a:r>
              <a:rPr lang="es-MX" sz="1600" dirty="0" err="1" smtClean="0"/>
              <a:t>kernel</a:t>
            </a:r>
            <a:r>
              <a:rPr lang="es-MX" sz="1600" dirty="0" smtClean="0"/>
              <a:t> </a:t>
            </a:r>
            <a:r>
              <a:rPr lang="es-MX" sz="1600" dirty="0"/>
              <a:t>se </a:t>
            </a:r>
            <a:r>
              <a:rPr lang="es-MX" sz="1600" dirty="0" smtClean="0"/>
              <a:t>aprobaron </a:t>
            </a:r>
            <a:r>
              <a:rPr lang="es-MX" sz="1600" dirty="0"/>
              <a:t>alrededor de cambios en el software como parches y copias archivadas</a:t>
            </a:r>
            <a:r>
              <a:rPr lang="es-MX" sz="1600" dirty="0" smtClean="0"/>
              <a:t>.</a:t>
            </a:r>
          </a:p>
          <a:p>
            <a:pPr algn="just"/>
            <a:endParaRPr lang="es-MX" sz="1600" dirty="0"/>
          </a:p>
          <a:p>
            <a:pPr algn="just"/>
            <a:r>
              <a:rPr lang="es-MX" sz="1600" dirty="0"/>
              <a:t>En 2002, el proyecto del </a:t>
            </a:r>
            <a:r>
              <a:rPr lang="es-MX" sz="1600" dirty="0" err="1"/>
              <a:t>kernel</a:t>
            </a:r>
            <a:r>
              <a:rPr lang="es-MX" sz="1600" dirty="0"/>
              <a:t> de Linux comenzó a utilizar un sistema DVCS propietario llamado </a:t>
            </a:r>
            <a:r>
              <a:rPr lang="es-MX" sz="1600" dirty="0" err="1" smtClean="0"/>
              <a:t>BitKeeper</a:t>
            </a:r>
            <a:r>
              <a:rPr lang="es-MX" sz="1600" dirty="0" smtClean="0"/>
              <a:t>. En </a:t>
            </a:r>
            <a:r>
              <a:rPr lang="es-MX" sz="1600" dirty="0"/>
              <a:t>2005, la relación entre la comunidad que desarrolló el </a:t>
            </a:r>
            <a:r>
              <a:rPr lang="es-MX" sz="1600" dirty="0" err="1"/>
              <a:t>kernel</a:t>
            </a:r>
            <a:r>
              <a:rPr lang="es-MX" sz="1600" dirty="0"/>
              <a:t> de </a:t>
            </a:r>
            <a:r>
              <a:rPr lang="es-MX" sz="1600" dirty="0" smtClean="0"/>
              <a:t>Linux y </a:t>
            </a:r>
            <a:r>
              <a:rPr lang="es-MX" sz="1600" dirty="0"/>
              <a:t>la empresa comercial que se desarrolló </a:t>
            </a:r>
            <a:r>
              <a:rPr lang="es-MX" sz="1600" dirty="0" err="1"/>
              <a:t>BitKeeper</a:t>
            </a:r>
            <a:r>
              <a:rPr lang="es-MX" sz="1600" dirty="0"/>
              <a:t> se rompió, y la herramienta </a:t>
            </a:r>
            <a:r>
              <a:rPr lang="es-MX" sz="1600" dirty="0" smtClean="0"/>
              <a:t>como licencia libre fue </a:t>
            </a:r>
            <a:r>
              <a:rPr lang="es-MX" sz="1600" dirty="0"/>
              <a:t>revocada. Esto llevó a la comunidad de desarrollo de Linux (y en particular, </a:t>
            </a:r>
            <a:r>
              <a:rPr lang="es-MX" sz="1600" dirty="0" err="1"/>
              <a:t>Linus</a:t>
            </a:r>
            <a:r>
              <a:rPr lang="es-MX" sz="1600" dirty="0"/>
              <a:t> </a:t>
            </a:r>
            <a:r>
              <a:rPr lang="es-MX" sz="1600" dirty="0" err="1"/>
              <a:t>Torvalds</a:t>
            </a:r>
            <a:r>
              <a:rPr lang="es-MX" sz="1600" dirty="0"/>
              <a:t>, creador de Linux) para desarrollar su propia herramienta basada en algunas de las lecciones que aprendieron durante el uso de </a:t>
            </a:r>
            <a:r>
              <a:rPr lang="es-MX" sz="1600" dirty="0" err="1"/>
              <a:t>BitKeeper</a:t>
            </a:r>
            <a:r>
              <a:rPr lang="es-MX" sz="1600" dirty="0"/>
              <a:t>. </a:t>
            </a:r>
          </a:p>
          <a:p>
            <a:pPr algn="just"/>
            <a:endParaRPr lang="es-MX" sz="1600" dirty="0"/>
          </a:p>
        </p:txBody>
      </p:sp>
    </p:spTree>
    <p:extLst>
      <p:ext uri="{BB962C8B-B14F-4D97-AF65-F5344CB8AC3E}">
        <p14:creationId xmlns:p14="http://schemas.microsoft.com/office/powerpoint/2010/main" val="256371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git-for-windows.github.io/img/git_logo.png"/>
          <p:cNvPicPr>
            <a:picLocks noChangeAspect="1" noChangeArrowheads="1"/>
          </p:cNvPicPr>
          <p:nvPr/>
        </p:nvPicPr>
        <p:blipFill rotWithShape="1">
          <a:blip r:embed="rId2">
            <a:extLst>
              <a:ext uri="{28A0092B-C50C-407E-A947-70E740481C1C}">
                <a14:useLocalDpi xmlns:a14="http://schemas.microsoft.com/office/drawing/2010/main" val="0"/>
              </a:ext>
            </a:extLst>
          </a:blip>
          <a:srcRect r="29070"/>
          <a:stretch/>
        </p:blipFill>
        <p:spPr bwMode="auto">
          <a:xfrm>
            <a:off x="6948265" y="93648"/>
            <a:ext cx="2195736" cy="3095625"/>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827584" y="1988840"/>
            <a:ext cx="7416824" cy="2031325"/>
          </a:xfrm>
          <a:prstGeom prst="rect">
            <a:avLst/>
          </a:prstGeom>
        </p:spPr>
        <p:txBody>
          <a:bodyPr wrap="square">
            <a:spAutoFit/>
          </a:bodyPr>
          <a:lstStyle/>
          <a:p>
            <a:pPr marL="285750" indent="-285750">
              <a:buFont typeface="Arial" pitchFamily="34" charset="0"/>
              <a:buChar char="•"/>
            </a:pPr>
            <a:r>
              <a:rPr lang="es-MX" dirty="0"/>
              <a:t>V</a:t>
            </a:r>
            <a:r>
              <a:rPr lang="es-MX" dirty="0" smtClean="0"/>
              <a:t>elocidad</a:t>
            </a:r>
            <a:endParaRPr lang="es-MX" dirty="0"/>
          </a:p>
          <a:p>
            <a:pPr marL="285750" indent="-285750">
              <a:buFont typeface="Arial" pitchFamily="34" charset="0"/>
              <a:buChar char="•"/>
            </a:pPr>
            <a:r>
              <a:rPr lang="es-MX" dirty="0"/>
              <a:t>D</a:t>
            </a:r>
            <a:r>
              <a:rPr lang="es-MX" dirty="0" smtClean="0"/>
              <a:t>iseño </a:t>
            </a:r>
            <a:r>
              <a:rPr lang="es-MX" dirty="0"/>
              <a:t>simple</a:t>
            </a:r>
          </a:p>
          <a:p>
            <a:pPr marL="285750" indent="-285750">
              <a:buFont typeface="Arial" pitchFamily="34" charset="0"/>
              <a:buChar char="•"/>
            </a:pPr>
            <a:r>
              <a:rPr lang="es-MX" dirty="0" smtClean="0"/>
              <a:t>Un </a:t>
            </a:r>
            <a:r>
              <a:rPr lang="es-MX" dirty="0"/>
              <a:t>fuerte apoyo para el desarrollo no lineal (miles de ramas paralelas)</a:t>
            </a:r>
          </a:p>
          <a:p>
            <a:pPr marL="285750" indent="-285750">
              <a:buFont typeface="Arial" pitchFamily="34" charset="0"/>
              <a:buChar char="•"/>
            </a:pPr>
            <a:r>
              <a:rPr lang="es-MX" dirty="0"/>
              <a:t>T</a:t>
            </a:r>
            <a:r>
              <a:rPr lang="es-MX" dirty="0" smtClean="0"/>
              <a:t>otalmente </a:t>
            </a:r>
            <a:r>
              <a:rPr lang="es-MX" dirty="0"/>
              <a:t>distribuido</a:t>
            </a:r>
          </a:p>
          <a:p>
            <a:pPr marL="285750" indent="-285750">
              <a:buFont typeface="Arial" pitchFamily="34" charset="0"/>
              <a:buChar char="•"/>
            </a:pPr>
            <a:r>
              <a:rPr lang="es-MX" dirty="0" smtClean="0"/>
              <a:t>Capaz </a:t>
            </a:r>
            <a:r>
              <a:rPr lang="es-MX" dirty="0"/>
              <a:t>de manejar grandes proyectos como el </a:t>
            </a:r>
            <a:r>
              <a:rPr lang="es-MX" dirty="0" err="1"/>
              <a:t>kernel</a:t>
            </a:r>
            <a:r>
              <a:rPr lang="es-MX" dirty="0"/>
              <a:t> de Linux de manera eficiente (velocidad y tamaño de los datos</a:t>
            </a:r>
            <a:r>
              <a:rPr lang="es-MX" dirty="0" smtClean="0"/>
              <a:t>).</a:t>
            </a:r>
            <a:endParaRPr lang="es-MX" dirty="0"/>
          </a:p>
        </p:txBody>
      </p:sp>
      <p:sp>
        <p:nvSpPr>
          <p:cNvPr id="5" name="4 Rectángulo"/>
          <p:cNvSpPr/>
          <p:nvPr/>
        </p:nvSpPr>
        <p:spPr>
          <a:xfrm>
            <a:off x="539552" y="692696"/>
            <a:ext cx="7272808" cy="369332"/>
          </a:xfrm>
          <a:prstGeom prst="rect">
            <a:avLst/>
          </a:prstGeom>
        </p:spPr>
        <p:txBody>
          <a:bodyPr wrap="square">
            <a:spAutoFit/>
          </a:bodyPr>
          <a:lstStyle/>
          <a:p>
            <a:pPr algn="just"/>
            <a:r>
              <a:rPr lang="es-MX" dirty="0"/>
              <a:t>Algunos de los objetivos del nuevo sistema </a:t>
            </a:r>
            <a:r>
              <a:rPr lang="es-MX" dirty="0" err="1" smtClean="0"/>
              <a:t>Git</a:t>
            </a:r>
            <a:r>
              <a:rPr lang="es-MX" dirty="0" smtClean="0"/>
              <a:t>, fueron </a:t>
            </a:r>
            <a:r>
              <a:rPr lang="es-MX" dirty="0"/>
              <a:t>los siguientes:</a:t>
            </a:r>
          </a:p>
        </p:txBody>
      </p:sp>
      <p:sp>
        <p:nvSpPr>
          <p:cNvPr id="6" name="5 Rectángulo"/>
          <p:cNvSpPr/>
          <p:nvPr/>
        </p:nvSpPr>
        <p:spPr>
          <a:xfrm>
            <a:off x="539552" y="4725144"/>
            <a:ext cx="7676612" cy="1200329"/>
          </a:xfrm>
          <a:prstGeom prst="rect">
            <a:avLst/>
          </a:prstGeom>
        </p:spPr>
        <p:txBody>
          <a:bodyPr wrap="square">
            <a:spAutoFit/>
          </a:bodyPr>
          <a:lstStyle/>
          <a:p>
            <a:pPr algn="just"/>
            <a:r>
              <a:rPr lang="es-MX" dirty="0"/>
              <a:t>Desde su nacimiento en 2005, </a:t>
            </a:r>
            <a:r>
              <a:rPr lang="es-MX" dirty="0" err="1"/>
              <a:t>Git</a:t>
            </a:r>
            <a:r>
              <a:rPr lang="es-MX" dirty="0"/>
              <a:t> ha evolucionado y madurado para ser fácil de usar y conservar estas cualidades iniciales. Es increíblemente rápido, es muy eficiente con grandes proyectos, y tiene un sistema de ramificación increíble para el desarrollo no lineal</a:t>
            </a:r>
            <a:endParaRPr lang="es-MX" dirty="0"/>
          </a:p>
        </p:txBody>
      </p:sp>
    </p:spTree>
    <p:extLst>
      <p:ext uri="{BB962C8B-B14F-4D97-AF65-F5344CB8AC3E}">
        <p14:creationId xmlns:p14="http://schemas.microsoft.com/office/powerpoint/2010/main" val="166850826"/>
      </p:ext>
    </p:extLst>
  </p:cSld>
  <p:clrMapOvr>
    <a:masterClrMapping/>
  </p:clrMapOvr>
</p:sld>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2959</TotalTime>
  <Words>811</Words>
  <Application>Microsoft Office PowerPoint</Application>
  <PresentationFormat>Presentación en pantalla (4:3)</PresentationFormat>
  <Paragraphs>72</Paragraphs>
  <Slides>9</Slides>
  <Notes>1</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Técnico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Luffi</cp:lastModifiedBy>
  <cp:revision>15</cp:revision>
  <dcterms:created xsi:type="dcterms:W3CDTF">2015-01-30T21:35:00Z</dcterms:created>
  <dcterms:modified xsi:type="dcterms:W3CDTF">2015-02-02T21:42:03Z</dcterms:modified>
</cp:coreProperties>
</file>