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56" r:id="rId2"/>
    <p:sldId id="263" r:id="rId3"/>
    <p:sldId id="264" r:id="rId4"/>
    <p:sldId id="265" r:id="rId5"/>
    <p:sldId id="266" r:id="rId6"/>
    <p:sldId id="268" r:id="rId7"/>
    <p:sldId id="267" r:id="rId8"/>
    <p:sldId id="269" r:id="rId9"/>
    <p:sldId id="270" r:id="rId10"/>
    <p:sldId id="271" r:id="rId11"/>
    <p:sldId id="273" r:id="rId12"/>
    <p:sldId id="274" r:id="rId13"/>
    <p:sldId id="275" r:id="rId14"/>
    <p:sldId id="276" r:id="rId15"/>
    <p:sldId id="272" r:id="rId1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692CA-5713-44D0-9D8A-ABA3C9489B4F}" type="datetimeFigureOut">
              <a:rPr lang="es-MX" smtClean="0"/>
              <a:t>18/03/2015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543DF-7A16-4819-B563-97B3C881BF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715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18/03/2015</a:t>
            </a:fld>
            <a:endParaRPr lang="es-MX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18/03/2015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18/03/2015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18/03/2015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18/03/2015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18/03/2015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18/03/2015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18/03/2015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18/03/2015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18/03/2015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18/03/2015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27F321-9DAE-42D5-BD67-D89F19DACCD9}" type="datetimeFigureOut">
              <a:rPr lang="es-MX" smtClean="0"/>
              <a:t>18/03/2015</a:t>
            </a:fld>
            <a:endParaRPr lang="es-MX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ibrosweb.es/libro/javascript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ibrosweb.es/libro/bootstrap_3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0457" y="1268760"/>
            <a:ext cx="820891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 smtClean="0">
                <a:latin typeface="Calibri" pitchFamily="34" charset="0"/>
                <a:cs typeface="Calibri" pitchFamily="34" charset="0"/>
              </a:rPr>
              <a:t>INGENIERIA EN SISTEMAS COMPUTACIONALES</a:t>
            </a:r>
          </a:p>
          <a:p>
            <a:pPr algn="ctr"/>
            <a:endParaRPr lang="es-MX" sz="3200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s-MX" sz="3200" dirty="0" smtClean="0">
                <a:latin typeface="Calibri" pitchFamily="34" charset="0"/>
                <a:cs typeface="Calibri" pitchFamily="34" charset="0"/>
              </a:rPr>
              <a:t>MATERIA: </a:t>
            </a:r>
          </a:p>
          <a:p>
            <a:pPr algn="ctr"/>
            <a:r>
              <a:rPr lang="es-MX" sz="3200" dirty="0" smtClean="0">
                <a:latin typeface="Calibri" pitchFamily="34" charset="0"/>
                <a:cs typeface="Calibri" pitchFamily="34" charset="0"/>
              </a:rPr>
              <a:t>Programación </a:t>
            </a:r>
            <a:r>
              <a:rPr lang="es-MX" sz="3200" dirty="0" smtClean="0">
                <a:latin typeface="Calibri" pitchFamily="34" charset="0"/>
                <a:cs typeface="Calibri" pitchFamily="34" charset="0"/>
              </a:rPr>
              <a:t>Web</a:t>
            </a:r>
            <a:endParaRPr lang="es-MX" sz="3200" dirty="0" smtClean="0">
              <a:latin typeface="Calibri" pitchFamily="34" charset="0"/>
              <a:cs typeface="Calibri" pitchFamily="34" charset="0"/>
            </a:endParaRPr>
          </a:p>
          <a:p>
            <a:pPr algn="ctr"/>
            <a:endParaRPr lang="es-MX" sz="3200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s-MX" sz="3200" dirty="0" smtClean="0">
                <a:latin typeface="Calibri" pitchFamily="34" charset="0"/>
                <a:cs typeface="Calibri" pitchFamily="34" charset="0"/>
              </a:rPr>
              <a:t>JavaScript y </a:t>
            </a:r>
            <a:r>
              <a:rPr lang="es-MX" sz="3200" dirty="0" err="1" smtClean="0">
                <a:latin typeface="Calibri" pitchFamily="34" charset="0"/>
                <a:cs typeface="Calibri" pitchFamily="34" charset="0"/>
              </a:rPr>
              <a:t>Bootstrap</a:t>
            </a:r>
            <a:endParaRPr lang="es-MX" sz="3200" b="1" i="1" dirty="0" smtClean="0">
              <a:latin typeface="Calibri" pitchFamily="34" charset="0"/>
              <a:cs typeface="Calibri" pitchFamily="34" charset="0"/>
            </a:endParaRPr>
          </a:p>
          <a:p>
            <a:pPr algn="ctr"/>
            <a:endParaRPr lang="es-MX" sz="3200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s-MX" sz="2000" dirty="0" smtClean="0">
                <a:latin typeface="Calibri" pitchFamily="34" charset="0"/>
                <a:cs typeface="Calibri" pitchFamily="34" charset="0"/>
              </a:rPr>
              <a:t>ALUMNO: </a:t>
            </a:r>
          </a:p>
          <a:p>
            <a:pPr algn="ctr"/>
            <a:r>
              <a:rPr lang="es-MX" sz="2000" dirty="0" smtClean="0">
                <a:latin typeface="Calibri" pitchFamily="34" charset="0"/>
                <a:cs typeface="Calibri" pitchFamily="34" charset="0"/>
              </a:rPr>
              <a:t>José Luis Silva Martínez</a:t>
            </a:r>
          </a:p>
          <a:p>
            <a:pPr algn="ctr"/>
            <a:r>
              <a:rPr lang="es-MX" sz="2000" dirty="0" smtClean="0">
                <a:latin typeface="Calibri" pitchFamily="34" charset="0"/>
                <a:cs typeface="Calibri" pitchFamily="34" charset="0"/>
              </a:rPr>
              <a:t>Fecha: 20/02/15</a:t>
            </a:r>
            <a:endParaRPr lang="es-MX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84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460375" y="1342509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/>
            </a:r>
            <a:br>
              <a:rPr lang="es-MX" dirty="0"/>
            </a:br>
            <a:endParaRPr lang="es-MX" b="1" i="1" dirty="0" smtClean="0"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827584" y="1342509"/>
            <a:ext cx="219675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i="1" dirty="0" smtClean="0">
                <a:latin typeface="+mj-lt"/>
              </a:rPr>
              <a:t>BOOTSTRAP</a:t>
            </a:r>
          </a:p>
          <a:p>
            <a:r>
              <a:rPr lang="es-MX" sz="2000" i="1" dirty="0" smtClean="0">
                <a:latin typeface="+mj-lt"/>
              </a:rPr>
              <a:t>¿Qué es </a:t>
            </a:r>
            <a:r>
              <a:rPr lang="es-MX" sz="2000" i="1" dirty="0" err="1" smtClean="0">
                <a:latin typeface="+mj-lt"/>
              </a:rPr>
              <a:t>bootstrap</a:t>
            </a:r>
            <a:r>
              <a:rPr lang="es-MX" sz="2000" i="1" dirty="0" smtClean="0">
                <a:latin typeface="+mj-lt"/>
              </a:rPr>
              <a:t>?</a:t>
            </a:r>
            <a:endParaRPr lang="es-MX" sz="2000" i="1" dirty="0">
              <a:latin typeface="+mj-lt"/>
            </a:endParaRPr>
          </a:p>
          <a:p>
            <a:endParaRPr lang="es-MX" sz="2000" i="1" dirty="0"/>
          </a:p>
        </p:txBody>
      </p:sp>
      <p:sp>
        <p:nvSpPr>
          <p:cNvPr id="6" name="5 Rectángulo"/>
          <p:cNvSpPr/>
          <p:nvPr/>
        </p:nvSpPr>
        <p:spPr>
          <a:xfrm>
            <a:off x="827584" y="2322622"/>
            <a:ext cx="74888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 err="1" smtClean="0"/>
              <a:t>Bootstrap</a:t>
            </a:r>
            <a:r>
              <a:rPr lang="es-MX" dirty="0" smtClean="0"/>
              <a:t> es </a:t>
            </a:r>
            <a:r>
              <a:rPr lang="es-MX" dirty="0" smtClean="0"/>
              <a:t>el</a:t>
            </a:r>
            <a:r>
              <a:rPr lang="es-MX" dirty="0" smtClean="0"/>
              <a:t> </a:t>
            </a:r>
            <a:r>
              <a:rPr lang="es-MX" dirty="0" err="1" smtClean="0"/>
              <a:t>framework</a:t>
            </a:r>
            <a:r>
              <a:rPr lang="es-MX" dirty="0" smtClean="0"/>
              <a:t> de diseño para proyectos web más popular el cual integra HTML </a:t>
            </a:r>
            <a:r>
              <a:rPr lang="es-MX" dirty="0"/>
              <a:t>, CSS </a:t>
            </a:r>
            <a:r>
              <a:rPr lang="es-MX" dirty="0" smtClean="0"/>
              <a:t>y </a:t>
            </a:r>
            <a:r>
              <a:rPr lang="es-MX" dirty="0" smtClean="0"/>
              <a:t>JS, bajo su lema «Diseñado </a:t>
            </a:r>
            <a:r>
              <a:rPr lang="es-MX" dirty="0"/>
              <a:t>para todos, </a:t>
            </a:r>
            <a:r>
              <a:rPr lang="es-MX" dirty="0" smtClean="0"/>
              <a:t>y en </a:t>
            </a:r>
            <a:r>
              <a:rPr lang="es-MX" dirty="0"/>
              <a:t>todas </a:t>
            </a:r>
            <a:r>
              <a:rPr lang="es-MX" dirty="0" smtClean="0"/>
              <a:t>partes».</a:t>
            </a:r>
          </a:p>
          <a:p>
            <a:pPr algn="just"/>
            <a:endParaRPr lang="es-MX" dirty="0"/>
          </a:p>
          <a:p>
            <a:pPr algn="just"/>
            <a:r>
              <a:rPr lang="es-MX" dirty="0" err="1"/>
              <a:t>Bootstrap</a:t>
            </a:r>
            <a:r>
              <a:rPr lang="es-MX" dirty="0"/>
              <a:t> hace que el desarrollo web </a:t>
            </a:r>
            <a:r>
              <a:rPr lang="es-MX" dirty="0" smtClean="0"/>
              <a:t>«</a:t>
            </a:r>
            <a:r>
              <a:rPr lang="es-MX" dirty="0" err="1" smtClean="0"/>
              <a:t>front-end</a:t>
            </a:r>
            <a:r>
              <a:rPr lang="es-MX" dirty="0" smtClean="0"/>
              <a:t>» sea </a:t>
            </a:r>
            <a:r>
              <a:rPr lang="es-MX" dirty="0"/>
              <a:t>más rápido y más fácil. Está hecho para la gente de todos los niveles, los dispositivos de todas las formas, y los proyectos de todos los tamaños</a:t>
            </a:r>
            <a:r>
              <a:rPr lang="es-MX" dirty="0" smtClean="0"/>
              <a:t>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E</a:t>
            </a:r>
            <a:r>
              <a:rPr lang="es-MX" dirty="0" smtClean="0"/>
              <a:t>s </a:t>
            </a:r>
            <a:r>
              <a:rPr lang="es-MX" dirty="0"/>
              <a:t>de código abierto. Se </a:t>
            </a:r>
            <a:r>
              <a:rPr lang="es-MX" dirty="0" smtClean="0"/>
              <a:t>ha organizado, </a:t>
            </a:r>
            <a:r>
              <a:rPr lang="es-MX" dirty="0"/>
              <a:t>desarrollado y mantenido en </a:t>
            </a:r>
            <a:r>
              <a:rPr lang="es-MX" dirty="0" err="1"/>
              <a:t>GitHub</a:t>
            </a:r>
            <a:r>
              <a:rPr lang="es-MX" dirty="0"/>
              <a:t>.</a:t>
            </a:r>
          </a:p>
        </p:txBody>
      </p:sp>
      <p:pic>
        <p:nvPicPr>
          <p:cNvPr id="5124" name="Picture 4" descr="http://www.technetium.com/wp-content/uploads/bootstr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013176"/>
            <a:ext cx="3714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3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460375" y="1342509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/>
            </a:r>
            <a:br>
              <a:rPr lang="es-MX" dirty="0"/>
            </a:br>
            <a:endParaRPr lang="es-MX" b="1" i="1" dirty="0" smtClean="0"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827584" y="1342509"/>
            <a:ext cx="38130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i="1" dirty="0" smtClean="0">
                <a:latin typeface="+mj-lt"/>
              </a:rPr>
              <a:t>BOOTSTRAP</a:t>
            </a:r>
          </a:p>
          <a:p>
            <a:r>
              <a:rPr lang="es-MX" sz="2000" i="1" dirty="0" smtClean="0">
                <a:latin typeface="+mj-lt"/>
              </a:rPr>
              <a:t>¿Qué me permite hacer </a:t>
            </a:r>
            <a:r>
              <a:rPr lang="es-MX" sz="2000" i="1" dirty="0" err="1" smtClean="0">
                <a:latin typeface="+mj-lt"/>
              </a:rPr>
              <a:t>Bootstrap</a:t>
            </a:r>
            <a:r>
              <a:rPr lang="es-MX" sz="2000" i="1" dirty="0" smtClean="0">
                <a:latin typeface="+mj-lt"/>
              </a:rPr>
              <a:t>?</a:t>
            </a:r>
            <a:endParaRPr lang="es-MX" sz="2000" i="1" dirty="0">
              <a:latin typeface="+mj-lt"/>
            </a:endParaRPr>
          </a:p>
          <a:p>
            <a:endParaRPr lang="es-MX" sz="2000" i="1" dirty="0"/>
          </a:p>
        </p:txBody>
      </p:sp>
      <p:sp>
        <p:nvSpPr>
          <p:cNvPr id="6" name="5 Rectángulo"/>
          <p:cNvSpPr/>
          <p:nvPr/>
        </p:nvSpPr>
        <p:spPr>
          <a:xfrm>
            <a:off x="827584" y="2322622"/>
            <a:ext cx="7488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Un marco, cada dispositivo.</a:t>
            </a:r>
          </a:p>
          <a:p>
            <a:pPr algn="just"/>
            <a:r>
              <a:rPr lang="es-MX" dirty="0" err="1"/>
              <a:t>Bootstrap</a:t>
            </a:r>
            <a:r>
              <a:rPr lang="es-MX" dirty="0"/>
              <a:t> fácilmente </a:t>
            </a:r>
            <a:r>
              <a:rPr lang="es-MX" dirty="0" smtClean="0"/>
              <a:t>y de </a:t>
            </a:r>
            <a:r>
              <a:rPr lang="es-MX" dirty="0"/>
              <a:t>manera eficiente </a:t>
            </a:r>
            <a:r>
              <a:rPr lang="es-MX" dirty="0" smtClean="0"/>
              <a:t>permite diseñar </a:t>
            </a:r>
            <a:r>
              <a:rPr lang="es-MX" dirty="0" smtClean="0"/>
              <a:t>sus </a:t>
            </a:r>
            <a:r>
              <a:rPr lang="es-MX" dirty="0"/>
              <a:t>sitios web y aplicaciones con una sola base de código, desde </a:t>
            </a:r>
            <a:r>
              <a:rPr lang="es-MX" dirty="0" smtClean="0"/>
              <a:t>teléfonos, tabletas </a:t>
            </a:r>
            <a:r>
              <a:rPr lang="es-MX" dirty="0"/>
              <a:t>a </a:t>
            </a:r>
            <a:r>
              <a:rPr lang="es-MX" dirty="0" smtClean="0"/>
              <a:t>equipos de escritorio </a:t>
            </a:r>
            <a:r>
              <a:rPr lang="es-MX" dirty="0"/>
              <a:t>con consultas de medios CSS</a:t>
            </a:r>
            <a:r>
              <a:rPr lang="es-MX" dirty="0" smtClean="0"/>
              <a:t>.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/>
              <a:t>Con </a:t>
            </a:r>
            <a:r>
              <a:rPr lang="es-MX" dirty="0" err="1" smtClean="0"/>
              <a:t>Boostrap</a:t>
            </a:r>
            <a:r>
              <a:rPr lang="es-MX" dirty="0" smtClean="0"/>
              <a:t>, </a:t>
            </a:r>
            <a:r>
              <a:rPr lang="es-MX" dirty="0"/>
              <a:t>se obtiene una amplia </a:t>
            </a:r>
            <a:r>
              <a:rPr lang="es-MX" dirty="0" smtClean="0"/>
              <a:t>y hermosa </a:t>
            </a:r>
            <a:r>
              <a:rPr lang="es-MX" dirty="0"/>
              <a:t>documentación</a:t>
            </a:r>
            <a:r>
              <a:rPr lang="es-MX" dirty="0" smtClean="0"/>
              <a:t> </a:t>
            </a:r>
            <a:r>
              <a:rPr lang="es-MX" dirty="0"/>
              <a:t>para los elementos HTML </a:t>
            </a:r>
            <a:r>
              <a:rPr lang="es-MX" dirty="0" err="1" smtClean="0"/>
              <a:t>comúnes</a:t>
            </a:r>
            <a:r>
              <a:rPr lang="es-MX" dirty="0" smtClean="0"/>
              <a:t>, </a:t>
            </a:r>
            <a:r>
              <a:rPr lang="es-MX" dirty="0"/>
              <a:t>decenas de HTML </a:t>
            </a:r>
            <a:r>
              <a:rPr lang="es-MX" dirty="0" smtClean="0"/>
              <a:t>personalizados </a:t>
            </a:r>
            <a:r>
              <a:rPr lang="es-MX" dirty="0"/>
              <a:t>y componentes CSS, y </a:t>
            </a:r>
            <a:r>
              <a:rPr lang="es-MX" dirty="0" err="1"/>
              <a:t>plugins</a:t>
            </a:r>
            <a:r>
              <a:rPr lang="es-MX" dirty="0"/>
              <a:t> </a:t>
            </a:r>
            <a:r>
              <a:rPr lang="es-MX" dirty="0" err="1"/>
              <a:t>jQuery</a:t>
            </a:r>
            <a:r>
              <a:rPr lang="es-MX" dirty="0"/>
              <a:t> impresionantes.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630946"/>
            <a:ext cx="2701996" cy="202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637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460375" y="1342509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/>
            </a:r>
            <a:br>
              <a:rPr lang="es-MX" dirty="0"/>
            </a:br>
            <a:endParaRPr lang="es-MX" b="1" i="1" dirty="0" smtClean="0"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827584" y="1342509"/>
            <a:ext cx="38130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i="1" dirty="0" smtClean="0">
                <a:latin typeface="+mj-lt"/>
              </a:rPr>
              <a:t>BOOTSTRAP</a:t>
            </a:r>
          </a:p>
          <a:p>
            <a:r>
              <a:rPr lang="es-MX" sz="2000" i="1" dirty="0" smtClean="0">
                <a:latin typeface="+mj-lt"/>
              </a:rPr>
              <a:t>¿Qué me permite hacer </a:t>
            </a:r>
            <a:r>
              <a:rPr lang="es-MX" sz="2000" i="1" dirty="0" err="1" smtClean="0">
                <a:latin typeface="+mj-lt"/>
              </a:rPr>
              <a:t>Bootstrap</a:t>
            </a:r>
            <a:r>
              <a:rPr lang="es-MX" sz="2000" i="1" dirty="0" smtClean="0">
                <a:latin typeface="+mj-lt"/>
              </a:rPr>
              <a:t>?</a:t>
            </a:r>
            <a:endParaRPr lang="es-MX" sz="2000" i="1" dirty="0">
              <a:latin typeface="+mj-lt"/>
            </a:endParaRPr>
          </a:p>
          <a:p>
            <a:endParaRPr lang="es-MX" sz="2000" i="1" dirty="0"/>
          </a:p>
        </p:txBody>
      </p:sp>
      <p:sp>
        <p:nvSpPr>
          <p:cNvPr id="6" name="5 Rectángulo"/>
          <p:cNvSpPr/>
          <p:nvPr/>
        </p:nvSpPr>
        <p:spPr>
          <a:xfrm>
            <a:off x="1115616" y="2420888"/>
            <a:ext cx="74888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 smtClean="0"/>
              <a:t>Una </a:t>
            </a:r>
            <a:r>
              <a:rPr lang="es-MX" dirty="0"/>
              <a:t>hoja de estilo llamado </a:t>
            </a:r>
            <a:r>
              <a:rPr lang="es-MX" dirty="0" err="1"/>
              <a:t>bootstrap.less</a:t>
            </a:r>
            <a:r>
              <a:rPr lang="es-MX" dirty="0"/>
              <a:t> incluye las hojas de estilo de componentes. Los desarrolladores pueden adaptar el </a:t>
            </a:r>
            <a:r>
              <a:rPr lang="es-MX" dirty="0" err="1"/>
              <a:t>Bootstrap</a:t>
            </a:r>
            <a:r>
              <a:rPr lang="es-MX" dirty="0"/>
              <a:t> propio archivo, seleccionar los componentes que desean utilizar en su proyecto.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Los ajustes son posibles de forma limitada a través de una hoja de estilos de configuración central. Más profundos cambios son posibles por las declaraciones </a:t>
            </a:r>
            <a:r>
              <a:rPr lang="es-MX" dirty="0" smtClean="0"/>
              <a:t>LESS.</a:t>
            </a:r>
            <a:endParaRPr lang="es-MX" dirty="0"/>
          </a:p>
          <a:p>
            <a:pPr algn="just"/>
            <a:endParaRPr lang="es-MX" dirty="0"/>
          </a:p>
          <a:p>
            <a:pPr algn="just"/>
            <a:r>
              <a:rPr lang="es-MX" dirty="0"/>
              <a:t>El uso de un lenguaje </a:t>
            </a:r>
            <a:r>
              <a:rPr lang="es-MX" dirty="0" smtClean="0"/>
              <a:t>d estilos menos permite </a:t>
            </a:r>
            <a:r>
              <a:rPr lang="es-MX" dirty="0"/>
              <a:t>el uso de variables, funciones y operadores, selectores anidados, así como los llamados </a:t>
            </a:r>
            <a:r>
              <a:rPr lang="es-MX" dirty="0" err="1"/>
              <a:t>mixins</a:t>
            </a:r>
            <a:r>
              <a:rPr lang="es-MX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0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460375" y="1342509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/>
            </a:r>
            <a:br>
              <a:rPr lang="es-MX" dirty="0"/>
            </a:br>
            <a:endParaRPr lang="es-MX" b="1" i="1" dirty="0" smtClean="0"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838040" y="1061983"/>
            <a:ext cx="38130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i="1" dirty="0" smtClean="0">
                <a:latin typeface="+mj-lt"/>
              </a:rPr>
              <a:t>¿Qué me permite hacer </a:t>
            </a:r>
            <a:r>
              <a:rPr lang="es-MX" sz="2000" i="1" dirty="0" err="1" smtClean="0">
                <a:latin typeface="+mj-lt"/>
              </a:rPr>
              <a:t>Bootstrap</a:t>
            </a:r>
            <a:r>
              <a:rPr lang="es-MX" sz="2000" i="1" dirty="0" smtClean="0">
                <a:latin typeface="+mj-lt"/>
              </a:rPr>
              <a:t>?</a:t>
            </a:r>
            <a:endParaRPr lang="es-MX" sz="2000" i="1" dirty="0">
              <a:latin typeface="+mj-lt"/>
            </a:endParaRPr>
          </a:p>
          <a:p>
            <a:endParaRPr lang="es-MX" sz="2000" i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0" t="18352" r="29699" b="7746"/>
          <a:stretch/>
        </p:blipFill>
        <p:spPr bwMode="auto">
          <a:xfrm>
            <a:off x="561641" y="1665674"/>
            <a:ext cx="7867588" cy="5112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8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460375" y="1342509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/>
            </a:r>
            <a:br>
              <a:rPr lang="es-MX" dirty="0"/>
            </a:br>
            <a:endParaRPr lang="es-MX" b="1" i="1" dirty="0" smtClean="0"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838040" y="1061983"/>
            <a:ext cx="4604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i="1" dirty="0" smtClean="0">
                <a:latin typeface="+mj-lt"/>
              </a:rPr>
              <a:t>PLANTILLA BÁSICA DE DISEÑO BOOTSTRAP</a:t>
            </a:r>
            <a:endParaRPr lang="es-MX" sz="2000" i="1" dirty="0">
              <a:latin typeface="+mj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2" t="14516" r="37870" b="11796"/>
          <a:stretch/>
        </p:blipFill>
        <p:spPr bwMode="auto">
          <a:xfrm>
            <a:off x="1616324" y="1496453"/>
            <a:ext cx="6069496" cy="5390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971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460375" y="1342509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/>
            </a:r>
            <a:br>
              <a:rPr lang="es-MX" dirty="0"/>
            </a:br>
            <a:endParaRPr lang="es-MX" b="1" i="1" dirty="0" smtClean="0"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827584" y="1342509"/>
            <a:ext cx="6152325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i="1" dirty="0" smtClean="0">
                <a:latin typeface="+mj-lt"/>
              </a:rPr>
              <a:t>BIBLIOGRAFÍA</a:t>
            </a:r>
          </a:p>
          <a:p>
            <a:endParaRPr lang="es-MX" sz="2000" i="1" dirty="0" smtClean="0"/>
          </a:p>
          <a:p>
            <a:r>
              <a:rPr lang="es-MX" sz="2000" i="1" dirty="0" smtClean="0"/>
              <a:t>Introducción a JavaScript</a:t>
            </a:r>
          </a:p>
          <a:p>
            <a:r>
              <a:rPr lang="es-MX" sz="2000" i="1" dirty="0" smtClean="0"/>
              <a:t>Recuperado de:	</a:t>
            </a:r>
            <a:r>
              <a:rPr lang="es-MX" sz="2000" i="1" dirty="0" smtClean="0">
                <a:hlinkClick r:id="rId3"/>
              </a:rPr>
              <a:t>http</a:t>
            </a:r>
            <a:r>
              <a:rPr lang="es-MX" sz="2000" i="1" dirty="0">
                <a:hlinkClick r:id="rId3"/>
              </a:rPr>
              <a:t>://librosweb.es/libro/javascript</a:t>
            </a:r>
            <a:r>
              <a:rPr lang="es-MX" sz="2000" i="1" dirty="0" smtClean="0">
                <a:hlinkClick r:id="rId3"/>
              </a:rPr>
              <a:t>/</a:t>
            </a:r>
            <a:endParaRPr lang="es-MX" sz="2000" i="1" dirty="0" smtClean="0"/>
          </a:p>
          <a:p>
            <a:endParaRPr lang="es-MX" sz="2000" i="1" dirty="0"/>
          </a:p>
          <a:p>
            <a:r>
              <a:rPr lang="es-MX" sz="2000" dirty="0" err="1"/>
              <a:t>Bootstrap</a:t>
            </a:r>
            <a:r>
              <a:rPr lang="es-MX" sz="2000" dirty="0"/>
              <a:t> 3, el manual oficial</a:t>
            </a:r>
          </a:p>
          <a:p>
            <a:r>
              <a:rPr lang="es-MX" sz="2000" i="1" dirty="0"/>
              <a:t>Recuperado de: </a:t>
            </a:r>
            <a:r>
              <a:rPr lang="es-MX" sz="2000" i="1" dirty="0">
                <a:hlinkClick r:id="rId4"/>
              </a:rPr>
              <a:t>https://librosweb.es/libro/bootstrap_3</a:t>
            </a:r>
            <a:r>
              <a:rPr lang="es-MX" sz="2000" i="1" dirty="0" smtClean="0">
                <a:hlinkClick r:id="rId4"/>
              </a:rPr>
              <a:t>/</a:t>
            </a:r>
            <a:endParaRPr lang="es-MX" sz="2000" i="1" dirty="0" smtClean="0"/>
          </a:p>
          <a:p>
            <a:endParaRPr lang="es-MX" sz="2000" i="1" dirty="0"/>
          </a:p>
        </p:txBody>
      </p:sp>
    </p:spTree>
    <p:extLst>
      <p:ext uri="{BB962C8B-B14F-4D97-AF65-F5344CB8AC3E}">
        <p14:creationId xmlns:p14="http://schemas.microsoft.com/office/powerpoint/2010/main" val="294419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460375" y="1342509"/>
            <a:ext cx="21290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i="1" dirty="0" smtClean="0">
                <a:latin typeface="+mj-lt"/>
              </a:rPr>
              <a:t>JavaScript</a:t>
            </a:r>
          </a:p>
          <a:p>
            <a:r>
              <a:rPr lang="es-MX" b="1" i="1" dirty="0" smtClean="0">
                <a:latin typeface="+mj-lt"/>
              </a:rPr>
              <a:t>Información </a:t>
            </a:r>
            <a:r>
              <a:rPr lang="es-MX" b="1" i="1" dirty="0">
                <a:latin typeface="+mj-lt"/>
              </a:rPr>
              <a:t>general</a:t>
            </a:r>
            <a:endParaRPr lang="es-MX" i="1" dirty="0">
              <a:latin typeface="+mj-lt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39552" y="2348880"/>
            <a:ext cx="79208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PARADIGMA:</a:t>
            </a:r>
            <a:br>
              <a:rPr lang="es-MX" dirty="0" smtClean="0"/>
            </a:br>
            <a:r>
              <a:rPr lang="es-MX" dirty="0" err="1" smtClean="0"/>
              <a:t>Multi-paradigma,Programación</a:t>
            </a:r>
            <a:r>
              <a:rPr lang="es-MX" dirty="0" smtClean="0"/>
              <a:t> </a:t>
            </a:r>
            <a:r>
              <a:rPr lang="es-MX" dirty="0" err="1" smtClean="0"/>
              <a:t>funcional,Programación</a:t>
            </a:r>
            <a:r>
              <a:rPr lang="es-MX" dirty="0" smtClean="0"/>
              <a:t> </a:t>
            </a:r>
            <a:r>
              <a:rPr lang="es-MX" dirty="0"/>
              <a:t>basada en prototipos, </a:t>
            </a:r>
            <a:r>
              <a:rPr lang="es-MX" dirty="0" err="1"/>
              <a:t>imperativo,Interpretado</a:t>
            </a:r>
            <a:r>
              <a:rPr lang="es-MX" dirty="0"/>
              <a:t> (Scripting) 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smtClean="0"/>
              <a:t>FECHA DE APARICIÓN: 	1995</a:t>
            </a:r>
          </a:p>
          <a:p>
            <a:endParaRPr lang="es-MX" dirty="0"/>
          </a:p>
          <a:p>
            <a:r>
              <a:rPr lang="es-MX" dirty="0" smtClean="0"/>
              <a:t>DISEÑADO POR: 		Netscape </a:t>
            </a:r>
            <a:r>
              <a:rPr lang="es-MX" dirty="0" err="1" smtClean="0"/>
              <a:t>Communications</a:t>
            </a:r>
            <a:r>
              <a:rPr lang="es-MX" dirty="0" smtClean="0"/>
              <a:t>, Mozilla </a:t>
            </a:r>
            <a:r>
              <a:rPr lang="es-MX" dirty="0" err="1" smtClean="0"/>
              <a:t>Fundation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/>
              <a:t>ÚLTIMA VERSIÓN: 	1.8.5</a:t>
            </a:r>
            <a:r>
              <a:rPr lang="es-MX" dirty="0"/>
              <a:t> (22 de marzo de 2011; hace 3 años</a:t>
            </a:r>
            <a:r>
              <a:rPr lang="es-MX" dirty="0" smtClean="0"/>
              <a:t>)</a:t>
            </a:r>
          </a:p>
          <a:p>
            <a:endParaRPr lang="es-MX" dirty="0"/>
          </a:p>
          <a:p>
            <a:r>
              <a:rPr lang="es-MX" dirty="0" smtClean="0"/>
              <a:t>TIPO </a:t>
            </a:r>
            <a:r>
              <a:rPr lang="es-MX" dirty="0"/>
              <a:t>DE DATO</a:t>
            </a:r>
            <a:r>
              <a:rPr lang="es-MX" dirty="0" smtClean="0"/>
              <a:t>:	débil</a:t>
            </a:r>
            <a:r>
              <a:rPr lang="es-MX" dirty="0"/>
              <a:t>, dinámico, </a:t>
            </a:r>
            <a:r>
              <a:rPr lang="es-MX" dirty="0" err="1"/>
              <a:t>duck</a:t>
            </a:r>
            <a:r>
              <a:rPr lang="es-MX" dirty="0"/>
              <a:t> </a:t>
            </a:r>
            <a:r>
              <a:rPr lang="es-MX" dirty="0" err="1" smtClean="0"/>
              <a:t>type</a:t>
            </a:r>
            <a:r>
              <a:rPr lang="es-MX" dirty="0" smtClean="0"/>
              <a:t>.</a:t>
            </a:r>
            <a:endParaRPr lang="es-MX" dirty="0"/>
          </a:p>
          <a:p>
            <a:endParaRPr lang="es-MX" dirty="0" smtClean="0"/>
          </a:p>
          <a:p>
            <a:r>
              <a:rPr lang="es-MX" dirty="0" smtClean="0"/>
              <a:t>DIALOECTOS</a:t>
            </a:r>
            <a:r>
              <a:rPr lang="es-MX" dirty="0"/>
              <a:t>: </a:t>
            </a:r>
            <a:r>
              <a:rPr lang="es-MX" dirty="0" smtClean="0"/>
              <a:t>	</a:t>
            </a:r>
            <a:r>
              <a:rPr lang="es-MX" dirty="0" err="1" smtClean="0"/>
              <a:t>ECMAScript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/>
              <a:t>INFLUIDO POR:	</a:t>
            </a:r>
            <a:r>
              <a:rPr lang="en-US" dirty="0" smtClean="0"/>
              <a:t>Java</a:t>
            </a:r>
            <a:r>
              <a:rPr lang="en-US" dirty="0"/>
              <a:t>, Perl, Self, Python, </a:t>
            </a:r>
            <a:r>
              <a:rPr lang="en-US" dirty="0" err="1"/>
              <a:t>C,Scheme</a:t>
            </a:r>
            <a:endParaRPr lang="es-MX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168" y="1100837"/>
            <a:ext cx="1118528" cy="128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99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460375" y="1342509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/>
            </a:r>
            <a:br>
              <a:rPr lang="es-MX" dirty="0"/>
            </a:br>
            <a:endParaRPr lang="es-MX" b="1" i="1" dirty="0" smtClean="0">
              <a:latin typeface="+mj-lt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168" y="1100837"/>
            <a:ext cx="1118528" cy="128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995201" y="1411753"/>
            <a:ext cx="2029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i="1" dirty="0" smtClean="0">
                <a:latin typeface="+mj-lt"/>
              </a:rPr>
              <a:t>¿Qué </a:t>
            </a:r>
            <a:r>
              <a:rPr lang="es-MX" i="1" dirty="0">
                <a:latin typeface="+mj-lt"/>
              </a:rPr>
              <a:t>es JavaScript?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60375" y="1892731"/>
            <a:ext cx="61299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JavaScript es un lenguaje de programación </a:t>
            </a:r>
            <a:r>
              <a:rPr lang="es-MX" dirty="0" smtClean="0"/>
              <a:t> interpretado (</a:t>
            </a:r>
            <a:r>
              <a:rPr lang="es-MX" dirty="0"/>
              <a:t>por lo que no es necesario compilar los programas para </a:t>
            </a:r>
            <a:r>
              <a:rPr lang="es-MX" dirty="0" smtClean="0"/>
              <a:t>ejecutarlos) que </a:t>
            </a:r>
            <a:r>
              <a:rPr lang="es-MX" dirty="0"/>
              <a:t>se utiliza principalmente para crear páginas web dinámicas</a:t>
            </a:r>
            <a:r>
              <a:rPr lang="es-MX" dirty="0" smtClean="0"/>
              <a:t>. 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447957" y="3127901"/>
            <a:ext cx="71274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 smtClean="0"/>
              <a:t>A </a:t>
            </a:r>
            <a:r>
              <a:rPr lang="es-MX" dirty="0"/>
              <a:t>pesar de su nombre, JavaScript no guarda ninguna relación directa con el lenguaje de programación </a:t>
            </a:r>
            <a:r>
              <a:rPr lang="es-MX" dirty="0" smtClean="0"/>
              <a:t>Java. </a:t>
            </a:r>
          </a:p>
          <a:p>
            <a:pPr algn="just"/>
            <a:endParaRPr lang="es-MX" dirty="0"/>
          </a:p>
          <a:p>
            <a:pPr algn="just"/>
            <a:r>
              <a:rPr lang="es-MX" dirty="0" smtClean="0"/>
              <a:t>El origen de su nombre es una cuestión de marketing, cuando las empresas Netscape y </a:t>
            </a:r>
            <a:r>
              <a:rPr lang="es-MX" dirty="0" err="1" smtClean="0"/>
              <a:t>Sun</a:t>
            </a:r>
            <a:r>
              <a:rPr lang="es-MX" dirty="0" smtClean="0"/>
              <a:t> Microsystems firmaron para desarrollar  un nuevo lenguaje de programación orientado a web.</a:t>
            </a:r>
          </a:p>
        </p:txBody>
      </p:sp>
      <p:sp>
        <p:nvSpPr>
          <p:cNvPr id="8" name="7 Rectángulo"/>
          <p:cNvSpPr/>
          <p:nvPr/>
        </p:nvSpPr>
        <p:spPr>
          <a:xfrm>
            <a:off x="2366504" y="5128035"/>
            <a:ext cx="4251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i="1" dirty="0" smtClean="0"/>
              <a:t>NETSCAPE NAVIGATOR 2.0 + </a:t>
            </a:r>
            <a:r>
              <a:rPr lang="es-MX" i="1" dirty="0" err="1" smtClean="0"/>
              <a:t>ScriptEase</a:t>
            </a:r>
            <a:endParaRPr lang="es-MX" dirty="0"/>
          </a:p>
        </p:txBody>
      </p:sp>
      <p:cxnSp>
        <p:nvCxnSpPr>
          <p:cNvPr id="10" name="9 Conector angular"/>
          <p:cNvCxnSpPr>
            <a:stCxn id="8" idx="1"/>
          </p:cNvCxnSpPr>
          <p:nvPr/>
        </p:nvCxnSpPr>
        <p:spPr>
          <a:xfrm rot="10800000" flipH="1" flipV="1">
            <a:off x="2366504" y="5312701"/>
            <a:ext cx="761244" cy="628158"/>
          </a:xfrm>
          <a:prstGeom prst="bentConnector3">
            <a:avLst>
              <a:gd name="adj1" fmla="val -300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3127748" y="5786819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LiveScript</a:t>
            </a:r>
            <a:endParaRPr lang="es-MX" dirty="0"/>
          </a:p>
        </p:txBody>
      </p:sp>
      <p:cxnSp>
        <p:nvCxnSpPr>
          <p:cNvPr id="13" name="12 Conector angular"/>
          <p:cNvCxnSpPr>
            <a:stCxn id="11" idx="2"/>
          </p:cNvCxnSpPr>
          <p:nvPr/>
        </p:nvCxnSpPr>
        <p:spPr>
          <a:xfrm rot="16200000" flipH="1">
            <a:off x="4024789" y="5850040"/>
            <a:ext cx="297184" cy="9094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"/>
          <p:cNvSpPr/>
          <p:nvPr/>
        </p:nvSpPr>
        <p:spPr>
          <a:xfrm>
            <a:off x="4628084" y="6268669"/>
            <a:ext cx="1167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JavaScript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675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460375" y="1342509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/>
            </a:r>
            <a:br>
              <a:rPr lang="es-MX" dirty="0"/>
            </a:br>
            <a:endParaRPr lang="es-MX" b="1" i="1" dirty="0" smtClean="0"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995201" y="1411753"/>
            <a:ext cx="53066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i="1" dirty="0" smtClean="0">
                <a:latin typeface="+mj-lt"/>
              </a:rPr>
              <a:t>¿Cómo </a:t>
            </a:r>
            <a:r>
              <a:rPr lang="es-MX" sz="2000" i="1" dirty="0">
                <a:latin typeface="+mj-lt"/>
              </a:rPr>
              <a:t>incluir JavaScript en documentos </a:t>
            </a:r>
            <a:r>
              <a:rPr lang="es-MX" sz="2000" i="1" dirty="0" smtClean="0">
                <a:latin typeface="+mj-lt"/>
              </a:rPr>
              <a:t>XHTML?</a:t>
            </a:r>
            <a:endParaRPr lang="es-MX" sz="2000" i="1" dirty="0">
              <a:latin typeface="+mj-lt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460374" y="1892731"/>
            <a:ext cx="7928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E</a:t>
            </a:r>
            <a:r>
              <a:rPr lang="es-MX" dirty="0" smtClean="0"/>
              <a:t>xisten </a:t>
            </a:r>
            <a:r>
              <a:rPr lang="es-MX" dirty="0"/>
              <a:t>al menos tres formas para incluir código JavaScript en las páginas web.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115616" y="2996952"/>
            <a:ext cx="71274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MX" dirty="0" smtClean="0"/>
              <a:t>Incluir </a:t>
            </a:r>
            <a:r>
              <a:rPr lang="es-MX" dirty="0"/>
              <a:t>JavaScript en el mismo documento </a:t>
            </a:r>
            <a:r>
              <a:rPr lang="es-MX" dirty="0" smtClean="0"/>
              <a:t>XHTML</a:t>
            </a:r>
          </a:p>
          <a:p>
            <a:pPr marL="342900" indent="-342900">
              <a:buFontTx/>
              <a:buAutoNum type="arabicPeriod"/>
            </a:pPr>
            <a:r>
              <a:rPr lang="es-MX" dirty="0"/>
              <a:t>Definir JavaScript en un archivo externo</a:t>
            </a:r>
          </a:p>
          <a:p>
            <a:pPr marL="342900" indent="-342900">
              <a:buFontTx/>
              <a:buAutoNum type="arabicPeriod"/>
            </a:pPr>
            <a:r>
              <a:rPr lang="es-MX" dirty="0"/>
              <a:t> Incluir JavaScript en los elementos XHTML</a:t>
            </a:r>
          </a:p>
          <a:p>
            <a:endParaRPr lang="es-MX" dirty="0"/>
          </a:p>
        </p:txBody>
      </p:sp>
      <p:pic>
        <p:nvPicPr>
          <p:cNvPr id="7" name="Picture 2" descr="http://www.ceintec.com/curso_de_javascript_y_html_presencial_en_bilbao_bilbo_vizcaya_bizkaia_396989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76" b="30457"/>
          <a:stretch/>
        </p:blipFill>
        <p:spPr bwMode="auto">
          <a:xfrm>
            <a:off x="3146163" y="5373216"/>
            <a:ext cx="28575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73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460375" y="1342509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/>
            </a:r>
            <a:br>
              <a:rPr lang="es-MX" dirty="0"/>
            </a:br>
            <a:endParaRPr lang="es-MX" b="1" i="1" dirty="0" smtClean="0"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995201" y="1411753"/>
            <a:ext cx="6093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s-MX" sz="2000" i="1" dirty="0"/>
              <a:t>Incluir JavaScript en el mismo documento XHTML</a:t>
            </a:r>
          </a:p>
        </p:txBody>
      </p:sp>
      <p:sp>
        <p:nvSpPr>
          <p:cNvPr id="6" name="5 Rectángulo"/>
          <p:cNvSpPr/>
          <p:nvPr/>
        </p:nvSpPr>
        <p:spPr>
          <a:xfrm>
            <a:off x="767705" y="2240202"/>
            <a:ext cx="71274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El código JavaScript se encierra entre etiquetas &lt;script&gt; y se incluye en cualquier parte del documento</a:t>
            </a:r>
            <a:r>
              <a:rPr lang="es-MX" dirty="0" smtClean="0"/>
              <a:t>. </a:t>
            </a:r>
            <a:r>
              <a:rPr lang="es-MX" dirty="0"/>
              <a:t> S</a:t>
            </a:r>
            <a:r>
              <a:rPr lang="es-MX" dirty="0" smtClean="0"/>
              <a:t>e </a:t>
            </a:r>
            <a:r>
              <a:rPr lang="es-MX" dirty="0"/>
              <a:t>recomienda definir el código JavaScript dentro de la cabecera del documento (dentro de la etiqueta&lt;head</a:t>
            </a:r>
            <a:r>
              <a:rPr lang="es-MX" dirty="0" smtClean="0"/>
              <a:t>&gt;):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6" t="41050" r="29722" b="20061"/>
          <a:stretch/>
        </p:blipFill>
        <p:spPr bwMode="auto">
          <a:xfrm>
            <a:off x="899592" y="3789040"/>
            <a:ext cx="6863644" cy="284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16 Flecha derecha"/>
          <p:cNvSpPr/>
          <p:nvPr/>
        </p:nvSpPr>
        <p:spPr>
          <a:xfrm>
            <a:off x="460375" y="5085184"/>
            <a:ext cx="534826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973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460375" y="1342509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/>
            </a:r>
            <a:br>
              <a:rPr lang="es-MX" dirty="0"/>
            </a:br>
            <a:endParaRPr lang="es-MX" b="1" i="1" dirty="0" smtClean="0"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995201" y="1411753"/>
            <a:ext cx="47780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i="1" dirty="0" smtClean="0"/>
              <a:t>2. Definir JavaScript en un archivo externo</a:t>
            </a:r>
            <a:endParaRPr lang="es-MX" sz="2000" i="1" dirty="0"/>
          </a:p>
        </p:txBody>
      </p:sp>
      <p:sp>
        <p:nvSpPr>
          <p:cNvPr id="6" name="5 Rectángulo"/>
          <p:cNvSpPr/>
          <p:nvPr/>
        </p:nvSpPr>
        <p:spPr>
          <a:xfrm>
            <a:off x="668732" y="1989204"/>
            <a:ext cx="77196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Las instrucciones JavaScript se pueden incluir en un archivo externo de tipo JavaScript que los documentos XHTML enlazan mediante la etiqueta &lt;script&gt;. Se pueden crear todos los archivos JavaScript que sean necesarios y cada documento XHTML puede enlazar tantos archivos JavaScript como necesite.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9" t="25926" r="29700" b="37037"/>
          <a:stretch/>
        </p:blipFill>
        <p:spPr bwMode="auto">
          <a:xfrm>
            <a:off x="935358" y="3645024"/>
            <a:ext cx="7279109" cy="2853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Flecha derecha"/>
          <p:cNvSpPr/>
          <p:nvPr/>
        </p:nvSpPr>
        <p:spPr>
          <a:xfrm>
            <a:off x="468095" y="4891678"/>
            <a:ext cx="534826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09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460375" y="1342509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/>
            </a:r>
            <a:br>
              <a:rPr lang="es-MX" dirty="0"/>
            </a:br>
            <a:endParaRPr lang="es-MX" b="1" i="1" dirty="0" smtClean="0"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995201" y="1411753"/>
            <a:ext cx="48706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i="1" dirty="0" smtClean="0">
                <a:latin typeface="+mj-lt"/>
              </a:rPr>
              <a:t>3. </a:t>
            </a:r>
            <a:r>
              <a:rPr lang="es-MX" sz="2000" i="1" dirty="0">
                <a:latin typeface="+mj-lt"/>
              </a:rPr>
              <a:t> Incluir JavaScript en los elementos XHTML</a:t>
            </a:r>
          </a:p>
          <a:p>
            <a:endParaRPr lang="es-MX" sz="2000" i="1" dirty="0"/>
          </a:p>
        </p:txBody>
      </p:sp>
      <p:sp>
        <p:nvSpPr>
          <p:cNvPr id="4" name="3 Rectángulo"/>
          <p:cNvSpPr/>
          <p:nvPr/>
        </p:nvSpPr>
        <p:spPr>
          <a:xfrm>
            <a:off x="552740" y="2171104"/>
            <a:ext cx="7357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Este último método es el menos utilizado, ya que consiste en incluir trozos de JavaScript dentro del código XHTML de la </a:t>
            </a:r>
            <a:r>
              <a:rPr lang="es-MX" dirty="0" smtClean="0"/>
              <a:t>página. </a:t>
            </a:r>
            <a:r>
              <a:rPr lang="es-MX" dirty="0"/>
              <a:t>El mayor inconveniente de este método es que </a:t>
            </a:r>
            <a:r>
              <a:rPr lang="es-MX" i="1" dirty="0"/>
              <a:t>ensucia</a:t>
            </a:r>
            <a:r>
              <a:rPr lang="es-MX" dirty="0"/>
              <a:t> innecesariamente el código XHTML de la página y complica el mantenimiento del código JavaScript. 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0" t="36728" r="29699" b="29321"/>
          <a:stretch/>
        </p:blipFill>
        <p:spPr bwMode="auto">
          <a:xfrm>
            <a:off x="984788" y="3550357"/>
            <a:ext cx="7441134" cy="268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Flecha derecha"/>
          <p:cNvSpPr/>
          <p:nvPr/>
        </p:nvSpPr>
        <p:spPr>
          <a:xfrm>
            <a:off x="485240" y="5517232"/>
            <a:ext cx="534826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02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460375" y="1342509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/>
            </a:r>
            <a:br>
              <a:rPr lang="es-MX" dirty="0"/>
            </a:br>
            <a:endParaRPr lang="es-MX" b="1" i="1" dirty="0" smtClean="0"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40443" y="1411753"/>
            <a:ext cx="182081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i="1" dirty="0" smtClean="0">
                <a:latin typeface="+mj-lt"/>
              </a:rPr>
              <a:t> </a:t>
            </a:r>
            <a:r>
              <a:rPr lang="es-MX" sz="2000" i="1" dirty="0">
                <a:latin typeface="+mj-lt"/>
              </a:rPr>
              <a:t>Glosario básico</a:t>
            </a:r>
          </a:p>
          <a:p>
            <a:endParaRPr lang="es-MX" sz="2000" i="1" dirty="0">
              <a:latin typeface="+mj-lt"/>
            </a:endParaRPr>
          </a:p>
          <a:p>
            <a:endParaRPr lang="es-MX" sz="2000" i="1" dirty="0"/>
          </a:p>
        </p:txBody>
      </p:sp>
      <p:sp>
        <p:nvSpPr>
          <p:cNvPr id="4" name="3 Rectángulo"/>
          <p:cNvSpPr/>
          <p:nvPr/>
        </p:nvSpPr>
        <p:spPr>
          <a:xfrm>
            <a:off x="552740" y="2171104"/>
            <a:ext cx="73579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dirty="0" smtClean="0">
                <a:solidFill>
                  <a:schemeClr val="bg1"/>
                </a:solidFill>
              </a:rPr>
              <a:t>Script</a:t>
            </a:r>
            <a:r>
              <a:rPr lang="es-MX" dirty="0"/>
              <a:t>: cada uno de los programas, aplicaciones o trozos de código creados con el lenguaje de programación JavaScript. </a:t>
            </a:r>
            <a:endParaRPr lang="es-MX" dirty="0" smtClean="0"/>
          </a:p>
          <a:p>
            <a:pPr algn="just"/>
            <a:endParaRPr lang="es-MX" dirty="0"/>
          </a:p>
          <a:p>
            <a:pPr algn="just"/>
            <a:r>
              <a:rPr lang="es-MX" b="1" dirty="0">
                <a:solidFill>
                  <a:schemeClr val="bg1"/>
                </a:solidFill>
              </a:rPr>
              <a:t>Sentencia</a:t>
            </a:r>
            <a:r>
              <a:rPr lang="es-MX" dirty="0"/>
              <a:t>: cada una de las instrucciones que forman un script.</a:t>
            </a:r>
          </a:p>
          <a:p>
            <a:pPr algn="just"/>
            <a:endParaRPr lang="es-MX" dirty="0"/>
          </a:p>
          <a:p>
            <a:pPr algn="just"/>
            <a:r>
              <a:rPr lang="es-MX" b="1" dirty="0">
                <a:solidFill>
                  <a:schemeClr val="bg1"/>
                </a:solidFill>
              </a:rPr>
              <a:t>Palabras reservadas</a:t>
            </a:r>
            <a:r>
              <a:rPr lang="es-MX" dirty="0"/>
              <a:t>: </a:t>
            </a:r>
            <a:r>
              <a:rPr lang="es-MX" dirty="0" smtClean="0"/>
              <a:t>Las </a:t>
            </a:r>
            <a:r>
              <a:rPr lang="es-MX" dirty="0"/>
              <a:t>palabras actualmente reservadas por JavaScript son: break, case, catch, </a:t>
            </a:r>
            <a:r>
              <a:rPr lang="es-MX" dirty="0" err="1"/>
              <a:t>continue</a:t>
            </a:r>
            <a:r>
              <a:rPr lang="es-MX" dirty="0"/>
              <a:t>, default, </a:t>
            </a:r>
            <a:r>
              <a:rPr lang="es-MX" dirty="0" err="1"/>
              <a:t>delete</a:t>
            </a:r>
            <a:r>
              <a:rPr lang="es-MX" dirty="0"/>
              <a:t>, do, </a:t>
            </a:r>
            <a:r>
              <a:rPr lang="es-MX" dirty="0" err="1"/>
              <a:t>else</a:t>
            </a:r>
            <a:r>
              <a:rPr lang="es-MX" dirty="0"/>
              <a:t>, </a:t>
            </a:r>
            <a:r>
              <a:rPr lang="es-MX" dirty="0" err="1"/>
              <a:t>finally</a:t>
            </a:r>
            <a:r>
              <a:rPr lang="es-MX" dirty="0"/>
              <a:t>, </a:t>
            </a:r>
            <a:r>
              <a:rPr lang="es-MX" dirty="0" err="1"/>
              <a:t>for</a:t>
            </a:r>
            <a:r>
              <a:rPr lang="es-MX" dirty="0"/>
              <a:t>, </a:t>
            </a:r>
            <a:r>
              <a:rPr lang="es-MX" dirty="0" err="1"/>
              <a:t>function</a:t>
            </a:r>
            <a:r>
              <a:rPr lang="es-MX" dirty="0"/>
              <a:t>, </a:t>
            </a:r>
            <a:r>
              <a:rPr lang="es-MX" dirty="0" err="1"/>
              <a:t>if</a:t>
            </a:r>
            <a:r>
              <a:rPr lang="es-MX" dirty="0"/>
              <a:t>, in, </a:t>
            </a:r>
            <a:r>
              <a:rPr lang="es-MX" dirty="0" err="1"/>
              <a:t>instanceof</a:t>
            </a:r>
            <a:r>
              <a:rPr lang="es-MX" dirty="0"/>
              <a:t>, new, </a:t>
            </a:r>
            <a:r>
              <a:rPr lang="es-MX" dirty="0" err="1"/>
              <a:t>return</a:t>
            </a:r>
            <a:r>
              <a:rPr lang="es-MX" dirty="0"/>
              <a:t>, </a:t>
            </a:r>
            <a:r>
              <a:rPr lang="es-MX" dirty="0" err="1"/>
              <a:t>switch</a:t>
            </a:r>
            <a:r>
              <a:rPr lang="es-MX" dirty="0"/>
              <a:t>, </a:t>
            </a:r>
            <a:r>
              <a:rPr lang="es-MX" dirty="0" err="1"/>
              <a:t>this</a:t>
            </a:r>
            <a:r>
              <a:rPr lang="es-MX" dirty="0"/>
              <a:t>, </a:t>
            </a:r>
            <a:r>
              <a:rPr lang="es-MX" dirty="0" err="1"/>
              <a:t>throw</a:t>
            </a:r>
            <a:r>
              <a:rPr lang="es-MX" dirty="0"/>
              <a:t>, try, </a:t>
            </a:r>
            <a:r>
              <a:rPr lang="es-MX" dirty="0" err="1"/>
              <a:t>typeof</a:t>
            </a:r>
            <a:r>
              <a:rPr lang="es-MX" dirty="0"/>
              <a:t>, </a:t>
            </a:r>
            <a:r>
              <a:rPr lang="es-MX" dirty="0" err="1"/>
              <a:t>var</a:t>
            </a:r>
            <a:r>
              <a:rPr lang="es-MX" dirty="0"/>
              <a:t>, </a:t>
            </a:r>
            <a:r>
              <a:rPr lang="es-MX" dirty="0" err="1"/>
              <a:t>void</a:t>
            </a:r>
            <a:r>
              <a:rPr lang="es-MX" dirty="0"/>
              <a:t>, </a:t>
            </a:r>
            <a:r>
              <a:rPr lang="es-MX" dirty="0" err="1"/>
              <a:t>while</a:t>
            </a:r>
            <a:r>
              <a:rPr lang="es-MX" dirty="0"/>
              <a:t>, </a:t>
            </a:r>
            <a:r>
              <a:rPr lang="es-MX" dirty="0" err="1"/>
              <a:t>with</a:t>
            </a:r>
            <a:r>
              <a:rPr lang="es-MX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76740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460375" y="1342509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/>
            </a:r>
            <a:br>
              <a:rPr lang="es-MX" dirty="0"/>
            </a:br>
            <a:endParaRPr lang="es-MX" b="1" i="1" dirty="0" smtClean="0"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40443" y="1411753"/>
            <a:ext cx="9721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i="1" dirty="0" smtClean="0">
                <a:latin typeface="+mj-lt"/>
              </a:rPr>
              <a:t>Sintaxis</a:t>
            </a:r>
            <a:endParaRPr lang="es-MX" sz="2000" i="1" dirty="0">
              <a:latin typeface="+mj-lt"/>
            </a:endParaRPr>
          </a:p>
          <a:p>
            <a:endParaRPr lang="es-MX" sz="2000" i="1" dirty="0"/>
          </a:p>
        </p:txBody>
      </p:sp>
      <p:sp>
        <p:nvSpPr>
          <p:cNvPr id="4" name="3 Rectángulo"/>
          <p:cNvSpPr/>
          <p:nvPr/>
        </p:nvSpPr>
        <p:spPr>
          <a:xfrm>
            <a:off x="552740" y="2171104"/>
            <a:ext cx="73579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dirty="0"/>
              <a:t>No se tienen en cuenta los espacios en blanco y las nuevas líneas</a:t>
            </a:r>
            <a:r>
              <a:rPr lang="es-MX" dirty="0"/>
              <a:t>: como sucede con XHTML, el intérprete de JavaScript ignora cualquier espacio en blanco </a:t>
            </a:r>
            <a:r>
              <a:rPr lang="es-MX" dirty="0" smtClean="0"/>
              <a:t>sobrante</a:t>
            </a:r>
          </a:p>
          <a:p>
            <a:pPr algn="just"/>
            <a:endParaRPr lang="es-MX" dirty="0"/>
          </a:p>
          <a:p>
            <a:pPr algn="just"/>
            <a:r>
              <a:rPr lang="es-MX" b="1" dirty="0"/>
              <a:t>Se distinguen las mayúsculas y minúsculas</a:t>
            </a:r>
            <a:r>
              <a:rPr lang="es-MX" dirty="0"/>
              <a:t>: al igual que sucede con la sintaxis de las etiquetas y elementos </a:t>
            </a:r>
            <a:r>
              <a:rPr lang="es-MX" dirty="0" smtClean="0"/>
              <a:t>XHTML</a:t>
            </a:r>
          </a:p>
          <a:p>
            <a:pPr algn="just"/>
            <a:endParaRPr lang="es-MX" dirty="0" smtClean="0"/>
          </a:p>
          <a:p>
            <a:pPr algn="just"/>
            <a:r>
              <a:rPr lang="es-MX" b="1" dirty="0"/>
              <a:t>No se define el tipo de las variables</a:t>
            </a:r>
            <a:r>
              <a:rPr lang="es-MX" dirty="0"/>
              <a:t>: al crear una variable, no es necesario indicar el tipo de dato que almacenará. </a:t>
            </a:r>
            <a:endParaRPr lang="es-MX" dirty="0" smtClean="0"/>
          </a:p>
          <a:p>
            <a:pPr algn="just"/>
            <a:endParaRPr lang="es-MX" dirty="0"/>
          </a:p>
          <a:p>
            <a:pPr algn="just"/>
            <a:r>
              <a:rPr lang="es-MX" b="1" dirty="0"/>
              <a:t>No es necesario terminar cada sentencia con el carácter de punto y coma </a:t>
            </a:r>
            <a:r>
              <a:rPr lang="es-MX" b="1" dirty="0" smtClean="0"/>
              <a:t>(;)</a:t>
            </a:r>
          </a:p>
          <a:p>
            <a:pPr algn="just"/>
            <a:endParaRPr lang="es-MX" b="1" dirty="0"/>
          </a:p>
          <a:p>
            <a:pPr algn="just"/>
            <a:r>
              <a:rPr lang="es-MX" b="1" dirty="0"/>
              <a:t>Se pueden incluir comentarios</a:t>
            </a:r>
            <a:r>
              <a:rPr lang="es-MX" dirty="0"/>
              <a:t>: los comentarios se utilizan para añadir información en el código fuente del programa. </a:t>
            </a:r>
          </a:p>
        </p:txBody>
      </p:sp>
    </p:spTree>
    <p:extLst>
      <p:ext uri="{BB962C8B-B14F-4D97-AF65-F5344CB8AC3E}">
        <p14:creationId xmlns:p14="http://schemas.microsoft.com/office/powerpoint/2010/main" val="103658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4637</TotalTime>
  <Words>687</Words>
  <Application>Microsoft Office PowerPoint</Application>
  <PresentationFormat>Presentación en pantalla (4:3)</PresentationFormat>
  <Paragraphs>102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Flujo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64</cp:revision>
  <dcterms:created xsi:type="dcterms:W3CDTF">2015-01-30T21:35:00Z</dcterms:created>
  <dcterms:modified xsi:type="dcterms:W3CDTF">2015-03-18T22:49:14Z</dcterms:modified>
</cp:coreProperties>
</file>