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2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92CA-5713-44D0-9D8A-ABA3C9489B4F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543DF-7A16-4819-B563-97B3C881BF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15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27F321-9DAE-42D5-BD67-D89F19DACCD9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brosweb.es/libro/javascrip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brosweb.es/libro/bootstrap_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0457" y="1268760"/>
            <a:ext cx="82089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INGENIERIA EN SISTEMAS COMPUTACIONALES</a:t>
            </a: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MATERIA: </a:t>
            </a: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Programación W</a:t>
            </a:r>
          </a:p>
          <a:p>
            <a:pPr algn="ctr"/>
            <a:endParaRPr lang="es-MX" sz="32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JavaScript y   </a:t>
            </a:r>
            <a:r>
              <a:rPr lang="es-MX" sz="3200" smtClean="0">
                <a:latin typeface="Calibri" pitchFamily="34" charset="0"/>
                <a:cs typeface="Calibri" pitchFamily="34" charset="0"/>
              </a:rPr>
              <a:t>Bootstrap</a:t>
            </a:r>
            <a:endParaRPr lang="es-MX" sz="3200" b="1" i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ALUMNO: 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José Luis Silva Martínez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Fecha: 20/02/15</a:t>
            </a:r>
            <a:endParaRPr lang="es-MX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27584" y="1342509"/>
            <a:ext cx="21967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BOOTSTRAP</a:t>
            </a:r>
          </a:p>
          <a:p>
            <a:r>
              <a:rPr lang="es-MX" sz="2000" i="1" dirty="0" smtClean="0">
                <a:latin typeface="+mj-lt"/>
              </a:rPr>
              <a:t>¿Qué es </a:t>
            </a:r>
            <a:r>
              <a:rPr lang="es-MX" sz="2000" i="1" dirty="0" err="1" smtClean="0">
                <a:latin typeface="+mj-lt"/>
              </a:rPr>
              <a:t>bootstrap</a:t>
            </a:r>
            <a:r>
              <a:rPr lang="es-MX" sz="2000" i="1" dirty="0" smtClean="0">
                <a:latin typeface="+mj-lt"/>
              </a:rPr>
              <a:t>?</a:t>
            </a:r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sp>
        <p:nvSpPr>
          <p:cNvPr id="6" name="5 Rectángulo"/>
          <p:cNvSpPr/>
          <p:nvPr/>
        </p:nvSpPr>
        <p:spPr>
          <a:xfrm>
            <a:off x="827584" y="2322622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err="1" smtClean="0"/>
              <a:t>Bootstrap</a:t>
            </a:r>
            <a:r>
              <a:rPr lang="es-MX" dirty="0" smtClean="0"/>
              <a:t> es un </a:t>
            </a:r>
            <a:r>
              <a:rPr lang="es-MX" dirty="0" err="1" smtClean="0"/>
              <a:t>framework</a:t>
            </a:r>
            <a:r>
              <a:rPr lang="es-MX" dirty="0" smtClean="0"/>
              <a:t> de diseño para proyectos web más popular el cual integra HTML </a:t>
            </a:r>
            <a:r>
              <a:rPr lang="es-MX" dirty="0"/>
              <a:t>, CSS </a:t>
            </a:r>
            <a:r>
              <a:rPr lang="es-MX" dirty="0" smtClean="0"/>
              <a:t>y JS.</a:t>
            </a:r>
            <a:endParaRPr lang="es-MX" dirty="0"/>
          </a:p>
          <a:p>
            <a:pPr algn="just"/>
            <a:endParaRPr lang="es-MX" dirty="0" smtClean="0"/>
          </a:p>
          <a:p>
            <a:pPr algn="just"/>
            <a:r>
              <a:rPr lang="es-MX" dirty="0"/>
              <a:t>Diseñado para todos, </a:t>
            </a:r>
            <a:r>
              <a:rPr lang="es-MX" dirty="0" smtClean="0"/>
              <a:t>y en </a:t>
            </a:r>
            <a:r>
              <a:rPr lang="es-MX" dirty="0"/>
              <a:t>todas partes.</a:t>
            </a:r>
          </a:p>
          <a:p>
            <a:pPr algn="just"/>
            <a:r>
              <a:rPr lang="es-MX" dirty="0" err="1"/>
              <a:t>Bootstrap</a:t>
            </a:r>
            <a:r>
              <a:rPr lang="es-MX" dirty="0"/>
              <a:t> hace que el desarrollo web </a:t>
            </a:r>
            <a:r>
              <a:rPr lang="es-MX" dirty="0" smtClean="0"/>
              <a:t>«</a:t>
            </a:r>
            <a:r>
              <a:rPr lang="es-MX" dirty="0" err="1" smtClean="0"/>
              <a:t>front-end</a:t>
            </a:r>
            <a:r>
              <a:rPr lang="es-MX" dirty="0" smtClean="0"/>
              <a:t>» sea </a:t>
            </a:r>
            <a:r>
              <a:rPr lang="es-MX" dirty="0"/>
              <a:t>más rápido y más fácil. Está hecho para la gente de todos los niveles, los dispositivos de todas las formas, y los proyectos de todos los tamaños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de código abierto. Se </a:t>
            </a:r>
            <a:r>
              <a:rPr lang="es-MX" dirty="0" smtClean="0"/>
              <a:t>ha organizado, </a:t>
            </a:r>
            <a:r>
              <a:rPr lang="es-MX" dirty="0"/>
              <a:t>desarrollado y mantenido en </a:t>
            </a:r>
            <a:r>
              <a:rPr lang="es-MX" dirty="0" err="1"/>
              <a:t>GitHub</a:t>
            </a:r>
            <a:r>
              <a:rPr lang="es-MX" dirty="0"/>
              <a:t>.</a:t>
            </a:r>
          </a:p>
        </p:txBody>
      </p:sp>
      <p:pic>
        <p:nvPicPr>
          <p:cNvPr id="5124" name="Picture 4" descr="http://www.technetium.com/wp-content/uploads/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13176"/>
            <a:ext cx="3714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27584" y="1342509"/>
            <a:ext cx="38130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BOOTSTRAP</a:t>
            </a:r>
          </a:p>
          <a:p>
            <a:r>
              <a:rPr lang="es-MX" sz="2000" i="1" dirty="0" smtClean="0">
                <a:latin typeface="+mj-lt"/>
              </a:rPr>
              <a:t>¿Qué me permite hacer </a:t>
            </a:r>
            <a:r>
              <a:rPr lang="es-MX" sz="2000" i="1" dirty="0" err="1" smtClean="0">
                <a:latin typeface="+mj-lt"/>
              </a:rPr>
              <a:t>Bootstrap</a:t>
            </a:r>
            <a:r>
              <a:rPr lang="es-MX" sz="2000" i="1" dirty="0" smtClean="0">
                <a:latin typeface="+mj-lt"/>
              </a:rPr>
              <a:t>?</a:t>
            </a:r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sp>
        <p:nvSpPr>
          <p:cNvPr id="6" name="5 Rectángulo"/>
          <p:cNvSpPr/>
          <p:nvPr/>
        </p:nvSpPr>
        <p:spPr>
          <a:xfrm>
            <a:off x="827584" y="232262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Un marco, cada dispositivo.</a:t>
            </a:r>
          </a:p>
          <a:p>
            <a:pPr algn="just"/>
            <a:r>
              <a:rPr lang="es-MX" dirty="0" err="1"/>
              <a:t>Bootstrap</a:t>
            </a:r>
            <a:r>
              <a:rPr lang="es-MX" dirty="0"/>
              <a:t> fácilmente </a:t>
            </a:r>
            <a:r>
              <a:rPr lang="es-MX" dirty="0" smtClean="0"/>
              <a:t>y de </a:t>
            </a:r>
            <a:r>
              <a:rPr lang="es-MX" dirty="0"/>
              <a:t>manera eficiente </a:t>
            </a:r>
            <a:r>
              <a:rPr lang="es-MX" dirty="0" smtClean="0"/>
              <a:t>diseñar sus </a:t>
            </a:r>
            <a:r>
              <a:rPr lang="es-MX" dirty="0"/>
              <a:t>sitios web y aplicaciones con una sola base de código, desde </a:t>
            </a:r>
            <a:r>
              <a:rPr lang="es-MX" dirty="0" smtClean="0"/>
              <a:t>teléfonos, tabletas </a:t>
            </a:r>
            <a:r>
              <a:rPr lang="es-MX" dirty="0"/>
              <a:t>a </a:t>
            </a:r>
            <a:r>
              <a:rPr lang="es-MX" dirty="0" smtClean="0"/>
              <a:t>equipos de escritorio </a:t>
            </a:r>
            <a:r>
              <a:rPr lang="es-MX" dirty="0"/>
              <a:t>con consultas de medios CSS</a:t>
            </a:r>
            <a:r>
              <a:rPr lang="es-MX" dirty="0" smtClean="0"/>
              <a:t>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/>
              <a:t>Con </a:t>
            </a:r>
            <a:r>
              <a:rPr lang="es-MX" dirty="0" err="1" smtClean="0"/>
              <a:t>Boostrap</a:t>
            </a:r>
            <a:r>
              <a:rPr lang="es-MX" dirty="0" smtClean="0"/>
              <a:t>, </a:t>
            </a:r>
            <a:r>
              <a:rPr lang="es-MX" dirty="0"/>
              <a:t>se obtiene una amplia </a:t>
            </a:r>
            <a:r>
              <a:rPr lang="es-MX" dirty="0" smtClean="0"/>
              <a:t>y hermosa </a:t>
            </a:r>
            <a:r>
              <a:rPr lang="es-MX" dirty="0"/>
              <a:t>documentación</a:t>
            </a:r>
            <a:r>
              <a:rPr lang="es-MX" dirty="0" smtClean="0"/>
              <a:t> </a:t>
            </a:r>
            <a:r>
              <a:rPr lang="es-MX" dirty="0"/>
              <a:t>para los elementos HTML </a:t>
            </a:r>
            <a:r>
              <a:rPr lang="es-MX" dirty="0" err="1" smtClean="0"/>
              <a:t>comúnes</a:t>
            </a:r>
            <a:r>
              <a:rPr lang="es-MX" dirty="0" smtClean="0"/>
              <a:t>, </a:t>
            </a:r>
            <a:r>
              <a:rPr lang="es-MX" dirty="0"/>
              <a:t>decenas de HTML </a:t>
            </a:r>
            <a:r>
              <a:rPr lang="es-MX" dirty="0" smtClean="0"/>
              <a:t>personalizados </a:t>
            </a:r>
            <a:r>
              <a:rPr lang="es-MX" dirty="0"/>
              <a:t>y componentes CSS, y </a:t>
            </a:r>
            <a:r>
              <a:rPr lang="es-MX" dirty="0" err="1"/>
              <a:t>plugins</a:t>
            </a:r>
            <a:r>
              <a:rPr lang="es-MX" dirty="0"/>
              <a:t> </a:t>
            </a:r>
            <a:r>
              <a:rPr lang="es-MX" dirty="0" err="1"/>
              <a:t>jQuery</a:t>
            </a:r>
            <a:r>
              <a:rPr lang="es-MX" dirty="0"/>
              <a:t> impresionantes.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30946"/>
            <a:ext cx="2701996" cy="202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3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27584" y="1342509"/>
            <a:ext cx="38130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BOOTSTRAP</a:t>
            </a:r>
          </a:p>
          <a:p>
            <a:r>
              <a:rPr lang="es-MX" sz="2000" i="1" dirty="0" smtClean="0">
                <a:latin typeface="+mj-lt"/>
              </a:rPr>
              <a:t>¿Qué me permite hacer </a:t>
            </a:r>
            <a:r>
              <a:rPr lang="es-MX" sz="2000" i="1" dirty="0" err="1" smtClean="0">
                <a:latin typeface="+mj-lt"/>
              </a:rPr>
              <a:t>Bootstrap</a:t>
            </a:r>
            <a:r>
              <a:rPr lang="es-MX" sz="2000" i="1" dirty="0" smtClean="0">
                <a:latin typeface="+mj-lt"/>
              </a:rPr>
              <a:t>?</a:t>
            </a:r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sp>
        <p:nvSpPr>
          <p:cNvPr id="6" name="5 Rectángulo"/>
          <p:cNvSpPr/>
          <p:nvPr/>
        </p:nvSpPr>
        <p:spPr>
          <a:xfrm>
            <a:off x="1115616" y="2420888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Una </a:t>
            </a:r>
            <a:r>
              <a:rPr lang="es-MX" dirty="0"/>
              <a:t>hoja de estilo llamado </a:t>
            </a:r>
            <a:r>
              <a:rPr lang="es-MX" dirty="0" err="1"/>
              <a:t>bootstrap.less</a:t>
            </a:r>
            <a:r>
              <a:rPr lang="es-MX" dirty="0"/>
              <a:t> incluye las hojas de estilo de componentes. Los desarrolladores pueden adaptar el </a:t>
            </a:r>
            <a:r>
              <a:rPr lang="es-MX" dirty="0" err="1"/>
              <a:t>Bootstrap</a:t>
            </a:r>
            <a:r>
              <a:rPr lang="es-MX" dirty="0"/>
              <a:t> propio archivo, seleccionar los componentes que desean utilizar en su proyecto.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Los ajustes son posibles de forma limitada a través de una hoja de estilos de configuración central. Más profundos cambios son posibles por las declaraciones </a:t>
            </a:r>
            <a:r>
              <a:rPr lang="es-MX" dirty="0" smtClean="0"/>
              <a:t>LESS.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El uso de un lenguaje menos de estilos permite el uso de variables, funciones y operadores, selectores anidados, así como los llamados </a:t>
            </a:r>
            <a:r>
              <a:rPr lang="es-MX" dirty="0" err="1"/>
              <a:t>mixins</a:t>
            </a:r>
            <a:r>
              <a:rPr lang="es-MX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38040" y="1061983"/>
            <a:ext cx="38130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¿Qué me permite hacer </a:t>
            </a:r>
            <a:r>
              <a:rPr lang="es-MX" sz="2000" i="1" dirty="0" err="1" smtClean="0">
                <a:latin typeface="+mj-lt"/>
              </a:rPr>
              <a:t>Bootstrap</a:t>
            </a:r>
            <a:r>
              <a:rPr lang="es-MX" sz="2000" i="1" dirty="0" smtClean="0">
                <a:latin typeface="+mj-lt"/>
              </a:rPr>
              <a:t>?</a:t>
            </a:r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t="18352" r="29699" b="7746"/>
          <a:stretch/>
        </p:blipFill>
        <p:spPr bwMode="auto">
          <a:xfrm>
            <a:off x="561641" y="1665674"/>
            <a:ext cx="7867588" cy="511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38040" y="1061983"/>
            <a:ext cx="4604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PLANTILLA BÁSICA DE DISEÑO BOOTSTRAP</a:t>
            </a:r>
            <a:endParaRPr lang="es-MX" sz="2000" i="1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2" t="14516" r="37870" b="11796"/>
          <a:stretch/>
        </p:blipFill>
        <p:spPr bwMode="auto">
          <a:xfrm>
            <a:off x="1616324" y="1496453"/>
            <a:ext cx="6069496" cy="539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7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27584" y="1342509"/>
            <a:ext cx="615232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BIBLIOGRAFÍA</a:t>
            </a:r>
          </a:p>
          <a:p>
            <a:endParaRPr lang="es-MX" sz="2000" i="1" dirty="0" smtClean="0"/>
          </a:p>
          <a:p>
            <a:r>
              <a:rPr lang="es-MX" sz="2000" i="1" dirty="0" smtClean="0"/>
              <a:t>Introducción a JavaScript</a:t>
            </a:r>
          </a:p>
          <a:p>
            <a:r>
              <a:rPr lang="es-MX" sz="2000" i="1" dirty="0" smtClean="0"/>
              <a:t>Recuperado de:	</a:t>
            </a:r>
            <a:r>
              <a:rPr lang="es-MX" sz="2000" i="1" dirty="0" smtClean="0">
                <a:hlinkClick r:id="rId3"/>
              </a:rPr>
              <a:t>http</a:t>
            </a:r>
            <a:r>
              <a:rPr lang="es-MX" sz="2000" i="1" dirty="0">
                <a:hlinkClick r:id="rId3"/>
              </a:rPr>
              <a:t>://librosweb.es/libro/javascript</a:t>
            </a:r>
            <a:r>
              <a:rPr lang="es-MX" sz="2000" i="1" dirty="0" smtClean="0">
                <a:hlinkClick r:id="rId3"/>
              </a:rPr>
              <a:t>/</a:t>
            </a:r>
            <a:endParaRPr lang="es-MX" sz="2000" i="1" dirty="0" smtClean="0"/>
          </a:p>
          <a:p>
            <a:endParaRPr lang="es-MX" sz="2000" i="1" dirty="0"/>
          </a:p>
          <a:p>
            <a:r>
              <a:rPr lang="es-MX" sz="2000" dirty="0" err="1"/>
              <a:t>Bootstrap</a:t>
            </a:r>
            <a:r>
              <a:rPr lang="es-MX" sz="2000" dirty="0"/>
              <a:t> 3, el manual oficial</a:t>
            </a:r>
          </a:p>
          <a:p>
            <a:r>
              <a:rPr lang="es-MX" sz="2000" i="1" dirty="0"/>
              <a:t>Recuperado de: </a:t>
            </a:r>
            <a:r>
              <a:rPr lang="es-MX" sz="2000" i="1" dirty="0">
                <a:hlinkClick r:id="rId4"/>
              </a:rPr>
              <a:t>https://librosweb.es/libro/bootstrap_3</a:t>
            </a:r>
            <a:r>
              <a:rPr lang="es-MX" sz="2000" i="1" dirty="0" smtClean="0">
                <a:hlinkClick r:id="rId4"/>
              </a:rPr>
              <a:t>/</a:t>
            </a:r>
            <a:endParaRPr lang="es-MX" sz="2000" i="1" dirty="0" smtClean="0"/>
          </a:p>
          <a:p>
            <a:endParaRPr lang="es-MX" sz="2000" i="1" dirty="0"/>
          </a:p>
        </p:txBody>
      </p:sp>
    </p:spTree>
    <p:extLst>
      <p:ext uri="{BB962C8B-B14F-4D97-AF65-F5344CB8AC3E}">
        <p14:creationId xmlns:p14="http://schemas.microsoft.com/office/powerpoint/2010/main" val="29441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2129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latin typeface="+mj-lt"/>
              </a:rPr>
              <a:t>JavaScript</a:t>
            </a:r>
          </a:p>
          <a:p>
            <a:r>
              <a:rPr lang="es-MX" b="1" i="1" dirty="0" smtClean="0">
                <a:latin typeface="+mj-lt"/>
              </a:rPr>
              <a:t>Información </a:t>
            </a:r>
            <a:r>
              <a:rPr lang="es-MX" b="1" i="1" dirty="0">
                <a:latin typeface="+mj-lt"/>
              </a:rPr>
              <a:t>general</a:t>
            </a:r>
            <a:endParaRPr lang="es-MX" i="1" dirty="0">
              <a:latin typeface="+mj-lt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2348880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PARADIGMA:</a:t>
            </a:r>
            <a:br>
              <a:rPr lang="es-MX" dirty="0" smtClean="0"/>
            </a:br>
            <a:r>
              <a:rPr lang="es-MX" dirty="0" err="1" smtClean="0"/>
              <a:t>Multi-paradigma,Programación</a:t>
            </a:r>
            <a:r>
              <a:rPr lang="es-MX" dirty="0" smtClean="0"/>
              <a:t> </a:t>
            </a:r>
            <a:r>
              <a:rPr lang="es-MX" dirty="0" err="1" smtClean="0"/>
              <a:t>funcional,Programación</a:t>
            </a:r>
            <a:r>
              <a:rPr lang="es-MX" dirty="0" smtClean="0"/>
              <a:t> </a:t>
            </a:r>
            <a:r>
              <a:rPr lang="es-MX" dirty="0"/>
              <a:t>basada en prototipos, </a:t>
            </a:r>
            <a:r>
              <a:rPr lang="es-MX" dirty="0" err="1"/>
              <a:t>imperativo,Interpretado</a:t>
            </a:r>
            <a:r>
              <a:rPr lang="es-MX" dirty="0"/>
              <a:t> (Scripting) 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FECHA DE APARICIÓN: 	1995</a:t>
            </a:r>
          </a:p>
          <a:p>
            <a:endParaRPr lang="es-MX" dirty="0"/>
          </a:p>
          <a:p>
            <a:r>
              <a:rPr lang="es-MX" dirty="0" smtClean="0"/>
              <a:t>DISEÑADO POR: 		Netscape </a:t>
            </a:r>
            <a:r>
              <a:rPr lang="es-MX" dirty="0" err="1" smtClean="0"/>
              <a:t>Communications</a:t>
            </a:r>
            <a:r>
              <a:rPr lang="es-MX" dirty="0" smtClean="0"/>
              <a:t>, Mozilla </a:t>
            </a:r>
            <a:r>
              <a:rPr lang="es-MX" dirty="0" err="1" smtClean="0"/>
              <a:t>Fundation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ÚLTIMA VERSIÓN: 	1.8.5</a:t>
            </a:r>
            <a:r>
              <a:rPr lang="es-MX" dirty="0"/>
              <a:t> (22 de marzo de 2011; hace 3 años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TIPO </a:t>
            </a:r>
            <a:r>
              <a:rPr lang="es-MX" dirty="0"/>
              <a:t>DE DATO</a:t>
            </a:r>
            <a:r>
              <a:rPr lang="es-MX" dirty="0" smtClean="0"/>
              <a:t>:	débil</a:t>
            </a:r>
            <a:r>
              <a:rPr lang="es-MX" dirty="0"/>
              <a:t>, dinámico, </a:t>
            </a:r>
            <a:r>
              <a:rPr lang="es-MX" dirty="0" err="1"/>
              <a:t>duck</a:t>
            </a:r>
            <a:r>
              <a:rPr lang="es-MX" dirty="0"/>
              <a:t> </a:t>
            </a:r>
            <a:r>
              <a:rPr lang="es-MX" dirty="0" err="1" smtClean="0"/>
              <a:t>type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DIALOECTOS</a:t>
            </a:r>
            <a:r>
              <a:rPr lang="es-MX" dirty="0"/>
              <a:t>: </a:t>
            </a:r>
            <a:r>
              <a:rPr lang="es-MX" dirty="0" smtClean="0"/>
              <a:t>	</a:t>
            </a:r>
            <a:r>
              <a:rPr lang="es-MX" dirty="0" err="1" smtClean="0"/>
              <a:t>ECMAScript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INFLUIDO POR:	</a:t>
            </a:r>
            <a:r>
              <a:rPr lang="en-US" dirty="0" smtClean="0"/>
              <a:t>Java</a:t>
            </a:r>
            <a:r>
              <a:rPr lang="en-US" dirty="0"/>
              <a:t>, Perl, Self, Python, </a:t>
            </a:r>
            <a:r>
              <a:rPr lang="en-US" dirty="0" err="1"/>
              <a:t>C,Scheme</a:t>
            </a:r>
            <a:endParaRPr lang="es-MX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68" y="1100837"/>
            <a:ext cx="1118528" cy="128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9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68" y="1100837"/>
            <a:ext cx="1118528" cy="128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995201" y="1411753"/>
            <a:ext cx="202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i="1" dirty="0" smtClean="0">
                <a:latin typeface="+mj-lt"/>
              </a:rPr>
              <a:t>¿Qué </a:t>
            </a:r>
            <a:r>
              <a:rPr lang="es-MX" i="1" dirty="0">
                <a:latin typeface="+mj-lt"/>
              </a:rPr>
              <a:t>es JavaScript?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60375" y="1892731"/>
            <a:ext cx="6129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JavaScript es un lenguaje de programación </a:t>
            </a:r>
            <a:r>
              <a:rPr lang="es-MX" dirty="0" smtClean="0"/>
              <a:t> interpretado (</a:t>
            </a:r>
            <a:r>
              <a:rPr lang="es-MX" dirty="0"/>
              <a:t>por lo que no es necesario compilar los programas para </a:t>
            </a:r>
            <a:r>
              <a:rPr lang="es-MX" dirty="0" smtClean="0"/>
              <a:t>ejecutarlos) que </a:t>
            </a:r>
            <a:r>
              <a:rPr lang="es-MX" dirty="0"/>
              <a:t>se utiliza principalmente para crear páginas web dinámicas</a:t>
            </a:r>
            <a:r>
              <a:rPr lang="es-MX" dirty="0" smtClean="0"/>
              <a:t>. 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447957" y="3127901"/>
            <a:ext cx="7127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A </a:t>
            </a:r>
            <a:r>
              <a:rPr lang="es-MX" dirty="0"/>
              <a:t>pesar de su nombre, JavaScript no guarda ninguna relación directa con el lenguaje de programación </a:t>
            </a:r>
            <a:r>
              <a:rPr lang="es-MX" dirty="0" smtClean="0"/>
              <a:t>Java. 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El origen de su nombre es una cuestión de marketing, cuando las empresas Netscape y </a:t>
            </a:r>
            <a:r>
              <a:rPr lang="es-MX" dirty="0" err="1" smtClean="0"/>
              <a:t>Sun</a:t>
            </a:r>
            <a:r>
              <a:rPr lang="es-MX" dirty="0" smtClean="0"/>
              <a:t> Microsystems firmaron para desarrollar  un nuevo lenguaje de programación orientado a web.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366504" y="5128035"/>
            <a:ext cx="4251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i="1" dirty="0" smtClean="0"/>
              <a:t>NETSCAPE NAVIGATOR 2.0 + </a:t>
            </a:r>
            <a:r>
              <a:rPr lang="es-MX" i="1" dirty="0" err="1" smtClean="0"/>
              <a:t>ScriptEase</a:t>
            </a:r>
            <a:endParaRPr lang="es-MX" dirty="0"/>
          </a:p>
        </p:txBody>
      </p:sp>
      <p:cxnSp>
        <p:nvCxnSpPr>
          <p:cNvPr id="10" name="9 Conector angular"/>
          <p:cNvCxnSpPr>
            <a:stCxn id="8" idx="1"/>
          </p:cNvCxnSpPr>
          <p:nvPr/>
        </p:nvCxnSpPr>
        <p:spPr>
          <a:xfrm rot="10800000" flipH="1" flipV="1">
            <a:off x="2366504" y="5312701"/>
            <a:ext cx="761244" cy="628158"/>
          </a:xfrm>
          <a:prstGeom prst="bentConnector3">
            <a:avLst>
              <a:gd name="adj1" fmla="val -3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127748" y="5786819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LiveScript</a:t>
            </a:r>
            <a:endParaRPr lang="es-MX" dirty="0"/>
          </a:p>
        </p:txBody>
      </p:sp>
      <p:cxnSp>
        <p:nvCxnSpPr>
          <p:cNvPr id="13" name="12 Conector angular"/>
          <p:cNvCxnSpPr>
            <a:stCxn id="11" idx="2"/>
          </p:cNvCxnSpPr>
          <p:nvPr/>
        </p:nvCxnSpPr>
        <p:spPr>
          <a:xfrm rot="16200000" flipH="1">
            <a:off x="4024789" y="5850040"/>
            <a:ext cx="297184" cy="9094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4628084" y="6268669"/>
            <a:ext cx="1167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JavaScript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67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95201" y="1411753"/>
            <a:ext cx="5306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¿Cómo </a:t>
            </a:r>
            <a:r>
              <a:rPr lang="es-MX" sz="2000" i="1" dirty="0">
                <a:latin typeface="+mj-lt"/>
              </a:rPr>
              <a:t>incluir JavaScript en documentos </a:t>
            </a:r>
            <a:r>
              <a:rPr lang="es-MX" sz="2000" i="1" dirty="0" smtClean="0">
                <a:latin typeface="+mj-lt"/>
              </a:rPr>
              <a:t>XHTML?</a:t>
            </a:r>
            <a:endParaRPr lang="es-MX" sz="2000" i="1" dirty="0">
              <a:latin typeface="+mj-lt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0374" y="1892731"/>
            <a:ext cx="7928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</a:t>
            </a:r>
            <a:r>
              <a:rPr lang="es-MX" dirty="0" smtClean="0"/>
              <a:t>xisten </a:t>
            </a:r>
            <a:r>
              <a:rPr lang="es-MX" dirty="0"/>
              <a:t>al menos tres formas para incluir código JavaScript en las páginas web.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1115616" y="2996952"/>
            <a:ext cx="7127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dirty="0" smtClean="0"/>
              <a:t>Incluir </a:t>
            </a:r>
            <a:r>
              <a:rPr lang="es-MX" dirty="0"/>
              <a:t>JavaScript en el mismo documento </a:t>
            </a:r>
            <a:r>
              <a:rPr lang="es-MX" dirty="0" smtClean="0"/>
              <a:t>XHTML</a:t>
            </a:r>
          </a:p>
          <a:p>
            <a:pPr marL="342900" indent="-342900">
              <a:buFontTx/>
              <a:buAutoNum type="arabicPeriod"/>
            </a:pPr>
            <a:r>
              <a:rPr lang="es-MX" dirty="0"/>
              <a:t>Definir JavaScript en un archivo externo</a:t>
            </a:r>
          </a:p>
          <a:p>
            <a:pPr marL="342900" indent="-342900">
              <a:buFontTx/>
              <a:buAutoNum type="arabicPeriod"/>
            </a:pPr>
            <a:r>
              <a:rPr lang="es-MX" dirty="0"/>
              <a:t> Incluir JavaScript en los elementos XHTML</a:t>
            </a:r>
          </a:p>
          <a:p>
            <a:endParaRPr lang="es-MX" dirty="0"/>
          </a:p>
        </p:txBody>
      </p:sp>
      <p:pic>
        <p:nvPicPr>
          <p:cNvPr id="7" name="Picture 2" descr="http://www.ceintec.com/curso_de_javascript_y_html_presencial_en_bilbao_bilbo_vizcaya_bizkaia_396989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6" b="30457"/>
          <a:stretch/>
        </p:blipFill>
        <p:spPr bwMode="auto">
          <a:xfrm>
            <a:off x="3146163" y="5373216"/>
            <a:ext cx="2857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95201" y="1411753"/>
            <a:ext cx="6093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s-MX" sz="2000" i="1" dirty="0"/>
              <a:t>Incluir JavaScript en el mismo documento XHTML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67705" y="2240202"/>
            <a:ext cx="7127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código JavaScript se encierra entre etiquetas </a:t>
            </a:r>
            <a:r>
              <a:rPr lang="es-MX" dirty="0"/>
              <a:t>&lt;script&gt;</a:t>
            </a:r>
            <a:r>
              <a:rPr lang="es-MX" dirty="0"/>
              <a:t> y se incluye en cualquier parte del documento</a:t>
            </a:r>
            <a:r>
              <a:rPr lang="es-MX" dirty="0" smtClean="0"/>
              <a:t>. </a:t>
            </a:r>
            <a:r>
              <a:rPr lang="es-MX" dirty="0"/>
              <a:t> </a:t>
            </a:r>
            <a:r>
              <a:rPr lang="es-MX" dirty="0"/>
              <a:t>S</a:t>
            </a:r>
            <a:r>
              <a:rPr lang="es-MX" dirty="0" smtClean="0"/>
              <a:t>e </a:t>
            </a:r>
            <a:r>
              <a:rPr lang="es-MX" dirty="0"/>
              <a:t>recomienda definir el código JavaScript dentro de la cabecera del documento (dentro de la etiqueta</a:t>
            </a:r>
            <a:r>
              <a:rPr lang="es-MX" dirty="0"/>
              <a:t>&lt;head</a:t>
            </a:r>
            <a:r>
              <a:rPr lang="es-MX" dirty="0" smtClean="0"/>
              <a:t>&gt;):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6" t="41050" r="29722" b="20061"/>
          <a:stretch/>
        </p:blipFill>
        <p:spPr bwMode="auto">
          <a:xfrm>
            <a:off x="899592" y="3789040"/>
            <a:ext cx="6863644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Flecha derecha"/>
          <p:cNvSpPr/>
          <p:nvPr/>
        </p:nvSpPr>
        <p:spPr>
          <a:xfrm>
            <a:off x="460375" y="5085184"/>
            <a:ext cx="53482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7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95201" y="1411753"/>
            <a:ext cx="4778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/>
              <a:t>2. Definir JavaScript en un archivo externo</a:t>
            </a:r>
            <a:endParaRPr lang="es-MX" sz="2000" i="1" dirty="0"/>
          </a:p>
        </p:txBody>
      </p:sp>
      <p:sp>
        <p:nvSpPr>
          <p:cNvPr id="6" name="5 Rectángulo"/>
          <p:cNvSpPr/>
          <p:nvPr/>
        </p:nvSpPr>
        <p:spPr>
          <a:xfrm>
            <a:off x="668732" y="1989204"/>
            <a:ext cx="7719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Las instrucciones JavaScript se pueden incluir en un archivo externo de tipo JavaScript que los documentos XHTML enlazan mediante la etiqueta </a:t>
            </a:r>
            <a:r>
              <a:rPr lang="es-MX" dirty="0"/>
              <a:t>&lt;script&gt;</a:t>
            </a:r>
            <a:r>
              <a:rPr lang="es-MX" dirty="0"/>
              <a:t>. Se pueden crear todos los archivos JavaScript que sean necesarios y cada documento XHTML puede enlazar tantos archivos JavaScript como necesite.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t="25926" r="29700" b="37037"/>
          <a:stretch/>
        </p:blipFill>
        <p:spPr bwMode="auto">
          <a:xfrm>
            <a:off x="935358" y="3645024"/>
            <a:ext cx="7279109" cy="285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Flecha derecha"/>
          <p:cNvSpPr/>
          <p:nvPr/>
        </p:nvSpPr>
        <p:spPr>
          <a:xfrm>
            <a:off x="468095" y="4891678"/>
            <a:ext cx="53482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95201" y="1411753"/>
            <a:ext cx="4870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3. </a:t>
            </a:r>
            <a:r>
              <a:rPr lang="es-MX" sz="2000" i="1" dirty="0">
                <a:latin typeface="+mj-lt"/>
              </a:rPr>
              <a:t> Incluir JavaScript en los elementos XHTML</a:t>
            </a:r>
          </a:p>
          <a:p>
            <a:endParaRPr lang="es-MX" sz="2000" i="1" dirty="0"/>
          </a:p>
        </p:txBody>
      </p:sp>
      <p:sp>
        <p:nvSpPr>
          <p:cNvPr id="4" name="3 Rectángulo"/>
          <p:cNvSpPr/>
          <p:nvPr/>
        </p:nvSpPr>
        <p:spPr>
          <a:xfrm>
            <a:off x="552740" y="2171104"/>
            <a:ext cx="7357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Este último método es el menos utilizado, ya que consiste en incluir trozos de JavaScript dentro del código XHTML de la </a:t>
            </a:r>
            <a:r>
              <a:rPr lang="es-MX" dirty="0" smtClean="0"/>
              <a:t>página. </a:t>
            </a:r>
            <a:r>
              <a:rPr lang="es-MX" dirty="0"/>
              <a:t>El mayor inconveniente de este método es que </a:t>
            </a:r>
            <a:r>
              <a:rPr lang="es-MX" i="1" dirty="0"/>
              <a:t>ensucia</a:t>
            </a:r>
            <a:r>
              <a:rPr lang="es-MX" dirty="0"/>
              <a:t> innecesariamente el código XHTML de la página y complica el mantenimiento del código JavaScript. </a:t>
            </a:r>
            <a:endParaRPr lang="es-MX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0" t="36728" r="29699" b="29321"/>
          <a:stretch/>
        </p:blipFill>
        <p:spPr bwMode="auto">
          <a:xfrm>
            <a:off x="984788" y="3550357"/>
            <a:ext cx="7441134" cy="268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Flecha derecha"/>
          <p:cNvSpPr/>
          <p:nvPr/>
        </p:nvSpPr>
        <p:spPr>
          <a:xfrm>
            <a:off x="485240" y="5517232"/>
            <a:ext cx="53482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2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40443" y="1411753"/>
            <a:ext cx="18208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 </a:t>
            </a:r>
            <a:r>
              <a:rPr lang="es-MX" sz="2000" i="1" dirty="0">
                <a:latin typeface="+mj-lt"/>
              </a:rPr>
              <a:t>Glosario básico</a:t>
            </a:r>
          </a:p>
          <a:p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sp>
        <p:nvSpPr>
          <p:cNvPr id="4" name="3 Rectángulo"/>
          <p:cNvSpPr/>
          <p:nvPr/>
        </p:nvSpPr>
        <p:spPr>
          <a:xfrm>
            <a:off x="552740" y="2171104"/>
            <a:ext cx="7357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>
                <a:solidFill>
                  <a:schemeClr val="bg1"/>
                </a:solidFill>
              </a:rPr>
              <a:t>Script</a:t>
            </a:r>
            <a:r>
              <a:rPr lang="es-MX" dirty="0"/>
              <a:t>: cada uno de los programas, aplicaciones o trozos de código creados con el lenguaje de programación JavaScript. 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b="1" dirty="0">
                <a:solidFill>
                  <a:schemeClr val="bg1"/>
                </a:solidFill>
              </a:rPr>
              <a:t>Sentencia</a:t>
            </a:r>
            <a:r>
              <a:rPr lang="es-MX" dirty="0"/>
              <a:t>: cada una de las instrucciones que forman un script.</a:t>
            </a:r>
          </a:p>
          <a:p>
            <a:pPr algn="just"/>
            <a:endParaRPr lang="es-MX" dirty="0"/>
          </a:p>
          <a:p>
            <a:pPr algn="just"/>
            <a:r>
              <a:rPr lang="es-MX" b="1" dirty="0">
                <a:solidFill>
                  <a:schemeClr val="bg1"/>
                </a:solidFill>
              </a:rPr>
              <a:t>Palabras reservadas</a:t>
            </a:r>
            <a:r>
              <a:rPr lang="es-MX" dirty="0"/>
              <a:t>: </a:t>
            </a:r>
            <a:r>
              <a:rPr lang="es-MX" dirty="0" smtClean="0"/>
              <a:t>Las </a:t>
            </a:r>
            <a:r>
              <a:rPr lang="es-MX" dirty="0"/>
              <a:t>palabras actualmente reservadas por JavaScript son: break, case, catch, </a:t>
            </a:r>
            <a:r>
              <a:rPr lang="es-MX" dirty="0" err="1"/>
              <a:t>continue</a:t>
            </a:r>
            <a:r>
              <a:rPr lang="es-MX" dirty="0"/>
              <a:t>, default, </a:t>
            </a:r>
            <a:r>
              <a:rPr lang="es-MX" dirty="0" err="1"/>
              <a:t>delete</a:t>
            </a:r>
            <a:r>
              <a:rPr lang="es-MX" dirty="0"/>
              <a:t>, do, </a:t>
            </a:r>
            <a:r>
              <a:rPr lang="es-MX" dirty="0" err="1"/>
              <a:t>else</a:t>
            </a:r>
            <a:r>
              <a:rPr lang="es-MX" dirty="0"/>
              <a:t>, </a:t>
            </a:r>
            <a:r>
              <a:rPr lang="es-MX" dirty="0" err="1"/>
              <a:t>finally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, </a:t>
            </a:r>
            <a:r>
              <a:rPr lang="es-MX" dirty="0" err="1"/>
              <a:t>function</a:t>
            </a:r>
            <a:r>
              <a:rPr lang="es-MX" dirty="0"/>
              <a:t>, </a:t>
            </a:r>
            <a:r>
              <a:rPr lang="es-MX" dirty="0" err="1"/>
              <a:t>if</a:t>
            </a:r>
            <a:r>
              <a:rPr lang="es-MX" dirty="0"/>
              <a:t>, in, </a:t>
            </a:r>
            <a:r>
              <a:rPr lang="es-MX" dirty="0" err="1"/>
              <a:t>instanceof</a:t>
            </a:r>
            <a:r>
              <a:rPr lang="es-MX" dirty="0"/>
              <a:t>, new, </a:t>
            </a:r>
            <a:r>
              <a:rPr lang="es-MX" dirty="0" err="1"/>
              <a:t>return</a:t>
            </a:r>
            <a:r>
              <a:rPr lang="es-MX" dirty="0"/>
              <a:t>, </a:t>
            </a:r>
            <a:r>
              <a:rPr lang="es-MX" dirty="0" err="1"/>
              <a:t>switch</a:t>
            </a:r>
            <a:r>
              <a:rPr lang="es-MX" dirty="0"/>
              <a:t>, </a:t>
            </a:r>
            <a:r>
              <a:rPr lang="es-MX" dirty="0" err="1"/>
              <a:t>this</a:t>
            </a:r>
            <a:r>
              <a:rPr lang="es-MX" dirty="0"/>
              <a:t>, </a:t>
            </a:r>
            <a:r>
              <a:rPr lang="es-MX" dirty="0" err="1"/>
              <a:t>throw</a:t>
            </a:r>
            <a:r>
              <a:rPr lang="es-MX" dirty="0"/>
              <a:t>, try, </a:t>
            </a:r>
            <a:r>
              <a:rPr lang="es-MX" dirty="0" err="1"/>
              <a:t>typeof</a:t>
            </a:r>
            <a:r>
              <a:rPr lang="es-MX" dirty="0"/>
              <a:t>, </a:t>
            </a:r>
            <a:r>
              <a:rPr lang="es-MX" dirty="0" err="1"/>
              <a:t>var</a:t>
            </a:r>
            <a:r>
              <a:rPr lang="es-MX" dirty="0"/>
              <a:t>, </a:t>
            </a:r>
            <a:r>
              <a:rPr lang="es-MX" dirty="0" err="1"/>
              <a:t>void</a:t>
            </a:r>
            <a:r>
              <a:rPr lang="es-MX" dirty="0"/>
              <a:t>, </a:t>
            </a:r>
            <a:r>
              <a:rPr lang="es-MX" dirty="0" err="1"/>
              <a:t>while</a:t>
            </a:r>
            <a:r>
              <a:rPr lang="es-MX" dirty="0"/>
              <a:t>, </a:t>
            </a:r>
            <a:r>
              <a:rPr lang="es-MX" dirty="0" err="1"/>
              <a:t>with</a:t>
            </a:r>
            <a:r>
              <a:rPr lang="es-MX" dirty="0"/>
              <a:t>.</a:t>
            </a:r>
            <a:r>
              <a:rPr lang="es-MX" dirty="0"/>
              <a:t>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74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b="1" i="1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40443" y="1411753"/>
            <a:ext cx="972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i="1" dirty="0" smtClean="0">
                <a:latin typeface="+mj-lt"/>
              </a:rPr>
              <a:t>Sintaxis</a:t>
            </a:r>
            <a:endParaRPr lang="es-MX" sz="2000" i="1" dirty="0">
              <a:latin typeface="+mj-lt"/>
            </a:endParaRPr>
          </a:p>
          <a:p>
            <a:endParaRPr lang="es-MX" sz="2000" i="1" dirty="0"/>
          </a:p>
        </p:txBody>
      </p:sp>
      <p:sp>
        <p:nvSpPr>
          <p:cNvPr id="4" name="3 Rectángulo"/>
          <p:cNvSpPr/>
          <p:nvPr/>
        </p:nvSpPr>
        <p:spPr>
          <a:xfrm>
            <a:off x="552740" y="2171104"/>
            <a:ext cx="7357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No se tienen en cuenta los espacios en blanco y las nuevas líneas</a:t>
            </a:r>
            <a:r>
              <a:rPr lang="es-MX" dirty="0"/>
              <a:t>: como sucede con XHTML, el intérprete de JavaScript ignora cualquier espacio en blanco </a:t>
            </a:r>
            <a:r>
              <a:rPr lang="es-MX" dirty="0" smtClean="0"/>
              <a:t>sobrante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Se distinguen las mayúsculas y minúsculas</a:t>
            </a:r>
            <a:r>
              <a:rPr lang="es-MX" dirty="0"/>
              <a:t>: al igual que sucede con la sintaxis de las etiquetas y elementos </a:t>
            </a:r>
            <a:r>
              <a:rPr lang="es-MX" dirty="0" smtClean="0"/>
              <a:t>XHTML</a:t>
            </a:r>
          </a:p>
          <a:p>
            <a:pPr algn="just"/>
            <a:endParaRPr lang="es-MX" dirty="0" smtClean="0"/>
          </a:p>
          <a:p>
            <a:pPr algn="just"/>
            <a:r>
              <a:rPr lang="es-MX" b="1" dirty="0"/>
              <a:t>No se define el tipo de las variables</a:t>
            </a:r>
            <a:r>
              <a:rPr lang="es-MX" dirty="0"/>
              <a:t>: al crear una variable, no es necesario indicar el tipo de dato que almacenará. 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b="1" dirty="0"/>
              <a:t>No es necesario terminar cada sentencia con el carácter de punto y coma </a:t>
            </a:r>
            <a:r>
              <a:rPr lang="es-MX" b="1" dirty="0" smtClean="0"/>
              <a:t>(;)</a:t>
            </a:r>
          </a:p>
          <a:p>
            <a:pPr algn="just"/>
            <a:endParaRPr lang="es-MX" b="1" dirty="0"/>
          </a:p>
          <a:p>
            <a:pPr algn="just"/>
            <a:r>
              <a:rPr lang="es-MX" b="1" dirty="0"/>
              <a:t>Se pueden incluir comentarios</a:t>
            </a:r>
            <a:r>
              <a:rPr lang="es-MX" dirty="0"/>
              <a:t>: los comentarios se utilizan para añadir información en el código fuente del programa.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65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4622</TotalTime>
  <Words>682</Words>
  <Application>Microsoft Office PowerPoint</Application>
  <PresentationFormat>Presentación en pantalla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62</cp:revision>
  <dcterms:created xsi:type="dcterms:W3CDTF">2015-01-30T21:35:00Z</dcterms:created>
  <dcterms:modified xsi:type="dcterms:W3CDTF">2015-03-04T18:10:59Z</dcterms:modified>
</cp:coreProperties>
</file>