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55" r:id="rId15"/>
    <p:sldId id="356" r:id="rId16"/>
    <p:sldId id="357" r:id="rId17"/>
    <p:sldId id="358" r:id="rId18"/>
    <p:sldId id="359" r:id="rId19"/>
    <p:sldId id="360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47" r:id="rId28"/>
    <p:sldId id="348" r:id="rId29"/>
    <p:sldId id="349" r:id="rId30"/>
    <p:sldId id="277" r:id="rId31"/>
    <p:sldId id="278" r:id="rId32"/>
    <p:sldId id="351" r:id="rId33"/>
    <p:sldId id="352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28" r:id="rId44"/>
    <p:sldId id="327" r:id="rId45"/>
    <p:sldId id="329" r:id="rId46"/>
    <p:sldId id="331" r:id="rId47"/>
    <p:sldId id="338" r:id="rId48"/>
    <p:sldId id="336" r:id="rId49"/>
    <p:sldId id="337" r:id="rId50"/>
    <p:sldId id="335" r:id="rId52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2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s.weixin.qq.com/miniprogram/dev/framework/MINA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evelopers.weixin.qq.com/miniprogram/dev/framework/config.html" TargetMode="Externa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9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514345" y="2679423"/>
            <a:ext cx="4129937" cy="2217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3600" b="1" spc="-1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微信小程序框架</a:t>
            </a:r>
            <a:r>
              <a:rPr lang="zh-CN" altLang="en-US" sz="3600" b="1" spc="-1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endParaRPr lang="zh-CN" altLang="en-US" sz="3600" b="1" spc="-1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55"/>
              </a:lnSpc>
            </a:pPr>
            <a:endParaRPr lang="en-US" dirty="0" smtClean="0"/>
          </a:p>
          <a:p>
            <a:pPr marL="0" indent="1196340">
              <a:lnSpc>
                <a:spcPct val="110000"/>
              </a:lnSpc>
            </a:pPr>
            <a:r>
              <a:rPr lang="zh-CN" altLang="en-US" sz="1500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hongweiqu(</a:t>
            </a:r>
            <a:r>
              <a:rPr lang="zh-CN" altLang="en-US" sz="1500" spc="1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渠宏伟</a:t>
            </a:r>
            <a:r>
              <a:rPr lang="zh-CN" altLang="en-US" sz="1500" spc="6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500" spc="6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23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36"/>
          <p:cNvSpPr txBox="1"/>
          <p:nvPr/>
        </p:nvSpPr>
        <p:spPr>
          <a:xfrm>
            <a:off x="417880" y="316383"/>
            <a:ext cx="988059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TextBox 137"/>
          <p:cNvSpPr txBox="1"/>
          <p:nvPr/>
        </p:nvSpPr>
        <p:spPr>
          <a:xfrm>
            <a:off x="2324735" y="1685349"/>
            <a:ext cx="627988" cy="1163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In</a:t>
            </a:r>
            <a:r>
              <a:rPr lang="en-US" altLang="zh-CN" sz="1050" spc="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WeChat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5"/>
              </a:lnSpc>
            </a:pPr>
            <a:endParaRPr lang="en-US" dirty="0" smtClean="0"/>
          </a:p>
          <a:p>
            <a:pPr marL="0" indent="231775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Da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ta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685"/>
              </a:lnSpc>
            </a:pPr>
            <a:endParaRPr lang="en-US" dirty="0" smtClean="0"/>
          </a:p>
          <a:p>
            <a:pPr marL="0" indent="231775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Ev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ent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38" name="TextBox 138"/>
          <p:cNvSpPr txBox="1"/>
          <p:nvPr/>
        </p:nvSpPr>
        <p:spPr>
          <a:xfrm>
            <a:off x="4705858" y="1725905"/>
            <a:ext cx="685172" cy="1278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3840">
              <a:lnSpc>
                <a:spcPct val="111000"/>
              </a:lnSpc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Netwo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rk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21590" indent="-21590" hangingPunct="0">
              <a:lnSpc>
                <a:spcPct val="219000"/>
              </a:lnSpc>
            </a:pPr>
            <a:r>
              <a:rPr lang="en-US" altLang="zh-CN" sz="900" spc="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Init</a:t>
            </a:r>
            <a:r>
              <a:rPr lang="en-US" altLang="zh-CN" sz="900" spc="-94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spc="1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request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Pac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kage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39" name="TextBox 139"/>
          <p:cNvSpPr txBox="1"/>
          <p:nvPr/>
        </p:nvSpPr>
        <p:spPr>
          <a:xfrm>
            <a:off x="6305677" y="2560379"/>
            <a:ext cx="28978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CDN</a:t>
            </a:r>
            <a:endParaRPr lang="en-US" altLang="zh-CN" sz="1050" spc="-5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40" name="TextBox 140"/>
          <p:cNvSpPr txBox="1"/>
          <p:nvPr/>
        </p:nvSpPr>
        <p:spPr>
          <a:xfrm>
            <a:off x="1579499" y="3156263"/>
            <a:ext cx="246620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  <a:tabLst>
                <a:tab pos="1644650" algn="l"/>
              </a:tabLst>
            </a:pP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View	App</a:t>
            </a:r>
            <a:r>
              <a:rPr lang="en-US" altLang="zh-CN" sz="1050" spc="-34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Service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41" name="TextBox 141"/>
          <p:cNvSpPr txBox="1"/>
          <p:nvPr/>
        </p:nvSpPr>
        <p:spPr>
          <a:xfrm>
            <a:off x="2558160" y="3415132"/>
            <a:ext cx="287690" cy="469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Ev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ent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17145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Da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ta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42" name="TextBox 142"/>
          <p:cNvSpPr txBox="1"/>
          <p:nvPr/>
        </p:nvSpPr>
        <p:spPr>
          <a:xfrm>
            <a:off x="4686046" y="3445866"/>
            <a:ext cx="639433" cy="464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Aj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ax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00000"/>
              </a:lnSpc>
              <a:spcBef>
                <a:spcPts val="255"/>
              </a:spcBef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reque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st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 marL="0" indent="87630">
              <a:lnSpc>
                <a:spcPct val="100000"/>
              </a:lnSpc>
            </a:pP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JSON</a:t>
            </a:r>
            <a:r>
              <a:rPr lang="en-US" altLang="zh-CN" sz="900" spc="-1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Data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43" name="TextBox 143"/>
          <p:cNvSpPr txBox="1"/>
          <p:nvPr/>
        </p:nvSpPr>
        <p:spPr>
          <a:xfrm>
            <a:off x="6106033" y="3752147"/>
            <a:ext cx="690187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050" spc="-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Server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44" name="TextBox 144"/>
          <p:cNvSpPr txBox="1"/>
          <p:nvPr/>
        </p:nvSpPr>
        <p:spPr>
          <a:xfrm>
            <a:off x="3401821" y="4950265"/>
            <a:ext cx="51833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Sto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rge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146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7"/>
          <p:cNvSpPr txBox="1"/>
          <p:nvPr/>
        </p:nvSpPr>
        <p:spPr>
          <a:xfrm>
            <a:off x="5128259" y="3087705"/>
            <a:ext cx="3467962" cy="612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3600" b="1" spc="-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3600" b="1" spc="-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36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(</a:t>
            </a:r>
            <a:r>
              <a:rPr lang="zh-CN" altLang="en-US" sz="360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页面视图</a:t>
            </a:r>
            <a:r>
              <a:rPr lang="en-US" altLang="zh-CN" sz="3600" b="1" spc="-1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)</a:t>
            </a:r>
            <a:endParaRPr lang="en-US" altLang="zh-CN" sz="3600" b="1" spc="-10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90"/>
            <a:ext cx="9144000" cy="6858000"/>
          </a:xfrm>
          <a:prstGeom prst="rect">
            <a:avLst/>
          </a:prstGeom>
        </p:spPr>
      </p:pic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417880" y="312767"/>
            <a:ext cx="4763337" cy="3676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</a:t>
            </a:r>
            <a:r>
              <a:rPr lang="zh-CN" altLang="en-US" sz="21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WeiXin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Markup</a:t>
            </a:r>
            <a:r>
              <a:rPr lang="en-US" altLang="zh-CN" sz="2100" spc="-5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Language</a:t>
            </a:r>
            <a:r>
              <a:rPr lang="zh-CN" altLang="en-US" sz="210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10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5"/>
              </a:lnSpc>
            </a:pPr>
            <a:endParaRPr lang="en-US" dirty="0" smtClean="0"/>
          </a:p>
          <a:p>
            <a:pPr marL="0" indent="417195">
              <a:lnSpc>
                <a:spcPct val="110000"/>
              </a:lnSpc>
            </a:pP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支持数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据绑定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0" indent="417195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支持逻辑算术、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 indent="417195">
              <a:lnSpc>
                <a:spcPct val="110000"/>
              </a:lnSpc>
            </a:pP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支持模板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、引用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支持添加事件（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bindtap</a:t>
            </a:r>
            <a:r>
              <a:rPr lang="zh-CN" altLang="en-US" sz="13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2" name="TextBox 162"/>
          <p:cNvSpPr txBox="1"/>
          <p:nvPr/>
        </p:nvSpPr>
        <p:spPr>
          <a:xfrm>
            <a:off x="1301241" y="4671754"/>
            <a:ext cx="400646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WX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ML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3" name="TextBox 163"/>
          <p:cNvSpPr txBox="1"/>
          <p:nvPr/>
        </p:nvSpPr>
        <p:spPr>
          <a:xfrm>
            <a:off x="2079370" y="4605376"/>
            <a:ext cx="58416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Comp</a:t>
            </a:r>
            <a:r>
              <a:rPr lang="en-US" altLang="zh-CN" sz="90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iler</a:t>
            </a:r>
            <a:endParaRPr lang="en-US" altLang="zh-CN" sz="90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5" name="TextBox 165"/>
          <p:cNvSpPr txBox="1"/>
          <p:nvPr/>
        </p:nvSpPr>
        <p:spPr>
          <a:xfrm>
            <a:off x="4153534" y="4609313"/>
            <a:ext cx="361862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Da</a:t>
            </a:r>
            <a:r>
              <a:rPr lang="en-US" altLang="zh-CN" sz="90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ta</a:t>
            </a:r>
            <a:endParaRPr lang="en-US" altLang="zh-CN" sz="90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7" name="TextBox 167"/>
          <p:cNvSpPr txBox="1"/>
          <p:nvPr/>
        </p:nvSpPr>
        <p:spPr>
          <a:xfrm>
            <a:off x="6081014" y="4605376"/>
            <a:ext cx="755072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Virtual</a:t>
            </a:r>
            <a:r>
              <a:rPr lang="en-US" altLang="zh-CN" sz="900" spc="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900" spc="-5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0965" y="1895475"/>
            <a:ext cx="372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类</a:t>
            </a:r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>
                <a:solidFill>
                  <a:srgbClr val="FF0000"/>
                </a:solidFill>
              </a:rPr>
              <a:t>语言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294640"/>
            <a:ext cx="7430770" cy="5260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模板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WXML提供模板（template），可以在模板中定义代码片段，然后在不同的地方调用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ios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计算器中就使用到了模板。在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index.wxml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中可见如下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这样做带来了极大的方便，后面的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view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中多次用到这个模板，只需更改传入的参数的值就可以显示不同的按钮了。</a:t>
            </a: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2385695"/>
            <a:ext cx="7315835" cy="1021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017645"/>
            <a:ext cx="4907915" cy="2544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294640"/>
            <a:ext cx="7430770" cy="8024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</a:t>
            </a:r>
            <a:r>
              <a:rPr lang="zh-CN" altLang="en-US" sz="2400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事件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事件是视图层到逻辑层的通讯方式。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事件可以将用户的行为反馈到逻辑层进行处理。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事件可以绑定在组件上，当达到触发事件，就会执行逻辑层中对应的事件处理函数。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事件对象可以携带额外信息，如 id, dataset, touches。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如：</a:t>
            </a: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ios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计算器上我们可以明显的看到每个按钮都绑定了一个onTapFunction方法，我们可以在该页面的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文件中看到该方法的具体样子。当我们点击了按钮后，会对我们的行为进行处理，究竟是要做运算还是只是输入了一个数字等行为进行判断后，给出相应的响应，最后通知表示层更新页面。</a:t>
            </a: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671695"/>
            <a:ext cx="406209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330200"/>
            <a:ext cx="7430770" cy="628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数据绑定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中的</a:t>
            </a:r>
            <a:r>
              <a:rPr lang="en-US" altLang="zh-CN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动态数据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均来自对应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该页面的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 Page </a:t>
            </a:r>
            <a:r>
              <a:rPr lang="zh-CN" altLang="en-US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的 data</a:t>
            </a:r>
            <a:r>
              <a:rPr lang="en-US" altLang="zh-CN" sz="24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。</a:t>
            </a:r>
            <a:endParaRPr lang="en-US" altLang="zh-CN" sz="2400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0" y="2597150"/>
            <a:ext cx="4612640" cy="2074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294640"/>
            <a:ext cx="7430770" cy="618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列表渲染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wx:for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这其实就是我们常说的</a:t>
            </a:r>
            <a:r>
              <a:rPr lang="en-US" altLang="zh-CN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for</a:t>
            </a: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循环</a:t>
            </a: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2618105"/>
            <a:ext cx="6786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这将输出一个九九乘法表</a:t>
            </a:r>
            <a:endParaRPr lang="zh-CN" altLang="en-US"/>
          </a:p>
          <a:p>
            <a:r>
              <a:rPr lang="zh-CN" altLang="en-US"/>
              <a:t>&lt;view wx:for="{{[1, 2, 3, 4, 5, 6, 7, 8, 9]}}" wx:for-item="i"&gt;</a:t>
            </a:r>
            <a:endParaRPr lang="zh-CN" altLang="en-US"/>
          </a:p>
          <a:p>
            <a:r>
              <a:rPr lang="zh-CN" altLang="en-US"/>
              <a:t>  &lt;view wx:for="{{[1, 2, 3, 4, 5, 6, 7, 8, 9]}}" wx:for-item="j"&gt;</a:t>
            </a:r>
            <a:endParaRPr lang="zh-CN" altLang="en-US"/>
          </a:p>
          <a:p>
            <a:r>
              <a:rPr lang="zh-CN" altLang="en-US"/>
              <a:t>    &lt;view wx:if="{{i &lt;= j}}"&gt;</a:t>
            </a:r>
            <a:endParaRPr lang="zh-CN" altLang="en-US"/>
          </a:p>
          <a:p>
            <a:r>
              <a:rPr lang="zh-CN" altLang="en-US"/>
              <a:t>      {{i}} * {{j}} = {{i * j}}</a:t>
            </a:r>
            <a:endParaRPr lang="zh-CN" altLang="en-US"/>
          </a:p>
          <a:p>
            <a:r>
              <a:rPr lang="zh-CN" altLang="en-US"/>
              <a:t>    &lt;/view&gt;</a:t>
            </a:r>
            <a:endParaRPr lang="zh-CN" altLang="en-US"/>
          </a:p>
          <a:p>
            <a:r>
              <a:rPr lang="zh-CN" altLang="en-US"/>
              <a:t>  &lt;/view&gt;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294640"/>
            <a:ext cx="7430770" cy="618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列表渲染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wx:for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这其实就是我们常说的</a:t>
            </a:r>
            <a:r>
              <a:rPr lang="en-US" altLang="zh-CN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for</a:t>
            </a: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循环</a:t>
            </a: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2618105"/>
            <a:ext cx="6786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这将输出一个九九乘法表</a:t>
            </a:r>
            <a:endParaRPr lang="zh-CN" altLang="en-US"/>
          </a:p>
          <a:p>
            <a:r>
              <a:rPr lang="zh-CN" altLang="en-US"/>
              <a:t>&lt;view wx:for="{{[1, 2, 3, 4, 5, 6, 7, 8, 9]}}" wx:for-item="i"&gt;</a:t>
            </a:r>
            <a:endParaRPr lang="zh-CN" altLang="en-US"/>
          </a:p>
          <a:p>
            <a:r>
              <a:rPr lang="zh-CN" altLang="en-US"/>
              <a:t>  &lt;view wx:for="{{[1, 2, 3, 4, 5, 6, 7, 8, 9]}}" wx:for-item="j"&gt;</a:t>
            </a:r>
            <a:endParaRPr lang="zh-CN" altLang="en-US"/>
          </a:p>
          <a:p>
            <a:r>
              <a:rPr lang="zh-CN" altLang="en-US"/>
              <a:t>    &lt;view wx:if="{{i &lt;= j}}"&gt;</a:t>
            </a:r>
            <a:endParaRPr lang="zh-CN" altLang="en-US"/>
          </a:p>
          <a:p>
            <a:r>
              <a:rPr lang="zh-CN" altLang="en-US"/>
              <a:t>      {{i}} * {{j}} = {{i * j}}</a:t>
            </a:r>
            <a:endParaRPr lang="zh-CN" altLang="en-US"/>
          </a:p>
          <a:p>
            <a:r>
              <a:rPr lang="zh-CN" altLang="en-US"/>
              <a:t>    &lt;/view&gt;</a:t>
            </a:r>
            <a:endParaRPr lang="zh-CN" altLang="en-US"/>
          </a:p>
          <a:p>
            <a:r>
              <a:rPr lang="zh-CN" altLang="en-US"/>
              <a:t>  &lt;/view&gt;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1"/>
          <p:cNvSpPr txBox="1"/>
          <p:nvPr/>
        </p:nvSpPr>
        <p:spPr>
          <a:xfrm>
            <a:off x="398780" y="281940"/>
            <a:ext cx="7430770" cy="6438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240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WXML - 条件渲染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en-US" altLang="zh-CN" sz="240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wx:if</a:t>
            </a: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240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这其实就是我们常说的</a:t>
            </a:r>
            <a:r>
              <a:rPr lang="en-US" altLang="zh-CN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语句</a:t>
            </a:r>
            <a:endParaRPr lang="en-US" altLang="zh-CN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b="1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zh-CN" altLang="en-US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r>
              <a:rPr lang="zh-CN" altLang="en-US" dirty="0" smtClean="0"/>
              <a:t>更多详细说明请参考：官方文档</a:t>
            </a:r>
            <a:endParaRPr lang="zh-CN" altLang="en-US" dirty="0" smtClean="0"/>
          </a:p>
          <a:p>
            <a:pPr>
              <a:lnSpc>
                <a:spcPts val="1000"/>
              </a:lnSpc>
            </a:pPr>
            <a:endParaRPr lang="zh-CN" altLang="en-US" dirty="0" smtClean="0">
              <a:hlinkClick r:id="rId1" action="ppaction://hlinkfile"/>
            </a:endParaRPr>
          </a:p>
          <a:p>
            <a:pPr>
              <a:lnSpc>
                <a:spcPts val="1000"/>
              </a:lnSpc>
            </a:pPr>
            <a:endParaRPr lang="zh-CN" altLang="en-US" dirty="0" smtClean="0">
              <a:hlinkClick r:id="rId1" action="ppaction://hlinkfile"/>
            </a:endParaRPr>
          </a:p>
          <a:p>
            <a:pPr>
              <a:lnSpc>
                <a:spcPts val="1000"/>
              </a:lnSpc>
            </a:pPr>
            <a:r>
              <a:rPr lang="zh-CN" altLang="en-US" dirty="0" smtClean="0">
                <a:hlinkClick r:id="rId1" action="ppaction://hlinkfile"/>
              </a:rPr>
              <a:t>https://developers.weixin.qq.com/miniprogram/dev/framework/MINA.html</a:t>
            </a: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3219576" y="4671754"/>
            <a:ext cx="131191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spc="-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6" name="TextBox 166"/>
          <p:cNvSpPr txBox="1"/>
          <p:nvPr/>
        </p:nvSpPr>
        <p:spPr>
          <a:xfrm>
            <a:off x="5145278" y="4600797"/>
            <a:ext cx="398028" cy="324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Vir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tual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34925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68" name="TextBox 168"/>
          <p:cNvSpPr txBox="1"/>
          <p:nvPr/>
        </p:nvSpPr>
        <p:spPr>
          <a:xfrm>
            <a:off x="7095743" y="4671754"/>
            <a:ext cx="61914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DOM</a:t>
            </a:r>
            <a:r>
              <a:rPr lang="en-US" altLang="zh-CN" sz="1050" spc="-1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Tree</a:t>
            </a:r>
            <a:endParaRPr lang="en-US" altLang="zh-CN" sz="10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2618105"/>
            <a:ext cx="6786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例如：我们在页面的</a:t>
            </a:r>
            <a:r>
              <a:rPr lang="en-US" altLang="zh-CN"/>
              <a:t>js</a:t>
            </a:r>
            <a:r>
              <a:rPr lang="zh-CN" altLang="en-US"/>
              <a:t>文件中</a:t>
            </a:r>
            <a:r>
              <a:rPr lang="en-US" altLang="zh-CN"/>
              <a:t>page</a:t>
            </a:r>
            <a:r>
              <a:rPr lang="zh-CN" altLang="en-US"/>
              <a:t>函数的</a:t>
            </a:r>
            <a:r>
              <a:rPr lang="en-US" altLang="zh-CN"/>
              <a:t>data</a:t>
            </a:r>
            <a:r>
              <a:rPr lang="zh-CN" altLang="en-US"/>
              <a:t>中添加一个</a:t>
            </a:r>
            <a:r>
              <a:rPr lang="en-US" altLang="zh-CN"/>
              <a:t>length</a:t>
            </a:r>
            <a:r>
              <a:rPr lang="zh-CN" altLang="en-US"/>
              <a:t>并</a:t>
            </a:r>
            <a:r>
              <a:rPr lang="en-US" altLang="zh-CN"/>
              <a:t>	   </a:t>
            </a:r>
            <a:r>
              <a:rPr lang="zh-CN" altLang="en-US"/>
              <a:t>赋值，以下代码将根据</a:t>
            </a:r>
            <a:r>
              <a:rPr lang="en-US" altLang="zh-CN"/>
              <a:t>length</a:t>
            </a:r>
            <a:r>
              <a:rPr lang="zh-CN" altLang="en-US"/>
              <a:t>的值的大小进行不同的渲染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&lt;view wx:if="{{length &gt; 5}}"&gt; 1 &lt;/view&gt;</a:t>
            </a:r>
            <a:endParaRPr lang="zh-CN" altLang="en-US"/>
          </a:p>
          <a:p>
            <a:r>
              <a:rPr lang="zh-CN" altLang="en-US"/>
              <a:t>&lt;view wx:elif="{{length &gt; 2}}"&gt; 2 &lt;/view&gt;</a:t>
            </a:r>
            <a:endParaRPr lang="zh-CN" altLang="en-US"/>
          </a:p>
          <a:p>
            <a:r>
              <a:rPr lang="zh-CN" altLang="en-US"/>
              <a:t>&lt;view wx:else&gt; 3 &lt;/view&gt;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170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2"/>
          <p:cNvSpPr txBox="1"/>
          <p:nvPr/>
        </p:nvSpPr>
        <p:spPr>
          <a:xfrm>
            <a:off x="417880" y="312767"/>
            <a:ext cx="3589093" cy="3676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1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WXSS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0"/>
              </a:lnSpc>
            </a:pPr>
            <a:endParaRPr lang="en-US" dirty="0" smtClean="0"/>
          </a:p>
          <a:p>
            <a:pPr marL="0" indent="417195">
              <a:lnSpc>
                <a:spcPct val="111000"/>
              </a:lnSpc>
            </a:pP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WXSS(WeiXin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Style</a:t>
            </a:r>
            <a:r>
              <a:rPr lang="en-US" altLang="zh-CN" sz="2100" spc="-104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10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Sheets)</a:t>
            </a:r>
            <a:endParaRPr lang="en-US" altLang="zh-CN" sz="2100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支持大部分</a:t>
            </a:r>
            <a:r>
              <a:rPr lang="en-US" altLang="zh-CN" sz="1350" spc="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CSS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endParaRPr lang="zh-CN" altLang="en-US" sz="1350" spc="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添加尺寸单位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rpx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，可根据屏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幕宽度自适应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@import</a:t>
            </a: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语句可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以导入外联样式表</a:t>
            </a:r>
            <a:endParaRPr lang="zh-CN" altLang="en-US" sz="1350" spc="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417195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不支持多层选择器</a:t>
            </a:r>
            <a:r>
              <a:rPr lang="en-US" altLang="zh-CN" sz="1350" spc="1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避免被组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件内结构破坏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TextBox 183"/>
          <p:cNvSpPr txBox="1"/>
          <p:nvPr/>
        </p:nvSpPr>
        <p:spPr>
          <a:xfrm>
            <a:off x="1908936" y="4615028"/>
            <a:ext cx="4676042" cy="244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53000"/>
              </a:lnSpc>
              <a:tabLst>
                <a:tab pos="758190" algn="l"/>
                <a:tab pos="2005965" algn="l"/>
                <a:tab pos="2832100" algn="l"/>
                <a:tab pos="4323715" algn="l"/>
              </a:tabLst>
            </a:pP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WXSS	</a:t>
            </a:r>
            <a:r>
              <a:rPr lang="en-US" altLang="zh-CN" sz="90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Compiler	</a:t>
            </a:r>
            <a:r>
              <a:rPr lang="en-US" altLang="zh-CN" sz="10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JS	</a:t>
            </a:r>
            <a:r>
              <a:rPr lang="en-US" altLang="zh-CN" sz="90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Width</a:t>
            </a:r>
            <a:r>
              <a:rPr lang="zh-CN" altLang="en-US" sz="90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90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DPR	</a:t>
            </a:r>
            <a:r>
              <a:rPr lang="en-US" altLang="zh-CN" sz="1050" spc="-1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CSS</a:t>
            </a:r>
            <a:endParaRPr lang="en-US" altLang="zh-CN" sz="1050" spc="-1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874250" cy="7406005"/>
          </a:xfrm>
          <a:prstGeom prst="rect">
            <a:avLst/>
          </a:prstGeom>
        </p:spPr>
      </p:pic>
      <p:sp>
        <p:nvSpPr>
          <p:cNvPr id="2" name="Freeform 19"/>
          <p:cNvSpPr/>
          <p:nvPr/>
        </p:nvSpPr>
        <p:spPr>
          <a:xfrm>
            <a:off x="4057650" y="-1924050"/>
            <a:ext cx="2406650" cy="3194050"/>
          </a:xfrm>
          <a:custGeom>
            <a:avLst/>
            <a:gdLst>
              <a:gd name="connsiteX0" fmla="*/ 12953 w 2406650"/>
              <a:gd name="connsiteY0" fmla="*/ 1598676 h 3194050"/>
              <a:gd name="connsiteX1" fmla="*/ 1210055 w 2406650"/>
              <a:gd name="connsiteY1" fmla="*/ 2286 h 3194050"/>
              <a:gd name="connsiteX2" fmla="*/ 2407158 w 2406650"/>
              <a:gd name="connsiteY2" fmla="*/ 1598676 h 3194050"/>
              <a:gd name="connsiteX3" fmla="*/ 1210055 w 2406650"/>
              <a:gd name="connsiteY3" fmla="*/ 3195066 h 3194050"/>
              <a:gd name="connsiteX4" fmla="*/ 12953 w 2406650"/>
              <a:gd name="connsiteY4" fmla="*/ 1598676 h 3194050"/>
              <a:gd name="connsiteX5" fmla="*/ 12953 w 2406650"/>
              <a:gd name="connsiteY5" fmla="*/ 1598676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6650" h="3194050">
                <a:moveTo>
                  <a:pt x="12953" y="1598676"/>
                </a:moveTo>
                <a:cubicBezTo>
                  <a:pt x="12953" y="717042"/>
                  <a:pt x="548894" y="2286"/>
                  <a:pt x="1210055" y="2286"/>
                </a:cubicBezTo>
                <a:cubicBezTo>
                  <a:pt x="1871217" y="2286"/>
                  <a:pt x="2407158" y="717042"/>
                  <a:pt x="2407158" y="1598676"/>
                </a:cubicBezTo>
                <a:cubicBezTo>
                  <a:pt x="2407158" y="2480310"/>
                  <a:pt x="1871217" y="3195066"/>
                  <a:pt x="1210055" y="3195066"/>
                </a:cubicBezTo>
                <a:cubicBezTo>
                  <a:pt x="548894" y="3195066"/>
                  <a:pt x="12953" y="2480310"/>
                  <a:pt x="12953" y="1598676"/>
                </a:cubicBezTo>
                <a:lnTo>
                  <a:pt x="12953" y="1598676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2152650" y="-247650"/>
            <a:ext cx="869950" cy="1136650"/>
          </a:xfrm>
          <a:custGeom>
            <a:avLst/>
            <a:gdLst>
              <a:gd name="connsiteX0" fmla="*/ 16764 w 869950"/>
              <a:gd name="connsiteY0" fmla="*/ 701040 h 1136650"/>
              <a:gd name="connsiteX1" fmla="*/ 267080 w 869950"/>
              <a:gd name="connsiteY1" fmla="*/ -1269 h 1136650"/>
              <a:gd name="connsiteX2" fmla="*/ 871220 w 869950"/>
              <a:gd name="connsiteY2" fmla="*/ 435737 h 1136650"/>
              <a:gd name="connsiteX3" fmla="*/ 620902 w 869950"/>
              <a:gd name="connsiteY3" fmla="*/ 1138047 h 1136650"/>
              <a:gd name="connsiteX4" fmla="*/ 16764 w 869950"/>
              <a:gd name="connsiteY4" fmla="*/ 701040 h 1136650"/>
              <a:gd name="connsiteX5" fmla="*/ 16764 w 869950"/>
              <a:gd name="connsiteY5" fmla="*/ 70104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950" h="1136650">
                <a:moveTo>
                  <a:pt x="16764" y="701040"/>
                </a:moveTo>
                <a:cubicBezTo>
                  <a:pt x="-80898" y="386461"/>
                  <a:pt x="31114" y="72008"/>
                  <a:pt x="267080" y="-1269"/>
                </a:cubicBezTo>
                <a:cubicBezTo>
                  <a:pt x="503047" y="-74548"/>
                  <a:pt x="773429" y="121031"/>
                  <a:pt x="871220" y="435737"/>
                </a:cubicBezTo>
                <a:cubicBezTo>
                  <a:pt x="968882" y="750316"/>
                  <a:pt x="856869" y="1064768"/>
                  <a:pt x="620902" y="1138047"/>
                </a:cubicBezTo>
                <a:cubicBezTo>
                  <a:pt x="384936" y="1211326"/>
                  <a:pt x="114426" y="1015619"/>
                  <a:pt x="16764" y="701040"/>
                </a:cubicBezTo>
                <a:lnTo>
                  <a:pt x="16764" y="70104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3155950" y="-552450"/>
            <a:ext cx="1327150" cy="1746250"/>
          </a:xfrm>
          <a:custGeom>
            <a:avLst/>
            <a:gdLst>
              <a:gd name="connsiteX0" fmla="*/ 17652 w 1327150"/>
              <a:gd name="connsiteY0" fmla="*/ 1079119 h 1746250"/>
              <a:gd name="connsiteX1" fmla="*/ 401701 w 1327150"/>
              <a:gd name="connsiteY1" fmla="*/ 1524 h 1746250"/>
              <a:gd name="connsiteX2" fmla="*/ 1328673 w 1327150"/>
              <a:gd name="connsiteY2" fmla="*/ 671956 h 1746250"/>
              <a:gd name="connsiteX3" fmla="*/ 944626 w 1327150"/>
              <a:gd name="connsiteY3" fmla="*/ 1749552 h 1746250"/>
              <a:gd name="connsiteX4" fmla="*/ 17652 w 1327150"/>
              <a:gd name="connsiteY4" fmla="*/ 1079119 h 1746250"/>
              <a:gd name="connsiteX5" fmla="*/ 17652 w 1327150"/>
              <a:gd name="connsiteY5" fmla="*/ 1079119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150" h="1746250">
                <a:moveTo>
                  <a:pt x="17652" y="1079119"/>
                </a:moveTo>
                <a:cubicBezTo>
                  <a:pt x="-132207" y="596392"/>
                  <a:pt x="39751" y="114045"/>
                  <a:pt x="401701" y="1524"/>
                </a:cubicBezTo>
                <a:cubicBezTo>
                  <a:pt x="763778" y="-110870"/>
                  <a:pt x="1178686" y="189230"/>
                  <a:pt x="1328673" y="671956"/>
                </a:cubicBezTo>
                <a:cubicBezTo>
                  <a:pt x="1478534" y="1154684"/>
                  <a:pt x="1306576" y="1637157"/>
                  <a:pt x="944626" y="1749552"/>
                </a:cubicBezTo>
                <a:cubicBezTo>
                  <a:pt x="582548" y="1861947"/>
                  <a:pt x="167513" y="1561846"/>
                  <a:pt x="17652" y="1079119"/>
                </a:cubicBezTo>
                <a:lnTo>
                  <a:pt x="17652" y="1079119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2863850" y="-196850"/>
            <a:ext cx="565150" cy="742950"/>
          </a:xfrm>
          <a:custGeom>
            <a:avLst/>
            <a:gdLst>
              <a:gd name="connsiteX0" fmla="*/ 9270 w 565150"/>
              <a:gd name="connsiteY0" fmla="*/ 463168 h 742950"/>
              <a:gd name="connsiteX1" fmla="*/ 175386 w 565150"/>
              <a:gd name="connsiteY1" fmla="*/ -2667 h 742950"/>
              <a:gd name="connsiteX2" fmla="*/ 576071 w 565150"/>
              <a:gd name="connsiteY2" fmla="*/ 287146 h 742950"/>
              <a:gd name="connsiteX3" fmla="*/ 409955 w 565150"/>
              <a:gd name="connsiteY3" fmla="*/ 752983 h 742950"/>
              <a:gd name="connsiteX4" fmla="*/ 9270 w 565150"/>
              <a:gd name="connsiteY4" fmla="*/ 463168 h 742950"/>
              <a:gd name="connsiteX5" fmla="*/ 9270 w 565150"/>
              <a:gd name="connsiteY5" fmla="*/ 46316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9270" y="463168"/>
                </a:moveTo>
                <a:cubicBezTo>
                  <a:pt x="-55498" y="254507"/>
                  <a:pt x="18795" y="45974"/>
                  <a:pt x="175386" y="-2667"/>
                </a:cubicBezTo>
                <a:cubicBezTo>
                  <a:pt x="331851" y="-51307"/>
                  <a:pt x="511175" y="78486"/>
                  <a:pt x="576071" y="287146"/>
                </a:cubicBezTo>
                <a:cubicBezTo>
                  <a:pt x="640841" y="495807"/>
                  <a:pt x="566546" y="704342"/>
                  <a:pt x="409955" y="752983"/>
                </a:cubicBezTo>
                <a:cubicBezTo>
                  <a:pt x="253492" y="801497"/>
                  <a:pt x="74167" y="671830"/>
                  <a:pt x="9270" y="463168"/>
                </a:cubicBezTo>
                <a:lnTo>
                  <a:pt x="9270" y="463168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187450" y="6419850"/>
            <a:ext cx="908050" cy="1200150"/>
          </a:xfrm>
          <a:custGeom>
            <a:avLst/>
            <a:gdLst>
              <a:gd name="connsiteX0" fmla="*/ 911732 w 908050"/>
              <a:gd name="connsiteY0" fmla="*/ 588073 h 1200150"/>
              <a:gd name="connsiteX1" fmla="*/ 488188 w 908050"/>
              <a:gd name="connsiteY1" fmla="*/ 1201673 h 1200150"/>
              <a:gd name="connsiteX2" fmla="*/ 17767 w 908050"/>
              <a:gd name="connsiteY2" fmla="*/ 623252 h 1200150"/>
              <a:gd name="connsiteX3" fmla="*/ 441325 w 908050"/>
              <a:gd name="connsiteY3" fmla="*/ 9652 h 1200150"/>
              <a:gd name="connsiteX4" fmla="*/ 911732 w 908050"/>
              <a:gd name="connsiteY4" fmla="*/ 588073 h 1200150"/>
              <a:gd name="connsiteX5" fmla="*/ 911732 w 908050"/>
              <a:gd name="connsiteY5" fmla="*/ 58807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050" h="1200150">
                <a:moveTo>
                  <a:pt x="911732" y="588073"/>
                </a:moveTo>
                <a:cubicBezTo>
                  <a:pt x="924686" y="917244"/>
                  <a:pt x="735076" y="1191959"/>
                  <a:pt x="488188" y="1201673"/>
                </a:cubicBezTo>
                <a:cubicBezTo>
                  <a:pt x="241300" y="1211377"/>
                  <a:pt x="30721" y="952411"/>
                  <a:pt x="17767" y="623252"/>
                </a:cubicBezTo>
                <a:cubicBezTo>
                  <a:pt x="4813" y="294081"/>
                  <a:pt x="194436" y="19367"/>
                  <a:pt x="441325" y="9652"/>
                </a:cubicBezTo>
                <a:cubicBezTo>
                  <a:pt x="688213" y="-63"/>
                  <a:pt x="898779" y="258902"/>
                  <a:pt x="911732" y="588073"/>
                </a:cubicBezTo>
                <a:lnTo>
                  <a:pt x="911732" y="588073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-222250" y="5670550"/>
            <a:ext cx="1365250" cy="1835150"/>
          </a:xfrm>
          <a:custGeom>
            <a:avLst/>
            <a:gdLst>
              <a:gd name="connsiteX0" fmla="*/ 1370291 w 1365250"/>
              <a:gd name="connsiteY0" fmla="*/ 900366 h 1835150"/>
              <a:gd name="connsiteX1" fmla="*/ 720432 w 1365250"/>
              <a:gd name="connsiteY1" fmla="*/ 1841805 h 1835150"/>
              <a:gd name="connsiteX2" fmla="*/ -1384 w 1365250"/>
              <a:gd name="connsiteY2" fmla="*/ 954329 h 1835150"/>
              <a:gd name="connsiteX3" fmla="*/ 648474 w 1365250"/>
              <a:gd name="connsiteY3" fmla="*/ 12890 h 1835150"/>
              <a:gd name="connsiteX4" fmla="*/ 1370291 w 1365250"/>
              <a:gd name="connsiteY4" fmla="*/ 900366 h 1835150"/>
              <a:gd name="connsiteX5" fmla="*/ 1370291 w 1365250"/>
              <a:gd name="connsiteY5" fmla="*/ 900366 h 183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35150">
                <a:moveTo>
                  <a:pt x="1370291" y="900366"/>
                </a:moveTo>
                <a:cubicBezTo>
                  <a:pt x="1390167" y="1405394"/>
                  <a:pt x="1099210" y="1826895"/>
                  <a:pt x="720432" y="1841805"/>
                </a:cubicBezTo>
                <a:cubicBezTo>
                  <a:pt x="341655" y="1856702"/>
                  <a:pt x="18491" y="1459369"/>
                  <a:pt x="-1384" y="954329"/>
                </a:cubicBezTo>
                <a:cubicBezTo>
                  <a:pt x="-21259" y="449288"/>
                  <a:pt x="269698" y="27800"/>
                  <a:pt x="648474" y="12890"/>
                </a:cubicBezTo>
                <a:cubicBezTo>
                  <a:pt x="1027252" y="-2006"/>
                  <a:pt x="1350429" y="395325"/>
                  <a:pt x="1370291" y="900366"/>
                </a:cubicBezTo>
                <a:lnTo>
                  <a:pt x="1370291" y="900366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768350" y="6559550"/>
            <a:ext cx="603250" cy="793750"/>
          </a:xfrm>
          <a:custGeom>
            <a:avLst/>
            <a:gdLst>
              <a:gd name="connsiteX0" fmla="*/ 611886 w 603250"/>
              <a:gd name="connsiteY0" fmla="*/ 398657 h 793750"/>
              <a:gd name="connsiteX1" fmla="*/ 330949 w 603250"/>
              <a:gd name="connsiteY1" fmla="*/ 805624 h 793750"/>
              <a:gd name="connsiteX2" fmla="*/ 18910 w 603250"/>
              <a:gd name="connsiteY2" fmla="*/ 421986 h 793750"/>
              <a:gd name="connsiteX3" fmla="*/ 299847 w 603250"/>
              <a:gd name="connsiteY3" fmla="*/ 15011 h 793750"/>
              <a:gd name="connsiteX4" fmla="*/ 611886 w 603250"/>
              <a:gd name="connsiteY4" fmla="*/ 398657 h 793750"/>
              <a:gd name="connsiteX5" fmla="*/ 611886 w 603250"/>
              <a:gd name="connsiteY5" fmla="*/ 398657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93750">
                <a:moveTo>
                  <a:pt x="611886" y="398657"/>
                </a:moveTo>
                <a:cubicBezTo>
                  <a:pt x="620522" y="616978"/>
                  <a:pt x="494690" y="799186"/>
                  <a:pt x="330949" y="805624"/>
                </a:cubicBezTo>
                <a:cubicBezTo>
                  <a:pt x="167208" y="812076"/>
                  <a:pt x="27508" y="640308"/>
                  <a:pt x="18910" y="421986"/>
                </a:cubicBezTo>
                <a:cubicBezTo>
                  <a:pt x="10325" y="203665"/>
                  <a:pt x="136105" y="21463"/>
                  <a:pt x="299847" y="15011"/>
                </a:cubicBezTo>
                <a:cubicBezTo>
                  <a:pt x="463588" y="8573"/>
                  <a:pt x="603250" y="180335"/>
                  <a:pt x="611886" y="398657"/>
                </a:cubicBezTo>
                <a:lnTo>
                  <a:pt x="611886" y="398657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-311150" y="5353050"/>
            <a:ext cx="641350" cy="857250"/>
          </a:xfrm>
          <a:custGeom>
            <a:avLst/>
            <a:gdLst>
              <a:gd name="connsiteX0" fmla="*/ 644144 w 641350"/>
              <a:gd name="connsiteY0" fmla="*/ 421360 h 857250"/>
              <a:gd name="connsiteX1" fmla="*/ 340774 w 641350"/>
              <a:gd name="connsiteY1" fmla="*/ 860844 h 857250"/>
              <a:gd name="connsiteX2" fmla="*/ 3809 w 641350"/>
              <a:gd name="connsiteY2" fmla="*/ 446557 h 857250"/>
              <a:gd name="connsiteX3" fmla="*/ 307182 w 641350"/>
              <a:gd name="connsiteY3" fmla="*/ 7112 h 857250"/>
              <a:gd name="connsiteX4" fmla="*/ 644144 w 641350"/>
              <a:gd name="connsiteY4" fmla="*/ 421360 h 857250"/>
              <a:gd name="connsiteX5" fmla="*/ 644144 w 641350"/>
              <a:gd name="connsiteY5" fmla="*/ 42136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644144" y="421360"/>
                </a:moveTo>
                <a:cubicBezTo>
                  <a:pt x="653415" y="657123"/>
                  <a:pt x="517601" y="853897"/>
                  <a:pt x="340774" y="860844"/>
                </a:cubicBezTo>
                <a:cubicBezTo>
                  <a:pt x="163956" y="867804"/>
                  <a:pt x="13093" y="682320"/>
                  <a:pt x="3809" y="446557"/>
                </a:cubicBezTo>
                <a:cubicBezTo>
                  <a:pt x="-5461" y="210820"/>
                  <a:pt x="130365" y="13970"/>
                  <a:pt x="307182" y="7112"/>
                </a:cubicBezTo>
                <a:cubicBezTo>
                  <a:pt x="484009" y="127"/>
                  <a:pt x="634872" y="185547"/>
                  <a:pt x="644144" y="421360"/>
                </a:cubicBezTo>
                <a:lnTo>
                  <a:pt x="644144" y="42136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9850" y="5060950"/>
            <a:ext cx="285750" cy="400050"/>
          </a:xfrm>
          <a:custGeom>
            <a:avLst/>
            <a:gdLst>
              <a:gd name="connsiteX0" fmla="*/ 288531 w 285750"/>
              <a:gd name="connsiteY0" fmla="*/ 202184 h 400050"/>
              <a:gd name="connsiteX1" fmla="*/ 148838 w 285750"/>
              <a:gd name="connsiteY1" fmla="*/ 404495 h 400050"/>
              <a:gd name="connsiteX2" fmla="*/ -6324 w 285750"/>
              <a:gd name="connsiteY2" fmla="*/ 213741 h 400050"/>
              <a:gd name="connsiteX3" fmla="*/ 133371 w 285750"/>
              <a:gd name="connsiteY3" fmla="*/ 11303 h 400050"/>
              <a:gd name="connsiteX4" fmla="*/ 288531 w 285750"/>
              <a:gd name="connsiteY4" fmla="*/ 202184 h 400050"/>
              <a:gd name="connsiteX5" fmla="*/ 288531 w 285750"/>
              <a:gd name="connsiteY5" fmla="*/ 20218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88531" y="202184"/>
                </a:moveTo>
                <a:cubicBezTo>
                  <a:pt x="292811" y="310642"/>
                  <a:pt x="230263" y="401320"/>
                  <a:pt x="148838" y="404495"/>
                </a:cubicBezTo>
                <a:cubicBezTo>
                  <a:pt x="67416" y="407670"/>
                  <a:pt x="-2052" y="322326"/>
                  <a:pt x="-6324" y="213741"/>
                </a:cubicBezTo>
                <a:cubicBezTo>
                  <a:pt x="-10595" y="105156"/>
                  <a:pt x="51948" y="14605"/>
                  <a:pt x="133371" y="11303"/>
                </a:cubicBezTo>
                <a:cubicBezTo>
                  <a:pt x="214795" y="8128"/>
                  <a:pt x="284264" y="93599"/>
                  <a:pt x="288531" y="202184"/>
                </a:cubicBezTo>
                <a:lnTo>
                  <a:pt x="288531" y="202184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3270250" y="6496050"/>
            <a:ext cx="311150" cy="400050"/>
          </a:xfrm>
          <a:custGeom>
            <a:avLst/>
            <a:gdLst>
              <a:gd name="connsiteX0" fmla="*/ 315721 w 311150"/>
              <a:gd name="connsiteY0" fmla="*/ 206146 h 400050"/>
              <a:gd name="connsiteX1" fmla="*/ 173735 w 311150"/>
              <a:gd name="connsiteY1" fmla="*/ 411720 h 400050"/>
              <a:gd name="connsiteX2" fmla="*/ 16128 w 311150"/>
              <a:gd name="connsiteY2" fmla="*/ 217919 h 400050"/>
              <a:gd name="connsiteX3" fmla="*/ 157988 w 311150"/>
              <a:gd name="connsiteY3" fmla="*/ 12344 h 400050"/>
              <a:gd name="connsiteX4" fmla="*/ 315721 w 311150"/>
              <a:gd name="connsiteY4" fmla="*/ 206146 h 400050"/>
              <a:gd name="connsiteX5" fmla="*/ 315721 w 311150"/>
              <a:gd name="connsiteY5" fmla="*/ 20614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50" h="400050">
                <a:moveTo>
                  <a:pt x="315721" y="206146"/>
                </a:moveTo>
                <a:cubicBezTo>
                  <a:pt x="320040" y="316424"/>
                  <a:pt x="256413" y="408466"/>
                  <a:pt x="173735" y="411720"/>
                </a:cubicBezTo>
                <a:cubicBezTo>
                  <a:pt x="91059" y="414975"/>
                  <a:pt x="20446" y="328210"/>
                  <a:pt x="16128" y="217919"/>
                </a:cubicBezTo>
                <a:cubicBezTo>
                  <a:pt x="11810" y="107645"/>
                  <a:pt x="75310" y="15595"/>
                  <a:pt x="157988" y="12344"/>
                </a:cubicBezTo>
                <a:cubicBezTo>
                  <a:pt x="240791" y="9093"/>
                  <a:pt x="311277" y="95860"/>
                  <a:pt x="315721" y="206146"/>
                </a:cubicBezTo>
                <a:lnTo>
                  <a:pt x="315721" y="20614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123797" y="3460525"/>
            <a:ext cx="2396790" cy="608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3600" b="1" spc="-1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CONT</a:t>
            </a:r>
            <a:r>
              <a:rPr lang="en-US" altLang="zh-CN" sz="3600" b="1" spc="-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ENTS</a:t>
            </a:r>
            <a:endParaRPr lang="en-US" altLang="zh-CN" sz="3600" b="1" spc="-5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48909" y="2763740"/>
            <a:ext cx="1728697" cy="3437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1350" b="1" spc="2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01</a:t>
            </a:r>
            <a:r>
              <a:rPr lang="en-US" altLang="zh-CN" sz="135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 </a:t>
            </a:r>
            <a:r>
              <a:rPr lang="zh-CN" altLang="en-US" sz="1350" spc="4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小程序介绍和演示</a:t>
            </a:r>
            <a:endParaRPr lang="zh-CN" altLang="en-US" sz="1350" spc="4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marL="0">
              <a:lnSpc>
                <a:spcPct val="112000"/>
              </a:lnSpc>
            </a:pPr>
            <a:r>
              <a:rPr lang="en-US" altLang="zh-CN" sz="1350" b="1" spc="3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02</a:t>
            </a:r>
            <a:r>
              <a:rPr lang="en-US" altLang="zh-CN" sz="1350" b="1" spc="1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 </a:t>
            </a:r>
            <a:r>
              <a:rPr lang="zh-CN" altLang="en-US" sz="1350" spc="6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小程序架构</a:t>
            </a:r>
            <a:endParaRPr lang="zh-CN" altLang="en-US" sz="1350" spc="6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>
              <a:lnSpc>
                <a:spcPct val="112000"/>
              </a:lnSpc>
            </a:pPr>
            <a:r>
              <a:rPr lang="en-US" altLang="zh-CN" sz="1350" b="1" spc="3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03</a:t>
            </a:r>
            <a:r>
              <a:rPr lang="en-US" altLang="zh-CN" sz="1350" b="1" spc="1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 </a:t>
            </a:r>
            <a:r>
              <a:rPr lang="zh-CN" altLang="en-US" sz="1350" spc="5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r>
              <a:rPr lang="zh-CN" altLang="en-US" sz="1350" spc="5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视图层</a:t>
            </a:r>
            <a:endParaRPr lang="zh-CN" altLang="en-US" sz="1350" spc="55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0"/>
              </a:lnSpc>
            </a:pPr>
            <a:endParaRPr lang="en-US" dirty="0" smtClean="0"/>
          </a:p>
          <a:p>
            <a:pPr marL="0">
              <a:lnSpc>
                <a:spcPct val="112000"/>
              </a:lnSpc>
            </a:pPr>
            <a:r>
              <a:rPr lang="en-US" altLang="zh-CN" sz="1350" b="1" spc="3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04</a:t>
            </a:r>
            <a:r>
              <a:rPr lang="en-US" altLang="zh-CN" sz="1350" b="1" spc="1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 </a:t>
            </a:r>
            <a:r>
              <a:rPr lang="zh-CN" altLang="en-US" sz="1350" spc="5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r>
              <a:rPr lang="zh-CN" altLang="en-US" sz="1350" spc="5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endParaRPr lang="zh-CN" altLang="en-US" sz="1350" spc="55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19685">
              <a:lnSpc>
                <a:spcPct val="112000"/>
              </a:lnSpc>
            </a:pPr>
            <a:r>
              <a:rPr lang="en-US" altLang="zh-CN" sz="1350" b="1" spc="2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05</a:t>
            </a:r>
            <a:r>
              <a:rPr lang="en-US" altLang="zh-CN" sz="1350" b="1" spc="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 </a:t>
            </a:r>
            <a:r>
              <a:rPr lang="zh-CN" altLang="en-US" sz="1350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小程序开发经验</a:t>
            </a:r>
            <a:endParaRPr lang="zh-CN" altLang="en-US" sz="1350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9685">
              <a:lnSpc>
                <a:spcPct val="112000"/>
              </a:lnSpc>
            </a:pPr>
            <a:endParaRPr lang="zh-CN" altLang="en-US" sz="1350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9685">
              <a:lnSpc>
                <a:spcPct val="112000"/>
              </a:lnSpc>
            </a:pPr>
            <a:r>
              <a:rPr lang="en-US" altLang="zh-CN" sz="1350" b="1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06 </a:t>
            </a:r>
            <a:r>
              <a:rPr lang="zh-CN" altLang="en-US" sz="1350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需要知识</a:t>
            </a:r>
            <a:endParaRPr lang="en-US" altLang="zh-CN" sz="1350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9685">
              <a:lnSpc>
                <a:spcPct val="112000"/>
              </a:lnSpc>
            </a:pPr>
            <a:endParaRPr lang="en-US" altLang="zh-CN" sz="1350" b="1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9685">
              <a:lnSpc>
                <a:spcPct val="112000"/>
              </a:lnSpc>
            </a:pPr>
            <a:r>
              <a:rPr lang="en-US" altLang="zh-CN" sz="1350" b="1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07  </a:t>
            </a:r>
            <a:r>
              <a:rPr lang="en-US" altLang="zh-CN" sz="1350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 sz="1350" spc="44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1350" b="1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9685">
              <a:lnSpc>
                <a:spcPct val="112000"/>
              </a:lnSpc>
            </a:pPr>
            <a:endParaRPr lang="zh-CN" altLang="en-US" sz="1350" b="1" spc="44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185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7"/>
          <p:cNvSpPr txBox="1"/>
          <p:nvPr/>
        </p:nvSpPr>
        <p:spPr>
          <a:xfrm>
            <a:off x="417880" y="312767"/>
            <a:ext cx="1844388" cy="1628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–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WXSS</a:t>
            </a:r>
            <a:r>
              <a:rPr lang="en-US" altLang="zh-CN" sz="1350" b="1" spc="4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Selectors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65"/>
              </a:lnSpc>
            </a:pPr>
            <a:endParaRPr lang="en-US" dirty="0" smtClean="0"/>
          </a:p>
          <a:p>
            <a:pPr marL="0" indent="902970">
              <a:lnSpc>
                <a:spcPct val="110000"/>
              </a:lnSpc>
            </a:pPr>
            <a:r>
              <a:rPr lang="zh-CN" altLang="en-US" sz="1100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endParaRPr lang="zh-CN" altLang="en-US" sz="1100" dirty="0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8"/>
          <p:cNvSpPr txBox="1"/>
          <p:nvPr/>
        </p:nvSpPr>
        <p:spPr>
          <a:xfrm>
            <a:off x="3551173" y="1756645"/>
            <a:ext cx="293116" cy="184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100" spc="-5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样例</a:t>
            </a:r>
            <a:endParaRPr lang="zh-CN" altLang="en-US" sz="1100" spc="-5" dirty="0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9"/>
          <p:cNvSpPr txBox="1"/>
          <p:nvPr/>
        </p:nvSpPr>
        <p:spPr>
          <a:xfrm>
            <a:off x="5781802" y="1756645"/>
            <a:ext cx="573532" cy="184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100" spc="5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样例</a:t>
            </a:r>
            <a:r>
              <a:rPr lang="zh-CN" altLang="en-US" sz="1100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endParaRPr lang="zh-CN" altLang="en-US" sz="1100" dirty="0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200"/>
          <p:cNvSpPr txBox="1"/>
          <p:nvPr/>
        </p:nvSpPr>
        <p:spPr>
          <a:xfrm>
            <a:off x="1320672" y="2163911"/>
            <a:ext cx="331437" cy="1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100" spc="-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.c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lass</a:t>
            </a:r>
            <a:endParaRPr lang="en-US" altLang="zh-CN" sz="1100" dirty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01" name="TextBox 201"/>
          <p:cNvSpPr txBox="1"/>
          <p:nvPr/>
        </p:nvSpPr>
        <p:spPr>
          <a:xfrm>
            <a:off x="3551173" y="2163911"/>
            <a:ext cx="334468" cy="1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100" spc="-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.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intro</a:t>
            </a:r>
            <a:endParaRPr lang="en-US" altLang="zh-CN" sz="1100" dirty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02" name="TextBox 202"/>
          <p:cNvSpPr txBox="1"/>
          <p:nvPr/>
        </p:nvSpPr>
        <p:spPr>
          <a:xfrm>
            <a:off x="5781802" y="2086199"/>
            <a:ext cx="1994153" cy="345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3000"/>
              </a:lnSpc>
            </a:pP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选择所有拥有</a:t>
            </a:r>
            <a:r>
              <a:rPr lang="zh-CN" altLang="en-US" sz="1100" spc="-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class="intro"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</a:t>
            </a:r>
            <a:r>
              <a:rPr lang="zh-CN" altLang="en-US" sz="1100" spc="-1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</a:t>
            </a:r>
            <a:endParaRPr lang="zh-CN" altLang="en-US" sz="1100" spc="-1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3" name="TextBox 203"/>
          <p:cNvSpPr txBox="1"/>
          <p:nvPr/>
        </p:nvSpPr>
        <p:spPr>
          <a:xfrm>
            <a:off x="1320672" y="2723600"/>
            <a:ext cx="6543674" cy="187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  <a:tabLst>
                <a:tab pos="2230120" algn="l"/>
                <a:tab pos="446087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#id	#firstname	</a:t>
            </a:r>
            <a:r>
              <a:rPr lang="zh-CN" altLang="en-US" sz="1100" spc="-1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选择拥有</a:t>
            </a:r>
            <a:r>
              <a:rPr lang="zh-CN" altLang="en-US" sz="11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id="firstname"</a:t>
            </a:r>
            <a:r>
              <a:rPr lang="en-US" altLang="zh-CN" sz="110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3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的组件</a:t>
            </a:r>
            <a:endParaRPr lang="zh-CN" altLang="en-US" sz="1100" spc="-34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" name="TextBox 204"/>
          <p:cNvSpPr txBox="1"/>
          <p:nvPr/>
        </p:nvSpPr>
        <p:spPr>
          <a:xfrm>
            <a:off x="1320672" y="3207851"/>
            <a:ext cx="5778626" cy="187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  <a:tabLst>
                <a:tab pos="2230120" algn="l"/>
                <a:tab pos="446087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element	view	</a:t>
            </a:r>
            <a:r>
              <a:rPr lang="zh-CN" altLang="en-US" sz="1100" spc="-3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选择所有</a:t>
            </a:r>
            <a:r>
              <a:rPr lang="zh-CN" altLang="en-US" sz="1100" spc="-1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1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10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34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en-US" sz="1100" spc="-34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" name="TextBox 205"/>
          <p:cNvSpPr txBox="1"/>
          <p:nvPr/>
        </p:nvSpPr>
        <p:spPr>
          <a:xfrm>
            <a:off x="1320672" y="3793067"/>
            <a:ext cx="1081346" cy="1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element,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element</a:t>
            </a:r>
            <a:endParaRPr lang="en-US" altLang="zh-CN" sz="1100" dirty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06" name="TextBox 206"/>
          <p:cNvSpPr txBox="1"/>
          <p:nvPr/>
        </p:nvSpPr>
        <p:spPr>
          <a:xfrm>
            <a:off x="3551173" y="3793067"/>
            <a:ext cx="934566" cy="1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view,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checkbox</a:t>
            </a:r>
            <a:endParaRPr lang="en-US" altLang="zh-CN" sz="1100" dirty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07" name="TextBox 207"/>
          <p:cNvSpPr txBox="1"/>
          <p:nvPr/>
        </p:nvSpPr>
        <p:spPr>
          <a:xfrm>
            <a:off x="5781802" y="3717899"/>
            <a:ext cx="2042920" cy="34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3000"/>
              </a:lnSpc>
            </a:pP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选择所有文档的</a:t>
            </a:r>
            <a:r>
              <a:rPr lang="zh-CN" altLang="en-US" sz="1100" spc="-1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组件和所有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100" spc="-14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checkbox</a:t>
            </a:r>
            <a:r>
              <a:rPr lang="en-US" altLang="zh-CN" sz="1100" spc="-9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8" name="TextBox 208"/>
          <p:cNvSpPr txBox="1"/>
          <p:nvPr/>
        </p:nvSpPr>
        <p:spPr>
          <a:xfrm>
            <a:off x="1320672" y="4452122"/>
            <a:ext cx="6200824" cy="187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  <a:tabLst>
                <a:tab pos="2230120" algn="l"/>
                <a:tab pos="446087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::after	view::after	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10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组件后边插入内容</a:t>
            </a:r>
            <a:endParaRPr lang="zh-CN" altLang="en-US" sz="1100" spc="-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9" name="TextBox 209"/>
          <p:cNvSpPr txBox="1"/>
          <p:nvPr/>
        </p:nvSpPr>
        <p:spPr>
          <a:xfrm>
            <a:off x="1320672" y="4974167"/>
            <a:ext cx="6200519" cy="187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  <a:tabLst>
                <a:tab pos="2230120" algn="l"/>
                <a:tab pos="446087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::before	view::before	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10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100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组件前边插入内容</a:t>
            </a:r>
            <a:endParaRPr lang="zh-CN" altLang="en-US" sz="1100" spc="-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211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3"/>
          <p:cNvSpPr txBox="1"/>
          <p:nvPr/>
        </p:nvSpPr>
        <p:spPr>
          <a:xfrm>
            <a:off x="417880" y="312767"/>
            <a:ext cx="1633871" cy="228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1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Component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1272158" y="1421130"/>
          <a:ext cx="5649086" cy="438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29"/>
                <a:gridCol w="1243329"/>
                <a:gridCol w="1288160"/>
                <a:gridCol w="1869566"/>
              </a:tblGrid>
              <a:tr h="156591">
                <a:tc>
                  <a:txBody>
                    <a:bodyPr/>
                    <a:lstStyle/>
                    <a:p>
                      <a:pPr marL="0" indent="51435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09905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细分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62915">
                        <a:lnSpc>
                          <a:spcPct val="110000"/>
                        </a:lnSpc>
                      </a:pPr>
                      <a:r>
                        <a:rPr lang="zh-CN" altLang="en-US" sz="800" b="1" spc="25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800" b="1" spc="2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XML</a:t>
                      </a:r>
                      <a:endParaRPr lang="zh-CN" altLang="en-US" sz="800" b="1" spc="25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763905">
                        <a:lnSpc>
                          <a:spcPct val="110000"/>
                        </a:lnSpc>
                      </a:pPr>
                      <a:r>
                        <a:rPr lang="zh-CN" altLang="en-US" sz="800" b="1" spc="18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</a:t>
                      </a:r>
                      <a:r>
                        <a:rPr lang="zh-CN" altLang="en-US" sz="800" b="1" spc="17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</a:t>
                      </a:r>
                      <a:endParaRPr lang="zh-CN" altLang="en-US" sz="800" b="1" spc="179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39">
                <a:tc rowSpan="3">
                  <a:txBody>
                    <a:bodyPr/>
                    <a:lstStyle/>
                    <a:p>
                      <a:pPr>
                        <a:lnSpc>
                          <a:spcPts val="179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视</a:t>
                      </a:r>
                      <a:r>
                        <a:rPr lang="zh-CN" altLang="en-US" sz="800" b="1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图容器</a:t>
                      </a:r>
                      <a:endParaRPr lang="zh-CN" altLang="en-US" sz="800" b="1" spc="-2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普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通视图容器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iew</a:t>
                      </a:r>
                      <a:endParaRPr lang="zh-CN" altLang="en-US" sz="800" spc="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795"/>
                        </a:lnSpc>
                      </a:pPr>
                      <a:endParaRPr lang="en-US" dirty="0" smtClean="0"/>
                    </a:p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-8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 sz="800" spc="-8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</a:t>
                      </a:r>
                      <a:r>
                        <a:rPr lang="zh-CN" altLang="en-US" sz="800" spc="-8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article</a:t>
                      </a:r>
                      <a:r>
                        <a:rPr lang="zh-CN" altLang="en-US" sz="800" spc="-6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5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secti</a:t>
                      </a:r>
                      <a:r>
                        <a:rPr lang="zh-CN" altLang="en-US" sz="800" spc="-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on……</a:t>
                      </a:r>
                      <a:endParaRPr lang="zh-CN" altLang="en-US" sz="800" spc="-5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867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视图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3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scroll</a:t>
                      </a:r>
                      <a:r>
                        <a:rPr lang="zh-CN" altLang="en-US" sz="800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</a:t>
                      </a: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ew</a:t>
                      </a:r>
                      <a:endParaRPr lang="zh-CN" altLang="en-US" sz="800" spc="-3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39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滑块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视图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swi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per</a:t>
                      </a:r>
                      <a:endParaRPr lang="zh-CN" altLang="en-US" sz="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rowSpan="3"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</a:t>
                      </a:r>
                      <a:r>
                        <a:rPr lang="zh-CN" altLang="en-US" sz="800" b="1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础内容</a:t>
                      </a:r>
                      <a:endParaRPr lang="zh-CN" altLang="en-US" sz="800" b="1" spc="-2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6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altLang="en-US" sz="800" spc="-5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ext</a:t>
                      </a:r>
                      <a:endParaRPr lang="zh-CN" altLang="en-US" sz="800" spc="-5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span</a:t>
                      </a:r>
                      <a:r>
                        <a:rPr lang="zh-CN" altLang="en-US" sz="800" spc="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</a:t>
                      </a:r>
                      <a:r>
                        <a:rPr lang="zh-CN" altLang="en-US" sz="800" spc="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p……</a:t>
                      </a:r>
                      <a:endParaRPr lang="zh-CN" altLang="en-US" sz="800" spc="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2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图标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ic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span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i……</a:t>
                      </a:r>
                      <a:endParaRPr lang="zh-CN" altLang="en-US" sz="800" spc="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zh-CN" altLang="en-US" sz="800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进度条</a:t>
                      </a:r>
                      <a:endParaRPr lang="zh-CN" altLang="en-US" sz="800" spc="-2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ogress</a:t>
                      </a:r>
                      <a:endParaRPr lang="zh-CN" altLang="en-US" sz="800" spc="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zh-CN" altLang="en-US" sz="800" spc="-9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</a:t>
                      </a:r>
                      <a:r>
                        <a:rPr lang="zh-CN" altLang="en-US" sz="800" spc="-8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v……</a:t>
                      </a:r>
                      <a:endParaRPr lang="zh-CN" altLang="en-US" sz="800" spc="-8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indent="27940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b="1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链接</a:t>
                      </a:r>
                      <a:r>
                        <a:rPr lang="zh-CN" altLang="en-US" sz="800" b="1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、导航</a:t>
                      </a:r>
                      <a:endParaRPr lang="zh-CN" altLang="en-US" sz="800" b="1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链接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、导航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navigat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  <a:endParaRPr lang="zh-CN" altLang="en-US" sz="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800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rowSpan="8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12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表单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按钮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</a:t>
                      </a:r>
                      <a:r>
                        <a:rPr lang="zh-CN" altLang="en-US" sz="800" spc="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ton</a:t>
                      </a:r>
                      <a:endParaRPr lang="zh-CN" altLang="en-US" sz="800" spc="2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  <a:r>
                        <a:rPr lang="zh-CN" altLang="en-US" sz="800" spc="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ut</a:t>
                      </a:r>
                      <a:endParaRPr lang="zh-CN" altLang="en-US" sz="800" spc="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764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单选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rad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2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多选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checkb</a:t>
                      </a:r>
                      <a:r>
                        <a:rPr lang="zh-CN" altLang="en-US" sz="800" spc="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ox</a:t>
                      </a:r>
                      <a:endParaRPr lang="zh-CN" altLang="en-US" sz="800" spc="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表单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</a:t>
                      </a:r>
                      <a:r>
                        <a:rPr lang="zh-CN" altLang="en-US" sz="800" spc="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rm</a:t>
                      </a:r>
                      <a:endParaRPr lang="zh-CN" altLang="en-US" sz="800" spc="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</a:t>
                      </a:r>
                      <a:r>
                        <a:rPr lang="zh-CN" altLang="en-US" sz="800" spc="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rm</a:t>
                      </a:r>
                      <a:endParaRPr lang="zh-CN" altLang="en-US" sz="800" spc="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输入框</a:t>
                      </a:r>
                      <a:endParaRPr lang="zh-CN" altLang="en-US" sz="800" spc="-2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90957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10"/>
                        </a:lnSpc>
                      </a:pPr>
                      <a:endParaRPr lang="en-US" dirty="0" smtClean="0"/>
                    </a:p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改进表单可</a:t>
                      </a: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用性</a:t>
                      </a:r>
                      <a:endParaRPr lang="zh-CN" altLang="en-US" sz="800" spc="-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10"/>
                        </a:lnSpc>
                      </a:pPr>
                      <a:endParaRPr lang="en-US" dirty="0" smtClean="0"/>
                    </a:p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</a:t>
                      </a:r>
                      <a:r>
                        <a:rPr lang="zh-CN" altLang="en-US" sz="800" spc="-4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el</a:t>
                      </a:r>
                      <a:endParaRPr lang="zh-CN" altLang="en-US" sz="800" spc="-44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10"/>
                        </a:lnSpc>
                      </a:pPr>
                      <a:endParaRPr lang="en-US" dirty="0" smtClean="0"/>
                    </a:p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</a:t>
                      </a:r>
                      <a:r>
                        <a:rPr lang="zh-CN" altLang="en-US" sz="800" spc="-4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el</a:t>
                      </a:r>
                      <a:endParaRPr lang="zh-CN" altLang="en-US" sz="800" spc="-44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40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选择器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sz="800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icker</a:t>
                      </a:r>
                      <a:endParaRPr lang="zh-CN" altLang="en-US" sz="800" spc="-2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lang="zh-CN" altLang="en-US" sz="800" spc="-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</a:t>
                      </a:r>
                      <a:r>
                        <a:rPr lang="zh-CN" altLang="en-US" sz="800" spc="-4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lect</a:t>
                      </a:r>
                      <a:endParaRPr lang="zh-CN" altLang="en-US" sz="800" spc="-44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866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选择器</a:t>
                      </a:r>
                      <a:endParaRPr lang="zh-CN" altLang="en-US" sz="800" spc="-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swi</a:t>
                      </a: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tch</a:t>
                      </a:r>
                      <a:endParaRPr lang="zh-CN" altLang="en-US" sz="800" spc="-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</a:t>
                      </a:r>
                      <a:r>
                        <a:rPr lang="zh-CN" altLang="en-US" sz="800" spc="-5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-5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800" spc="-5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39">
                <a:tc rowSpan="4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18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</a:t>
                      </a:r>
                      <a:r>
                        <a:rPr lang="zh-CN" altLang="en-US" sz="800" b="1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作反馈</a:t>
                      </a:r>
                      <a:endParaRPr lang="zh-CN" altLang="en-US" sz="800" b="1" spc="-2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底部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菜单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she</a:t>
                      </a: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endParaRPr lang="zh-CN" altLang="en-US" sz="800" spc="-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4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-9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-4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</a:t>
                      </a:r>
                      <a:r>
                        <a:rPr lang="zh-CN" altLang="en-US" sz="800" spc="-9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800" spc="-94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2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弹窗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7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</a:t>
                      </a:r>
                      <a:r>
                        <a:rPr lang="zh-CN" altLang="en-US" sz="800" spc="6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dal</a:t>
                      </a:r>
                      <a:endParaRPr lang="zh-CN" altLang="en-US" sz="800" spc="69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9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-8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800" spc="-8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3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oast</a:t>
                      </a:r>
                      <a:endParaRPr lang="zh-CN" altLang="en-US" sz="800" spc="-3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3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altLang="en-US" sz="800" spc="-3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oast</a:t>
                      </a:r>
                      <a:endParaRPr lang="zh-CN" altLang="en-US" sz="800" spc="-3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9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-8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800" spc="-8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05740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加载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ding</a:t>
                      </a:r>
                      <a:endParaRPr lang="zh-CN" altLang="en-US" sz="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  <a:spcBef>
                          <a:spcPts val="180"/>
                        </a:spcBef>
                      </a:pPr>
                      <a:r>
                        <a:rPr lang="zh-CN" altLang="en-US" sz="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img</a:t>
                      </a:r>
                      <a:r>
                        <a:rPr lang="zh-CN" altLang="en-US" sz="800" spc="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span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div</a:t>
                      </a: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800" spc="1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rowSpan="3">
                  <a:txBody>
                    <a:bodyPr/>
                    <a:lstStyle/>
                    <a:p>
                      <a:pPr>
                        <a:lnSpc>
                          <a:spcPts val="116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媒体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图片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6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altLang="en-US" sz="800" spc="6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mage</a:t>
                      </a:r>
                      <a:endParaRPr lang="zh-CN" altLang="en-US" sz="800" spc="6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64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img</a:t>
                      </a:r>
                      <a:endParaRPr lang="zh-CN" altLang="en-US" sz="800" spc="64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音频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</a:t>
                      </a: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dio</a:t>
                      </a:r>
                      <a:endParaRPr lang="zh-CN" altLang="en-US" sz="800" spc="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</a:t>
                      </a: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dio</a:t>
                      </a:r>
                      <a:endParaRPr lang="zh-CN" altLang="en-US" sz="800" spc="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765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视频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deo</a:t>
                      </a:r>
                      <a:endParaRPr lang="zh-CN" altLang="en-US" sz="800" spc="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</a:t>
                      </a:r>
                      <a:r>
                        <a:rPr lang="zh-CN" altLang="en-US" sz="800" spc="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deo</a:t>
                      </a:r>
                      <a:endParaRPr lang="zh-CN" altLang="en-US" sz="800" spc="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1891">
                <a:tc>
                  <a:txBody>
                    <a:bodyPr/>
                    <a:lstStyle/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地图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地图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13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map</a:t>
                      </a:r>
                      <a:endParaRPr lang="zh-CN" altLang="en-US" sz="800" spc="139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139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map</a:t>
                      </a:r>
                      <a:endParaRPr lang="zh-CN" altLang="en-US" sz="800" spc="139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66154">
                <a:tc>
                  <a:txBody>
                    <a:bodyPr/>
                    <a:lstStyle/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画布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画布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anvas</a:t>
                      </a:r>
                      <a:endParaRPr lang="zh-CN" altLang="en-US" sz="800" spc="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800" spc="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anvas</a:t>
                      </a:r>
                      <a:endParaRPr lang="zh-CN" altLang="en-US" sz="800" spc="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225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238"/>
          <p:cNvSpPr txBox="1"/>
          <p:nvPr/>
        </p:nvSpPr>
        <p:spPr>
          <a:xfrm>
            <a:off x="417880" y="312767"/>
            <a:ext cx="3117418" cy="3032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1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Component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0"/>
              </a:lnSpc>
            </a:pPr>
            <a:endParaRPr lang="en-US" dirty="0" smtClean="0"/>
          </a:p>
          <a:p>
            <a:pPr marL="95885" hangingPunct="0">
              <a:lnSpc>
                <a:spcPct val="191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小程序的组件基于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spc="-2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Component</a:t>
            </a:r>
            <a:r>
              <a:rPr lang="zh-CN" altLang="en-US" sz="1350" spc="-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Polymer</a:t>
            </a:r>
            <a:r>
              <a:rPr lang="zh-CN" altLang="en-US" sz="1350" spc="-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框架实现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Component</a:t>
            </a:r>
            <a:endParaRPr lang="en-US" altLang="zh-CN" sz="1350" spc="-5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240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2"/>
          <p:cNvSpPr txBox="1"/>
          <p:nvPr/>
        </p:nvSpPr>
        <p:spPr>
          <a:xfrm>
            <a:off x="417880" y="312767"/>
            <a:ext cx="2208370" cy="228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Native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Component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53" name="TextBox 253"/>
          <p:cNvSpPr txBox="1"/>
          <p:nvPr/>
        </p:nvSpPr>
        <p:spPr>
          <a:xfrm>
            <a:off x="4982209" y="2870420"/>
            <a:ext cx="3459606" cy="622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Native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组件层在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WebView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层之上</a:t>
            </a:r>
            <a:endParaRPr lang="zh-CN" altLang="en-US" sz="1350" spc="-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>
              <a:lnSpc>
                <a:spcPct val="111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&lt;canvas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/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&gt;&lt;video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/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&gt;&lt;map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/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&gt;&lt;textarea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/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&gt;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255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6"/>
          <p:cNvSpPr txBox="1"/>
          <p:nvPr/>
        </p:nvSpPr>
        <p:spPr>
          <a:xfrm>
            <a:off x="4809997" y="3087705"/>
            <a:ext cx="4400651" cy="612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3600" b="1" spc="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360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3600" b="1" spc="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Service(</a:t>
            </a:r>
            <a:r>
              <a:rPr lang="zh-CN" altLang="en-US" sz="3600" b="1" spc="1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r>
              <a:rPr lang="en-US" altLang="zh-CN" sz="3600" b="1" spc="1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)</a:t>
            </a:r>
            <a:endParaRPr lang="en-US" altLang="zh-CN" sz="3600" b="1" spc="15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258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70"/>
          <p:cNvSpPr txBox="1"/>
          <p:nvPr/>
        </p:nvSpPr>
        <p:spPr>
          <a:xfrm>
            <a:off x="417880" y="312767"/>
            <a:ext cx="5987967" cy="5793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spc="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spc="3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0"/>
              </a:lnSpc>
            </a:pPr>
            <a:endParaRPr lang="en-US" dirty="0" smtClean="0"/>
          </a:p>
          <a:p>
            <a:pPr marL="0" indent="606425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逻辑层将数据进行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处理后发送给视图层，同时接受视图层的事件反馈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5"/>
              </a:lnSpc>
            </a:pPr>
            <a:endParaRPr lang="en-US" dirty="0" smtClean="0"/>
          </a:p>
          <a:p>
            <a:pPr marL="0" indent="606425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1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App(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)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小程序的入口；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Page(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)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页面的入口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606425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3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、提供丰富的</a:t>
            </a:r>
            <a:r>
              <a:rPr lang="zh-CN" altLang="en-US" sz="1350" spc="-27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API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，如微信用户数据，扫一扫，支付等微信特有能力。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606425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4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、每个页面有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独立的作用域，并提供模块化能力。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606425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5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、数据绑定、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事件分发、生命周期管理、路由管理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5"/>
              </a:lnSpc>
            </a:pPr>
            <a:endParaRPr lang="en-US" dirty="0" smtClean="0"/>
          </a:p>
          <a:p>
            <a:pPr marL="0" indent="606425">
              <a:lnSpc>
                <a:spcPct val="110000"/>
              </a:lnSpc>
            </a:pP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 indent="606425">
              <a:lnSpc>
                <a:spcPct val="111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IOS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spc="-2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JSCore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606425" hangingPunct="0">
              <a:lnSpc>
                <a:spcPct val="19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Android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X5</a:t>
            </a:r>
            <a:r>
              <a:rPr lang="en-US" altLang="zh-CN" sz="1350" spc="34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JS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解析器</a:t>
            </a:r>
            <a:b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DevTool</a:t>
            </a:r>
            <a:r>
              <a:rPr lang="en-US" altLang="zh-CN" sz="1350" spc="-44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spc="-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nwjs</a:t>
            </a:r>
            <a:r>
              <a:rPr lang="en-US" altLang="zh-CN" sz="1350" spc="-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Chrome</a:t>
            </a:r>
            <a:r>
              <a:rPr lang="en-US" altLang="zh-CN" sz="1350" spc="-5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" y="1002665"/>
            <a:ext cx="9053195" cy="485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409575"/>
            <a:ext cx="742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App() :     </a:t>
            </a:r>
            <a:r>
              <a:rPr lang="zh-CN" altLang="en-US"/>
              <a:t>在</a:t>
            </a:r>
            <a:r>
              <a:rPr lang="en-US" altLang="zh-CN"/>
              <a:t>ios</a:t>
            </a:r>
            <a:r>
              <a:rPr lang="zh-CN" altLang="en-US"/>
              <a:t>计算器和百思不得姐的</a:t>
            </a:r>
            <a:r>
              <a:rPr lang="en-US" altLang="zh-CN"/>
              <a:t>app.js</a:t>
            </a:r>
            <a:r>
              <a:rPr lang="zh-CN" altLang="en-US"/>
              <a:t>中都有以该函数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90220" y="330200"/>
            <a:ext cx="8489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Page() :     </a:t>
            </a:r>
            <a:r>
              <a:rPr>
                <a:sym typeface="+mn-ea"/>
              </a:rPr>
              <a:t>函数用来注册一个页面。接受一个 object 参数，其指定页面的初始数据、   </a:t>
            </a:r>
            <a:r>
              <a:rPr lang="en-US">
                <a:sym typeface="+mn-ea"/>
              </a:rPr>
              <a:t>	</a:t>
            </a:r>
            <a:r>
              <a:rPr>
                <a:sym typeface="+mn-ea"/>
              </a:rPr>
              <a:t>生命周期函数、事件处理函数等。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	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计算器和百思不得姐的每一个页面的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文件中都使用了该函数。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部分参数说明：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35" y="1544320"/>
            <a:ext cx="5232400" cy="5121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2450" y="356870"/>
            <a:ext cx="2550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模块化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28650" y="1253490"/>
            <a:ext cx="6884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可以将一些公共的代码抽离成为一个单独的 js 文件，作为一个模块。模块只有通过 module.exports 或者 exports 才能对外暴露接口。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98650"/>
            <a:ext cx="4625975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reeform 271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284"/>
          <p:cNvSpPr txBox="1"/>
          <p:nvPr/>
        </p:nvSpPr>
        <p:spPr>
          <a:xfrm>
            <a:off x="417880" y="312767"/>
            <a:ext cx="1882827" cy="228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69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Binding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2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5128259" y="3097311"/>
            <a:ext cx="2414523" cy="60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3600" b="1" spc="-2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r>
              <a:rPr lang="zh-CN" altLang="en-US" sz="3600" b="1" spc="-1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3600" b="1" spc="-1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5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8" name="Picture 2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298"/>
          <p:cNvSpPr txBox="1"/>
          <p:nvPr/>
        </p:nvSpPr>
        <p:spPr>
          <a:xfrm>
            <a:off x="417880" y="312767"/>
            <a:ext cx="2021832" cy="228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Life</a:t>
            </a:r>
            <a:r>
              <a:rPr lang="en-US" altLang="zh-CN" sz="1350" b="1" spc="8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Cylce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99" name="TextBox 299"/>
          <p:cNvSpPr txBox="1"/>
          <p:nvPr/>
        </p:nvSpPr>
        <p:spPr>
          <a:xfrm>
            <a:off x="3260090" y="1693012"/>
            <a:ext cx="660766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User</a:t>
            </a: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Event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0" name="TextBox 300"/>
          <p:cNvSpPr txBox="1"/>
          <p:nvPr/>
        </p:nvSpPr>
        <p:spPr>
          <a:xfrm>
            <a:off x="989075" y="2029435"/>
            <a:ext cx="4220615" cy="226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1387475" algn="l"/>
                <a:tab pos="3561080" algn="l"/>
              </a:tabLst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View	</a:t>
            </a: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Render	Re-</a:t>
            </a:r>
            <a:r>
              <a:rPr lang="en-US" altLang="zh-CN" sz="900" spc="-1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Render</a:t>
            </a:r>
            <a:endParaRPr lang="en-US" altLang="zh-CN" sz="900" spc="-1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1" name="TextBox 301"/>
          <p:cNvSpPr txBox="1"/>
          <p:nvPr/>
        </p:nvSpPr>
        <p:spPr>
          <a:xfrm>
            <a:off x="1074724" y="2255876"/>
            <a:ext cx="1002078" cy="155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3000"/>
              </a:lnSpc>
              <a:tabLst>
                <a:tab pos="716915" algn="l"/>
              </a:tabLst>
            </a:pP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init	</a:t>
            </a:r>
            <a:r>
              <a:rPr lang="en-US" altLang="zh-CN" sz="900" spc="-1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init</a:t>
            </a:r>
            <a:endParaRPr lang="en-US" altLang="zh-CN" sz="900" spc="-15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2" name="TextBox 302"/>
          <p:cNvSpPr txBox="1"/>
          <p:nvPr/>
        </p:nvSpPr>
        <p:spPr>
          <a:xfrm>
            <a:off x="5238877" y="2573591"/>
            <a:ext cx="587021" cy="1285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5000"/>
              </a:lnSpc>
            </a:pPr>
            <a:r>
              <a:rPr lang="en-US" altLang="zh-CN" sz="800" spc="1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New</a:t>
            </a:r>
            <a:r>
              <a:rPr lang="en-US" altLang="zh-CN" sz="80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800" spc="1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View</a:t>
            </a:r>
            <a:endParaRPr lang="en-US" altLang="zh-CN" sz="800" spc="15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3" name="TextBox 303"/>
          <p:cNvSpPr txBox="1"/>
          <p:nvPr/>
        </p:nvSpPr>
        <p:spPr>
          <a:xfrm>
            <a:off x="2095754" y="2702242"/>
            <a:ext cx="2921767" cy="2367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94000"/>
              </a:lnSpc>
              <a:tabLst>
                <a:tab pos="860425" algn="l"/>
                <a:tab pos="1640205" algn="l"/>
                <a:tab pos="2319020" algn="l"/>
              </a:tabLst>
            </a:pP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Send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init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Data	Notify	Event	</a:t>
            </a:r>
            <a:r>
              <a:rPr lang="en-US" altLang="zh-CN" sz="80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Send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800" spc="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Data</a:t>
            </a:r>
            <a:endParaRPr lang="en-US" altLang="zh-CN" sz="800" spc="1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4" name="TextBox 304"/>
          <p:cNvSpPr txBox="1"/>
          <p:nvPr/>
        </p:nvSpPr>
        <p:spPr>
          <a:xfrm>
            <a:off x="1006144" y="3392594"/>
            <a:ext cx="368052" cy="278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4930">
              <a:lnSpc>
                <a:spcPct val="100000"/>
              </a:lnSpc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App</a:t>
            </a:r>
            <a:endParaRPr lang="en-US" altLang="zh-CN" sz="900" spc="-5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rvice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5" name="TextBox 305"/>
          <p:cNvSpPr txBox="1"/>
          <p:nvPr/>
        </p:nvSpPr>
        <p:spPr>
          <a:xfrm>
            <a:off x="1817242" y="3245587"/>
            <a:ext cx="37571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ge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6" name="TextBox 306"/>
          <p:cNvSpPr txBox="1"/>
          <p:nvPr/>
        </p:nvSpPr>
        <p:spPr>
          <a:xfrm>
            <a:off x="2423795" y="3259752"/>
            <a:ext cx="418311" cy="278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40">
              <a:lnSpc>
                <a:spcPct val="1000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onLo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ad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>
              <a:lnSpc>
                <a:spcPct val="1000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onSh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ow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7" name="TextBox 307"/>
          <p:cNvSpPr txBox="1"/>
          <p:nvPr/>
        </p:nvSpPr>
        <p:spPr>
          <a:xfrm>
            <a:off x="3098926" y="3320898"/>
            <a:ext cx="452398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onRe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ady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8" name="TextBox 308"/>
          <p:cNvSpPr txBox="1"/>
          <p:nvPr/>
        </p:nvSpPr>
        <p:spPr>
          <a:xfrm>
            <a:off x="3848353" y="3320898"/>
            <a:ext cx="409167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Han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dler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09" name="TextBox 309"/>
          <p:cNvSpPr txBox="1"/>
          <p:nvPr/>
        </p:nvSpPr>
        <p:spPr>
          <a:xfrm>
            <a:off x="5049265" y="3334868"/>
            <a:ext cx="37891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onH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ide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10" name="TextBox 310"/>
          <p:cNvSpPr txBox="1"/>
          <p:nvPr/>
        </p:nvSpPr>
        <p:spPr>
          <a:xfrm>
            <a:off x="999134" y="3718007"/>
            <a:ext cx="436040" cy="278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onL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aunc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 marL="0" indent="179705">
              <a:lnSpc>
                <a:spcPct val="100000"/>
              </a:lnSpc>
            </a:pPr>
            <a:r>
              <a:rPr lang="en-US" altLang="zh-CN" sz="900" spc="-1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h</a:t>
            </a:r>
            <a:endParaRPr lang="en-US" altLang="zh-CN" sz="900" spc="-1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11" name="TextBox 311"/>
          <p:cNvSpPr txBox="1"/>
          <p:nvPr/>
        </p:nvSpPr>
        <p:spPr>
          <a:xfrm>
            <a:off x="5099050" y="3779039"/>
            <a:ext cx="522227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New</a:t>
            </a:r>
            <a:r>
              <a:rPr lang="en-US" altLang="zh-CN" sz="900" spc="1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Page</a:t>
            </a:r>
            <a:endParaRPr lang="en-US" altLang="zh-CN" sz="900" spc="-5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12" name="TextBox 312"/>
          <p:cNvSpPr txBox="1"/>
          <p:nvPr/>
        </p:nvSpPr>
        <p:spPr>
          <a:xfrm>
            <a:off x="5808853" y="3795751"/>
            <a:ext cx="41831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5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onSh</a:t>
            </a:r>
            <a:r>
              <a:rPr lang="en-US" altLang="zh-CN" sz="90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ow</a:t>
            </a:r>
            <a:endParaRPr lang="en-US" altLang="zh-CN" sz="90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13" name="TextBox 313"/>
          <p:cNvSpPr txBox="1"/>
          <p:nvPr/>
        </p:nvSpPr>
        <p:spPr>
          <a:xfrm>
            <a:off x="896416" y="4480662"/>
            <a:ext cx="5238528" cy="162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9000"/>
              </a:lnSpc>
              <a:tabLst>
                <a:tab pos="815975" algn="l"/>
                <a:tab pos="4813935" algn="l"/>
              </a:tabLst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Launch	</a:t>
            </a:r>
            <a:r>
              <a:rPr lang="en-US" altLang="zh-CN" sz="900" spc="-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Route	</a:t>
            </a:r>
            <a:r>
              <a:rPr lang="en-US" altLang="zh-CN" sz="900" spc="-1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Route</a:t>
            </a:r>
            <a:endParaRPr lang="en-US" altLang="zh-CN" sz="900" spc="-10" dirty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314" name="TextBox 314"/>
          <p:cNvSpPr txBox="1"/>
          <p:nvPr/>
        </p:nvSpPr>
        <p:spPr>
          <a:xfrm>
            <a:off x="875385" y="4830547"/>
            <a:ext cx="450463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Nati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ve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16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8"/>
          <p:cNvSpPr txBox="1"/>
          <p:nvPr/>
        </p:nvSpPr>
        <p:spPr>
          <a:xfrm>
            <a:off x="417880" y="312767"/>
            <a:ext cx="2600147" cy="1327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64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API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40"/>
              </a:lnSpc>
            </a:pPr>
            <a:endParaRPr lang="en-US" dirty="0" smtClean="0"/>
          </a:p>
          <a:p>
            <a:pPr marL="0" indent="541655">
              <a:lnSpc>
                <a:spcPct val="112000"/>
              </a:lnSpc>
            </a:pP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API</a:t>
            </a:r>
            <a:r>
              <a:rPr lang="zh-CN" altLang="en-US" sz="10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JSBridge</a:t>
            </a:r>
            <a:r>
              <a:rPr lang="zh-CN" altLang="en-US" sz="10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Native</a:t>
            </a:r>
            <a:r>
              <a:rPr lang="en-US" altLang="zh-CN" sz="1050" spc="-2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0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进行通信</a:t>
            </a:r>
            <a:endParaRPr lang="zh-CN" altLang="en-US" sz="10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1138237" y="1789811"/>
          <a:ext cx="6332156" cy="4174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909"/>
                <a:gridCol w="1241806"/>
                <a:gridCol w="4036440"/>
              </a:tblGrid>
              <a:tr h="163195">
                <a:tc>
                  <a:txBody>
                    <a:bodyPr/>
                    <a:lstStyle/>
                    <a:p>
                      <a:pPr marL="0" indent="41783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509905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918970">
                        <a:lnSpc>
                          <a:spcPct val="111000"/>
                        </a:lnSpc>
                      </a:pPr>
                      <a:r>
                        <a:rPr lang="en-US" altLang="zh-CN" sz="800" b="1" spc="-3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API</a:t>
                      </a:r>
                      <a:endParaRPr lang="en-US" altLang="zh-CN" sz="800" b="1" spc="-3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4244">
                <a:tc rowSpan="3">
                  <a:txBody>
                    <a:bodyPr/>
                    <a:lstStyle/>
                    <a:p>
                      <a:pPr>
                        <a:lnSpc>
                          <a:spcPts val="181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发起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requ</a:t>
                      </a: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est</a:t>
                      </a:r>
                      <a:endParaRPr lang="en-US" altLang="zh-CN" sz="800" spc="-1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4244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下载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uploadFile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5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downloadFile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273811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40"/>
                        </a:lnSpc>
                      </a:pPr>
                      <a:endParaRPr lang="en-US" dirty="0" smtClean="0"/>
                    </a:p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WebSo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cket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hangingPunct="0">
                        <a:lnSpc>
                          <a:spcPct val="100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connectSocket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onSocketOpen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onSocketError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sendSocketMessage</a:t>
                      </a:r>
                      <a:r>
                        <a:rPr lang="en-US" altLang="zh-CN" sz="800" spc="-55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onSocketMessage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closeSocket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34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onSocketClose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rowSpan="5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48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媒体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图片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chooseImage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previewImage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4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getImageInfo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6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视频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choos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eVideo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5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音频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playVoice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pauseVoice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15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stopVoice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录音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startRecord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64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stopRecord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6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saveFile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getSavedFileList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getSavedFileInfo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1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removeSavedFile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4244">
                <a:tc>
                  <a:txBody>
                    <a:bodyPr/>
                    <a:lstStyle/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setStorage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getStorage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removeStorage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2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clearStorage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5">
                <a:tc rowSpan="2">
                  <a:txBody>
                    <a:bodyPr/>
                    <a:lstStyle/>
                    <a:p>
                      <a:pPr>
                        <a:lnSpc>
                          <a:spcPts val="61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位置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位置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Location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位置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ope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nLocation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4244">
                <a:tc rowSpan="5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61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NetworkType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6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getSyst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emInfo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5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重力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感应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onAcceleromet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erChange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罗盘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onC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ompassChange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4244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拨打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m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akePhoneCall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6">
                <a:tc rowSpan="4"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4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</a:t>
                      </a:r>
                      <a:endParaRPr lang="zh-CN" altLang="en-US" sz="800" b="1" spc="-4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2000"/>
                        </a:lnSpc>
                      </a:pPr>
                      <a:r>
                        <a:rPr lang="en-US" altLang="zh-CN" sz="800" spc="-1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Canv</a:t>
                      </a: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as</a:t>
                      </a:r>
                      <a:endParaRPr lang="en-US" altLang="zh-CN" sz="800" spc="-1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2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drawCanvas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drawCanvas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canvasToTempFilePath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6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动画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createAnimati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on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1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导航、</a:t>
                      </a:r>
                      <a:r>
                        <a:rPr lang="zh-CN" altLang="en-US" sz="800" spc="-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设置导航条</a:t>
                      </a:r>
                      <a:endParaRPr lang="zh-CN" altLang="en-US" sz="800" spc="-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navigateTo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redirectTo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navigateBack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95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反馈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showToast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showModal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/</a:t>
                      </a:r>
                      <a:r>
                        <a:rPr lang="en-US" altLang="zh-CN" sz="800" spc="-20" dirty="0">
                          <a:solidFill>
                            <a:srgbClr val="000000"/>
                          </a:solidFill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showActionSheet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369">
                <a:tc rowSpan="4"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</a:pPr>
                      <a:endParaRPr lang="en-US" dirty="0" smtClean="0"/>
                    </a:p>
                    <a:p>
                      <a:pPr marL="0" indent="27940">
                        <a:lnSpc>
                          <a:spcPct val="110000"/>
                        </a:lnSpc>
                      </a:pPr>
                      <a:r>
                        <a:rPr lang="zh-CN" altLang="en-US" sz="800" b="1" spc="-2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</a:t>
                      </a:r>
                      <a:r>
                        <a:rPr lang="zh-CN" altLang="en-US" sz="800" b="1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放接口</a:t>
                      </a:r>
                      <a:endParaRPr lang="zh-CN" altLang="en-US" sz="800" b="1" spc="-2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4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登录</a:t>
                      </a:r>
                      <a:endParaRPr lang="zh-CN" altLang="en-US" sz="800" spc="-4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2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log</a:t>
                      </a:r>
                      <a:r>
                        <a:rPr lang="en-US" altLang="zh-CN" sz="800" spc="-1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in</a:t>
                      </a:r>
                      <a:endParaRPr lang="en-US" altLang="zh-CN" sz="800" spc="-1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508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getU</a:t>
                      </a:r>
                      <a:r>
                        <a:rPr lang="en-US" altLang="zh-CN" sz="800" spc="-5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serInfo</a:t>
                      </a:r>
                      <a:endParaRPr lang="en-US" altLang="zh-CN" sz="800" spc="-5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58458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1000"/>
                        </a:lnSpc>
                      </a:pPr>
                      <a:r>
                        <a:rPr lang="en-US" altLang="zh-CN" sz="800" spc="-1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request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latin typeface="Segoe UI" panose="020B0502040204020203"/>
                          <a:ea typeface="Segoe UI" panose="020B0502040204020203"/>
                        </a:rPr>
                        <a:t>Payment</a:t>
                      </a:r>
                      <a:endParaRPr lang="en-US" altLang="zh-CN" sz="800" dirty="0">
                        <a:solidFill>
                          <a:srgbClr val="000000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  <a:tr h="172732">
                <a:tc vMerge="1"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3495">
                        <a:lnSpc>
                          <a:spcPct val="110000"/>
                        </a:lnSpc>
                      </a:pPr>
                      <a:r>
                        <a:rPr lang="zh-CN" altLang="en-US" sz="800" spc="-2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模板</a:t>
                      </a:r>
                      <a:r>
                        <a:rPr lang="zh-CN" altLang="en-US" sz="800" spc="-15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</a:t>
                      </a:r>
                      <a:endParaRPr lang="zh-CN" altLang="en-US" sz="800" spc="-15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6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endParaRPr lang="en-US" altLang="zh-CN" sz="6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CDCDC"/>
                      </a:solidFill>
                      <a:prstDash val="solid"/>
                    </a:lnL>
                    <a:lnR w="9525">
                      <a:solidFill>
                        <a:srgbClr val="DCDCDC"/>
                      </a:solidFill>
                      <a:prstDash val="solid"/>
                    </a:lnR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7355" y="884555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16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8"/>
          <p:cNvSpPr txBox="1"/>
          <p:nvPr/>
        </p:nvSpPr>
        <p:spPr>
          <a:xfrm>
            <a:off x="417880" y="312767"/>
            <a:ext cx="2600147" cy="1339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64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API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40"/>
              </a:lnSpc>
            </a:pPr>
            <a:endParaRPr lang="en-US" dirty="0" smtClean="0"/>
          </a:p>
          <a:p>
            <a:pPr marL="0" indent="541655">
              <a:lnSpc>
                <a:spcPct val="112000"/>
              </a:lnSpc>
            </a:pPr>
            <a:endParaRPr lang="zh-CN" altLang="en-US" sz="10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355" y="884555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7355" y="1071880"/>
            <a:ext cx="5969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微信小程序提供了许多</a:t>
            </a:r>
            <a:r>
              <a:rPr lang="en-US" altLang="zh-CN"/>
              <a:t>API</a:t>
            </a:r>
            <a:r>
              <a:rPr lang="zh-CN" altLang="en-US"/>
              <a:t>供使用，在百思不得姐的项目中，就使用了</a:t>
            </a:r>
            <a:r>
              <a:rPr lang="en-US" altLang="zh-CN"/>
              <a:t>(API)wx.request</a:t>
            </a:r>
            <a:r>
              <a:rPr lang="zh-CN" altLang="en-US"/>
              <a:t>去发起请求，调用易源的接口。使用</a:t>
            </a:r>
            <a:r>
              <a:rPr lang="en-US" altLang="zh-CN"/>
              <a:t>wx.request</a:t>
            </a:r>
            <a:r>
              <a:rPr lang="zh-CN" altLang="en-US"/>
              <a:t>的部分代码如下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2376170"/>
            <a:ext cx="3322320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31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3"/>
          <p:cNvSpPr txBox="1"/>
          <p:nvPr/>
        </p:nvSpPr>
        <p:spPr>
          <a:xfrm>
            <a:off x="417880" y="312767"/>
            <a:ext cx="7442705" cy="4276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spc="44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Router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80"/>
              </a:lnSpc>
            </a:pPr>
            <a:endParaRPr lang="en-US" dirty="0" smtClean="0"/>
          </a:p>
          <a:p>
            <a:pPr marL="0" indent="606425">
              <a:lnSpc>
                <a:spcPct val="111000"/>
              </a:lnSpc>
            </a:pPr>
            <a:r>
              <a:rPr lang="en-US" altLang="zh-CN" sz="1350" spc="-1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navigateTo(OBJ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ECT)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606425" hangingPunct="0">
              <a:lnSpc>
                <a:spcPct val="131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保留当前页面，跳转到应用内的某个页面，使用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navigateBack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以返回到原页面。页面路</a:t>
            </a:r>
            <a:b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径只能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是五层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970"/>
              </a:lnSpc>
            </a:pPr>
            <a:endParaRPr lang="en-US" dirty="0" smtClean="0"/>
          </a:p>
          <a:p>
            <a:pPr marL="0" indent="606425">
              <a:lnSpc>
                <a:spcPct val="111000"/>
              </a:lnSpc>
            </a:pPr>
            <a:r>
              <a:rPr lang="en-US" altLang="zh-CN" sz="1350" spc="-1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redirectTo(O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BJECT)</a:t>
            </a:r>
            <a:endParaRPr lang="en-US" altLang="zh-CN" sz="1350" spc="-5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0" indent="606425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关闭当前页面，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跳转到应用内的某个页面。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 indent="606425">
              <a:lnSpc>
                <a:spcPct val="111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navigateBack</a:t>
            </a:r>
            <a:r>
              <a:rPr lang="en-US" altLang="zh-CN" sz="1350" spc="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(O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BJECT)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606425" hangingPunct="0">
              <a:lnSpc>
                <a:spcPct val="131000"/>
              </a:lnSpc>
            </a:pPr>
            <a:r>
              <a:rPr lang="zh-CN" altLang="en-US" sz="1350" spc="-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关闭当前页面，返回上一页面或多级页面。可通过</a:t>
            </a:r>
            <a:r>
              <a:rPr lang="zh-CN" altLang="en-US" sz="1350" spc="-1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getCurrentPages())</a:t>
            </a:r>
            <a:r>
              <a:rPr lang="en-US" altLang="zh-CN" sz="1350" spc="-1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获取当前的页面栈，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决定需要返回几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45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6"/>
          <p:cNvSpPr txBox="1"/>
          <p:nvPr/>
        </p:nvSpPr>
        <p:spPr>
          <a:xfrm>
            <a:off x="5128259" y="3097311"/>
            <a:ext cx="3327958" cy="60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3600" b="1" spc="-1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3600" b="1" spc="-2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</a:t>
            </a:r>
            <a:r>
              <a:rPr lang="zh-CN" altLang="en-US" sz="3600" b="1" spc="-1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序开发经验</a:t>
            </a:r>
            <a:endParaRPr lang="zh-CN" altLang="en-US" sz="3600" b="1" spc="-15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48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60"/>
          <p:cNvSpPr txBox="1"/>
          <p:nvPr/>
        </p:nvSpPr>
        <p:spPr>
          <a:xfrm>
            <a:off x="417880" y="316383"/>
            <a:ext cx="5153100" cy="396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小程序可以借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鉴的优点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9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b="1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350" b="1" spc="1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、提前新建</a:t>
            </a:r>
            <a:r>
              <a:rPr lang="zh-CN" altLang="en-US" sz="1350" b="1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350" b="1" spc="10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，准备新页面</a:t>
            </a:r>
            <a:r>
              <a:rPr lang="zh-CN" altLang="en-US" sz="1350" b="1" spc="1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渲染。</a:t>
            </a:r>
            <a:endParaRPr lang="zh-CN" altLang="en-US" sz="1350" b="1" spc="1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b="1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350" b="1" spc="8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350" b="1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1350" b="1" spc="8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层和逻辑层分离，通过数据驱动，不直接操作</a:t>
            </a:r>
            <a:r>
              <a:rPr lang="zh-CN" altLang="en-US" sz="1350" b="1" spc="69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1350" b="1" spc="8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350" b="1" spc="8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b="1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350" b="1" spc="89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、使用</a:t>
            </a:r>
            <a:r>
              <a:rPr lang="zh-CN" altLang="en-US" sz="1350" b="1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Virtual</a:t>
            </a:r>
            <a:r>
              <a:rPr lang="zh-CN" altLang="en-US" sz="1350" b="1" spc="-27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350" b="1" spc="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1350" b="1" spc="89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，进行局部更新。</a:t>
            </a:r>
            <a:endParaRPr lang="zh-CN" altLang="en-US" sz="1350" b="1" spc="89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、全部使用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，确保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传输中安全。</a:t>
            </a:r>
            <a:endParaRPr lang="zh-CN" altLang="en-US" sz="1350" spc="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、前</a:t>
            </a:r>
            <a:r>
              <a:rPr lang="zh-CN" altLang="en-US" sz="13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端组件化开发。</a:t>
            </a:r>
            <a:endParaRPr lang="zh-CN" altLang="en-US" sz="1350" spc="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、加入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rpx</a:t>
            </a:r>
            <a:r>
              <a:rPr lang="zh-CN" altLang="en-US" sz="13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单位，隔离设备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尺寸，方便开发。</a:t>
            </a:r>
            <a:endParaRPr lang="zh-CN" altLang="en-US" sz="1350" spc="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62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4"/>
          <p:cNvSpPr txBox="1"/>
          <p:nvPr/>
        </p:nvSpPr>
        <p:spPr>
          <a:xfrm>
            <a:off x="417880" y="316383"/>
            <a:ext cx="7107886" cy="5303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程序存在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的问题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b="1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350" b="1" spc="8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、小程序仍然使用</a:t>
            </a:r>
            <a:r>
              <a:rPr lang="zh-CN" altLang="en-US" sz="1350" b="1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350" b="1" spc="9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渲染，并非</a:t>
            </a:r>
            <a:r>
              <a:rPr lang="zh-CN" altLang="en-US" sz="1350" b="1" spc="8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原生渲染</a:t>
            </a:r>
            <a:endParaRPr lang="zh-CN" altLang="en-US" sz="1350" b="1" spc="8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350" b="1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、需要独立开发，不能</a:t>
            </a:r>
            <a:r>
              <a:rPr lang="zh-CN" altLang="en-US" sz="1350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在非微信环境运行。</a:t>
            </a:r>
            <a:endParaRPr lang="zh-CN" altLang="en-US" sz="1350" b="1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350" b="1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、开发者不可</a:t>
            </a:r>
            <a:r>
              <a:rPr lang="zh-CN" altLang="en-US" sz="1350" b="1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以扩展新组件。</a:t>
            </a:r>
            <a:endParaRPr lang="zh-CN" altLang="en-US" sz="1350" b="1" spc="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3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、服务端接口返回的头无法执行，比如：</a:t>
            </a: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350" spc="4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375920" hangingPunct="0">
              <a:lnSpc>
                <a:spcPct val="130000"/>
              </a:lnSpc>
            </a:pP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350" spc="6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、依赖浏览器环境的</a:t>
            </a: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350" spc="6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库不能使用，因为是</a:t>
            </a:r>
            <a:r>
              <a:rPr lang="zh-CN" altLang="en-US" sz="1350" spc="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JSCore</a:t>
            </a:r>
            <a:r>
              <a:rPr lang="zh-CN" altLang="en-US" sz="1350" spc="6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执行的，没有</a:t>
            </a: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lang="zh-CN" altLang="en-US" sz="1350" spc="8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350" spc="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</a:t>
            </a:r>
            <a:r>
              <a:rPr lang="zh-CN" altLang="en-US" sz="1350" spc="6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象。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spc="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350" spc="6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350" spc="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WXSS</a:t>
            </a:r>
            <a:r>
              <a:rPr lang="zh-CN" altLang="en-US" sz="1350" spc="69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中无法使用</a:t>
            </a:r>
            <a:r>
              <a:rPr lang="zh-CN" altLang="en-US" sz="1350" spc="6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本地（图片、字体等）。</a:t>
            </a:r>
            <a:endParaRPr lang="zh-CN" altLang="en-US" sz="1350" spc="6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350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WXSS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转化成</a:t>
            </a: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1350" spc="-30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350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</a:t>
            </a: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1350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，为了兼容</a:t>
            </a:r>
            <a:r>
              <a:rPr lang="zh-CN" altLang="en-US" sz="1350" spc="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rpx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350" spc="4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spc="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350" spc="1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350" spc="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WXSS</a:t>
            </a:r>
            <a:r>
              <a:rPr lang="zh-CN" altLang="en-US" sz="1350" spc="10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不支持</a:t>
            </a:r>
            <a:r>
              <a:rPr lang="zh-CN" altLang="en-US" sz="1350" spc="1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级联选择器。</a:t>
            </a:r>
            <a:endParaRPr lang="zh-CN" altLang="en-US" sz="1350" spc="1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 indent="375920">
              <a:lnSpc>
                <a:spcPct val="110000"/>
              </a:lnSpc>
            </a:pP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350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、小程序无法打开页面，无法拉起</a:t>
            </a: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350" spc="4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Freeform 375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8" name="Picture 3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388"/>
          <p:cNvSpPr txBox="1"/>
          <p:nvPr/>
        </p:nvSpPr>
        <p:spPr>
          <a:xfrm>
            <a:off x="417880" y="1107406"/>
            <a:ext cx="4504204" cy="619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脱离微信的“小程序”：</a:t>
            </a:r>
            <a:r>
              <a:rPr lang="en-US" altLang="zh-CN" sz="1350" b="1" spc="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b="1" spc="-5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渐进式应用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0" indent="2350770">
              <a:lnSpc>
                <a:spcPct val="111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Progressive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spc="-10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App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90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2"/>
          <p:cNvSpPr txBox="1"/>
          <p:nvPr/>
        </p:nvSpPr>
        <p:spPr>
          <a:xfrm>
            <a:off x="417880" y="1107406"/>
            <a:ext cx="7451674" cy="3318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1350" b="1" spc="-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b="1" spc="-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 sz="1350" b="1" spc="-5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b="1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渐进增强</a:t>
            </a:r>
            <a:r>
              <a:rPr lang="zh-CN" altLang="en-US" sz="1200" b="1" spc="-5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5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支持的新特性的浏览器获得更好的体验，不支持的保持原来的体验。</a:t>
            </a:r>
            <a:endParaRPr lang="zh-CN" altLang="en-US" sz="1200" spc="-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25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b="1" spc="-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离线访问</a:t>
            </a:r>
            <a:r>
              <a:rPr lang="zh-CN" altLang="en-US" sz="1200" b="1" spc="-1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1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Workers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可以在离线或者网速差的环境下工作。</a:t>
            </a:r>
            <a:endParaRPr lang="zh-CN" altLang="en-US" sz="1200" spc="-3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类原生应用</a:t>
            </a:r>
            <a:r>
              <a:rPr lang="zh-CN" altLang="en-US" sz="1200" b="1" spc="-11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12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使用app</a:t>
            </a:r>
            <a:r>
              <a:rPr lang="zh-CN" altLang="en-US" sz="1200" spc="-11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200" spc="-11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model做到原生应用般的体验。</a:t>
            </a:r>
            <a:endParaRPr lang="zh-CN" altLang="en-US" sz="12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b="1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可安装</a:t>
            </a:r>
            <a:r>
              <a:rPr lang="zh-CN" altLang="en-US" sz="1200" b="1" spc="-6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6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允许用户保留对他们有用的应用在主屏幕上，不需要通过应用商店。</a:t>
            </a:r>
            <a:endParaRPr lang="zh-CN" altLang="en-US" sz="1200" spc="-1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2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b="1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容易分享</a:t>
            </a:r>
            <a:r>
              <a:rPr lang="zh-CN" altLang="en-US" sz="1200" b="1" spc="-15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16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1200" spc="-15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 spc="-16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可以轻松分享应用。</a:t>
            </a:r>
            <a:endParaRPr lang="zh-CN" altLang="en-US" sz="12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spc="-3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持续更新</a:t>
            </a:r>
            <a:r>
              <a:rPr lang="zh-CN" altLang="en-US" sz="1200" spc="-3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3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3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受益于</a:t>
            </a:r>
            <a:r>
              <a:rPr lang="zh-CN" altLang="en-US" sz="1200" spc="-3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sz="1200" spc="-3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200" spc="-30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3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的更新进程，应用能够始终保持更新。</a:t>
            </a:r>
            <a:endParaRPr lang="zh-CN" altLang="en-US" sz="1200" spc="-3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来提供服务来防止网络窥探，保证内容不被篡改。</a:t>
            </a:r>
            <a:endParaRPr lang="zh-CN" altLang="en-US" sz="12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25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可搜索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得益于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W3C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manifests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元数据和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的登记，让搜索引擎能够找到</a:t>
            </a:r>
            <a:r>
              <a:rPr lang="zh-CN" altLang="en-US" sz="1200" spc="-9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spc="-89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应用。</a:t>
            </a:r>
            <a:endParaRPr lang="zh-CN" altLang="en-US" sz="120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710"/>
              </a:lnSpc>
            </a:pPr>
            <a:endParaRPr lang="en-US" dirty="0" smtClean="0"/>
          </a:p>
          <a:p>
            <a:pPr marL="0" indent="386080">
              <a:lnSpc>
                <a:spcPct val="110000"/>
              </a:lnSpc>
              <a:tabLst>
                <a:tab pos="614680" algn="l"/>
              </a:tabLst>
            </a:pPr>
            <a:r>
              <a:rPr lang="en-US" altLang="zh-CN" sz="1200" spc="-5" dirty="0">
                <a:solidFill>
                  <a:srgbClr val="7D7D7D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zh-CN" altLang="en-US" sz="1200" spc="-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再次访问</a:t>
            </a:r>
            <a:r>
              <a:rPr lang="zh-CN" altLang="en-US" sz="1200" spc="-4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spc="-44" dirty="0">
                <a:solidFill>
                  <a:srgbClr val="7D7D7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spc="-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通过消息推送等特性让用户再次访问变得容易。</a:t>
            </a:r>
            <a:endParaRPr lang="zh-CN" altLang="en-US" sz="1200" spc="-2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3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6" name="Picture 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416"/>
          <p:cNvSpPr txBox="1"/>
          <p:nvPr/>
        </p:nvSpPr>
        <p:spPr>
          <a:xfrm>
            <a:off x="417880" y="1107406"/>
            <a:ext cx="2963748" cy="2680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29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spc="-114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Manifest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更像</a:t>
            </a:r>
            <a:r>
              <a:rPr lang="en-US" altLang="zh-CN" sz="1350" b="1" spc="-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Na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tive</a:t>
            </a:r>
            <a:endParaRPr lang="en-US" altLang="zh-CN" sz="1350" b="1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70"/>
              </a:lnSpc>
            </a:pPr>
            <a:endParaRPr lang="en-US" dirty="0" smtClean="0"/>
          </a:p>
          <a:p>
            <a:pPr marL="185420" hangingPunct="0">
              <a:lnSpc>
                <a:spcPct val="130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spc="-34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Manifest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b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JSON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的格式定义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</a:t>
            </a:r>
            <a:b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</a:b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的相关配置（应</a:t>
            </a:r>
            <a:b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用名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称、图标或图像</a:t>
            </a:r>
            <a:b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连接、启动</a:t>
            </a:r>
            <a:r>
              <a:rPr lang="en-US" altLang="zh-CN" sz="1350" spc="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URL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、自</a:t>
            </a:r>
            <a:b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定义特性、启动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185420">
              <a:lnSpc>
                <a:spcPct val="110000"/>
              </a:lnSpc>
            </a:pP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、全屏设置等）。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47"/>
          <p:cNvSpPr txBox="1"/>
          <p:nvPr/>
        </p:nvSpPr>
        <p:spPr>
          <a:xfrm>
            <a:off x="417880" y="316383"/>
            <a:ext cx="1160271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序的特点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994280" y="2211089"/>
            <a:ext cx="1561383" cy="2659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8895">
              <a:lnSpc>
                <a:spcPct val="112000"/>
              </a:lnSpc>
            </a:pPr>
            <a:r>
              <a:rPr lang="zh-CN" altLang="en-US" sz="135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13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en-US" altLang="zh-CN" sz="1350" dirty="0">
                <a:solidFill>
                  <a:srgbClr val="FEFEFE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spc="1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1350" dirty="0">
                <a:solidFill>
                  <a:srgbClr val="FEFEFE"/>
                </a:solidFill>
                <a:latin typeface="Segoe UI" panose="020B0502040204020203"/>
                <a:ea typeface="Segoe UI" panose="020B0502040204020203"/>
              </a:rPr>
              <a:t>HTML5</a:t>
            </a:r>
            <a:endParaRPr lang="en-US" altLang="zh-CN" sz="1350" dirty="0">
              <a:solidFill>
                <a:srgbClr val="FEFEFE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50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zh-CN" altLang="en-US" sz="1350" spc="5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即用即走，随手</a:t>
            </a:r>
            <a:r>
              <a:rPr lang="zh-CN" altLang="en-US" sz="135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endParaRPr lang="zh-CN" altLang="en-US" sz="1350" dirty="0">
              <a:solidFill>
                <a:srgbClr val="FEFEF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20"/>
              </a:lnSpc>
            </a:pPr>
            <a:endParaRPr lang="en-US" dirty="0" smtClean="0"/>
          </a:p>
          <a:p>
            <a:pPr marL="0" indent="257810">
              <a:lnSpc>
                <a:spcPct val="110000"/>
              </a:lnSpc>
            </a:pPr>
            <a:r>
              <a:rPr lang="zh-CN" altLang="en-US" sz="1350" spc="1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拥有离</a:t>
            </a:r>
            <a:r>
              <a:rPr lang="zh-CN" altLang="en-US" sz="135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线能力</a:t>
            </a:r>
            <a:endParaRPr lang="zh-CN" altLang="en-US" sz="1350" dirty="0">
              <a:solidFill>
                <a:srgbClr val="FEFEF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75"/>
              </a:lnSpc>
            </a:pPr>
            <a:endParaRPr lang="en-US" dirty="0" smtClean="0"/>
          </a:p>
          <a:p>
            <a:pPr marL="0" indent="172085">
              <a:lnSpc>
                <a:spcPct val="110000"/>
              </a:lnSpc>
            </a:pPr>
            <a:r>
              <a:rPr lang="zh-CN" altLang="en-US" sz="1350" spc="1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基于微信</a:t>
            </a:r>
            <a:r>
              <a:rPr lang="zh-CN" altLang="en-US" sz="135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跨平台</a:t>
            </a:r>
            <a:endParaRPr lang="zh-CN" altLang="en-US" sz="1350" dirty="0">
              <a:solidFill>
                <a:srgbClr val="FEFEF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5"/>
              </a:lnSpc>
            </a:pPr>
            <a:endParaRPr lang="en-US" dirty="0" smtClean="0"/>
          </a:p>
          <a:p>
            <a:pPr marL="0" indent="85090">
              <a:lnSpc>
                <a:spcPct val="110000"/>
              </a:lnSpc>
            </a:pPr>
            <a:r>
              <a:rPr lang="zh-CN" altLang="en-US" sz="1350" spc="5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媲美原生操作</a:t>
            </a:r>
            <a:r>
              <a:rPr lang="zh-CN" altLang="en-US" sz="1350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体验</a:t>
            </a:r>
            <a:endParaRPr lang="zh-CN" altLang="en-US" sz="1350" dirty="0">
              <a:solidFill>
                <a:srgbClr val="FEFEF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Freeform 417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" name="Picture 4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430"/>
          <p:cNvSpPr txBox="1"/>
          <p:nvPr/>
        </p:nvSpPr>
        <p:spPr>
          <a:xfrm>
            <a:off x="417880" y="1107406"/>
            <a:ext cx="3047619" cy="230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b="1" spc="-2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Workers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增强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Web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1" name="TextBox 431"/>
          <p:cNvSpPr txBox="1"/>
          <p:nvPr/>
        </p:nvSpPr>
        <p:spPr>
          <a:xfrm>
            <a:off x="6554469" y="2523837"/>
            <a:ext cx="1590294" cy="806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30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350" spc="-1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Works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</a:t>
            </a: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现资源离线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缓存和更</a:t>
            </a: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endParaRPr lang="zh-CN" altLang="en-US" sz="1350" spc="-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reeform 432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5" name="Picture 4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445"/>
          <p:cNvSpPr txBox="1"/>
          <p:nvPr/>
        </p:nvSpPr>
        <p:spPr>
          <a:xfrm>
            <a:off x="417880" y="312767"/>
            <a:ext cx="2307078" cy="3604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30000"/>
              </a:lnSpc>
            </a:pP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PWA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-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b="1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Shell</a:t>
            </a:r>
            <a:r>
              <a:rPr lang="en-US" altLang="zh-CN" sz="1350" b="1" spc="-5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提升显示效</a:t>
            </a:r>
            <a:r>
              <a:rPr lang="zh-CN" altLang="en-US" sz="1350" b="1" spc="-1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率</a:t>
            </a:r>
            <a:endParaRPr lang="zh-CN" altLang="en-US" sz="1350" b="1" spc="-1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70"/>
              </a:lnSpc>
            </a:pPr>
            <a:endParaRPr lang="en-US" dirty="0" smtClean="0"/>
          </a:p>
          <a:p>
            <a:pPr marL="236855" hangingPunct="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35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Shell</a:t>
            </a:r>
            <a:r>
              <a:rPr lang="zh-CN" altLang="en-US" sz="1350" spc="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（应用外壳）</a:t>
            </a:r>
            <a:br>
              <a:rPr lang="zh-CN" altLang="en-US" sz="1350" spc="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是应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用的用户界面所需的</a:t>
            </a:r>
            <a:b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最基本的</a:t>
            </a:r>
            <a:r>
              <a:rPr lang="zh-CN" altLang="en-US" sz="1350" spc="-19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HTML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35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CSS</a:t>
            </a:r>
            <a:r>
              <a:rPr lang="en-US" altLang="zh-CN" sz="1350" spc="-114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350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JavaScript</a:t>
            </a:r>
            <a:r>
              <a:rPr lang="zh-CN" altLang="en-US" sz="1350" spc="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首次加载后</a:t>
            </a:r>
            <a:b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立刻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被缓存下来，不需要</a:t>
            </a:r>
            <a:b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3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每次使用时都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被下载，而</a:t>
            </a:r>
            <a:endParaRPr lang="zh-CN" altLang="en-US" sz="13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236855">
              <a:lnSpc>
                <a:spcPct val="100000"/>
              </a:lnSpc>
            </a:pPr>
            <a:r>
              <a:rPr lang="zh-CN" altLang="en-US" sz="13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是只异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步加载需要的数据，</a:t>
            </a:r>
            <a:endParaRPr lang="zh-CN" altLang="en-US" sz="13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236855">
              <a:lnSpc>
                <a:spcPct val="100000"/>
              </a:lnSpc>
            </a:pP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以达到</a:t>
            </a:r>
            <a:r>
              <a:rPr lang="en-US" altLang="zh-CN" sz="1350" spc="5" dirty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UI</a:t>
            </a:r>
            <a:r>
              <a:rPr lang="zh-CN" altLang="en-US" sz="1350" spc="1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保持本</a:t>
            </a:r>
            <a:r>
              <a:rPr lang="zh-CN" altLang="en-US" sz="13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地化。</a:t>
            </a:r>
            <a:endParaRPr lang="zh-CN" altLang="en-US" sz="13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345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6"/>
          <p:cNvSpPr txBox="1"/>
          <p:nvPr/>
        </p:nvSpPr>
        <p:spPr>
          <a:xfrm>
            <a:off x="5128259" y="3097311"/>
            <a:ext cx="3327958" cy="608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3600" b="1" spc="-1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需要知识</a:t>
            </a:r>
            <a:endParaRPr lang="zh-CN" altLang="en-US" sz="3600" b="1" spc="-15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" y="762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TextBox 455"/>
          <p:cNvSpPr txBox="1"/>
          <p:nvPr/>
        </p:nvSpPr>
        <p:spPr>
          <a:xfrm>
            <a:off x="1164590" y="1830070"/>
            <a:ext cx="5509260" cy="2459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3600" b="1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1 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了解小程序基本组成</a:t>
            </a:r>
            <a:endParaRPr lang="zh-CN" altLang="en-US" sz="3600" b="1" spc="-15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sz="3600" b="1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2 </a:t>
            </a:r>
            <a:r>
              <a:rPr lang="en-US" altLang="zh-CN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html 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： </a:t>
            </a:r>
            <a:r>
              <a:rPr lang="en-US" altLang="zh-CN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view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层展示</a:t>
            </a:r>
            <a:endParaRPr lang="en-US" altLang="zh-CN" sz="3600" b="1" spc="-15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sz="3600" b="1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3 </a:t>
            </a:r>
            <a:r>
              <a:rPr lang="en-US" altLang="zh-CN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css 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：样式对</a:t>
            </a:r>
            <a:r>
              <a:rPr lang="en-US" altLang="zh-CN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view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的化妆</a:t>
            </a:r>
            <a:endParaRPr lang="en-US" altLang="zh-CN" sz="3600" spc="-15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  <a:p>
            <a:pPr marL="0">
              <a:lnSpc>
                <a:spcPct val="111000"/>
              </a:lnSpc>
            </a:pPr>
            <a:r>
              <a:rPr lang="en-US" altLang="zh-CN" sz="3600" b="1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4 </a:t>
            </a:r>
            <a:r>
              <a:rPr lang="en-US" altLang="zh-CN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JavaScript </a:t>
            </a:r>
            <a:r>
              <a:rPr lang="zh-CN" altLang="en-US" sz="3600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</a:rPr>
              <a:t>：逻辑处理</a:t>
            </a:r>
            <a:endParaRPr lang="en-US" altLang="zh-CN" sz="3600" spc="-15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1440" y="0"/>
            <a:ext cx="946404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78180" y="826135"/>
            <a:ext cx="471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pc="-15" dirty="0">
                <a:solidFill>
                  <a:srgbClr val="3F3F3F"/>
                </a:solidFill>
                <a:latin typeface="Segoe UI" panose="020B0502040204020203"/>
                <a:ea typeface="宋体" panose="02010600030101010101" pitchFamily="2" charset="-122"/>
                <a:sym typeface="+mn-ea"/>
              </a:rPr>
              <a:t>小程序基本组成</a:t>
            </a:r>
            <a:endParaRPr lang="zh-CN" altLang="en-US" sz="3200" b="1" spc="-15" dirty="0">
              <a:solidFill>
                <a:srgbClr val="3F3F3F"/>
              </a:solidFill>
              <a:latin typeface="Segoe UI" panose="020B0502040204020203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285" y="1778635"/>
            <a:ext cx="797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小程序文件结构：包含一个描述整体程序的 app 和多个描述各自页面的 page。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70" y="3226435"/>
            <a:ext cx="6401435" cy="2171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180" y="2489200"/>
            <a:ext cx="291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描述整体程序的</a:t>
            </a:r>
            <a:r>
              <a:rPr lang="en-US" altLang="zh-CN"/>
              <a:t>app</a:t>
            </a:r>
            <a:r>
              <a:rPr lang="zh-CN" altLang="en-US"/>
              <a:t>如下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382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20445" y="788035"/>
            <a:ext cx="485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一个小程序页面的 page可由四个文件组成如下：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" y="1417320"/>
            <a:ext cx="6706235" cy="2773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1405" y="4681855"/>
            <a:ext cx="6835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 ：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为了便于开发，描述页面的四个文件必须具有相同的路径与文件名。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516380" y="1308100"/>
            <a:ext cx="330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zh-CN" altLang="en-US" b="1"/>
              <a:t>百思不得姐</a:t>
            </a:r>
            <a:r>
              <a:rPr lang="zh-CN" altLang="en-US"/>
              <a:t>项目为例子：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5" y="1837690"/>
            <a:ext cx="5959475" cy="39630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12115" y="0"/>
            <a:ext cx="9708515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28650" y="615950"/>
            <a:ext cx="3032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app</a:t>
            </a:r>
            <a:r>
              <a:rPr lang="zh-CN" altLang="en-US" sz="3200" b="1"/>
              <a:t>配置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47395" y="1253490"/>
            <a:ext cx="7501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app.json文件用来对微信小程序进行全局配置，决定</a:t>
            </a:r>
            <a:r>
              <a:rPr lang="zh-CN" altLang="en-US">
                <a:solidFill>
                  <a:srgbClr val="FF0000"/>
                </a:solidFill>
              </a:rPr>
              <a:t>页面文件的路径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窗口表现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设置网络超时时间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设置多 tab</a:t>
            </a:r>
            <a:r>
              <a:rPr lang="zh-CN" altLang="en-US"/>
              <a:t> 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2043430"/>
            <a:ext cx="5174615" cy="4001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25" y="1898650"/>
            <a:ext cx="2362200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28650" y="1308100"/>
            <a:ext cx="76835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networkTimeout ：可以设置各种网络请求的超时时间。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debug ：</a:t>
            </a:r>
            <a:r>
              <a:rPr lang="en-US" altLang="zh-CN"/>
              <a:t>true or false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可以在开发者工具中开启 debug 模式，在开发者工具的控制台面板，调试信息以 info 的形式给出，其信息有Page的注册，页面路由，数据更新，事件触发 。 可以帮助开发者快速定位一些常见的问题。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page.json（页面中的配置文件）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每一个小程序页面也可以使用.json文件来对本页面的窗口表现进行配置。 页面的配置比app.json全局配置简单得多，只是设置 app.json 中的 window 配置项的内容，页面中配置项会覆盖 app.json 的 window 中相同的配置项。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更多详细的设置，请参考微信</a:t>
            </a:r>
            <a:r>
              <a:rPr lang="zh-CN" altLang="en-US">
                <a:hlinkClick r:id="rId2" action="ppaction://hlinkfile"/>
              </a:rPr>
              <a:t>小程序开发文档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447"/>
          <p:cNvSpPr/>
          <p:nvPr/>
        </p:nvSpPr>
        <p:spPr>
          <a:xfrm>
            <a:off x="628650" y="5162550"/>
            <a:ext cx="3867150" cy="5149850"/>
          </a:xfrm>
          <a:custGeom>
            <a:avLst/>
            <a:gdLst>
              <a:gd name="connsiteX0" fmla="*/ 8381 w 3867150"/>
              <a:gd name="connsiteY0" fmla="*/ 2584704 h 5149850"/>
              <a:gd name="connsiteX1" fmla="*/ 1940051 w 3867150"/>
              <a:gd name="connsiteY1" fmla="*/ 9906 h 5149850"/>
              <a:gd name="connsiteX2" fmla="*/ 3871721 w 3867150"/>
              <a:gd name="connsiteY2" fmla="*/ 2584704 h 5149850"/>
              <a:gd name="connsiteX3" fmla="*/ 1940051 w 3867150"/>
              <a:gd name="connsiteY3" fmla="*/ 5159502 h 5149850"/>
              <a:gd name="connsiteX4" fmla="*/ 8381 w 3867150"/>
              <a:gd name="connsiteY4" fmla="*/ 2584704 h 5149850"/>
              <a:gd name="connsiteX5" fmla="*/ 8381 w 3867150"/>
              <a:gd name="connsiteY5" fmla="*/ 2584704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150" h="5149850">
                <a:moveTo>
                  <a:pt x="8381" y="2584704"/>
                </a:moveTo>
                <a:cubicBezTo>
                  <a:pt x="8381" y="1162685"/>
                  <a:pt x="873252" y="9906"/>
                  <a:pt x="1940051" y="9906"/>
                </a:cubicBezTo>
                <a:cubicBezTo>
                  <a:pt x="3006852" y="9906"/>
                  <a:pt x="3871721" y="1162685"/>
                  <a:pt x="3871721" y="2584704"/>
                </a:cubicBezTo>
                <a:cubicBezTo>
                  <a:pt x="3871721" y="4006723"/>
                  <a:pt x="3006852" y="5159502"/>
                  <a:pt x="1940051" y="5159502"/>
                </a:cubicBezTo>
                <a:cubicBezTo>
                  <a:pt x="873252" y="5159502"/>
                  <a:pt x="8381" y="4006723"/>
                  <a:pt x="8381" y="2584704"/>
                </a:cubicBezTo>
                <a:lnTo>
                  <a:pt x="8381" y="2584704"/>
                </a:lnTo>
                <a:close/>
              </a:path>
            </a:pathLst>
          </a:custGeom>
          <a:solidFill>
            <a:srgbClr val="C2DE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/>
          <p:cNvSpPr/>
          <p:nvPr/>
        </p:nvSpPr>
        <p:spPr>
          <a:xfrm>
            <a:off x="-577850" y="4387850"/>
            <a:ext cx="2254250" cy="3028950"/>
          </a:xfrm>
          <a:custGeom>
            <a:avLst/>
            <a:gdLst>
              <a:gd name="connsiteX0" fmla="*/ 3301 w 2254250"/>
              <a:gd name="connsiteY0" fmla="*/ 1521460 h 3028950"/>
              <a:gd name="connsiteX1" fmla="*/ 1134110 w 2254250"/>
              <a:gd name="connsiteY1" fmla="*/ 13462 h 3028950"/>
              <a:gd name="connsiteX2" fmla="*/ 2264917 w 2254250"/>
              <a:gd name="connsiteY2" fmla="*/ 1521460 h 3028950"/>
              <a:gd name="connsiteX3" fmla="*/ 1134110 w 2254250"/>
              <a:gd name="connsiteY3" fmla="*/ 3029458 h 3028950"/>
              <a:gd name="connsiteX4" fmla="*/ 3301 w 2254250"/>
              <a:gd name="connsiteY4" fmla="*/ 1521460 h 3028950"/>
              <a:gd name="connsiteX5" fmla="*/ 3301 w 2254250"/>
              <a:gd name="connsiteY5" fmla="*/ 152146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250" h="3028950">
                <a:moveTo>
                  <a:pt x="3301" y="1521460"/>
                </a:moveTo>
                <a:cubicBezTo>
                  <a:pt x="3301" y="688594"/>
                  <a:pt x="509582" y="13462"/>
                  <a:pt x="1134110" y="13462"/>
                </a:cubicBezTo>
                <a:cubicBezTo>
                  <a:pt x="1758632" y="13462"/>
                  <a:pt x="2264917" y="688594"/>
                  <a:pt x="2264917" y="1521460"/>
                </a:cubicBezTo>
                <a:cubicBezTo>
                  <a:pt x="2264917" y="2354303"/>
                  <a:pt x="1758632" y="3029458"/>
                  <a:pt x="1134110" y="3029458"/>
                </a:cubicBezTo>
                <a:cubicBezTo>
                  <a:pt x="509582" y="3029458"/>
                  <a:pt x="3301" y="2354303"/>
                  <a:pt x="3301" y="1521460"/>
                </a:cubicBezTo>
                <a:lnTo>
                  <a:pt x="3301" y="1521460"/>
                </a:lnTo>
                <a:close/>
              </a:path>
            </a:pathLst>
          </a:custGeom>
          <a:solidFill>
            <a:srgbClr val="70B2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1162050" y="6330950"/>
            <a:ext cx="819150" cy="1085850"/>
          </a:xfrm>
          <a:custGeom>
            <a:avLst/>
            <a:gdLst>
              <a:gd name="connsiteX0" fmla="*/ 11430 w 819150"/>
              <a:gd name="connsiteY0" fmla="*/ 547623 h 1085850"/>
              <a:gd name="connsiteX1" fmla="*/ 415289 w 819150"/>
              <a:gd name="connsiteY1" fmla="*/ 8890 h 1085850"/>
              <a:gd name="connsiteX2" fmla="*/ 819150 w 819150"/>
              <a:gd name="connsiteY2" fmla="*/ 547623 h 1085850"/>
              <a:gd name="connsiteX3" fmla="*/ 415289 w 819150"/>
              <a:gd name="connsiteY3" fmla="*/ 1086358 h 1085850"/>
              <a:gd name="connsiteX4" fmla="*/ 11430 w 819150"/>
              <a:gd name="connsiteY4" fmla="*/ 547623 h 1085850"/>
              <a:gd name="connsiteX5" fmla="*/ 11430 w 819150"/>
              <a:gd name="connsiteY5" fmla="*/ 547623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1085850">
                <a:moveTo>
                  <a:pt x="11430" y="547623"/>
                </a:moveTo>
                <a:cubicBezTo>
                  <a:pt x="11430" y="250088"/>
                  <a:pt x="192277" y="8890"/>
                  <a:pt x="415289" y="8890"/>
                </a:cubicBezTo>
                <a:cubicBezTo>
                  <a:pt x="638301" y="8890"/>
                  <a:pt x="819150" y="250088"/>
                  <a:pt x="819150" y="547623"/>
                </a:cubicBezTo>
                <a:cubicBezTo>
                  <a:pt x="819150" y="845160"/>
                  <a:pt x="638301" y="1086358"/>
                  <a:pt x="415289" y="1086358"/>
                </a:cubicBezTo>
                <a:cubicBezTo>
                  <a:pt x="192277" y="1086358"/>
                  <a:pt x="11430" y="845160"/>
                  <a:pt x="11430" y="547623"/>
                </a:cubicBezTo>
                <a:lnTo>
                  <a:pt x="11430" y="54762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/>
          <p:cNvSpPr/>
          <p:nvPr/>
        </p:nvSpPr>
        <p:spPr>
          <a:xfrm>
            <a:off x="5302250" y="-895350"/>
            <a:ext cx="1670050" cy="2203450"/>
          </a:xfrm>
          <a:custGeom>
            <a:avLst/>
            <a:gdLst>
              <a:gd name="connsiteX0" fmla="*/ 13461 w 1670050"/>
              <a:gd name="connsiteY0" fmla="*/ 1104900 h 2203450"/>
              <a:gd name="connsiteX1" fmla="*/ 846328 w 1670050"/>
              <a:gd name="connsiteY1" fmla="*/ -5333 h 2203450"/>
              <a:gd name="connsiteX2" fmla="*/ 1679193 w 1670050"/>
              <a:gd name="connsiteY2" fmla="*/ 1104900 h 2203450"/>
              <a:gd name="connsiteX3" fmla="*/ 846328 w 1670050"/>
              <a:gd name="connsiteY3" fmla="*/ 2215134 h 2203450"/>
              <a:gd name="connsiteX4" fmla="*/ 13461 w 1670050"/>
              <a:gd name="connsiteY4" fmla="*/ 1104900 h 2203450"/>
              <a:gd name="connsiteX5" fmla="*/ 13461 w 1670050"/>
              <a:gd name="connsiteY5" fmla="*/ 110490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50" h="2203450">
                <a:moveTo>
                  <a:pt x="13461" y="1104900"/>
                </a:moveTo>
                <a:cubicBezTo>
                  <a:pt x="13461" y="491743"/>
                  <a:pt x="386334" y="-5333"/>
                  <a:pt x="846328" y="-5333"/>
                </a:cubicBezTo>
                <a:cubicBezTo>
                  <a:pt x="1306321" y="-5333"/>
                  <a:pt x="1679193" y="491743"/>
                  <a:pt x="1679193" y="1104900"/>
                </a:cubicBezTo>
                <a:cubicBezTo>
                  <a:pt x="1679193" y="1718056"/>
                  <a:pt x="1306321" y="2215134"/>
                  <a:pt x="846328" y="2215134"/>
                </a:cubicBezTo>
                <a:cubicBezTo>
                  <a:pt x="386334" y="2215134"/>
                  <a:pt x="13461" y="1718056"/>
                  <a:pt x="13461" y="1104900"/>
                </a:cubicBezTo>
                <a:lnTo>
                  <a:pt x="13461" y="1104900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7080250" y="-552450"/>
            <a:ext cx="2559050" cy="3409950"/>
          </a:xfrm>
          <a:custGeom>
            <a:avLst/>
            <a:gdLst>
              <a:gd name="connsiteX0" fmla="*/ 10921 w 2559050"/>
              <a:gd name="connsiteY0" fmla="*/ 1706880 h 3409950"/>
              <a:gd name="connsiteX1" fmla="*/ 1288795 w 2559050"/>
              <a:gd name="connsiteY1" fmla="*/ 3809 h 3409950"/>
              <a:gd name="connsiteX2" fmla="*/ 2566669 w 2559050"/>
              <a:gd name="connsiteY2" fmla="*/ 1706880 h 3409950"/>
              <a:gd name="connsiteX3" fmla="*/ 1288795 w 2559050"/>
              <a:gd name="connsiteY3" fmla="*/ 3409950 h 3409950"/>
              <a:gd name="connsiteX4" fmla="*/ 10921 w 2559050"/>
              <a:gd name="connsiteY4" fmla="*/ 1706880 h 3409950"/>
              <a:gd name="connsiteX5" fmla="*/ 10921 w 2559050"/>
              <a:gd name="connsiteY5" fmla="*/ 170688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050" h="3409950">
                <a:moveTo>
                  <a:pt x="10921" y="1706880"/>
                </a:moveTo>
                <a:cubicBezTo>
                  <a:pt x="10921" y="766318"/>
                  <a:pt x="583056" y="3809"/>
                  <a:pt x="1288795" y="3809"/>
                </a:cubicBezTo>
                <a:cubicBezTo>
                  <a:pt x="1994534" y="3809"/>
                  <a:pt x="2566669" y="766318"/>
                  <a:pt x="2566669" y="1706880"/>
                </a:cubicBezTo>
                <a:cubicBezTo>
                  <a:pt x="2566669" y="2647442"/>
                  <a:pt x="1994534" y="3409950"/>
                  <a:pt x="1288795" y="3409950"/>
                </a:cubicBezTo>
                <a:cubicBezTo>
                  <a:pt x="583056" y="3409950"/>
                  <a:pt x="10921" y="2647442"/>
                  <a:pt x="10921" y="1706880"/>
                </a:cubicBezTo>
                <a:lnTo>
                  <a:pt x="10921" y="1706880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6673850" y="-336550"/>
            <a:ext cx="1098550" cy="1466850"/>
          </a:xfrm>
          <a:custGeom>
            <a:avLst/>
            <a:gdLst>
              <a:gd name="connsiteX0" fmla="*/ 7366 w 1098550"/>
              <a:gd name="connsiteY0" fmla="*/ 738124 h 1466850"/>
              <a:gd name="connsiteX1" fmla="*/ 559054 w 1098550"/>
              <a:gd name="connsiteY1" fmla="*/ 1269 h 1466850"/>
              <a:gd name="connsiteX2" fmla="*/ 1110742 w 1098550"/>
              <a:gd name="connsiteY2" fmla="*/ 738124 h 1466850"/>
              <a:gd name="connsiteX3" fmla="*/ 559054 w 1098550"/>
              <a:gd name="connsiteY3" fmla="*/ 1474978 h 1466850"/>
              <a:gd name="connsiteX4" fmla="*/ 7366 w 1098550"/>
              <a:gd name="connsiteY4" fmla="*/ 738124 h 1466850"/>
              <a:gd name="connsiteX5" fmla="*/ 7366 w 1098550"/>
              <a:gd name="connsiteY5" fmla="*/ 738124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550" h="1466850">
                <a:moveTo>
                  <a:pt x="7366" y="738124"/>
                </a:moveTo>
                <a:cubicBezTo>
                  <a:pt x="7366" y="331216"/>
                  <a:pt x="254381" y="1269"/>
                  <a:pt x="559054" y="1269"/>
                </a:cubicBezTo>
                <a:cubicBezTo>
                  <a:pt x="863727" y="1269"/>
                  <a:pt x="1110742" y="331216"/>
                  <a:pt x="1110742" y="738124"/>
                </a:cubicBezTo>
                <a:cubicBezTo>
                  <a:pt x="1110742" y="1145032"/>
                  <a:pt x="863727" y="1474978"/>
                  <a:pt x="559054" y="1474978"/>
                </a:cubicBezTo>
                <a:cubicBezTo>
                  <a:pt x="254381" y="1474978"/>
                  <a:pt x="7366" y="1145032"/>
                  <a:pt x="7366" y="738124"/>
                </a:cubicBezTo>
                <a:lnTo>
                  <a:pt x="7366" y="738124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8553450" y="1898650"/>
            <a:ext cx="1200150" cy="1593850"/>
          </a:xfrm>
          <a:custGeom>
            <a:avLst/>
            <a:gdLst>
              <a:gd name="connsiteX0" fmla="*/ 9906 w 1200150"/>
              <a:gd name="connsiteY0" fmla="*/ 807974 h 1593850"/>
              <a:gd name="connsiteX1" fmla="*/ 606552 w 1200150"/>
              <a:gd name="connsiteY1" fmla="*/ 12446 h 1593850"/>
              <a:gd name="connsiteX2" fmla="*/ 1203197 w 1200150"/>
              <a:gd name="connsiteY2" fmla="*/ 807974 h 1593850"/>
              <a:gd name="connsiteX3" fmla="*/ 606552 w 1200150"/>
              <a:gd name="connsiteY3" fmla="*/ 1603502 h 1593850"/>
              <a:gd name="connsiteX4" fmla="*/ 9906 w 1200150"/>
              <a:gd name="connsiteY4" fmla="*/ 807974 h 1593850"/>
              <a:gd name="connsiteX5" fmla="*/ 9906 w 1200150"/>
              <a:gd name="connsiteY5" fmla="*/ 807974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1593850">
                <a:moveTo>
                  <a:pt x="9906" y="807974"/>
                </a:moveTo>
                <a:cubicBezTo>
                  <a:pt x="9906" y="368554"/>
                  <a:pt x="276986" y="12446"/>
                  <a:pt x="606552" y="12446"/>
                </a:cubicBezTo>
                <a:cubicBezTo>
                  <a:pt x="936117" y="12446"/>
                  <a:pt x="1203197" y="368554"/>
                  <a:pt x="1203197" y="807974"/>
                </a:cubicBezTo>
                <a:cubicBezTo>
                  <a:pt x="1203197" y="1247394"/>
                  <a:pt x="936117" y="1603502"/>
                  <a:pt x="606552" y="1603502"/>
                </a:cubicBezTo>
                <a:cubicBezTo>
                  <a:pt x="276986" y="1603502"/>
                  <a:pt x="9906" y="1247394"/>
                  <a:pt x="9906" y="807974"/>
                </a:cubicBezTo>
                <a:lnTo>
                  <a:pt x="9906" y="807974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8731250" y="3282950"/>
            <a:ext cx="565150" cy="742950"/>
          </a:xfrm>
          <a:custGeom>
            <a:avLst/>
            <a:gdLst>
              <a:gd name="connsiteX0" fmla="*/ 16509 w 565150"/>
              <a:gd name="connsiteY0" fmla="*/ 381508 h 742950"/>
              <a:gd name="connsiteX1" fmla="*/ 291592 w 565150"/>
              <a:gd name="connsiteY1" fmla="*/ 14986 h 742950"/>
              <a:gd name="connsiteX2" fmla="*/ 566673 w 565150"/>
              <a:gd name="connsiteY2" fmla="*/ 381508 h 742950"/>
              <a:gd name="connsiteX3" fmla="*/ 291592 w 565150"/>
              <a:gd name="connsiteY3" fmla="*/ 748030 h 742950"/>
              <a:gd name="connsiteX4" fmla="*/ 16509 w 565150"/>
              <a:gd name="connsiteY4" fmla="*/ 381508 h 742950"/>
              <a:gd name="connsiteX5" fmla="*/ 16509 w 565150"/>
              <a:gd name="connsiteY5" fmla="*/ 381508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742950">
                <a:moveTo>
                  <a:pt x="16509" y="381508"/>
                </a:moveTo>
                <a:cubicBezTo>
                  <a:pt x="16509" y="179070"/>
                  <a:pt x="139700" y="14986"/>
                  <a:pt x="291592" y="14986"/>
                </a:cubicBezTo>
                <a:cubicBezTo>
                  <a:pt x="443483" y="14986"/>
                  <a:pt x="566673" y="179070"/>
                  <a:pt x="566673" y="381508"/>
                </a:cubicBezTo>
                <a:cubicBezTo>
                  <a:pt x="566673" y="583946"/>
                  <a:pt x="443483" y="748030"/>
                  <a:pt x="291592" y="748030"/>
                </a:cubicBezTo>
                <a:cubicBezTo>
                  <a:pt x="139700" y="748030"/>
                  <a:pt x="16509" y="583946"/>
                  <a:pt x="16509" y="381508"/>
                </a:cubicBezTo>
                <a:lnTo>
                  <a:pt x="16509" y="381508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TextBox 455"/>
          <p:cNvSpPr txBox="1"/>
          <p:nvPr/>
        </p:nvSpPr>
        <p:spPr>
          <a:xfrm>
            <a:off x="3238500" y="2441858"/>
            <a:ext cx="2796148" cy="608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3600" b="1" spc="-1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THANK</a:t>
            </a:r>
            <a:r>
              <a:rPr lang="en-US" altLang="zh-CN" sz="3600" b="1" spc="10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3600" b="1" spc="-1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YOU</a:t>
            </a:r>
            <a:endParaRPr lang="en-US" altLang="zh-CN" sz="3600" b="1" spc="-15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9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417880" y="316383"/>
            <a:ext cx="988059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序演示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3734053" y="5038370"/>
            <a:ext cx="1675357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企鹅电竞小程序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体验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4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77"/>
          <p:cNvSpPr txBox="1"/>
          <p:nvPr/>
        </p:nvSpPr>
        <p:spPr>
          <a:xfrm>
            <a:off x="417880" y="316383"/>
            <a:ext cx="1160271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么那么快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2582545" y="2456148"/>
            <a:ext cx="946286" cy="329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00"/>
              </a:lnSpc>
            </a:pPr>
            <a:r>
              <a:rPr lang="en-US" altLang="zh-CN" sz="1050" spc="4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common</a:t>
            </a:r>
            <a:r>
              <a:rPr lang="en-US" altLang="zh-CN" sz="1050" spc="-1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spc="2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lib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user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common</a:t>
            </a:r>
            <a:r>
              <a:rPr lang="en-US" altLang="zh-CN" sz="1050" spc="-75" dirty="0">
                <a:solidFill>
                  <a:srgbClr val="7D7D7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js</a:t>
            </a:r>
            <a:endParaRPr lang="en-US" altLang="zh-CN" sz="10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4982209" y="2392919"/>
            <a:ext cx="1586653" cy="354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2100" b="1" spc="-5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Page</a:t>
            </a:r>
            <a:r>
              <a:rPr lang="en-US" altLang="zh-CN" sz="2100" b="1" spc="-5" dirty="0">
                <a:solidFill>
                  <a:srgbClr val="3F3F3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2100" b="1" spc="-10" dirty="0">
                <a:solidFill>
                  <a:srgbClr val="3F3F3F"/>
                </a:solidFill>
                <a:latin typeface="Segoe UI" panose="020B0502040204020203"/>
                <a:ea typeface="Segoe UI" panose="020B0502040204020203"/>
              </a:rPr>
              <a:t>Frame</a:t>
            </a:r>
            <a:endParaRPr lang="en-US" altLang="zh-CN" sz="2100" b="1" spc="-10" dirty="0">
              <a:solidFill>
                <a:srgbClr val="3F3F3F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4982209" y="2870420"/>
            <a:ext cx="3447638" cy="16813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000"/>
              </a:lnSpc>
            </a:pP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Native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预先加载一个</a:t>
            </a:r>
            <a:r>
              <a:rPr lang="en-US" altLang="zh-CN" sz="1350" spc="-5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WebV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iew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zh-CN" altLang="en-US" sz="1350" spc="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当打开指定页面时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，无需加载额外资源直接渲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10000"/>
              </a:lnSpc>
              <a:spcBef>
                <a:spcPts val="320"/>
              </a:spcBef>
            </a:pPr>
            <a:r>
              <a:rPr lang="zh-CN" altLang="en-US" sz="1350" spc="-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</a:t>
            </a:r>
            <a:endParaRPr lang="zh-CN" altLang="en-US" sz="1350" spc="-5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290"/>
              </a:lnSpc>
            </a:pPr>
            <a:endParaRPr lang="en-US" dirty="0" smtClean="0"/>
          </a:p>
          <a:p>
            <a:pPr marL="0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返回显示历史</a:t>
            </a:r>
            <a:r>
              <a:rPr lang="en-US" altLang="zh-CN" sz="1350" spc="1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Vi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ew</a:t>
            </a:r>
            <a:endParaRPr lang="en-US" altLang="zh-CN" sz="1350" dirty="0">
              <a:solidFill>
                <a:srgbClr val="7D7D7D"/>
              </a:solidFill>
              <a:latin typeface="Segoe UI" panose="020B0502040204020203"/>
              <a:ea typeface="Segoe UI" panose="020B0502040204020203"/>
            </a:endParaRPr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marL="0">
              <a:lnSpc>
                <a:spcPct val="112000"/>
              </a:lnSpc>
            </a:pP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退出小程序，</a:t>
            </a:r>
            <a:r>
              <a:rPr lang="en-US" altLang="zh-CN" sz="1350" dirty="0">
                <a:solidFill>
                  <a:srgbClr val="7D7D7D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状态不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销毁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1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94"/>
          <p:cNvSpPr txBox="1"/>
          <p:nvPr/>
        </p:nvSpPr>
        <p:spPr>
          <a:xfrm>
            <a:off x="417880" y="316383"/>
            <a:ext cx="988059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入口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5198617" y="2874036"/>
            <a:ext cx="2370962" cy="1410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扫码进入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zh-CN" altLang="en-US" sz="1350" spc="1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zh-CN" altLang="en-US" sz="135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endParaRPr lang="zh-CN" altLang="en-US" sz="1350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zh-CN" altLang="en-US" sz="1350" spc="4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en-US" sz="1350" spc="3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endParaRPr lang="zh-CN" altLang="en-US" sz="1350" spc="4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zh-CN" altLang="en-US" sz="1350" spc="20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小程序发送到桌面（</a:t>
            </a:r>
            <a:r>
              <a:rPr lang="zh-CN" altLang="en-US" sz="1350" spc="15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350" spc="44" dirty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350" spc="44" dirty="0">
              <a:solidFill>
                <a:srgbClr val="7D7D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97"/>
          <p:cNvSpPr/>
          <p:nvPr/>
        </p:nvSpPr>
        <p:spPr>
          <a:xfrm>
            <a:off x="2724150" y="-374650"/>
            <a:ext cx="539750" cy="717550"/>
          </a:xfrm>
          <a:custGeom>
            <a:avLst/>
            <a:gdLst>
              <a:gd name="connsiteX0" fmla="*/ 6857 w 539750"/>
              <a:gd name="connsiteY0" fmla="*/ 360933 h 717550"/>
              <a:gd name="connsiteX1" fmla="*/ 278892 w 539750"/>
              <a:gd name="connsiteY1" fmla="*/ -1778 h 717550"/>
              <a:gd name="connsiteX2" fmla="*/ 550926 w 539750"/>
              <a:gd name="connsiteY2" fmla="*/ 360933 h 717550"/>
              <a:gd name="connsiteX3" fmla="*/ 278892 w 539750"/>
              <a:gd name="connsiteY3" fmla="*/ 723645 h 717550"/>
              <a:gd name="connsiteX4" fmla="*/ 6857 w 539750"/>
              <a:gd name="connsiteY4" fmla="*/ 360933 h 717550"/>
              <a:gd name="connsiteX5" fmla="*/ 6857 w 539750"/>
              <a:gd name="connsiteY5" fmla="*/ 360933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750" h="717550">
                <a:moveTo>
                  <a:pt x="6857" y="360933"/>
                </a:moveTo>
                <a:cubicBezTo>
                  <a:pt x="6857" y="160655"/>
                  <a:pt x="128651" y="-1778"/>
                  <a:pt x="278892" y="-1778"/>
                </a:cubicBezTo>
                <a:cubicBezTo>
                  <a:pt x="429132" y="-1778"/>
                  <a:pt x="550926" y="160655"/>
                  <a:pt x="550926" y="360933"/>
                </a:cubicBezTo>
                <a:cubicBezTo>
                  <a:pt x="550926" y="561213"/>
                  <a:pt x="429132" y="723645"/>
                  <a:pt x="278892" y="723645"/>
                </a:cubicBezTo>
                <a:cubicBezTo>
                  <a:pt x="128651" y="723645"/>
                  <a:pt x="6857" y="561213"/>
                  <a:pt x="6857" y="360933"/>
                </a:cubicBezTo>
                <a:lnTo>
                  <a:pt x="6857" y="36093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8"/>
          <p:cNvSpPr txBox="1"/>
          <p:nvPr/>
        </p:nvSpPr>
        <p:spPr>
          <a:xfrm>
            <a:off x="5128259" y="3097311"/>
            <a:ext cx="2414523" cy="60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3600" b="1" spc="-2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小程序</a:t>
            </a:r>
            <a:r>
              <a:rPr lang="zh-CN" altLang="en-US" sz="3600" b="1" spc="-10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zh-CN" altLang="en-US" sz="3600" b="1" spc="-10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Freeform 100"/>
          <p:cNvSpPr/>
          <p:nvPr/>
        </p:nvSpPr>
        <p:spPr>
          <a:xfrm>
            <a:off x="7118350" y="-552450"/>
            <a:ext cx="895350" cy="1187450"/>
          </a:xfrm>
          <a:custGeom>
            <a:avLst/>
            <a:gdLst>
              <a:gd name="connsiteX0" fmla="*/ 9397 w 895350"/>
              <a:gd name="connsiteY0" fmla="*/ 613156 h 1187450"/>
              <a:gd name="connsiteX1" fmla="*/ 432943 w 895350"/>
              <a:gd name="connsiteY1" fmla="*/ -507 h 1187450"/>
              <a:gd name="connsiteX2" fmla="*/ 903478 w 895350"/>
              <a:gd name="connsiteY2" fmla="*/ 577977 h 1187450"/>
              <a:gd name="connsiteX3" fmla="*/ 479932 w 895350"/>
              <a:gd name="connsiteY3" fmla="*/ 1191514 h 1187450"/>
              <a:gd name="connsiteX4" fmla="*/ 9397 w 895350"/>
              <a:gd name="connsiteY4" fmla="*/ 613156 h 1187450"/>
              <a:gd name="connsiteX5" fmla="*/ 9397 w 895350"/>
              <a:gd name="connsiteY5" fmla="*/ 613156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187450">
                <a:moveTo>
                  <a:pt x="9397" y="613156"/>
                </a:moveTo>
                <a:cubicBezTo>
                  <a:pt x="-3556" y="283971"/>
                  <a:pt x="186181" y="9270"/>
                  <a:pt x="432943" y="-507"/>
                </a:cubicBezTo>
                <a:cubicBezTo>
                  <a:pt x="679831" y="-10159"/>
                  <a:pt x="890523" y="248793"/>
                  <a:pt x="903478" y="577977"/>
                </a:cubicBezTo>
                <a:cubicBezTo>
                  <a:pt x="916431" y="907161"/>
                  <a:pt x="726820" y="1181862"/>
                  <a:pt x="479932" y="1191514"/>
                </a:cubicBezTo>
                <a:cubicBezTo>
                  <a:pt x="233044" y="1201293"/>
                  <a:pt x="22352" y="942340"/>
                  <a:pt x="9397" y="613156"/>
                </a:cubicBezTo>
                <a:lnTo>
                  <a:pt x="9397" y="613156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8070850" y="-438150"/>
            <a:ext cx="1377950" cy="1822450"/>
          </a:xfrm>
          <a:custGeom>
            <a:avLst/>
            <a:gdLst>
              <a:gd name="connsiteX0" fmla="*/ 8128 w 1377950"/>
              <a:gd name="connsiteY0" fmla="*/ 935863 h 1822450"/>
              <a:gd name="connsiteX1" fmla="*/ 657986 w 1377950"/>
              <a:gd name="connsiteY1" fmla="*/ -5587 h 1822450"/>
              <a:gd name="connsiteX2" fmla="*/ 1379855 w 1377950"/>
              <a:gd name="connsiteY2" fmla="*/ 881888 h 1822450"/>
              <a:gd name="connsiteX3" fmla="*/ 729995 w 1377950"/>
              <a:gd name="connsiteY3" fmla="*/ 1823339 h 1822450"/>
              <a:gd name="connsiteX4" fmla="*/ 8128 w 1377950"/>
              <a:gd name="connsiteY4" fmla="*/ 935863 h 1822450"/>
              <a:gd name="connsiteX5" fmla="*/ 8128 w 1377950"/>
              <a:gd name="connsiteY5" fmla="*/ 935863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950" h="1822450">
                <a:moveTo>
                  <a:pt x="8128" y="935863"/>
                </a:moveTo>
                <a:cubicBezTo>
                  <a:pt x="-11810" y="430783"/>
                  <a:pt x="279145" y="9270"/>
                  <a:pt x="657986" y="-5587"/>
                </a:cubicBezTo>
                <a:cubicBezTo>
                  <a:pt x="1036701" y="-20573"/>
                  <a:pt x="1359916" y="376808"/>
                  <a:pt x="1379855" y="881888"/>
                </a:cubicBezTo>
                <a:cubicBezTo>
                  <a:pt x="1399667" y="1386840"/>
                  <a:pt x="1108709" y="1808353"/>
                  <a:pt x="729995" y="1823339"/>
                </a:cubicBezTo>
                <a:cubicBezTo>
                  <a:pt x="351155" y="1838198"/>
                  <a:pt x="27940" y="1440815"/>
                  <a:pt x="8128" y="935863"/>
                </a:cubicBezTo>
                <a:lnTo>
                  <a:pt x="8128" y="935863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7829550" y="-298450"/>
            <a:ext cx="603250" cy="781050"/>
          </a:xfrm>
          <a:custGeom>
            <a:avLst/>
            <a:gdLst>
              <a:gd name="connsiteX0" fmla="*/ 17271 w 603250"/>
              <a:gd name="connsiteY0" fmla="*/ 408813 h 781050"/>
              <a:gd name="connsiteX1" fmla="*/ 298195 w 603250"/>
              <a:gd name="connsiteY1" fmla="*/ 1905 h 781050"/>
              <a:gd name="connsiteX2" fmla="*/ 610234 w 603250"/>
              <a:gd name="connsiteY2" fmla="*/ 385444 h 781050"/>
              <a:gd name="connsiteX3" fmla="*/ 329310 w 603250"/>
              <a:gd name="connsiteY3" fmla="*/ 792480 h 781050"/>
              <a:gd name="connsiteX4" fmla="*/ 17271 w 603250"/>
              <a:gd name="connsiteY4" fmla="*/ 408813 h 781050"/>
              <a:gd name="connsiteX5" fmla="*/ 17271 w 603250"/>
              <a:gd name="connsiteY5" fmla="*/ 408813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781050">
                <a:moveTo>
                  <a:pt x="17271" y="408813"/>
                </a:moveTo>
                <a:cubicBezTo>
                  <a:pt x="8635" y="190500"/>
                  <a:pt x="134366" y="8255"/>
                  <a:pt x="298195" y="1905"/>
                </a:cubicBezTo>
                <a:cubicBezTo>
                  <a:pt x="461898" y="-4571"/>
                  <a:pt x="601598" y="167131"/>
                  <a:pt x="610234" y="385444"/>
                </a:cubicBezTo>
                <a:cubicBezTo>
                  <a:pt x="618743" y="603885"/>
                  <a:pt x="493014" y="786003"/>
                  <a:pt x="329310" y="792480"/>
                </a:cubicBezTo>
                <a:cubicBezTo>
                  <a:pt x="165481" y="798957"/>
                  <a:pt x="25781" y="627126"/>
                  <a:pt x="17271" y="408813"/>
                </a:cubicBezTo>
                <a:lnTo>
                  <a:pt x="17271" y="408813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8883650" y="844550"/>
            <a:ext cx="641350" cy="857250"/>
          </a:xfrm>
          <a:custGeom>
            <a:avLst/>
            <a:gdLst>
              <a:gd name="connsiteX0" fmla="*/ 10414 w 641350"/>
              <a:gd name="connsiteY0" fmla="*/ 449580 h 857250"/>
              <a:gd name="connsiteX1" fmla="*/ 313690 w 641350"/>
              <a:gd name="connsiteY1" fmla="*/ 10160 h 857250"/>
              <a:gd name="connsiteX2" fmla="*/ 650747 w 641350"/>
              <a:gd name="connsiteY2" fmla="*/ 424434 h 857250"/>
              <a:gd name="connsiteX3" fmla="*/ 347344 w 641350"/>
              <a:gd name="connsiteY3" fmla="*/ 863981 h 857250"/>
              <a:gd name="connsiteX4" fmla="*/ 10414 w 641350"/>
              <a:gd name="connsiteY4" fmla="*/ 449580 h 857250"/>
              <a:gd name="connsiteX5" fmla="*/ 10414 w 641350"/>
              <a:gd name="connsiteY5" fmla="*/ 44958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350" h="857250">
                <a:moveTo>
                  <a:pt x="10414" y="449580"/>
                </a:moveTo>
                <a:cubicBezTo>
                  <a:pt x="1143" y="213868"/>
                  <a:pt x="136906" y="17145"/>
                  <a:pt x="313690" y="10160"/>
                </a:cubicBezTo>
                <a:cubicBezTo>
                  <a:pt x="490601" y="3175"/>
                  <a:pt x="641477" y="188722"/>
                  <a:pt x="650747" y="424434"/>
                </a:cubicBezTo>
                <a:cubicBezTo>
                  <a:pt x="660018" y="660146"/>
                  <a:pt x="524129" y="856996"/>
                  <a:pt x="347344" y="863981"/>
                </a:cubicBezTo>
                <a:cubicBezTo>
                  <a:pt x="170560" y="870839"/>
                  <a:pt x="19684" y="685419"/>
                  <a:pt x="10414" y="449580"/>
                </a:cubicBezTo>
                <a:lnTo>
                  <a:pt x="10414" y="449580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8997950" y="1593850"/>
            <a:ext cx="298450" cy="400050"/>
          </a:xfrm>
          <a:custGeom>
            <a:avLst/>
            <a:gdLst>
              <a:gd name="connsiteX0" fmla="*/ 10414 w 298450"/>
              <a:gd name="connsiteY0" fmla="*/ 211709 h 400050"/>
              <a:gd name="connsiteX1" fmla="*/ 150114 w 298450"/>
              <a:gd name="connsiteY1" fmla="*/ 9271 h 400050"/>
              <a:gd name="connsiteX2" fmla="*/ 305181 w 298450"/>
              <a:gd name="connsiteY2" fmla="*/ 200025 h 400050"/>
              <a:gd name="connsiteX3" fmla="*/ 165481 w 298450"/>
              <a:gd name="connsiteY3" fmla="*/ 402463 h 400050"/>
              <a:gd name="connsiteX4" fmla="*/ 10414 w 298450"/>
              <a:gd name="connsiteY4" fmla="*/ 211709 h 400050"/>
              <a:gd name="connsiteX5" fmla="*/ 10414 w 298450"/>
              <a:gd name="connsiteY5" fmla="*/ 21170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00050">
                <a:moveTo>
                  <a:pt x="10414" y="211709"/>
                </a:moveTo>
                <a:cubicBezTo>
                  <a:pt x="6095" y="103124"/>
                  <a:pt x="68706" y="12446"/>
                  <a:pt x="150114" y="9271"/>
                </a:cubicBezTo>
                <a:cubicBezTo>
                  <a:pt x="231520" y="6096"/>
                  <a:pt x="300990" y="91440"/>
                  <a:pt x="305181" y="200025"/>
                </a:cubicBezTo>
                <a:cubicBezTo>
                  <a:pt x="309498" y="308610"/>
                  <a:pt x="247015" y="399288"/>
                  <a:pt x="165481" y="402463"/>
                </a:cubicBezTo>
                <a:cubicBezTo>
                  <a:pt x="84073" y="405638"/>
                  <a:pt x="14605" y="320167"/>
                  <a:pt x="10414" y="211709"/>
                </a:cubicBezTo>
                <a:lnTo>
                  <a:pt x="10414" y="211709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047750" y="6673850"/>
            <a:ext cx="895350" cy="1200150"/>
          </a:xfrm>
          <a:custGeom>
            <a:avLst/>
            <a:gdLst>
              <a:gd name="connsiteX0" fmla="*/ 902335 w 895350"/>
              <a:gd name="connsiteY0" fmla="*/ 594182 h 1200150"/>
              <a:gd name="connsiteX1" fmla="*/ 478789 w 895350"/>
              <a:gd name="connsiteY1" fmla="*/ 1207770 h 1200150"/>
              <a:gd name="connsiteX2" fmla="*/ 8382 w 895350"/>
              <a:gd name="connsiteY2" fmla="*/ 629348 h 1200150"/>
              <a:gd name="connsiteX3" fmla="*/ 431927 w 895350"/>
              <a:gd name="connsiteY3" fmla="*/ 15761 h 1200150"/>
              <a:gd name="connsiteX4" fmla="*/ 902335 w 895350"/>
              <a:gd name="connsiteY4" fmla="*/ 594182 h 1200150"/>
              <a:gd name="connsiteX5" fmla="*/ 902335 w 895350"/>
              <a:gd name="connsiteY5" fmla="*/ 59418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350" h="1200150">
                <a:moveTo>
                  <a:pt x="902335" y="594182"/>
                </a:moveTo>
                <a:cubicBezTo>
                  <a:pt x="915289" y="923341"/>
                  <a:pt x="725677" y="1198054"/>
                  <a:pt x="478789" y="1207770"/>
                </a:cubicBezTo>
                <a:cubicBezTo>
                  <a:pt x="231902" y="1217485"/>
                  <a:pt x="21323" y="958519"/>
                  <a:pt x="8382" y="629348"/>
                </a:cubicBezTo>
                <a:cubicBezTo>
                  <a:pt x="-4572" y="300186"/>
                  <a:pt x="185064" y="25476"/>
                  <a:pt x="431927" y="15761"/>
                </a:cubicBezTo>
                <a:cubicBezTo>
                  <a:pt x="678814" y="6045"/>
                  <a:pt x="889380" y="265012"/>
                  <a:pt x="902335" y="594182"/>
                </a:cubicBezTo>
                <a:lnTo>
                  <a:pt x="902335" y="59418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-374650" y="5924550"/>
            <a:ext cx="1365250" cy="1847850"/>
          </a:xfrm>
          <a:custGeom>
            <a:avLst/>
            <a:gdLst>
              <a:gd name="connsiteX0" fmla="*/ 1373606 w 1365250"/>
              <a:gd name="connsiteY0" fmla="*/ 906465 h 1847850"/>
              <a:gd name="connsiteX1" fmla="*/ 723747 w 1365250"/>
              <a:gd name="connsiteY1" fmla="*/ 1847901 h 1847850"/>
              <a:gd name="connsiteX2" fmla="*/ 1930 w 1365250"/>
              <a:gd name="connsiteY2" fmla="*/ 960433 h 1847850"/>
              <a:gd name="connsiteX3" fmla="*/ 651789 w 1365250"/>
              <a:gd name="connsiteY3" fmla="*/ 18999 h 1847850"/>
              <a:gd name="connsiteX4" fmla="*/ 1373606 w 1365250"/>
              <a:gd name="connsiteY4" fmla="*/ 906465 h 1847850"/>
              <a:gd name="connsiteX5" fmla="*/ 1373606 w 1365250"/>
              <a:gd name="connsiteY5" fmla="*/ 90646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250" h="1847850">
                <a:moveTo>
                  <a:pt x="1373606" y="906465"/>
                </a:moveTo>
                <a:cubicBezTo>
                  <a:pt x="1393482" y="1411503"/>
                  <a:pt x="1102525" y="1833003"/>
                  <a:pt x="723747" y="1847901"/>
                </a:cubicBezTo>
                <a:cubicBezTo>
                  <a:pt x="344967" y="1862811"/>
                  <a:pt x="21793" y="1465478"/>
                  <a:pt x="1930" y="960433"/>
                </a:cubicBezTo>
                <a:cubicBezTo>
                  <a:pt x="-17945" y="455397"/>
                  <a:pt x="273010" y="33896"/>
                  <a:pt x="651789" y="18999"/>
                </a:cubicBezTo>
                <a:cubicBezTo>
                  <a:pt x="1030566" y="4089"/>
                  <a:pt x="1353743" y="401422"/>
                  <a:pt x="1373606" y="906465"/>
                </a:cubicBezTo>
                <a:lnTo>
                  <a:pt x="1373606" y="906465"/>
                </a:lnTo>
                <a:close/>
              </a:path>
            </a:pathLst>
          </a:custGeom>
          <a:solidFill>
            <a:srgbClr val="ABD6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628650" y="6826250"/>
            <a:ext cx="590550" cy="793750"/>
          </a:xfrm>
          <a:custGeom>
            <a:avLst/>
            <a:gdLst>
              <a:gd name="connsiteX0" fmla="*/ 602488 w 590550"/>
              <a:gd name="connsiteY0" fmla="*/ 392062 h 793750"/>
              <a:gd name="connsiteX1" fmla="*/ 321563 w 590550"/>
              <a:gd name="connsiteY1" fmla="*/ 799033 h 793750"/>
              <a:gd name="connsiteX2" fmla="*/ 9525 w 590550"/>
              <a:gd name="connsiteY2" fmla="*/ 415391 h 793750"/>
              <a:gd name="connsiteX3" fmla="*/ 290449 w 590550"/>
              <a:gd name="connsiteY3" fmla="*/ 8418 h 793750"/>
              <a:gd name="connsiteX4" fmla="*/ 602488 w 590550"/>
              <a:gd name="connsiteY4" fmla="*/ 392062 h 793750"/>
              <a:gd name="connsiteX5" fmla="*/ 602488 w 590550"/>
              <a:gd name="connsiteY5" fmla="*/ 392062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793750">
                <a:moveTo>
                  <a:pt x="602488" y="392062"/>
                </a:moveTo>
                <a:cubicBezTo>
                  <a:pt x="611073" y="610375"/>
                  <a:pt x="485305" y="792581"/>
                  <a:pt x="321563" y="799033"/>
                </a:cubicBezTo>
                <a:cubicBezTo>
                  <a:pt x="157822" y="805472"/>
                  <a:pt x="18122" y="633704"/>
                  <a:pt x="9525" y="415391"/>
                </a:cubicBezTo>
                <a:cubicBezTo>
                  <a:pt x="939" y="197066"/>
                  <a:pt x="126707" y="14860"/>
                  <a:pt x="290449" y="8418"/>
                </a:cubicBezTo>
                <a:cubicBezTo>
                  <a:pt x="454190" y="1975"/>
                  <a:pt x="593902" y="173735"/>
                  <a:pt x="602488" y="392062"/>
                </a:cubicBezTo>
                <a:lnTo>
                  <a:pt x="602488" y="392062"/>
                </a:lnTo>
                <a:close/>
              </a:path>
            </a:pathLst>
          </a:custGeom>
          <a:solidFill>
            <a:srgbClr val="AEB8B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1543050" y="6508750"/>
            <a:ext cx="412750" cy="552450"/>
          </a:xfrm>
          <a:custGeom>
            <a:avLst/>
            <a:gdLst>
              <a:gd name="connsiteX0" fmla="*/ 419354 w 412750"/>
              <a:gd name="connsiteY0" fmla="*/ 274101 h 552450"/>
              <a:gd name="connsiteX1" fmla="*/ 223773 w 412750"/>
              <a:gd name="connsiteY1" fmla="*/ 557479 h 552450"/>
              <a:gd name="connsiteX2" fmla="*/ 6477 w 412750"/>
              <a:gd name="connsiteY2" fmla="*/ 290346 h 552450"/>
              <a:gd name="connsiteX3" fmla="*/ 202057 w 412750"/>
              <a:gd name="connsiteY3" fmla="*/ 6972 h 552450"/>
              <a:gd name="connsiteX4" fmla="*/ 419354 w 412750"/>
              <a:gd name="connsiteY4" fmla="*/ 274101 h 552450"/>
              <a:gd name="connsiteX5" fmla="*/ 419354 w 412750"/>
              <a:gd name="connsiteY5" fmla="*/ 27410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552450">
                <a:moveTo>
                  <a:pt x="419354" y="274101"/>
                </a:moveTo>
                <a:cubicBezTo>
                  <a:pt x="425323" y="426119"/>
                  <a:pt x="337692" y="552996"/>
                  <a:pt x="223773" y="557479"/>
                </a:cubicBezTo>
                <a:cubicBezTo>
                  <a:pt x="109727" y="561962"/>
                  <a:pt x="12446" y="442364"/>
                  <a:pt x="6477" y="290346"/>
                </a:cubicBezTo>
                <a:cubicBezTo>
                  <a:pt x="508" y="138328"/>
                  <a:pt x="88010" y="11455"/>
                  <a:pt x="202057" y="6972"/>
                </a:cubicBezTo>
                <a:cubicBezTo>
                  <a:pt x="316102" y="2489"/>
                  <a:pt x="413385" y="122085"/>
                  <a:pt x="419354" y="274101"/>
                </a:cubicBezTo>
                <a:lnTo>
                  <a:pt x="419354" y="274101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-450850" y="5607050"/>
            <a:ext cx="628650" cy="857250"/>
          </a:xfrm>
          <a:custGeom>
            <a:avLst/>
            <a:gdLst>
              <a:gd name="connsiteX0" fmla="*/ 634758 w 628650"/>
              <a:gd name="connsiteY0" fmla="*/ 427469 h 857250"/>
              <a:gd name="connsiteX1" fmla="*/ 331386 w 628650"/>
              <a:gd name="connsiteY1" fmla="*/ 866952 h 857250"/>
              <a:gd name="connsiteX2" fmla="*/ -5575 w 628650"/>
              <a:gd name="connsiteY2" fmla="*/ 452653 h 857250"/>
              <a:gd name="connsiteX3" fmla="*/ 297789 w 628650"/>
              <a:gd name="connsiteY3" fmla="*/ 13170 h 857250"/>
              <a:gd name="connsiteX4" fmla="*/ 634758 w 628650"/>
              <a:gd name="connsiteY4" fmla="*/ 427469 h 857250"/>
              <a:gd name="connsiteX5" fmla="*/ 634758 w 628650"/>
              <a:gd name="connsiteY5" fmla="*/ 427469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650" h="857250">
                <a:moveTo>
                  <a:pt x="634758" y="427469"/>
                </a:moveTo>
                <a:cubicBezTo>
                  <a:pt x="644029" y="663232"/>
                  <a:pt x="508209" y="859993"/>
                  <a:pt x="331386" y="866952"/>
                </a:cubicBezTo>
                <a:cubicBezTo>
                  <a:pt x="154559" y="873912"/>
                  <a:pt x="3695" y="688429"/>
                  <a:pt x="-5575" y="452653"/>
                </a:cubicBezTo>
                <a:cubicBezTo>
                  <a:pt x="-14846" y="216891"/>
                  <a:pt x="120967" y="20129"/>
                  <a:pt x="297789" y="13170"/>
                </a:cubicBezTo>
                <a:cubicBezTo>
                  <a:pt x="474618" y="6223"/>
                  <a:pt x="625475" y="191706"/>
                  <a:pt x="634758" y="427469"/>
                </a:cubicBezTo>
                <a:lnTo>
                  <a:pt x="634758" y="427469"/>
                </a:lnTo>
                <a:close/>
              </a:path>
            </a:pathLst>
          </a:custGeom>
          <a:solidFill>
            <a:srgbClr val="89CB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-222250" y="5314950"/>
            <a:ext cx="285750" cy="400050"/>
          </a:xfrm>
          <a:custGeom>
            <a:avLst/>
            <a:gdLst>
              <a:gd name="connsiteX0" fmla="*/ 291847 w 285750"/>
              <a:gd name="connsiteY0" fmla="*/ 208280 h 400050"/>
              <a:gd name="connsiteX1" fmla="*/ 152151 w 285750"/>
              <a:gd name="connsiteY1" fmla="*/ 410604 h 400050"/>
              <a:gd name="connsiteX2" fmla="*/ -3009 w 285750"/>
              <a:gd name="connsiteY2" fmla="*/ 219837 h 400050"/>
              <a:gd name="connsiteX3" fmla="*/ 136683 w 285750"/>
              <a:gd name="connsiteY3" fmla="*/ 17526 h 400050"/>
              <a:gd name="connsiteX4" fmla="*/ 291847 w 285750"/>
              <a:gd name="connsiteY4" fmla="*/ 208280 h 400050"/>
              <a:gd name="connsiteX5" fmla="*/ 291847 w 285750"/>
              <a:gd name="connsiteY5" fmla="*/ 2082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" h="400050">
                <a:moveTo>
                  <a:pt x="291847" y="208280"/>
                </a:moveTo>
                <a:cubicBezTo>
                  <a:pt x="296118" y="316801"/>
                  <a:pt x="233574" y="407403"/>
                  <a:pt x="152151" y="410604"/>
                </a:cubicBezTo>
                <a:cubicBezTo>
                  <a:pt x="70726" y="413816"/>
                  <a:pt x="1257" y="328397"/>
                  <a:pt x="-3009" y="219837"/>
                </a:cubicBezTo>
                <a:cubicBezTo>
                  <a:pt x="-7277" y="111252"/>
                  <a:pt x="55257" y="20701"/>
                  <a:pt x="136683" y="17526"/>
                </a:cubicBezTo>
                <a:cubicBezTo>
                  <a:pt x="218106" y="14224"/>
                  <a:pt x="287574" y="99695"/>
                  <a:pt x="291847" y="208280"/>
                </a:cubicBezTo>
                <a:lnTo>
                  <a:pt x="291847" y="208280"/>
                </a:lnTo>
                <a:close/>
              </a:path>
            </a:pathLst>
          </a:custGeom>
          <a:solidFill>
            <a:srgbClr val="84BDD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3130550" y="6750050"/>
            <a:ext cx="298450" cy="412750"/>
          </a:xfrm>
          <a:custGeom>
            <a:avLst/>
            <a:gdLst>
              <a:gd name="connsiteX0" fmla="*/ 306323 w 298450"/>
              <a:gd name="connsiteY0" fmla="*/ 212242 h 412750"/>
              <a:gd name="connsiteX1" fmla="*/ 164338 w 298450"/>
              <a:gd name="connsiteY1" fmla="*/ 417817 h 412750"/>
              <a:gd name="connsiteX2" fmla="*/ 6730 w 298450"/>
              <a:gd name="connsiteY2" fmla="*/ 224026 h 412750"/>
              <a:gd name="connsiteX3" fmla="*/ 148716 w 298450"/>
              <a:gd name="connsiteY3" fmla="*/ 18446 h 412750"/>
              <a:gd name="connsiteX4" fmla="*/ 306323 w 298450"/>
              <a:gd name="connsiteY4" fmla="*/ 212242 h 412750"/>
              <a:gd name="connsiteX5" fmla="*/ 306323 w 298450"/>
              <a:gd name="connsiteY5" fmla="*/ 212242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412750">
                <a:moveTo>
                  <a:pt x="306323" y="212242"/>
                </a:moveTo>
                <a:cubicBezTo>
                  <a:pt x="310641" y="322529"/>
                  <a:pt x="247141" y="414566"/>
                  <a:pt x="164338" y="417817"/>
                </a:cubicBezTo>
                <a:cubicBezTo>
                  <a:pt x="81660" y="421081"/>
                  <a:pt x="11048" y="334315"/>
                  <a:pt x="6730" y="224026"/>
                </a:cubicBezTo>
                <a:cubicBezTo>
                  <a:pt x="2413" y="113741"/>
                  <a:pt x="65913" y="21701"/>
                  <a:pt x="148716" y="18446"/>
                </a:cubicBezTo>
                <a:cubicBezTo>
                  <a:pt x="231394" y="15192"/>
                  <a:pt x="301878" y="101957"/>
                  <a:pt x="306323" y="212242"/>
                </a:cubicBezTo>
                <a:lnTo>
                  <a:pt x="306323" y="212242"/>
                </a:lnTo>
                <a:close/>
              </a:path>
            </a:pathLst>
          </a:custGeom>
          <a:solidFill>
            <a:srgbClr val="B4CC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2"/>
          <p:cNvSpPr txBox="1"/>
          <p:nvPr/>
        </p:nvSpPr>
        <p:spPr>
          <a:xfrm>
            <a:off x="417880" y="316383"/>
            <a:ext cx="988059" cy="227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1350" b="1" spc="-5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1350" b="1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zh-CN" altLang="en-US" sz="1350" b="1" dirty="0">
              <a:solidFill>
                <a:srgbClr val="3F3F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TextBox 113"/>
          <p:cNvSpPr txBox="1"/>
          <p:nvPr/>
        </p:nvSpPr>
        <p:spPr>
          <a:xfrm>
            <a:off x="1935733" y="1843464"/>
            <a:ext cx="5539994" cy="1806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3000"/>
              </a:lnSpc>
              <a:tabLst>
                <a:tab pos="4013200" algn="l"/>
              </a:tabLst>
            </a:pP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View</a:t>
            </a:r>
            <a:r>
              <a:rPr lang="zh-CN" altLang="en-US" sz="1050" spc="5" dirty="0">
                <a:solidFill>
                  <a:srgbClr val="363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（视图层）	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App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Service</a:t>
            </a:r>
            <a:r>
              <a:rPr lang="en-US" altLang="zh-CN" sz="1050" spc="-25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zh-CN" altLang="en-US" sz="1050" dirty="0">
                <a:solidFill>
                  <a:srgbClr val="363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（逻辑层）</a:t>
            </a:r>
            <a:endParaRPr lang="zh-CN" altLang="en-US" sz="1050" dirty="0">
              <a:solidFill>
                <a:srgbClr val="36344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TextBox 114"/>
          <p:cNvSpPr txBox="1"/>
          <p:nvPr/>
        </p:nvSpPr>
        <p:spPr>
          <a:xfrm>
            <a:off x="1588897" y="2215363"/>
            <a:ext cx="37571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ge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15" name="TextBox 115"/>
          <p:cNvSpPr txBox="1"/>
          <p:nvPr/>
        </p:nvSpPr>
        <p:spPr>
          <a:xfrm>
            <a:off x="1864741" y="2458949"/>
            <a:ext cx="375710" cy="152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ge</a:t>
            </a:r>
            <a:endParaRPr lang="en-US" altLang="zh-CN" sz="90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16" name="TextBox 116"/>
          <p:cNvSpPr txBox="1"/>
          <p:nvPr/>
        </p:nvSpPr>
        <p:spPr>
          <a:xfrm>
            <a:off x="2157095" y="2795372"/>
            <a:ext cx="618784" cy="834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1610" indent="-181610" hangingPunct="0">
              <a:lnSpc>
                <a:spcPct val="183000"/>
              </a:lnSpc>
            </a:pPr>
            <a:r>
              <a:rPr lang="en-US" altLang="zh-CN" sz="90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Pa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ge</a:t>
            </a:r>
            <a:r>
              <a:rPr lang="en-US" altLang="zh-CN" sz="90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spc="-1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WX</a:t>
            </a:r>
            <a:r>
              <a:rPr lang="en-US" altLang="zh-CN" sz="105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ML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altLang="zh-CN" sz="105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WX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SS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17" name="TextBox 117"/>
          <p:cNvSpPr txBox="1"/>
          <p:nvPr/>
        </p:nvSpPr>
        <p:spPr>
          <a:xfrm>
            <a:off x="5707634" y="2752657"/>
            <a:ext cx="656428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Manag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er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18" name="TextBox 118"/>
          <p:cNvSpPr txBox="1"/>
          <p:nvPr/>
        </p:nvSpPr>
        <p:spPr>
          <a:xfrm>
            <a:off x="6904608" y="2759769"/>
            <a:ext cx="324294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API</a:t>
            </a:r>
            <a:endParaRPr lang="en-US" altLang="zh-CN" sz="1050" spc="-5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19" name="TextBox 119"/>
          <p:cNvSpPr txBox="1"/>
          <p:nvPr/>
        </p:nvSpPr>
        <p:spPr>
          <a:xfrm>
            <a:off x="1608455" y="4061562"/>
            <a:ext cx="5588416" cy="19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0000"/>
              </a:lnSpc>
              <a:tabLst>
                <a:tab pos="1083945" algn="l"/>
                <a:tab pos="4268470" algn="l"/>
                <a:tab pos="5186045" algn="l"/>
              </a:tabLst>
            </a:pPr>
            <a:r>
              <a:rPr lang="en-US" altLang="zh-CN" sz="900" spc="-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Event	Data	Data	</a:t>
            </a:r>
            <a:r>
              <a:rPr lang="en-US" altLang="zh-CN" sz="900" spc="-1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Event</a:t>
            </a:r>
            <a:endParaRPr lang="en-US" altLang="zh-CN" sz="900" spc="-1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20" name="TextBox 120"/>
          <p:cNvSpPr txBox="1"/>
          <p:nvPr/>
        </p:nvSpPr>
        <p:spPr>
          <a:xfrm>
            <a:off x="4189476" y="4543992"/>
            <a:ext cx="629510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</a:pPr>
            <a:r>
              <a:rPr lang="en-US" altLang="zh-CN" sz="1050" spc="5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JS</a:t>
            </a: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Bridge</a:t>
            </a:r>
            <a:endParaRPr lang="en-US" altLang="zh-CN" sz="105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21" name="TextBox 121"/>
          <p:cNvSpPr txBox="1"/>
          <p:nvPr/>
        </p:nvSpPr>
        <p:spPr>
          <a:xfrm>
            <a:off x="2499614" y="4875589"/>
            <a:ext cx="4567802" cy="178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000"/>
              </a:lnSpc>
              <a:tabLst>
                <a:tab pos="1885950" algn="l"/>
                <a:tab pos="3023870" algn="l"/>
                <a:tab pos="4342130" algn="l"/>
              </a:tabLst>
            </a:pPr>
            <a:r>
              <a:rPr lang="zh-CN" altLang="en-US" sz="1050" spc="5" dirty="0">
                <a:solidFill>
                  <a:srgbClr val="363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微信能力	离线存储	网络请求	</a:t>
            </a:r>
            <a:r>
              <a:rPr lang="en-US" altLang="zh-CN" sz="1050" spc="-4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…</a:t>
            </a:r>
            <a:endParaRPr lang="en-US" altLang="zh-CN" sz="1050" spc="-40" dirty="0">
              <a:solidFill>
                <a:srgbClr val="363444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122" name="TextBox 122"/>
          <p:cNvSpPr txBox="1"/>
          <p:nvPr/>
        </p:nvSpPr>
        <p:spPr>
          <a:xfrm>
            <a:off x="3797553" y="5136499"/>
            <a:ext cx="1177529" cy="180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3000"/>
              </a:lnSpc>
            </a:pPr>
            <a:r>
              <a:rPr lang="en-US" altLang="zh-CN" sz="1050" dirty="0">
                <a:solidFill>
                  <a:srgbClr val="363444"/>
                </a:solidFill>
                <a:latin typeface="Segoe UI" panose="020B0502040204020203"/>
                <a:ea typeface="Segoe UI" panose="020B0502040204020203"/>
              </a:rPr>
              <a:t>Native</a:t>
            </a:r>
            <a:r>
              <a:rPr lang="zh-CN" altLang="en-US" sz="1050" spc="10" dirty="0">
                <a:solidFill>
                  <a:srgbClr val="363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（系</a:t>
            </a:r>
            <a:r>
              <a:rPr lang="zh-CN" altLang="en-US" sz="1050" spc="5" dirty="0">
                <a:solidFill>
                  <a:srgbClr val="363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统层）</a:t>
            </a:r>
            <a:endParaRPr lang="zh-CN" altLang="en-US" sz="1050" spc="5" dirty="0">
              <a:solidFill>
                <a:srgbClr val="36344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6729</Words>
  <Application>WPS 演示</Application>
  <PresentationFormat>On-screen Show (4:3)</PresentationFormat>
  <Paragraphs>1161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宋体</vt:lpstr>
      <vt:lpstr>Wingdings</vt:lpstr>
      <vt:lpstr>Arial</vt:lpstr>
      <vt:lpstr>Segoe UI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L灿</cp:lastModifiedBy>
  <cp:revision>29</cp:revision>
  <dcterms:created xsi:type="dcterms:W3CDTF">2011-01-21T15:00:00Z</dcterms:created>
  <dcterms:modified xsi:type="dcterms:W3CDTF">2018-07-31T07:06:04Z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